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 id="2147483891" r:id="rId5"/>
  </p:sldMasterIdLst>
  <p:notesMasterIdLst>
    <p:notesMasterId r:id="rId30"/>
  </p:notesMasterIdLst>
  <p:handoutMasterIdLst>
    <p:handoutMasterId r:id="rId31"/>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1" r:id="rId19"/>
    <p:sldId id="272" r:id="rId20"/>
    <p:sldId id="273" r:id="rId21"/>
    <p:sldId id="274" r:id="rId22"/>
    <p:sldId id="275" r:id="rId23"/>
    <p:sldId id="276" r:id="rId24"/>
    <p:sldId id="277" r:id="rId25"/>
    <p:sldId id="278" r:id="rId26"/>
    <p:sldId id="279" r:id="rId27"/>
    <p:sldId id="281" r:id="rId28"/>
    <p:sldId id="280" r:id="rId2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4" userDrawn="1">
          <p15:clr>
            <a:srgbClr val="A4A3A4"/>
          </p15:clr>
        </p15:guide>
        <p15:guide id="2" pos="264" userDrawn="1">
          <p15:clr>
            <a:srgbClr val="A4A3A4"/>
          </p15:clr>
        </p15:guide>
        <p15:guide id="3" pos="5640" userDrawn="1">
          <p15:clr>
            <a:srgbClr val="A4A3A4"/>
          </p15:clr>
        </p15:guide>
        <p15:guide id="4" pos="2880" userDrawn="1">
          <p15:clr>
            <a:srgbClr val="A4A3A4"/>
          </p15:clr>
        </p15:guide>
        <p15:guide id="5" orient="horz" pos="1620" userDrawn="1">
          <p15:clr>
            <a:srgbClr val="A4A3A4"/>
          </p15:clr>
        </p15:guide>
      </p15:sldGuideLst>
    </p:ext>
    <p:ext uri="{2D200454-40CA-4A62-9FC3-DE9A4176ACB9}">
      <p15:notesGuideLst xmlns:p15="http://schemas.microsoft.com/office/powerpoint/2012/main">
        <p15:guide id="1" orient="horz" pos="2254" userDrawn="1">
          <p15:clr>
            <a:srgbClr val="A4A3A4"/>
          </p15:clr>
        </p15:guide>
        <p15:guide id="2" pos="3082" userDrawn="1">
          <p15:clr>
            <a:srgbClr val="A4A3A4"/>
          </p15:clr>
        </p15:guide>
        <p15:guide id="3" orient="horz" pos="3006" userDrawn="1">
          <p15:clr>
            <a:srgbClr val="A4A3A4"/>
          </p15:clr>
        </p15:guide>
        <p15:guide id="4"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epenburg, Marianne" initials="MP" lastIdx="1" clrIdx="0"/>
  <p:cmAuthor id="1" name="Sutton, Brad" initials="SB" lastIdx="2" clrIdx="1">
    <p:extLst>
      <p:ext uri="{19B8F6BF-5375-455C-9EA6-DF929625EA0E}">
        <p15:presenceInfo xmlns:p15="http://schemas.microsoft.com/office/powerpoint/2012/main" userId="S-1-5-21-111288279-36659543-794563710-12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202"/>
    <a:srgbClr val="D49D1B"/>
    <a:srgbClr val="FFCC33"/>
    <a:srgbClr val="F2A835"/>
    <a:srgbClr val="BB87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1" autoAdjust="0"/>
    <p:restoredTop sz="84953" autoAdjust="0"/>
  </p:normalViewPr>
  <p:slideViewPr>
    <p:cSldViewPr snapToGrid="0">
      <p:cViewPr varScale="1">
        <p:scale>
          <a:sx n="147" d="100"/>
          <a:sy n="147" d="100"/>
        </p:scale>
        <p:origin x="1344" y="192"/>
      </p:cViewPr>
      <p:guideLst>
        <p:guide orient="horz" pos="804"/>
        <p:guide pos="264"/>
        <p:guide pos="5640"/>
        <p:guide pos="2880"/>
        <p:guide orient="horz" pos="1620"/>
      </p:guideLst>
    </p:cSldViewPr>
  </p:slideViewPr>
  <p:outlineViewPr>
    <p:cViewPr>
      <p:scale>
        <a:sx n="33" d="100"/>
        <a:sy n="33" d="100"/>
      </p:scale>
      <p:origin x="0" y="592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showGuides="1">
      <p:cViewPr>
        <p:scale>
          <a:sx n="50" d="100"/>
          <a:sy n="50" d="100"/>
        </p:scale>
        <p:origin x="4116" y="66"/>
      </p:cViewPr>
      <p:guideLst>
        <p:guide orient="horz" pos="2254"/>
        <p:guide pos="3082"/>
        <p:guide orient="horz" pos="3006"/>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sz="quarter" idx="1"/>
          </p:nvPr>
        </p:nvSpPr>
        <p:spPr>
          <a:xfrm>
            <a:off x="4143589" y="1"/>
            <a:ext cx="3169920" cy="480060"/>
          </a:xfrm>
          <a:prstGeom prst="rect">
            <a:avLst/>
          </a:prstGeom>
        </p:spPr>
        <p:txBody>
          <a:bodyPr vert="horz" lIns="96645" tIns="48323" rIns="96645" bIns="48323" rtlCol="0"/>
          <a:lstStyle>
            <a:lvl1pPr algn="r">
              <a:defRPr sz="1200"/>
            </a:lvl1pPr>
          </a:lstStyle>
          <a:p>
            <a:fld id="{05E48B40-F575-F045-AF98-7241656AD336}" type="datetimeFigureOut">
              <a:rPr lang="en-US" smtClean="0"/>
              <a:pPr/>
              <a:t>10/8/19</a:t>
            </a:fld>
            <a:endParaRPr lang="en-US"/>
          </a:p>
        </p:txBody>
      </p:sp>
      <p:sp>
        <p:nvSpPr>
          <p:cNvPr id="4" name="Footer Placeholder 3"/>
          <p:cNvSpPr>
            <a:spLocks noGrp="1"/>
          </p:cNvSpPr>
          <p:nvPr>
            <p:ph type="ftr" sz="quarter" idx="2"/>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4"/>
            <a:ext cx="3169920" cy="480060"/>
          </a:xfrm>
          <a:prstGeom prst="rect">
            <a:avLst/>
          </a:prstGeom>
        </p:spPr>
        <p:txBody>
          <a:bodyPr vert="horz" lIns="96645" tIns="48323" rIns="96645" bIns="48323" rtlCol="0" anchor="b"/>
          <a:lstStyle>
            <a:lvl1pPr algn="r">
              <a:defRPr sz="1200"/>
            </a:lvl1pPr>
          </a:lstStyle>
          <a:p>
            <a:fld id="{99DF1ECE-AF69-F740-9EB1-7C3F3465194B}" type="slidenum">
              <a:rPr lang="en-US" smtClean="0"/>
              <a:pPr/>
              <a:t>‹#›</a:t>
            </a:fld>
            <a:endParaRPr lang="en-US"/>
          </a:p>
        </p:txBody>
      </p:sp>
    </p:spTree>
    <p:extLst>
      <p:ext uri="{BB962C8B-B14F-4D97-AF65-F5344CB8AC3E}">
        <p14:creationId xmlns:p14="http://schemas.microsoft.com/office/powerpoint/2010/main" val="3592518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480060"/>
          </a:xfrm>
          <a:prstGeom prst="rect">
            <a:avLst/>
          </a:prstGeom>
        </p:spPr>
        <p:txBody>
          <a:bodyPr vert="horz" lIns="96645" tIns="48323" rIns="96645" bIns="48323" rtlCol="0"/>
          <a:lstStyle>
            <a:lvl1pPr algn="l">
              <a:defRPr sz="1200"/>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6645" tIns="48323" rIns="96645" bIns="48323" rtlCol="0"/>
          <a:lstStyle>
            <a:lvl1pPr algn="r">
              <a:defRPr sz="1200"/>
            </a:lvl1pPr>
          </a:lstStyle>
          <a:p>
            <a:fld id="{5503108B-28A2-4A1F-97E4-23F53BEF9B1F}" type="datetimeFigureOut">
              <a:rPr lang="en-US" smtClean="0"/>
              <a:pPr/>
              <a:t>10/8/19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5" tIns="48323" rIns="96645" bIns="48323"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5" tIns="48323" rIns="96645" bIns="483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119474"/>
            <a:ext cx="3169920" cy="480060"/>
          </a:xfrm>
          <a:prstGeom prst="rect">
            <a:avLst/>
          </a:prstGeom>
        </p:spPr>
        <p:txBody>
          <a:bodyPr vert="horz" lIns="96645" tIns="48323" rIns="96645" bIns="48323"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5" tIns="48323" rIns="96645" bIns="48323" rtlCol="0" anchor="b"/>
          <a:lstStyle>
            <a:lvl1pPr algn="r">
              <a:defRPr sz="1200"/>
            </a:lvl1pPr>
          </a:lstStyle>
          <a:p>
            <a:fld id="{1A47E64D-F0A2-43B3-B0BA-78A854B03B27}" type="slidenum">
              <a:rPr lang="en-US" smtClean="0"/>
              <a:pPr/>
              <a:t>‹#›</a:t>
            </a:fld>
            <a:endParaRPr lang="en-US"/>
          </a:p>
        </p:txBody>
      </p:sp>
    </p:spTree>
    <p:extLst>
      <p:ext uri="{BB962C8B-B14F-4D97-AF65-F5344CB8AC3E}">
        <p14:creationId xmlns:p14="http://schemas.microsoft.com/office/powerpoint/2010/main" val="4041134893"/>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457200" algn="l" defTabSz="914400" rtl="0" eaLnBrk="1" latinLnBrk="0" hangingPunct="1">
      <a:defRPr sz="2400" kern="1200">
        <a:solidFill>
          <a:schemeClr val="tx1"/>
        </a:solidFill>
        <a:latin typeface="+mn-lt"/>
        <a:ea typeface="+mn-ea"/>
        <a:cs typeface="+mn-cs"/>
      </a:defRPr>
    </a:lvl2pPr>
    <a:lvl3pPr marL="914400" algn="l" defTabSz="914400" rtl="0" eaLnBrk="1" latinLnBrk="0" hangingPunct="1">
      <a:defRPr sz="2400" kern="1200">
        <a:solidFill>
          <a:schemeClr val="tx1"/>
        </a:solidFill>
        <a:latin typeface="+mn-lt"/>
        <a:ea typeface="+mn-ea"/>
        <a:cs typeface="+mn-cs"/>
      </a:defRPr>
    </a:lvl3pPr>
    <a:lvl4pPr marL="1371600" algn="l" defTabSz="914400" rtl="0" eaLnBrk="1" latinLnBrk="0" hangingPunct="1">
      <a:defRPr sz="2400" kern="1200">
        <a:solidFill>
          <a:schemeClr val="tx1"/>
        </a:solidFill>
        <a:latin typeface="+mn-lt"/>
        <a:ea typeface="+mn-ea"/>
        <a:cs typeface="+mn-cs"/>
      </a:defRPr>
    </a:lvl4pPr>
    <a:lvl5pPr marL="1828800" algn="l" defTabSz="914400" rtl="0" eaLnBrk="1" latinLnBrk="0" hangingPunct="1">
      <a:defRPr sz="2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E64D-F0A2-43B3-B0BA-78A854B03B27}" type="slidenum">
              <a:rPr lang="en-US" smtClean="0"/>
              <a:pPr/>
              <a:t>21</a:t>
            </a:fld>
            <a:endParaRPr lang="en-US"/>
          </a:p>
        </p:txBody>
      </p:sp>
    </p:spTree>
    <p:extLst>
      <p:ext uri="{BB962C8B-B14F-4D97-AF65-F5344CB8AC3E}">
        <p14:creationId xmlns:p14="http://schemas.microsoft.com/office/powerpoint/2010/main" val="1891770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Blue Bac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80830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34671829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Click to edit Master text styles</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1279471637"/>
      </p:ext>
    </p:extLst>
  </p:cSld>
  <p:clrMapOvr>
    <a:masterClrMapping/>
  </p:clrMapOvr>
  <p:transition>
    <p:fade/>
  </p:transition>
  <p:extLst mod="1">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705237"/>
      </p:ext>
    </p:extLst>
  </p:cSld>
  <p:clrMapOvr>
    <a:masterClrMapping/>
  </p:clrMapOvr>
  <p:transition>
    <p:fade/>
  </p:transition>
  <p:extLst>
    <p:ext uri="{DCECCB84-F9BA-43D5-87BE-67443E8EF086}">
      <p15:sldGuideLst xmlns:p15="http://schemas.microsoft.com/office/powerpoint/2012/main">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178074"/>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178074"/>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8806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Click to 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29997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20147025"/>
      </p:ext>
    </p:extLst>
  </p:cSld>
  <p:clrMapOvr>
    <a:masterClrMapping/>
  </p:clrMapOvr>
  <p:transition>
    <p:fade/>
  </p:transition>
  <p:extLst mod="1">
    <p:ext uri="{DCECCB84-F9BA-43D5-87BE-67443E8EF086}">
      <p15:sldGuideLst xmlns:p15="http://schemas.microsoft.com/office/powerpoint/2012/main">
        <p15:guide id="1" pos="45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2683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31908703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13607641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288" y="0"/>
            <a:ext cx="23574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78912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59326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Blue Bac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4767209"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413183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1125800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340020650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59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_Title Blue Back">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4808306"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808306"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40091347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8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120859759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7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17200569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5_Title Blue Bac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42907412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6_Title Blue Bac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747554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1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6"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7"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Tree>
    <p:extLst>
      <p:ext uri="{BB962C8B-B14F-4D97-AF65-F5344CB8AC3E}">
        <p14:creationId xmlns:p14="http://schemas.microsoft.com/office/powerpoint/2010/main" val="22576689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2_Title Blue Back">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4490" t="-185" r="25230" b="-1"/>
          <a:stretch/>
        </p:blipFill>
        <p:spPr>
          <a:xfrm>
            <a:off x="0" y="0"/>
            <a:ext cx="4649492" cy="5143500"/>
          </a:xfrm>
          <a:prstGeom prst="rect">
            <a:avLst/>
          </a:prstGeom>
          <a:ln>
            <a:noFill/>
          </a:ln>
        </p:spPr>
      </p:pic>
      <p:sp useBgFill="1">
        <p:nvSpPr>
          <p:cNvPr id="15" name="Rectangle 8"/>
          <p:cNvSpPr/>
          <p:nvPr/>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a:ext>
            </a:extLst>
          </a:blip>
          <a:srcRect l="8790" t="34294" r="8357" b="34966"/>
          <a:stretch/>
        </p:blipFill>
        <p:spPr bwMode="invGray">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Edit Master text styles</a:t>
            </a:r>
          </a:p>
        </p:txBody>
      </p:sp>
    </p:spTree>
    <p:extLst>
      <p:ext uri="{BB962C8B-B14F-4D97-AF65-F5344CB8AC3E}">
        <p14:creationId xmlns:p14="http://schemas.microsoft.com/office/powerpoint/2010/main" val="3642586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8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04" y="0"/>
            <a:ext cx="475253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382134665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rotWithShape="1">
          <a:blip r:embed="rId2" cstate="email">
            <a:extLst>
              <a:ext uri="{28A0092B-C50C-407E-A947-70E740481C1C}">
                <a14:useLocalDpi xmlns:a14="http://schemas.microsoft.com/office/drawing/2010/main"/>
              </a:ext>
            </a:extLst>
          </a:blip>
          <a:srcRect l="55862" r="4471"/>
          <a:stretch/>
        </p:blipFill>
        <p:spPr bwMode="hidden">
          <a:xfrm>
            <a:off x="5509260" y="0"/>
            <a:ext cx="362712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Edit Master text styles</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8790" t="34294" r="8357" b="34966"/>
          <a:stretch/>
        </p:blipFill>
        <p:spPr bwMode="invGray">
          <a:xfrm>
            <a:off x="2513350" y="3817621"/>
            <a:ext cx="4163020" cy="868805"/>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10575581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i="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Edit Master text styles</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l="8790" t="34294" r="8357" b="34966"/>
          <a:stretch/>
        </p:blipFill>
        <p:spPr bwMode="invGray">
          <a:xfrm>
            <a:off x="2513350" y="3817621"/>
            <a:ext cx="4163020" cy="868805"/>
          </a:xfrm>
          <a:prstGeom prst="rect">
            <a:avLst/>
          </a:prstGeom>
        </p:spPr>
      </p:pic>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1449442222"/>
      </p:ext>
    </p:extLst>
  </p:cSld>
  <p:clrMapOvr>
    <a:masterClrMapping/>
  </p:clrMapOvr>
  <p:transition>
    <p:fade/>
  </p:transition>
  <p:extLst mod="1">
    <p:ext uri="{DCECCB84-F9BA-43D5-87BE-67443E8EF086}">
      <p15:sldGuideLst xmlns:p15="http://schemas.microsoft.com/office/powerpoint/2012/main">
        <p15:guide id="1"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74625" indent="-174625">
              <a:spcBef>
                <a:spcPts val="0"/>
              </a:spcBef>
              <a:spcAft>
                <a:spcPts val="900"/>
              </a:spcAft>
              <a:buClr>
                <a:schemeClr val="accent6">
                  <a:lumMod val="60000"/>
                  <a:lumOff val="40000"/>
                </a:schemeClr>
              </a:buClr>
              <a:buFont typeface="Arial" panose="020B0604020202020204" pitchFamily="34" charset="0"/>
              <a:buChar char="•"/>
              <a:defRPr sz="2400"/>
            </a:lvl1pPr>
            <a:lvl2pPr marL="400050" indent="-142875">
              <a:spcBef>
                <a:spcPts val="0"/>
              </a:spcBef>
              <a:spcAft>
                <a:spcPts val="900"/>
              </a:spcAft>
              <a:buClr>
                <a:schemeClr val="accent6">
                  <a:lumMod val="60000"/>
                  <a:lumOff val="40000"/>
                </a:schemeClr>
              </a:buClr>
              <a:buFont typeface="Arial" panose="020B0604020202020204" pitchFamily="34" charset="0"/>
              <a:buChar char="•"/>
              <a:defRPr sz="2000"/>
            </a:lvl2pPr>
            <a:lvl3pPr marL="642922" indent="-128585">
              <a:spcBef>
                <a:spcPts val="0"/>
              </a:spcBef>
              <a:spcAft>
                <a:spcPts val="900"/>
              </a:spcAft>
              <a:buClr>
                <a:schemeClr val="accent6">
                  <a:lumMod val="60000"/>
                  <a:lumOff val="40000"/>
                </a:schemeClr>
              </a:buClr>
              <a:buFont typeface="Arial" panose="020B0604020202020204" pitchFamily="34" charset="0"/>
              <a:buChar char="•"/>
              <a:defRPr sz="1400"/>
            </a:lvl3pPr>
            <a:lvl4pPr marL="900091" indent="-128585">
              <a:spcBef>
                <a:spcPts val="0"/>
              </a:spcBef>
              <a:spcAft>
                <a:spcPts val="900"/>
              </a:spcAft>
              <a:buClr>
                <a:schemeClr val="accent6">
                  <a:lumMod val="60000"/>
                  <a:lumOff val="40000"/>
                </a:schemeClr>
              </a:buClr>
              <a:buFont typeface="Arial" panose="020B0604020202020204" pitchFamily="34" charset="0"/>
              <a:buChar char="•"/>
              <a:defRPr sz="1400"/>
            </a:lvl4pPr>
            <a:lvl5pPr marL="1157259" indent="-128585">
              <a:spcBef>
                <a:spcPts val="0"/>
              </a:spcBef>
              <a:spcAft>
                <a:spcPts val="900"/>
              </a:spcAft>
              <a:buClr>
                <a:schemeClr val="accent6">
                  <a:lumMod val="60000"/>
                  <a:lumOff val="40000"/>
                </a:schemeClr>
              </a:buClr>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5409173"/>
      </p:ext>
    </p:extLst>
  </p:cSld>
  <p:clrMapOvr>
    <a:masterClrMapping/>
  </p:clrMapOvr>
  <p:transition>
    <p:fade/>
  </p:transition>
  <p:extLst>
    <p:ext uri="{DCECCB84-F9BA-43D5-87BE-67443E8EF086}">
      <p15:sldGuideLst xmlns:p15="http://schemas.microsoft.com/office/powerpoint/2012/main">
        <p15:guide id="1"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216819"/>
            <a:ext cx="4196953"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16819"/>
            <a:ext cx="4244579" cy="34186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61419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469" y="1184672"/>
            <a:ext cx="418271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4" name="Content Placeholder 3"/>
          <p:cNvSpPr>
            <a:spLocks noGrp="1"/>
          </p:cNvSpPr>
          <p:nvPr>
            <p:ph sz="half" idx="2"/>
          </p:nvPr>
        </p:nvSpPr>
        <p:spPr>
          <a:xfrm>
            <a:off x="315469" y="1802606"/>
            <a:ext cx="418271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184672"/>
            <a:ext cx="4322344" cy="617934"/>
          </a:xfrm>
        </p:spPr>
        <p:txBody>
          <a:bodyPr anchor="b">
            <a:noAutofit/>
          </a:bodyPr>
          <a:lstStyle>
            <a:lvl1pPr marL="0" indent="0">
              <a:buNone/>
              <a:defRPr sz="240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6" name="Content Placeholder 5"/>
          <p:cNvSpPr>
            <a:spLocks noGrp="1"/>
          </p:cNvSpPr>
          <p:nvPr>
            <p:ph sz="quarter" idx="4"/>
          </p:nvPr>
        </p:nvSpPr>
        <p:spPr>
          <a:xfrm>
            <a:off x="4629150" y="1802606"/>
            <a:ext cx="4322344" cy="2763441"/>
          </a:xfrm>
        </p:spPr>
        <p:txBody>
          <a:bodyPr>
            <a:normAutofit/>
          </a:bodyPr>
          <a:lstStyle>
            <a:lvl1pPr marL="174625" indent="-174625">
              <a:buClr>
                <a:schemeClr val="bg1">
                  <a:lumMod val="50000"/>
                </a:schemeClr>
              </a:buClr>
              <a:buFont typeface="Arial" panose="020B0604020202020204" pitchFamily="34" charset="0"/>
              <a:buChar char="•"/>
              <a:defRPr sz="2400"/>
            </a:lvl1pPr>
            <a:lvl2pPr marL="385754" indent="-128585">
              <a:buClr>
                <a:schemeClr val="bg1">
                  <a:lumMod val="50000"/>
                </a:schemeClr>
              </a:buClr>
              <a:buFont typeface="Arial" panose="020B0604020202020204" pitchFamily="34" charset="0"/>
              <a:buChar char="•"/>
              <a:defRPr sz="2000"/>
            </a:lvl2pPr>
            <a:lvl3pPr marL="642922" indent="-128585">
              <a:buClr>
                <a:schemeClr val="bg1">
                  <a:lumMod val="50000"/>
                </a:schemeClr>
              </a:buClr>
              <a:buFont typeface="Arial" panose="020B0604020202020204" pitchFamily="34" charset="0"/>
              <a:buChar char="•"/>
              <a:defRPr sz="1400"/>
            </a:lvl3pPr>
            <a:lvl4pPr marL="900091" indent="-128585">
              <a:buClr>
                <a:schemeClr val="bg1">
                  <a:lumMod val="50000"/>
                </a:schemeClr>
              </a:buClr>
              <a:buFont typeface="Arial" panose="020B0604020202020204" pitchFamily="34" charset="0"/>
              <a:buChar char="•"/>
              <a:defRPr sz="1400"/>
            </a:lvl4pPr>
            <a:lvl5pPr marL="1157259" indent="-128585">
              <a:buClr>
                <a:schemeClr val="bg1">
                  <a:lumMod val="50000"/>
                </a:schemeClr>
              </a:buClr>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0503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31914892"/>
      </p:ext>
    </p:extLst>
  </p:cSld>
  <p:clrMapOvr>
    <a:masterClrMapping/>
  </p:clrMapOvr>
  <p:transition>
    <p:fade/>
  </p:transition>
  <p:extLst mod="1">
    <p:ext uri="{DCECCB84-F9BA-43D5-87BE-67443E8EF086}">
      <p15:sldGuideLst xmlns:p15="http://schemas.microsoft.com/office/powerpoint/2012/main">
        <p15:guide id="1" pos="45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1161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ft photo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p:cNvSpPr/>
          <p:nvPr/>
        </p:nvSpPr>
        <p:spPr>
          <a:xfrm>
            <a:off x="2459831"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5" name="Picture 10"/>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a:off x="207526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289238579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ight photo blue">
    <p:bg>
      <p:bgPr>
        <a:gradFill rotWithShape="1">
          <a:gsLst>
            <a:gs pos="0">
              <a:srgbClr val="32A3FF"/>
            </a:gs>
            <a:gs pos="71001">
              <a:srgbClr val="002E55"/>
            </a:gs>
            <a:gs pos="100000">
              <a:srgbClr val="002E55"/>
            </a:gs>
          </a:gsLst>
          <a:lin ang="18900000" scaled="1"/>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auto">
          <a:xfrm>
            <a:off x="4524591" y="0"/>
            <a:ext cx="46194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3" name="Rectangle 8"/>
          <p:cNvSpPr/>
          <p:nvPr/>
        </p:nvSpPr>
        <p:spPr>
          <a:xfrm flipH="1">
            <a:off x="0" y="0"/>
            <a:ext cx="6743700"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600" h="6858000">
                <a:moveTo>
                  <a:pt x="0" y="0"/>
                </a:moveTo>
                <a:lnTo>
                  <a:pt x="8991600" y="0"/>
                </a:lnTo>
                <a:lnTo>
                  <a:pt x="8991600" y="6858000"/>
                </a:lnTo>
                <a:lnTo>
                  <a:pt x="0" y="6858000"/>
                </a:lnTo>
                <a:cubicBezTo>
                  <a:pt x="437322" y="5695122"/>
                  <a:pt x="1749287" y="265374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1800" dirty="0">
              <a:solidFill>
                <a:prstClr val="white"/>
              </a:solidFill>
            </a:endParaRPr>
          </a:p>
        </p:txBody>
      </p:sp>
      <p:pic>
        <p:nvPicPr>
          <p:cNvPr id="4" name="Picture 9"/>
          <p:cNvPicPr>
            <a:picLocks noChangeAspect="1"/>
          </p:cNvPicPr>
          <p:nvPr/>
        </p:nvPicPr>
        <p:blipFill>
          <a:blip r:embed="rId3" cstate="email">
            <a:extLst>
              <a:ext uri="{28A0092B-C50C-407E-A947-70E740481C1C}">
                <a14:useLocalDpi xmlns:a14="http://schemas.microsoft.com/office/drawing/2010/main"/>
              </a:ext>
            </a:extLst>
          </a:blip>
          <a:srcRect l="22279" r="63603"/>
          <a:stretch>
            <a:fillRect/>
          </a:stretch>
        </p:blipFill>
        <p:spPr bwMode="auto">
          <a:xfrm flipH="1">
            <a:off x="5897167"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bwMode="invGray">
          <a:xfrm>
            <a:off x="105273" y="4666971"/>
            <a:ext cx="404813" cy="389614"/>
          </a:xfrm>
          <a:prstGeom prst="rect">
            <a:avLst/>
          </a:prstGeom>
        </p:spPr>
      </p:pic>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28160530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RedSideBar_Title and Content">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hidden">
          <a:xfrm>
            <a:off x="-14288" y="0"/>
            <a:ext cx="23574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69017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4380" t="553" r="25185"/>
          <a:stretch/>
        </p:blipFill>
        <p:spPr>
          <a:xfrm>
            <a:off x="0" y="0"/>
            <a:ext cx="4695986"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42468481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BlueSideBar_Title and Content">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hidden">
          <a:xfrm flipH="1">
            <a:off x="1" y="0"/>
            <a:ext cx="3381608"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4625" indent="-174625">
              <a:spcBef>
                <a:spcPts val="0"/>
              </a:spcBef>
              <a:spcAft>
                <a:spcPts val="675"/>
              </a:spcAft>
              <a:buClr>
                <a:schemeClr val="accent6">
                  <a:lumMod val="60000"/>
                  <a:lumOff val="40000"/>
                </a:schemeClr>
              </a:buClr>
              <a:buFont typeface="Arial" panose="020B0604020202020204" pitchFamily="34" charset="0"/>
              <a:buChar char="•"/>
              <a:defRPr/>
            </a:lvl1pPr>
            <a:lvl2pPr marL="385754" indent="-128585">
              <a:spcBef>
                <a:spcPts val="0"/>
              </a:spcBef>
              <a:spcAft>
                <a:spcPts val="675"/>
              </a:spcAft>
              <a:buClr>
                <a:schemeClr val="accent6">
                  <a:lumMod val="60000"/>
                  <a:lumOff val="40000"/>
                </a:schemeClr>
              </a:buClr>
              <a:buFont typeface="Arial" panose="020B0604020202020204" pitchFamily="34" charset="0"/>
              <a:buChar char="•"/>
              <a:defRPr/>
            </a:lvl2pPr>
            <a:lvl3pPr marL="642922" indent="-128585">
              <a:spcBef>
                <a:spcPts val="0"/>
              </a:spcBef>
              <a:spcAft>
                <a:spcPts val="675"/>
              </a:spcAft>
              <a:buClr>
                <a:schemeClr val="accent6">
                  <a:lumMod val="60000"/>
                  <a:lumOff val="40000"/>
                </a:schemeClr>
              </a:buClr>
              <a:buFont typeface="Arial" panose="020B0604020202020204" pitchFamily="34" charset="0"/>
              <a:buChar char="•"/>
              <a:defRPr/>
            </a:lvl3pPr>
            <a:lvl4pPr marL="900091" indent="-128585">
              <a:spcBef>
                <a:spcPts val="0"/>
              </a:spcBef>
              <a:spcAft>
                <a:spcPts val="675"/>
              </a:spcAft>
              <a:buClr>
                <a:schemeClr val="accent6">
                  <a:lumMod val="60000"/>
                  <a:lumOff val="40000"/>
                </a:schemeClr>
              </a:buClr>
              <a:buFont typeface="Arial" panose="020B0604020202020204" pitchFamily="34" charset="0"/>
              <a:buChar char="•"/>
              <a:defRPr/>
            </a:lvl4pPr>
            <a:lvl5pPr marL="1157259" indent="-128585">
              <a:spcBef>
                <a:spcPts val="0"/>
              </a:spcBef>
              <a:spcAft>
                <a:spcPts val="675"/>
              </a:spcAft>
              <a:buClr>
                <a:schemeClr val="accent6">
                  <a:lumMod val="60000"/>
                  <a:lumOff val="4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42739319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ue Side Blank">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hidden">
          <a:xfrm flipH="1">
            <a:off x="1" y="0"/>
            <a:ext cx="3381608" cy="5143500"/>
          </a:xfrm>
          <a:prstGeom prst="rect">
            <a:avLst/>
          </a:prstGeom>
        </p:spPr>
      </p:pic>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 y="0"/>
            <a:ext cx="3381608" cy="5143500"/>
          </a:xfrm>
          <a:prstGeom prst="rect">
            <a:avLst/>
          </a:prstGeom>
        </p:spPr>
      </p:pic>
    </p:spTree>
    <p:extLst>
      <p:ext uri="{BB962C8B-B14F-4D97-AF65-F5344CB8AC3E}">
        <p14:creationId xmlns:p14="http://schemas.microsoft.com/office/powerpoint/2010/main" val="27833625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pic>
        <p:nvPicPr>
          <p:cNvPr id="5"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hidden">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7899" y="1216819"/>
            <a:ext cx="4196953"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16819"/>
            <a:ext cx="4244579" cy="3469481"/>
          </a:xfrm>
        </p:spPr>
        <p:txBody>
          <a:bodyPr/>
          <a:lstStyle>
            <a:lvl1pPr marL="174625" indent="-174625">
              <a:buClr>
                <a:schemeClr val="bg1">
                  <a:lumMod val="50000"/>
                </a:schemeClr>
              </a:buClr>
              <a:buFont typeface="Arial" panose="020B0604020202020204" pitchFamily="34" charset="0"/>
              <a:buChar char="•"/>
              <a:defRPr/>
            </a:lvl1pPr>
            <a:lvl2pPr marL="385754" indent="-128585">
              <a:buClr>
                <a:schemeClr val="bg1">
                  <a:lumMod val="50000"/>
                </a:schemeClr>
              </a:buClr>
              <a:buFont typeface="Arial" panose="020B0604020202020204" pitchFamily="34" charset="0"/>
              <a:buChar char="•"/>
              <a:defRPr/>
            </a:lvl2pPr>
            <a:lvl3pPr marL="642922" indent="-128585">
              <a:buClr>
                <a:schemeClr val="bg1">
                  <a:lumMod val="50000"/>
                </a:schemeClr>
              </a:buClr>
              <a:buFont typeface="Arial" panose="020B0604020202020204" pitchFamily="34" charset="0"/>
              <a:buChar char="•"/>
              <a:defRPr/>
            </a:lvl3pPr>
            <a:lvl4pPr marL="900091" indent="-128585">
              <a:buClr>
                <a:schemeClr val="bg1">
                  <a:lumMod val="50000"/>
                </a:schemeClr>
              </a:buClr>
              <a:buFont typeface="Arial" panose="020B0604020202020204" pitchFamily="34" charset="0"/>
              <a:buChar char="•"/>
              <a:defRPr/>
            </a:lvl4pPr>
            <a:lvl5pPr marL="1157259" indent="-128585">
              <a:buClr>
                <a:schemeClr val="bg1">
                  <a:lumMod val="50000"/>
                </a:schemeClr>
              </a:buClr>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invGray">
          <a:xfrm>
            <a:off x="105273" y="4666971"/>
            <a:ext cx="404813" cy="389614"/>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5273" y="4666971"/>
            <a:ext cx="404813" cy="389614"/>
          </a:xfrm>
          <a:prstGeom prst="rect">
            <a:avLst/>
          </a:prstGeom>
        </p:spPr>
      </p:pic>
    </p:spTree>
    <p:extLst>
      <p:ext uri="{BB962C8B-B14F-4D97-AF65-F5344CB8AC3E}">
        <p14:creationId xmlns:p14="http://schemas.microsoft.com/office/powerpoint/2010/main" val="110057917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1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4673601"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21509616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00075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37988864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742682"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40837304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Blue Bac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4787900" cy="5143500"/>
          </a:xfrm>
          <a:prstGeom prst="rect">
            <a:avLst/>
          </a:prstGeom>
        </p:spPr>
      </p:pic>
      <p:sp useBgFill="1">
        <p:nvSpPr>
          <p:cNvPr id="15" name="Rectangle 8"/>
          <p:cNvSpPr/>
          <p:nvPr userDrawn="1"/>
        </p:nvSpPr>
        <p:spPr>
          <a:xfrm>
            <a:off x="3780263" y="0"/>
            <a:ext cx="5423267" cy="5143500"/>
          </a:xfrm>
          <a:custGeom>
            <a:avLst/>
            <a:gdLst>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0 w 8991600"/>
              <a:gd name="connsiteY0" fmla="*/ 0 h 6858000"/>
              <a:gd name="connsiteX1" fmla="*/ 8991600 w 8991600"/>
              <a:gd name="connsiteY1" fmla="*/ 0 h 6858000"/>
              <a:gd name="connsiteX2" fmla="*/ 8991600 w 8991600"/>
              <a:gd name="connsiteY2" fmla="*/ 6858000 h 6858000"/>
              <a:gd name="connsiteX3" fmla="*/ 0 w 8991600"/>
              <a:gd name="connsiteY3" fmla="*/ 6858000 h 6858000"/>
              <a:gd name="connsiteX4" fmla="*/ 0 w 8991600"/>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 name="connsiteX0" fmla="*/ 140834 w 9132434"/>
              <a:gd name="connsiteY0" fmla="*/ 0 h 6858000"/>
              <a:gd name="connsiteX1" fmla="*/ 9132434 w 9132434"/>
              <a:gd name="connsiteY1" fmla="*/ 0 h 6858000"/>
              <a:gd name="connsiteX2" fmla="*/ 9132434 w 9132434"/>
              <a:gd name="connsiteY2" fmla="*/ 6858000 h 6858000"/>
              <a:gd name="connsiteX3" fmla="*/ 0 w 9132434"/>
              <a:gd name="connsiteY3" fmla="*/ 6858000 h 6858000"/>
              <a:gd name="connsiteX4" fmla="*/ 140834 w 913243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434" h="6858000">
                <a:moveTo>
                  <a:pt x="140834" y="0"/>
                </a:moveTo>
                <a:lnTo>
                  <a:pt x="9132434" y="0"/>
                </a:lnTo>
                <a:lnTo>
                  <a:pt x="9132434" y="6858000"/>
                </a:lnTo>
                <a:lnTo>
                  <a:pt x="0" y="6858000"/>
                </a:lnTo>
                <a:cubicBezTo>
                  <a:pt x="1225995" y="4769571"/>
                  <a:pt x="1890121" y="2653749"/>
                  <a:pt x="1408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dirty="0">
              <a:solidFill>
                <a:prstClr val="white"/>
              </a:solidFill>
            </a:endParaRPr>
          </a:p>
        </p:txBody>
      </p:sp>
      <p:pic>
        <p:nvPicPr>
          <p:cNvPr id="10" name="Picture 10"/>
          <p:cNvPicPr>
            <a:picLocks noChangeAspect="1"/>
          </p:cNvPicPr>
          <p:nvPr userDrawn="1"/>
        </p:nvPicPr>
        <p:blipFill>
          <a:blip r:embed="rId3" cstate="email">
            <a:extLst>
              <a:ext uri="{28A0092B-C50C-407E-A947-70E740481C1C}">
                <a14:useLocalDpi xmlns:a14="http://schemas.microsoft.com/office/drawing/2010/main"/>
              </a:ext>
            </a:extLst>
          </a:blip>
          <a:srcRect l="22279" r="63603"/>
          <a:stretch>
            <a:fillRect/>
          </a:stretch>
        </p:blipFill>
        <p:spPr bwMode="auto">
          <a:xfrm>
            <a:off x="3435620" y="0"/>
            <a:ext cx="12906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l="8790" t="34294" r="8357" b="34966"/>
          <a:stretch/>
        </p:blipFill>
        <p:spPr>
          <a:xfrm>
            <a:off x="4726258" y="4075688"/>
            <a:ext cx="4204382" cy="877437"/>
          </a:xfrm>
          <a:prstGeom prst="rect">
            <a:avLst/>
          </a:prstGeom>
        </p:spPr>
      </p:pic>
      <p:sp>
        <p:nvSpPr>
          <p:cNvPr id="9" name="Title 1"/>
          <p:cNvSpPr>
            <a:spLocks noGrp="1"/>
          </p:cNvSpPr>
          <p:nvPr>
            <p:ph type="ctrTitle"/>
          </p:nvPr>
        </p:nvSpPr>
        <p:spPr>
          <a:xfrm>
            <a:off x="4670584" y="240760"/>
            <a:ext cx="4444460" cy="2391713"/>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4677880" y="2716122"/>
            <a:ext cx="4444460" cy="318910"/>
          </a:xfrm>
        </p:spPr>
        <p:txBody>
          <a:bodyPr>
            <a:noAutofit/>
          </a:bodyPr>
          <a:lstStyle>
            <a:lvl1pPr marL="0" indent="0" algn="l">
              <a:buFont typeface="Arial" panose="020B0604020202020204" pitchFamily="34" charset="0"/>
              <a:buNone/>
              <a:defRPr sz="20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13" name="Text Placeholder 11"/>
          <p:cNvSpPr>
            <a:spLocks noGrp="1"/>
          </p:cNvSpPr>
          <p:nvPr>
            <p:ph type="body" sz="quarter" idx="10"/>
          </p:nvPr>
        </p:nvSpPr>
        <p:spPr>
          <a:xfrm>
            <a:off x="4669064" y="3100389"/>
            <a:ext cx="4456143" cy="343204"/>
          </a:xfrm>
        </p:spPr>
        <p:txBody>
          <a:bodyPr>
            <a:noAutofit/>
          </a:bodyPr>
          <a:lstStyle>
            <a:lvl1pPr marL="0" indent="0" algn="l">
              <a:buFont typeface="Arial" panose="020B0604020202020204" pitchFamily="34" charset="0"/>
              <a:buNone/>
              <a:defRPr sz="1200" i="1" u="none">
                <a:solidFill>
                  <a:schemeClr val="bg1"/>
                </a:solidFill>
              </a:defRPr>
            </a:lvl1pPr>
            <a:lvl2pPr marL="257175" indent="0">
              <a:buNone/>
              <a:defRPr sz="900"/>
            </a:lvl2pPr>
            <a:lvl3pPr marL="514350" indent="0">
              <a:buNone/>
              <a:defRPr sz="788"/>
            </a:lvl3pPr>
            <a:lvl4pPr marL="771525" indent="0">
              <a:buNone/>
              <a:defRPr sz="675"/>
            </a:lvl4pPr>
            <a:lvl5pPr marL="1028700" indent="0">
              <a:buNone/>
              <a:defRPr sz="675"/>
            </a:lvl5pPr>
          </a:lstStyle>
          <a:p>
            <a:pPr lvl="0"/>
            <a:r>
              <a:rPr lang="en-US"/>
              <a:t>Click to edit Master text styles</a:t>
            </a:r>
          </a:p>
        </p:txBody>
      </p:sp>
    </p:spTree>
    <p:extLst>
      <p:ext uri="{BB962C8B-B14F-4D97-AF65-F5344CB8AC3E}">
        <p14:creationId xmlns:p14="http://schemas.microsoft.com/office/powerpoint/2010/main" val="13382038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1241"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99520"/>
            <a:ext cx="9144000" cy="2139553"/>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0" y="2559315"/>
            <a:ext cx="9144000" cy="1125140"/>
          </a:xfrm>
        </p:spPr>
        <p:txBody>
          <a:bodyPr>
            <a:normAutofit/>
          </a:bodyPr>
          <a:lstStyle>
            <a:lvl1pPr marL="0" indent="0" algn="ctr">
              <a:buNone/>
              <a:defRPr sz="1800">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l="8790" t="34294" r="8357" b="34966"/>
          <a:stretch/>
        </p:blipFill>
        <p:spPr>
          <a:xfrm>
            <a:off x="2513350" y="3817621"/>
            <a:ext cx="4163020" cy="868805"/>
          </a:xfrm>
          <a:prstGeom prst="rect">
            <a:avLst/>
          </a:prstGeom>
        </p:spPr>
      </p:pic>
    </p:spTree>
    <p:extLst>
      <p:ext uri="{BB962C8B-B14F-4D97-AF65-F5344CB8AC3E}">
        <p14:creationId xmlns:p14="http://schemas.microsoft.com/office/powerpoint/2010/main" val="36283548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p:nvPicPr>
        <p:blipFill rotWithShape="1">
          <a:blip r:embed="rId24"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1349225188"/>
      </p:ext>
    </p:extLst>
  </p:cSld>
  <p:clrMap bg1="lt1" tx1="dk1" bg2="lt2" tx2="dk2" accent1="accent1" accent2="accent2" accent3="accent3" accent4="accent4" accent5="accent5" accent6="accent6" hlink="hlink" folHlink="folHlink"/>
  <p:sldLayoutIdLst>
    <p:sldLayoutId id="2147483881" r:id="rId1"/>
    <p:sldLayoutId id="2147483889" r:id="rId2"/>
    <p:sldLayoutId id="2147483887" r:id="rId3"/>
    <p:sldLayoutId id="2147483888" r:id="rId4"/>
    <p:sldLayoutId id="2147483886" r:id="rId5"/>
    <p:sldLayoutId id="2147483882" r:id="rId6"/>
    <p:sldLayoutId id="2147483883" r:id="rId7"/>
    <p:sldLayoutId id="2147483885" r:id="rId8"/>
    <p:sldLayoutId id="2147483865" r:id="rId9"/>
    <p:sldLayoutId id="2147483854" r:id="rId10"/>
    <p:sldLayoutId id="2147483853" r:id="rId11"/>
    <p:sldLayoutId id="2147483855" r:id="rId12"/>
    <p:sldLayoutId id="2147483856" r:id="rId13"/>
    <p:sldLayoutId id="2147483857" r:id="rId14"/>
    <p:sldLayoutId id="2147483858" r:id="rId15"/>
    <p:sldLayoutId id="2147483860" r:id="rId16"/>
    <p:sldLayoutId id="2147483861" r:id="rId17"/>
    <p:sldLayoutId id="2147483862" r:id="rId18"/>
    <p:sldLayoutId id="2147483863" r:id="rId19"/>
    <p:sldLayoutId id="2147483864" r:id="rId20"/>
    <p:sldLayoutId id="2147483866" r:id="rId21"/>
    <p:sldLayoutId id="2147483890" r:id="rId2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514337" rtl="0" eaLnBrk="1" fontAlgn="base" hangingPunct="1">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100000">
              <a:schemeClr val="tx2"/>
            </a:gs>
            <a:gs pos="0">
              <a:schemeClr val="tx2">
                <a:lumMod val="50000"/>
              </a:schemeClr>
            </a:gs>
          </a:gsLst>
          <a:lin ang="81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17899" y="0"/>
            <a:ext cx="8555831"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317899" y="1181101"/>
            <a:ext cx="8555831" cy="3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6" name="Picture 5"/>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bwMode="invGray">
          <a:xfrm>
            <a:off x="8632824" y="4666971"/>
            <a:ext cx="404813" cy="389614"/>
          </a:xfrm>
          <a:prstGeom prst="rect">
            <a:avLst/>
          </a:prstGeom>
        </p:spPr>
      </p:pic>
      <p:sp>
        <p:nvSpPr>
          <p:cNvPr id="7" name="AutoShape 11"/>
          <p:cNvSpPr>
            <a:spLocks noChangeAspect="1" noChangeArrowheads="1" noTextEdit="1"/>
          </p:cNvSpPr>
          <p:nvPr/>
        </p:nvSpPr>
        <p:spPr bwMode="auto">
          <a:xfrm>
            <a:off x="7602141" y="4575573"/>
            <a:ext cx="1360884"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1800" dirty="0">
              <a:solidFill>
                <a:prstClr val="black"/>
              </a:solidFill>
              <a:ea typeface="ＭＳ Ｐゴシック" charset="0"/>
            </a:endParaRPr>
          </a:p>
        </p:txBody>
      </p:sp>
      <p:pic>
        <p:nvPicPr>
          <p:cNvPr id="8" name="Picture 7"/>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8632824" y="4666971"/>
            <a:ext cx="404813" cy="389614"/>
          </a:xfrm>
          <a:prstGeom prst="rect">
            <a:avLst/>
          </a:prstGeom>
        </p:spPr>
      </p:pic>
    </p:spTree>
    <p:extLst>
      <p:ext uri="{BB962C8B-B14F-4D97-AF65-F5344CB8AC3E}">
        <p14:creationId xmlns:p14="http://schemas.microsoft.com/office/powerpoint/2010/main" val="3144878555"/>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514337" rtl="0" eaLnBrk="1" fontAlgn="base" hangingPunct="1">
        <a:lnSpc>
          <a:spcPct val="90000"/>
        </a:lnSpc>
        <a:spcBef>
          <a:spcPct val="0"/>
        </a:spcBef>
        <a:spcAft>
          <a:spcPct val="0"/>
        </a:spcAft>
        <a:defRPr sz="3200" kern="1200">
          <a:solidFill>
            <a:schemeClr val="bg1"/>
          </a:solidFill>
          <a:latin typeface="Palatino Linotype" panose="02040502050505030304" pitchFamily="18" charset="0"/>
          <a:ea typeface="+mj-ea"/>
          <a:cs typeface="+mj-cs"/>
        </a:defRPr>
      </a:lvl1pPr>
      <a:lvl2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2pPr>
      <a:lvl3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3pPr>
      <a:lvl4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4pPr>
      <a:lvl5pPr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5pPr>
      <a:lvl6pPr marL="342892"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6pPr>
      <a:lvl7pPr marL="685783"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7pPr>
      <a:lvl8pPr marL="1028675"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8pPr>
      <a:lvl9pPr marL="1371566" algn="l" defTabSz="514337" rtl="0" eaLnBrk="1" fontAlgn="base" hangingPunct="1">
        <a:lnSpc>
          <a:spcPct val="90000"/>
        </a:lnSpc>
        <a:spcBef>
          <a:spcPct val="0"/>
        </a:spcBef>
        <a:spcAft>
          <a:spcPct val="0"/>
        </a:spcAft>
        <a:defRPr sz="2700">
          <a:solidFill>
            <a:schemeClr val="bg1"/>
          </a:solidFill>
          <a:latin typeface="Palatino Linotype" panose="02040502050505030304" pitchFamily="18" charset="0"/>
        </a:defRPr>
      </a:lvl9pPr>
    </p:titleStyle>
    <p:bodyStyle>
      <a:lvl1pPr marL="128585"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400" kern="1200">
          <a:solidFill>
            <a:schemeClr val="bg1"/>
          </a:solidFill>
          <a:latin typeface="Helvetica LT Std" panose="020B0504020202020204" pitchFamily="34" charset="0"/>
          <a:ea typeface="+mn-ea"/>
          <a:cs typeface="+mn-cs"/>
        </a:defRPr>
      </a:lvl1pPr>
      <a:lvl2pPr marL="385754"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2pPr>
      <a:lvl3pPr marL="642922"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2000" kern="1200">
          <a:solidFill>
            <a:schemeClr val="bg1"/>
          </a:solidFill>
          <a:latin typeface="Helvetica LT Std" panose="020B0504020202020204" pitchFamily="34" charset="0"/>
          <a:ea typeface="+mn-ea"/>
          <a:cs typeface="+mn-cs"/>
        </a:defRPr>
      </a:lvl3pPr>
      <a:lvl4pPr marL="900091"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4pPr>
      <a:lvl5pPr marL="1157259" indent="-128585" algn="l" defTabSz="514337" rtl="0" eaLnBrk="1" fontAlgn="base" hangingPunct="1">
        <a:lnSpc>
          <a:spcPct val="90000"/>
        </a:lnSpc>
        <a:spcBef>
          <a:spcPts val="0"/>
        </a:spcBef>
        <a:spcAft>
          <a:spcPts val="900"/>
        </a:spcAft>
        <a:buClr>
          <a:srgbClr val="7F7F7F"/>
        </a:buClr>
        <a:buFont typeface="Arial" panose="020B0604020202020204" pitchFamily="34" charset="0"/>
        <a:buChar char="•"/>
        <a:defRPr sz="1400" kern="1200">
          <a:solidFill>
            <a:schemeClr val="bg1"/>
          </a:solidFill>
          <a:latin typeface="Helvetica LT Std" panose="020B0504020202020204" pitchFamily="34" charset="0"/>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people.duke.edu/~rnau/411arim.htm" TargetMode="External"/><Relationship Id="rId2" Type="http://schemas.openxmlformats.org/officeDocument/2006/relationships/hyperlink" Target="https://www.analyticsvidhya.com/blog/2016/02/time-series-forecasting-codes-python/" TargetMode="Externa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 with ARIMAS</a:t>
            </a:r>
          </a:p>
        </p:txBody>
      </p:sp>
      <p:sp>
        <p:nvSpPr>
          <p:cNvPr id="3" name="Subtitle 2"/>
          <p:cNvSpPr>
            <a:spLocks noGrp="1"/>
          </p:cNvSpPr>
          <p:nvPr>
            <p:ph type="subTitle" idx="1"/>
          </p:nvPr>
        </p:nvSpPr>
        <p:spPr/>
        <p:txBody>
          <a:bodyPr/>
          <a:lstStyle/>
          <a:p>
            <a:r>
              <a:rPr lang="en-US" dirty="0"/>
              <a:t>MSDS 7333</a:t>
            </a:r>
          </a:p>
        </p:txBody>
      </p:sp>
      <p:sp>
        <p:nvSpPr>
          <p:cNvPr id="4" name="Text Placeholder 3"/>
          <p:cNvSpPr>
            <a:spLocks noGrp="1"/>
          </p:cNvSpPr>
          <p:nvPr>
            <p:ph type="body" sz="quarter" idx="10"/>
          </p:nvPr>
        </p:nvSpPr>
        <p:spPr/>
        <p:txBody>
          <a:bodyPr/>
          <a:lstStyle/>
          <a:p>
            <a:r>
              <a:rPr lang="en-US" dirty="0"/>
              <a:t>Brad Blanchard</a:t>
            </a:r>
          </a:p>
          <a:p>
            <a:r>
              <a:rPr lang="en-US" dirty="0" err="1"/>
              <a:t>bblanchard@smu.edu</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Much better after log transform</a:t>
            </a:r>
          </a:p>
        </p:txBody>
      </p:sp>
      <p:pic>
        <p:nvPicPr>
          <p:cNvPr id="64514" name="Picture 2"/>
          <p:cNvPicPr>
            <a:picLocks noChangeAspect="1" noChangeArrowheads="1"/>
          </p:cNvPicPr>
          <p:nvPr/>
        </p:nvPicPr>
        <p:blipFill>
          <a:blip r:embed="rId2" cstate="print"/>
          <a:srcRect/>
          <a:stretch>
            <a:fillRect/>
          </a:stretch>
        </p:blipFill>
        <p:spPr bwMode="auto">
          <a:xfrm>
            <a:off x="295957" y="1027340"/>
            <a:ext cx="3833358" cy="3799952"/>
          </a:xfrm>
          <a:prstGeom prst="rect">
            <a:avLst/>
          </a:prstGeom>
          <a:noFill/>
          <a:ln w="9525">
            <a:noFill/>
            <a:miter lim="800000"/>
            <a:headEnd/>
            <a:tailEnd/>
          </a:ln>
        </p:spPr>
      </p:pic>
      <p:sp>
        <p:nvSpPr>
          <p:cNvPr id="5" name="TextBox 4"/>
          <p:cNvSpPr txBox="1"/>
          <p:nvPr/>
        </p:nvSpPr>
        <p:spPr>
          <a:xfrm>
            <a:off x="4666343" y="1618343"/>
            <a:ext cx="4121641" cy="923330"/>
          </a:xfrm>
          <a:prstGeom prst="rect">
            <a:avLst/>
          </a:prstGeom>
          <a:noFill/>
        </p:spPr>
        <p:txBody>
          <a:bodyPr wrap="none" rtlCol="0">
            <a:spAutoFit/>
          </a:bodyPr>
          <a:lstStyle/>
          <a:p>
            <a:r>
              <a:rPr lang="en-US" dirty="0">
                <a:solidFill>
                  <a:schemeClr val="bg1"/>
                </a:solidFill>
              </a:rPr>
              <a:t>Still need to deal with our seasonality!</a:t>
            </a:r>
          </a:p>
          <a:p>
            <a:endParaRPr lang="en-US" dirty="0">
              <a:solidFill>
                <a:schemeClr val="bg1"/>
              </a:solidFill>
            </a:endParaRPr>
          </a:p>
          <a:p>
            <a:r>
              <a:rPr lang="en-US" dirty="0">
                <a:solidFill>
                  <a:schemeClr val="bg1"/>
                </a:solidFill>
              </a:rPr>
              <a:t>Notice the stats didn’t actually change!</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why 12 for moving average?</a:t>
            </a:r>
          </a:p>
        </p:txBody>
      </p:sp>
      <p:sp>
        <p:nvSpPr>
          <p:cNvPr id="3" name="Content Placeholder 2"/>
          <p:cNvSpPr>
            <a:spLocks noGrp="1"/>
          </p:cNvSpPr>
          <p:nvPr>
            <p:ph idx="1"/>
          </p:nvPr>
        </p:nvSpPr>
        <p:spPr/>
        <p:txBody>
          <a:bodyPr/>
          <a:lstStyle/>
          <a:p>
            <a:r>
              <a:rPr lang="en-US" dirty="0"/>
              <a:t>Seasonality to Data</a:t>
            </a:r>
          </a:p>
          <a:p>
            <a:r>
              <a:rPr lang="en-US" dirty="0"/>
              <a:t>Using 5 doesn’t work as well…</a:t>
            </a:r>
          </a:p>
          <a:p>
            <a:r>
              <a:rPr lang="en-US" dirty="0"/>
              <a:t>Using the rolling average is important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we got the series stationary now what!</a:t>
            </a:r>
          </a:p>
        </p:txBody>
      </p:sp>
      <p:sp>
        <p:nvSpPr>
          <p:cNvPr id="3" name="Content Placeholder 2"/>
          <p:cNvSpPr>
            <a:spLocks noGrp="1"/>
          </p:cNvSpPr>
          <p:nvPr>
            <p:ph idx="1"/>
          </p:nvPr>
        </p:nvSpPr>
        <p:spPr/>
        <p:txBody>
          <a:bodyPr/>
          <a:lstStyle/>
          <a:p>
            <a:r>
              <a:rPr lang="en-US" dirty="0"/>
              <a:t>Time to find p, d, q</a:t>
            </a:r>
          </a:p>
          <a:p>
            <a:pPr lvl="1"/>
            <a:r>
              <a:rPr lang="en-US" dirty="0"/>
              <a:t>Use intuition</a:t>
            </a:r>
          </a:p>
          <a:p>
            <a:pPr lvl="1"/>
            <a:r>
              <a:rPr lang="en-US" dirty="0"/>
              <a:t>Use </a:t>
            </a:r>
            <a:r>
              <a:rPr lang="en-US" strike="sngStrike" dirty="0"/>
              <a:t>high explosive</a:t>
            </a:r>
            <a:r>
              <a:rPr lang="en-US" dirty="0"/>
              <a:t> brute force</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Method</a:t>
            </a:r>
          </a:p>
        </p:txBody>
      </p:sp>
      <p:sp>
        <p:nvSpPr>
          <p:cNvPr id="3" name="Content Placeholder 2"/>
          <p:cNvSpPr>
            <a:spLocks noGrp="1"/>
          </p:cNvSpPr>
          <p:nvPr>
            <p:ph idx="1"/>
          </p:nvPr>
        </p:nvSpPr>
        <p:spPr/>
        <p:txBody>
          <a:bodyPr/>
          <a:lstStyle/>
          <a:p>
            <a:r>
              <a:rPr lang="en-US" dirty="0"/>
              <a:t>Use Autocorrelation, Partial Autocorrelation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‘d’</a:t>
            </a:r>
          </a:p>
        </p:txBody>
      </p:sp>
      <p:sp>
        <p:nvSpPr>
          <p:cNvPr id="3" name="Content Placeholder 2"/>
          <p:cNvSpPr>
            <a:spLocks noGrp="1"/>
          </p:cNvSpPr>
          <p:nvPr>
            <p:ph idx="1"/>
          </p:nvPr>
        </p:nvSpPr>
        <p:spPr>
          <a:xfrm>
            <a:off x="310642" y="985158"/>
            <a:ext cx="8555831" cy="3451623"/>
          </a:xfrm>
        </p:spPr>
        <p:txBody>
          <a:bodyPr/>
          <a:lstStyle/>
          <a:p>
            <a:r>
              <a:rPr lang="en-US" sz="1400" b="1" dirty="0"/>
              <a:t>Identifying the order of differencing and the constant:</a:t>
            </a:r>
            <a:endParaRPr lang="en-US" sz="1400" dirty="0"/>
          </a:p>
          <a:p>
            <a:r>
              <a:rPr lang="en-US" sz="1400" dirty="0"/>
              <a:t>Rule 1: If the series has positive autocorrelations out to a high number of lags (say, 10 or more), then it probably needs a higher order of differencing.</a:t>
            </a:r>
          </a:p>
          <a:p>
            <a:r>
              <a:rPr lang="en-US" sz="1400" dirty="0"/>
              <a:t>Rule 2: If the lag-1 autocorrelation is zero or negative, or the autocorrelations are all small and </a:t>
            </a:r>
            <a:r>
              <a:rPr lang="en-US" sz="1400" dirty="0" err="1"/>
              <a:t>patternless</a:t>
            </a:r>
            <a:r>
              <a:rPr lang="en-US" sz="1400" dirty="0"/>
              <a:t>, then the series does </a:t>
            </a:r>
            <a:r>
              <a:rPr lang="en-US" sz="1400" i="1" dirty="0"/>
              <a:t>not</a:t>
            </a:r>
            <a:r>
              <a:rPr lang="en-US" sz="1400" dirty="0"/>
              <a:t> need a higher order of differencing. If the lag-1 autocorrelation is -0.5 or more negative, the series may be </a:t>
            </a:r>
            <a:r>
              <a:rPr lang="en-US" sz="1400" dirty="0" err="1"/>
              <a:t>overdifferenced</a:t>
            </a:r>
            <a:r>
              <a:rPr lang="en-US" sz="1400" dirty="0"/>
              <a:t>. </a:t>
            </a:r>
            <a:r>
              <a:rPr lang="en-US" sz="1400" b="1" dirty="0"/>
              <a:t> BEWARE OF OVERDIFFERENCING.</a:t>
            </a:r>
            <a:endParaRPr lang="en-US" sz="1400" dirty="0"/>
          </a:p>
          <a:p>
            <a:r>
              <a:rPr lang="en-US" sz="1400" dirty="0"/>
              <a:t>Rule 3: The optimal order of differencing is often the order of differencing at which the standard deviation is lowest. (Not always, though. Slightly too much or slightly too little differencing can also be corrected with AR or MA terms. See rules 6 and 7.)</a:t>
            </a:r>
          </a:p>
          <a:p>
            <a:r>
              <a:rPr lang="en-US" sz="1400" dirty="0"/>
              <a:t>Rule 4: A model with </a:t>
            </a:r>
            <a:r>
              <a:rPr lang="en-US" sz="1400" u="sng" dirty="0"/>
              <a:t>no</a:t>
            </a:r>
            <a:r>
              <a:rPr lang="en-US" sz="1400" dirty="0"/>
              <a:t> orders of differencing assumes that the original series is stationary (among other things, mean-reverting). A model with </a:t>
            </a:r>
            <a:r>
              <a:rPr lang="en-US" sz="1400" u="sng" dirty="0"/>
              <a:t>one</a:t>
            </a:r>
            <a:r>
              <a:rPr lang="en-US" sz="1400" dirty="0"/>
              <a:t> order of differencing assumes that the original series has a constant average trend (e.g. a random walk or SES-type model, with or without growth). A model with </a:t>
            </a:r>
            <a:r>
              <a:rPr lang="en-US" sz="1400" u="sng" dirty="0"/>
              <a:t>two</a:t>
            </a:r>
            <a:r>
              <a:rPr lang="en-US" sz="1400" dirty="0"/>
              <a:t> orders of total differencing assumes that the original series has a time-varying trend (e.g. a random trend or LES-type model).</a:t>
            </a:r>
          </a:p>
          <a:p>
            <a:r>
              <a:rPr lang="en-US" sz="1400" dirty="0"/>
              <a:t>Rule 5: A model with </a:t>
            </a:r>
            <a:r>
              <a:rPr lang="en-US" sz="1400" u="sng" dirty="0"/>
              <a:t>no</a:t>
            </a:r>
            <a:r>
              <a:rPr lang="en-US" sz="1400" dirty="0"/>
              <a:t> orders of differencing normally includes a constant term (which allows for a non-zero mean value). A model with </a:t>
            </a:r>
            <a:r>
              <a:rPr lang="en-US" sz="1400" u="sng" dirty="0"/>
              <a:t>two</a:t>
            </a:r>
            <a:r>
              <a:rPr lang="en-US" sz="1400" dirty="0"/>
              <a:t> orders of total differencing normally does </a:t>
            </a:r>
            <a:r>
              <a:rPr lang="en-US" sz="1400" u="sng" dirty="0"/>
              <a:t>not</a:t>
            </a:r>
            <a:r>
              <a:rPr lang="en-US" sz="1400" dirty="0"/>
              <a:t> include a constant term. In a model with </a:t>
            </a:r>
            <a:r>
              <a:rPr lang="en-US" sz="1400" u="sng" dirty="0"/>
              <a:t>one</a:t>
            </a:r>
            <a:r>
              <a:rPr lang="en-US" sz="1400" dirty="0"/>
              <a:t> order of total differencing, a constant term should be included if the series has a non-zero average trend.</a:t>
            </a:r>
          </a:p>
          <a:p>
            <a:endParaRPr lang="en-US" sz="14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examples (our differenced/stationary plot)</a:t>
            </a:r>
          </a:p>
        </p:txBody>
      </p:sp>
      <p:pic>
        <p:nvPicPr>
          <p:cNvPr id="4" name="Picture 2"/>
          <p:cNvPicPr>
            <a:picLocks noChangeAspect="1" noChangeArrowheads="1"/>
          </p:cNvPicPr>
          <p:nvPr/>
        </p:nvPicPr>
        <p:blipFill>
          <a:blip r:embed="rId2" cstate="print"/>
          <a:srcRect/>
          <a:stretch>
            <a:fillRect/>
          </a:stretch>
        </p:blipFill>
        <p:spPr bwMode="auto">
          <a:xfrm>
            <a:off x="317899" y="1181100"/>
            <a:ext cx="5905500" cy="2857500"/>
          </a:xfrm>
          <a:prstGeom prst="rect">
            <a:avLst/>
          </a:prstGeom>
          <a:noFill/>
          <a:ln w="9525">
            <a:noFill/>
            <a:miter lim="800000"/>
            <a:headEnd/>
            <a:tailEnd/>
          </a:ln>
        </p:spPr>
      </p:pic>
      <p:sp>
        <p:nvSpPr>
          <p:cNvPr id="5" name="TextBox 4"/>
          <p:cNvSpPr txBox="1"/>
          <p:nvPr/>
        </p:nvSpPr>
        <p:spPr>
          <a:xfrm>
            <a:off x="6458857" y="1139372"/>
            <a:ext cx="2489199" cy="1477328"/>
          </a:xfrm>
          <a:prstGeom prst="rect">
            <a:avLst/>
          </a:prstGeom>
          <a:noFill/>
        </p:spPr>
        <p:txBody>
          <a:bodyPr wrap="square" rtlCol="0">
            <a:spAutoFit/>
          </a:bodyPr>
          <a:lstStyle/>
          <a:p>
            <a:r>
              <a:rPr lang="en-US" dirty="0">
                <a:solidFill>
                  <a:schemeClr val="bg1"/>
                </a:solidFill>
              </a:rPr>
              <a:t>Rule 1: NO (almost immediately drops below UCL)</a:t>
            </a:r>
          </a:p>
          <a:p>
            <a:r>
              <a:rPr lang="en-US" dirty="0">
                <a:solidFill>
                  <a:schemeClr val="bg1"/>
                </a:solidFill>
              </a:rPr>
              <a:t>Rule 2: Yes.  At label 1 the value is ~ 0</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example (raw airline population)</a:t>
            </a:r>
          </a:p>
        </p:txBody>
      </p:sp>
      <p:pic>
        <p:nvPicPr>
          <p:cNvPr id="72706" name="Picture 2"/>
          <p:cNvPicPr>
            <a:picLocks noChangeAspect="1" noChangeArrowheads="1"/>
          </p:cNvPicPr>
          <p:nvPr/>
        </p:nvPicPr>
        <p:blipFill>
          <a:blip r:embed="rId2" cstate="print"/>
          <a:srcRect/>
          <a:stretch>
            <a:fillRect/>
          </a:stretch>
        </p:blipFill>
        <p:spPr bwMode="auto">
          <a:xfrm>
            <a:off x="317899" y="1181100"/>
            <a:ext cx="5991225" cy="2876550"/>
          </a:xfrm>
          <a:prstGeom prst="rect">
            <a:avLst/>
          </a:prstGeom>
          <a:noFill/>
          <a:ln w="9525">
            <a:noFill/>
            <a:miter lim="800000"/>
            <a:headEnd/>
            <a:tailEnd/>
          </a:ln>
        </p:spPr>
      </p:pic>
      <p:sp>
        <p:nvSpPr>
          <p:cNvPr id="5" name="TextBox 4"/>
          <p:cNvSpPr txBox="1"/>
          <p:nvPr/>
        </p:nvSpPr>
        <p:spPr>
          <a:xfrm>
            <a:off x="6458857" y="1139372"/>
            <a:ext cx="2489199" cy="1200329"/>
          </a:xfrm>
          <a:prstGeom prst="rect">
            <a:avLst/>
          </a:prstGeom>
          <a:noFill/>
        </p:spPr>
        <p:txBody>
          <a:bodyPr wrap="square" rtlCol="0">
            <a:spAutoFit/>
          </a:bodyPr>
          <a:lstStyle/>
          <a:p>
            <a:r>
              <a:rPr lang="en-US" dirty="0">
                <a:solidFill>
                  <a:schemeClr val="bg1"/>
                </a:solidFill>
              </a:rPr>
              <a:t>Rule 1: Yes—above UCL to 20</a:t>
            </a:r>
          </a:p>
          <a:p>
            <a:r>
              <a:rPr lang="en-US" dirty="0">
                <a:solidFill>
                  <a:schemeClr val="bg1"/>
                </a:solidFill>
              </a:rPr>
              <a:t>Rule 2: No.  At label 1 the value is ~ 2X UCL</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‘p’, ‘q’</a:t>
            </a:r>
          </a:p>
        </p:txBody>
      </p:sp>
      <p:sp>
        <p:nvSpPr>
          <p:cNvPr id="3" name="Content Placeholder 2"/>
          <p:cNvSpPr>
            <a:spLocks noGrp="1"/>
          </p:cNvSpPr>
          <p:nvPr>
            <p:ph idx="1"/>
          </p:nvPr>
        </p:nvSpPr>
        <p:spPr>
          <a:xfrm>
            <a:off x="116114" y="1035959"/>
            <a:ext cx="8764873" cy="3451623"/>
          </a:xfrm>
        </p:spPr>
        <p:txBody>
          <a:bodyPr/>
          <a:lstStyle/>
          <a:p>
            <a:r>
              <a:rPr lang="en-US" sz="1400" b="1" dirty="0"/>
              <a:t>Identifying the numbers of AR and MA terms:</a:t>
            </a:r>
            <a:endParaRPr lang="en-US" sz="1400" dirty="0"/>
          </a:p>
          <a:p>
            <a:r>
              <a:rPr lang="en-US" sz="1400" dirty="0"/>
              <a:t>Rule 6: If the </a:t>
            </a:r>
            <a:r>
              <a:rPr lang="en-US" sz="1400" u="sng" dirty="0"/>
              <a:t>partial autocorrelation function</a:t>
            </a:r>
            <a:r>
              <a:rPr lang="en-US" sz="1400" dirty="0"/>
              <a:t> (PACF) of the differenced series displays a sharp cutoff and/or the lag-1 autocorrelation is </a:t>
            </a:r>
            <a:r>
              <a:rPr lang="en-US" sz="1400" u="sng" dirty="0"/>
              <a:t>positive</a:t>
            </a:r>
            <a:r>
              <a:rPr lang="en-US" sz="1400" dirty="0"/>
              <a:t>--i.e., if the series appears slightly "</a:t>
            </a:r>
            <a:r>
              <a:rPr lang="en-US" sz="1400" dirty="0" err="1"/>
              <a:t>underdifferenced</a:t>
            </a:r>
            <a:r>
              <a:rPr lang="en-US" sz="1400" dirty="0"/>
              <a:t>"--then consider adding one or more </a:t>
            </a:r>
            <a:r>
              <a:rPr lang="en-US" sz="1400" u="sng" dirty="0"/>
              <a:t>AR</a:t>
            </a:r>
            <a:r>
              <a:rPr lang="en-US" sz="1400" dirty="0"/>
              <a:t> terms to the model. The lag beyond which the PACF cuts off is the indicated number of AR terms.</a:t>
            </a:r>
          </a:p>
          <a:p>
            <a:r>
              <a:rPr lang="en-US" sz="1400" dirty="0"/>
              <a:t>Rule 7: If the </a:t>
            </a:r>
            <a:r>
              <a:rPr lang="en-US" sz="1400" u="sng" dirty="0"/>
              <a:t>autocorrelation function</a:t>
            </a:r>
            <a:r>
              <a:rPr lang="en-US" sz="1400" dirty="0"/>
              <a:t> (ACF) of the differenced series displays a sharp cutoff and/or the lag-1 autocorrelation is </a:t>
            </a:r>
            <a:r>
              <a:rPr lang="en-US" sz="1400" u="sng" dirty="0"/>
              <a:t>negative</a:t>
            </a:r>
            <a:r>
              <a:rPr lang="en-US" sz="1400" dirty="0"/>
              <a:t>--i.e., if the series appears slightly "</a:t>
            </a:r>
            <a:r>
              <a:rPr lang="en-US" sz="1400" dirty="0" err="1"/>
              <a:t>overdifferenced</a:t>
            </a:r>
            <a:r>
              <a:rPr lang="en-US" sz="1400" dirty="0"/>
              <a:t>"--then consider adding an </a:t>
            </a:r>
            <a:r>
              <a:rPr lang="en-US" sz="1400" u="sng" dirty="0"/>
              <a:t>MA</a:t>
            </a:r>
            <a:r>
              <a:rPr lang="en-US" sz="1400" dirty="0"/>
              <a:t> term to the model. The lag beyond which the ACF cuts off is the indicated number of MA terms.</a:t>
            </a:r>
          </a:p>
          <a:p>
            <a:r>
              <a:rPr lang="en-US" sz="1400" dirty="0"/>
              <a:t>Rule 8: It is possible for an AR term and an MA term to cancel each other's effects, so if a mixed AR-MA model seems to fit the data, also try a model with one fewer AR term and one fewer MA term--particularly if the parameter estimates in the original model require more than 10 iterations to converge. </a:t>
            </a:r>
            <a:r>
              <a:rPr lang="en-US" sz="1400" b="1" dirty="0"/>
              <a:t>BEWARE OF USING MULTIPLE AR TERMS </a:t>
            </a:r>
            <a:r>
              <a:rPr lang="en-US" sz="1400" b="1" u="sng" dirty="0"/>
              <a:t>AND</a:t>
            </a:r>
            <a:r>
              <a:rPr lang="en-US" sz="1400" b="1" dirty="0"/>
              <a:t> MULTIPLE MA TERMS IN THE SAME MODEL.</a:t>
            </a:r>
            <a:endParaRPr lang="en-US" sz="1400" dirty="0"/>
          </a:p>
          <a:p>
            <a:r>
              <a:rPr lang="en-US" sz="1400" dirty="0"/>
              <a:t>Rule 9: If there is a unit root in the AR part of the model--i.e., if the sum of the AR coefficients is almost exactly 1--you should reduce the number of AR terms by one and </a:t>
            </a:r>
            <a:r>
              <a:rPr lang="en-US" sz="1400" u="sng" dirty="0"/>
              <a:t>increase</a:t>
            </a:r>
            <a:r>
              <a:rPr lang="en-US" sz="1400" dirty="0"/>
              <a:t> the order of differencing by one.</a:t>
            </a:r>
          </a:p>
          <a:p>
            <a:r>
              <a:rPr lang="en-US" sz="1400" dirty="0"/>
              <a:t>Rule 10: If there is a unit root in the MA part of the model--i.e., if the sum of the MA coefficients is almost exactly 1--you should reduce the number of MA terms by one and </a:t>
            </a:r>
            <a:r>
              <a:rPr lang="en-US" sz="1400" u="sng" dirty="0"/>
              <a:t>reduce</a:t>
            </a:r>
            <a:r>
              <a:rPr lang="en-US" sz="1400" dirty="0"/>
              <a:t> the order of differencing by one.</a:t>
            </a:r>
          </a:p>
          <a:p>
            <a:r>
              <a:rPr lang="en-US" sz="1400" dirty="0"/>
              <a:t>Rule 11: If the </a:t>
            </a:r>
            <a:r>
              <a:rPr lang="en-US" sz="1400" u="sng" dirty="0"/>
              <a:t>long-term forecasts</a:t>
            </a:r>
            <a:r>
              <a:rPr lang="en-US" sz="1400" dirty="0"/>
              <a:t>* appear erratic or unstable, there may be a unit root in the AR or MA coefficients.</a:t>
            </a:r>
          </a:p>
          <a:p>
            <a:pPr>
              <a:buNone/>
            </a:pPr>
            <a:endParaRPr lang="en-US" sz="14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3730" name="Picture 2"/>
          <p:cNvPicPr>
            <a:picLocks noChangeAspect="1" noChangeArrowheads="1"/>
          </p:cNvPicPr>
          <p:nvPr/>
        </p:nvPicPr>
        <p:blipFill>
          <a:blip r:embed="rId2" cstate="print"/>
          <a:srcRect/>
          <a:stretch>
            <a:fillRect/>
          </a:stretch>
        </p:blipFill>
        <p:spPr bwMode="auto">
          <a:xfrm>
            <a:off x="317899" y="1181100"/>
            <a:ext cx="6010275" cy="2971800"/>
          </a:xfrm>
          <a:prstGeom prst="rect">
            <a:avLst/>
          </a:prstGeom>
          <a:noFill/>
          <a:ln w="9525">
            <a:noFill/>
            <a:miter lim="800000"/>
            <a:headEnd/>
            <a:tailEnd/>
          </a:ln>
        </p:spPr>
      </p:pic>
      <p:sp>
        <p:nvSpPr>
          <p:cNvPr id="5" name="TextBox 4"/>
          <p:cNvSpPr txBox="1"/>
          <p:nvPr/>
        </p:nvSpPr>
        <p:spPr>
          <a:xfrm>
            <a:off x="6486434" y="1181100"/>
            <a:ext cx="1428596" cy="369332"/>
          </a:xfrm>
          <a:prstGeom prst="rect">
            <a:avLst/>
          </a:prstGeom>
          <a:noFill/>
        </p:spPr>
        <p:txBody>
          <a:bodyPr wrap="none" rtlCol="0">
            <a:spAutoFit/>
          </a:bodyPr>
          <a:lstStyle/>
          <a:p>
            <a:r>
              <a:rPr lang="en-US" dirty="0">
                <a:solidFill>
                  <a:schemeClr val="bg1"/>
                </a:solidFill>
              </a:rPr>
              <a:t>All rules: No</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4754" name="Picture 2"/>
          <p:cNvPicPr>
            <a:picLocks noChangeAspect="1" noChangeArrowheads="1"/>
          </p:cNvPicPr>
          <p:nvPr/>
        </p:nvPicPr>
        <p:blipFill>
          <a:blip r:embed="rId2" cstate="print"/>
          <a:srcRect/>
          <a:stretch>
            <a:fillRect/>
          </a:stretch>
        </p:blipFill>
        <p:spPr bwMode="auto">
          <a:xfrm>
            <a:off x="317899" y="1181100"/>
            <a:ext cx="6010275" cy="2943225"/>
          </a:xfrm>
          <a:prstGeom prst="rect">
            <a:avLst/>
          </a:prstGeom>
          <a:noFill/>
          <a:ln w="9525">
            <a:noFill/>
            <a:miter lim="800000"/>
            <a:headEnd/>
            <a:tailEnd/>
          </a:ln>
        </p:spPr>
      </p:pic>
      <p:sp>
        <p:nvSpPr>
          <p:cNvPr id="5" name="TextBox 4"/>
          <p:cNvSpPr txBox="1"/>
          <p:nvPr/>
        </p:nvSpPr>
        <p:spPr>
          <a:xfrm>
            <a:off x="6441326" y="1181100"/>
            <a:ext cx="2005742" cy="369332"/>
          </a:xfrm>
          <a:prstGeom prst="rect">
            <a:avLst/>
          </a:prstGeom>
          <a:noFill/>
        </p:spPr>
        <p:txBody>
          <a:bodyPr wrap="none" rtlCol="0">
            <a:spAutoFit/>
          </a:bodyPr>
          <a:lstStyle/>
          <a:p>
            <a:r>
              <a:rPr lang="en-US" dirty="0">
                <a:solidFill>
                  <a:schemeClr val="bg1"/>
                </a:solidFill>
              </a:rPr>
              <a:t>1 AR term (rule 6)</a:t>
            </a:r>
          </a:p>
        </p:txBody>
      </p:sp>
      <p:sp>
        <p:nvSpPr>
          <p:cNvPr id="3" name="Rectangle 2">
            <a:extLst>
              <a:ext uri="{FF2B5EF4-FFF2-40B4-BE49-F238E27FC236}">
                <a16:creationId xmlns:a16="http://schemas.microsoft.com/office/drawing/2014/main" id="{1CA73A4E-6E68-5A46-8E75-C348A9F33663}"/>
              </a:ext>
            </a:extLst>
          </p:cNvPr>
          <p:cNvSpPr/>
          <p:nvPr/>
        </p:nvSpPr>
        <p:spPr>
          <a:xfrm>
            <a:off x="317899" y="4246245"/>
            <a:ext cx="8242321" cy="646331"/>
          </a:xfrm>
          <a:prstGeom prst="rect">
            <a:avLst/>
          </a:prstGeom>
        </p:spPr>
        <p:txBody>
          <a:bodyPr wrap="square">
            <a:spAutoFit/>
          </a:bodyPr>
          <a:lstStyle/>
          <a:p>
            <a:r>
              <a:rPr lang="en-US" sz="1200" dirty="0">
                <a:solidFill>
                  <a:schemeClr val="bg1"/>
                </a:solidFill>
              </a:rPr>
              <a:t>Rule 6: If the </a:t>
            </a:r>
            <a:r>
              <a:rPr lang="en-US" sz="1200" u="sng" dirty="0">
                <a:solidFill>
                  <a:schemeClr val="bg1"/>
                </a:solidFill>
              </a:rPr>
              <a:t>partial autocorrelation function</a:t>
            </a:r>
            <a:r>
              <a:rPr lang="en-US" sz="1200" dirty="0">
                <a:solidFill>
                  <a:schemeClr val="bg1"/>
                </a:solidFill>
              </a:rPr>
              <a:t> (PACF) of the differenced series displays a sharp cutoff and/or the lag-1 autocorrelation is </a:t>
            </a:r>
            <a:r>
              <a:rPr lang="en-US" sz="1200" u="sng" dirty="0">
                <a:solidFill>
                  <a:schemeClr val="bg1"/>
                </a:solidFill>
              </a:rPr>
              <a:t>positive</a:t>
            </a:r>
            <a:r>
              <a:rPr lang="en-US" sz="1200" dirty="0">
                <a:solidFill>
                  <a:schemeClr val="bg1"/>
                </a:solidFill>
              </a:rPr>
              <a:t>--i.e., if the series appears slightly "</a:t>
            </a:r>
            <a:r>
              <a:rPr lang="en-US" sz="1200" dirty="0" err="1">
                <a:solidFill>
                  <a:schemeClr val="bg1"/>
                </a:solidFill>
              </a:rPr>
              <a:t>underdifferenced</a:t>
            </a:r>
            <a:r>
              <a:rPr lang="en-US" sz="1200" dirty="0">
                <a:solidFill>
                  <a:schemeClr val="bg1"/>
                </a:solidFill>
              </a:rPr>
              <a:t>"--then consider adding one or more </a:t>
            </a:r>
            <a:r>
              <a:rPr lang="en-US" sz="1200" u="sng" dirty="0">
                <a:solidFill>
                  <a:schemeClr val="bg1"/>
                </a:solidFill>
              </a:rPr>
              <a:t>AR</a:t>
            </a:r>
            <a:r>
              <a:rPr lang="en-US" sz="1200" dirty="0">
                <a:solidFill>
                  <a:schemeClr val="bg1"/>
                </a:solidFill>
              </a:rPr>
              <a:t> terms to the model. The lag beyond which the PACF cuts off is the indicated number of AR terms.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ARIMAS</a:t>
            </a:r>
          </a:p>
        </p:txBody>
      </p:sp>
      <p:sp>
        <p:nvSpPr>
          <p:cNvPr id="6" name="Content Placeholder 5"/>
          <p:cNvSpPr>
            <a:spLocks noGrp="1"/>
          </p:cNvSpPr>
          <p:nvPr>
            <p:ph idx="1"/>
          </p:nvPr>
        </p:nvSpPr>
        <p:spPr/>
        <p:txBody>
          <a:bodyPr/>
          <a:lstStyle/>
          <a:p>
            <a:r>
              <a:rPr lang="en-US" dirty="0" err="1"/>
              <a:t>AutoRegressive</a:t>
            </a:r>
            <a:r>
              <a:rPr lang="en-US" dirty="0"/>
              <a:t> (p)</a:t>
            </a:r>
          </a:p>
          <a:p>
            <a:r>
              <a:rPr lang="en-US" dirty="0"/>
              <a:t>Integrated (d)</a:t>
            </a:r>
          </a:p>
          <a:p>
            <a:r>
              <a:rPr lang="en-US" dirty="0"/>
              <a:t>Moving Average (q)</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(Grid Search)</a:t>
            </a:r>
          </a:p>
        </p:txBody>
      </p:sp>
      <p:sp>
        <p:nvSpPr>
          <p:cNvPr id="3" name="Content Placeholder 2"/>
          <p:cNvSpPr>
            <a:spLocks noGrp="1"/>
          </p:cNvSpPr>
          <p:nvPr>
            <p:ph idx="1"/>
          </p:nvPr>
        </p:nvSpPr>
        <p:spPr/>
        <p:txBody>
          <a:bodyPr/>
          <a:lstStyle/>
          <a:p>
            <a:r>
              <a:rPr lang="en-US" dirty="0"/>
              <a:t>Generally the parameters </a:t>
            </a:r>
            <a:r>
              <a:rPr lang="en-US" dirty="0" err="1"/>
              <a:t>p,d,q</a:t>
            </a:r>
            <a:r>
              <a:rPr lang="en-US" dirty="0"/>
              <a:t> are between 0 and 3</a:t>
            </a:r>
          </a:p>
          <a:p>
            <a:r>
              <a:rPr lang="en-US" dirty="0"/>
              <a:t>So we only need 27 runs to get the best fit</a:t>
            </a:r>
          </a:p>
          <a:p>
            <a:r>
              <a:rPr lang="en-US" dirty="0"/>
              <a:t>Use them all in a for loop.</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a:t>
            </a:r>
          </a:p>
        </p:txBody>
      </p:sp>
      <p:sp>
        <p:nvSpPr>
          <p:cNvPr id="3" name="Content Placeholder 2"/>
          <p:cNvSpPr>
            <a:spLocks noGrp="1"/>
          </p:cNvSpPr>
          <p:nvPr>
            <p:ph idx="1"/>
          </p:nvPr>
        </p:nvSpPr>
        <p:spPr/>
        <p:txBody>
          <a:bodyPr/>
          <a:lstStyle/>
          <a:p>
            <a:r>
              <a:rPr lang="en-US" dirty="0"/>
              <a:t>ARIMAS is nice as there are only 3 parameters that take on discrete values</a:t>
            </a:r>
          </a:p>
          <a:p>
            <a:r>
              <a:rPr lang="en-US" dirty="0"/>
              <a:t>Linear regression has 2 parameters we can vary over a huge range (continuous)</a:t>
            </a:r>
          </a:p>
          <a:p>
            <a:pPr lvl="1"/>
            <a:r>
              <a:rPr lang="en-US" dirty="0"/>
              <a:t>N * M values (N, M are the parameters)</a:t>
            </a:r>
          </a:p>
          <a:p>
            <a:pPr lvl="1"/>
            <a:r>
              <a:rPr lang="en-US" dirty="0"/>
              <a:t>~ n</a:t>
            </a:r>
            <a:r>
              <a:rPr lang="en-US" baseline="30000" dirty="0"/>
              <a:t>2  </a:t>
            </a:r>
            <a:r>
              <a:rPr lang="en-US" dirty="0"/>
              <a:t>pick 5 each, 25 runs</a:t>
            </a:r>
            <a:endParaRPr lang="en-US" baseline="30000" dirty="0"/>
          </a:p>
          <a:p>
            <a:r>
              <a:rPr lang="en-US" dirty="0"/>
              <a:t>XGBOOST has 5-6 tuning parameters</a:t>
            </a:r>
          </a:p>
          <a:p>
            <a:pPr lvl="1"/>
            <a:r>
              <a:rPr lang="en-US" dirty="0"/>
              <a:t>N</a:t>
            </a:r>
            <a:r>
              <a:rPr lang="en-US" baseline="30000" dirty="0"/>
              <a:t>5 </a:t>
            </a:r>
            <a:r>
              <a:rPr lang="en-US" dirty="0"/>
              <a:t>pick 5 each 3125 runs….</a:t>
            </a:r>
          </a:p>
          <a:p>
            <a:r>
              <a:rPr lang="en-US" dirty="0"/>
              <a:t>It pays to know what your parameters do!!!!</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didn’t talk about prediction!!!</a:t>
            </a:r>
          </a:p>
        </p:txBody>
      </p:sp>
      <p:pic>
        <p:nvPicPr>
          <p:cNvPr id="8" name="Picture 2" descr="Image result for arimas predictions"/>
          <p:cNvPicPr>
            <a:picLocks noChangeAspect="1" noChangeArrowheads="1"/>
          </p:cNvPicPr>
          <p:nvPr/>
        </p:nvPicPr>
        <p:blipFill>
          <a:blip r:embed="rId2" cstate="print"/>
          <a:srcRect/>
          <a:stretch>
            <a:fillRect/>
          </a:stretch>
        </p:blipFill>
        <p:spPr bwMode="auto">
          <a:xfrm>
            <a:off x="424799" y="1273161"/>
            <a:ext cx="5309133" cy="3276537"/>
          </a:xfrm>
          <a:prstGeom prst="rect">
            <a:avLst/>
          </a:prstGeom>
          <a:noFill/>
        </p:spPr>
      </p:pic>
      <p:sp>
        <p:nvSpPr>
          <p:cNvPr id="9" name="TextBox 8"/>
          <p:cNvSpPr txBox="1"/>
          <p:nvPr/>
        </p:nvSpPr>
        <p:spPr>
          <a:xfrm>
            <a:off x="5880410" y="1273161"/>
            <a:ext cx="3095719" cy="646331"/>
          </a:xfrm>
          <a:prstGeom prst="rect">
            <a:avLst/>
          </a:prstGeom>
          <a:noFill/>
        </p:spPr>
        <p:txBody>
          <a:bodyPr wrap="none" rtlCol="0">
            <a:spAutoFit/>
          </a:bodyPr>
          <a:lstStyle/>
          <a:p>
            <a:r>
              <a:rPr lang="en-US" dirty="0">
                <a:solidFill>
                  <a:schemeClr val="bg1"/>
                </a:solidFill>
              </a:rPr>
              <a:t>Predict 1 point at a time</a:t>
            </a:r>
          </a:p>
          <a:p>
            <a:r>
              <a:rPr lang="en-US" dirty="0">
                <a:solidFill>
                  <a:schemeClr val="bg1"/>
                </a:solidFill>
              </a:rPr>
              <a:t>Horrible confidence intervals</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https://www.analyticsvidhya.com/blog/2016/02/time-series-forecasting-codes-python/</a:t>
            </a:r>
            <a:endParaRPr lang="en-US" dirty="0"/>
          </a:p>
          <a:p>
            <a:r>
              <a:rPr lang="en-US" dirty="0">
                <a:hlinkClick r:id="rId3"/>
              </a:rPr>
              <a:t>https://people.duke.edu/~rnau/411arim.htm</a:t>
            </a:r>
            <a:endParaRPr lang="en-US" dirty="0"/>
          </a:p>
          <a:p>
            <a:r>
              <a:rPr lang="en-US"/>
              <a:t>https://machinelearningmastery.com/arima-for-time-series-forecasting-with-python/</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p>
        </p:txBody>
      </p:sp>
      <p:sp>
        <p:nvSpPr>
          <p:cNvPr id="3" name="Content Placeholder 2"/>
          <p:cNvSpPr>
            <a:spLocks noGrp="1"/>
          </p:cNvSpPr>
          <p:nvPr>
            <p:ph idx="1"/>
          </p:nvPr>
        </p:nvSpPr>
        <p:spPr/>
        <p:txBody>
          <a:bodyPr/>
          <a:lstStyle/>
          <a:p>
            <a:r>
              <a:rPr lang="en-US" dirty="0"/>
              <a:t>Pick a stock</a:t>
            </a:r>
          </a:p>
          <a:p>
            <a:pPr lvl="1"/>
            <a:r>
              <a:rPr lang="en-US" dirty="0"/>
              <a:t>Any stock</a:t>
            </a:r>
          </a:p>
          <a:p>
            <a:r>
              <a:rPr lang="en-US" dirty="0"/>
              <a:t>Get 4 years worth of data</a:t>
            </a:r>
          </a:p>
          <a:p>
            <a:r>
              <a:rPr lang="en-US" dirty="0"/>
              <a:t>Try and estimate the parameters p, d, q using techniques discussed for the stock data</a:t>
            </a:r>
          </a:p>
          <a:p>
            <a:r>
              <a:rPr lang="en-US" dirty="0"/>
              <a:t>Do a grid search for parameters</a:t>
            </a:r>
          </a:p>
          <a:p>
            <a:r>
              <a:rPr lang="en-US" dirty="0"/>
              <a:t>What is your final decision on parameters and WHY.</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t>
            </a:r>
            <a:r>
              <a:rPr lang="en-US" dirty="0" err="1"/>
              <a:t>my</a:t>
            </a:r>
            <a:r>
              <a:rPr lang="en-US" dirty="0"/>
              <a:t> </a:t>
            </a:r>
            <a:r>
              <a:rPr lang="en-US" dirty="0" err="1"/>
              <a:t>my</a:t>
            </a:r>
            <a:r>
              <a:rPr lang="en-US" dirty="0"/>
              <a:t>, that’s a lot of fancy words</a:t>
            </a:r>
          </a:p>
        </p:txBody>
      </p:sp>
      <p:sp>
        <p:nvSpPr>
          <p:cNvPr id="3" name="Content Placeholder 2"/>
          <p:cNvSpPr>
            <a:spLocks noGrp="1"/>
          </p:cNvSpPr>
          <p:nvPr>
            <p:ph idx="1"/>
          </p:nvPr>
        </p:nvSpPr>
        <p:spPr/>
        <p:txBody>
          <a:bodyPr/>
          <a:lstStyle/>
          <a:p>
            <a:r>
              <a:rPr lang="en-US" dirty="0"/>
              <a:t>Yes</a:t>
            </a:r>
          </a:p>
          <a:p>
            <a:r>
              <a:rPr lang="en-US" dirty="0"/>
              <a:t>Autoregressive</a:t>
            </a:r>
          </a:p>
          <a:p>
            <a:pPr lvl="1"/>
            <a:r>
              <a:rPr lang="en-US" dirty="0"/>
              <a:t>Current prediction depends on the past results</a:t>
            </a:r>
          </a:p>
          <a:p>
            <a:pPr lvl="1"/>
            <a:r>
              <a:rPr lang="en-US" dirty="0"/>
              <a:t>Similar to a Markov chain, but can be longer than 1 step</a:t>
            </a:r>
          </a:p>
          <a:p>
            <a:r>
              <a:rPr lang="en-US" dirty="0"/>
              <a:t>Integrated</a:t>
            </a:r>
          </a:p>
          <a:p>
            <a:pPr lvl="1"/>
            <a:r>
              <a:rPr lang="en-US" dirty="0"/>
              <a:t>Not only is the past result import, but the DIFFERENCES between the past results are important</a:t>
            </a:r>
          </a:p>
          <a:p>
            <a:r>
              <a:rPr lang="en-US" dirty="0"/>
              <a:t>Moving Average</a:t>
            </a:r>
          </a:p>
          <a:p>
            <a:pPr lvl="1"/>
            <a:r>
              <a:rPr lang="en-US" dirty="0"/>
              <a:t>The average of previous results is also important.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		</a:t>
            </a:r>
          </a:p>
        </p:txBody>
      </p:sp>
      <p:sp>
        <p:nvSpPr>
          <p:cNvPr id="3" name="Content Placeholder 2"/>
          <p:cNvSpPr>
            <a:spLocks noGrp="1"/>
          </p:cNvSpPr>
          <p:nvPr>
            <p:ph idx="1"/>
          </p:nvPr>
        </p:nvSpPr>
        <p:spPr/>
        <p:txBody>
          <a:bodyPr/>
          <a:lstStyle/>
          <a:p>
            <a:r>
              <a:rPr lang="en-US" dirty="0"/>
              <a:t>ARIMAS is really a group of models with three parameters:</a:t>
            </a:r>
          </a:p>
          <a:p>
            <a:r>
              <a:rPr lang="en-US" dirty="0"/>
              <a:t>p: autoregressive part</a:t>
            </a:r>
          </a:p>
          <a:p>
            <a:r>
              <a:rPr lang="en-US" dirty="0"/>
              <a:t>d: Integrated part</a:t>
            </a:r>
          </a:p>
          <a:p>
            <a:r>
              <a:rPr lang="en-US" dirty="0"/>
              <a:t>q: Moving average part</a:t>
            </a:r>
          </a:p>
          <a:p>
            <a:r>
              <a:rPr lang="en-US" dirty="0"/>
              <a:t>The trick is to find the right (</a:t>
            </a:r>
            <a:r>
              <a:rPr lang="en-US" dirty="0" err="1"/>
              <a:t>p,d,q</a:t>
            </a:r>
            <a:r>
              <a:rPr lang="en-US" dirty="0"/>
              <a:t>) combination to properly fit your model.</a:t>
            </a:r>
          </a:p>
          <a:p>
            <a:endParaRPr lang="en-US" dirty="0"/>
          </a:p>
          <a:p>
            <a:r>
              <a:rPr lang="en-US" dirty="0"/>
              <a:t>Thanks Capt. Obvious!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Time Series</a:t>
            </a:r>
          </a:p>
          <a:p>
            <a:pPr lvl="1"/>
            <a:r>
              <a:rPr lang="en-US" dirty="0"/>
              <a:t>Linear time only (sorry Special Relativity)</a:t>
            </a:r>
          </a:p>
          <a:p>
            <a:r>
              <a:rPr lang="en-US" dirty="0"/>
              <a:t>The series must be stationary</a:t>
            </a:r>
          </a:p>
          <a:p>
            <a:pPr lvl="1"/>
            <a:r>
              <a:rPr lang="en-US" dirty="0"/>
              <a:t>No trends</a:t>
            </a:r>
          </a:p>
          <a:p>
            <a:pPr lvl="1"/>
            <a:r>
              <a:rPr lang="en-US" dirty="0"/>
              <a:t>No seasonal patterns</a:t>
            </a:r>
          </a:p>
          <a:p>
            <a:pPr lvl="2"/>
            <a:r>
              <a:rPr lang="en-US" dirty="0"/>
              <a:t>Really?  Yeah really</a:t>
            </a:r>
          </a:p>
          <a:p>
            <a:pPr lvl="1"/>
            <a:r>
              <a:rPr lang="en-US" dirty="0"/>
              <a:t>This seems like a very strict requirement</a:t>
            </a:r>
          </a:p>
          <a:p>
            <a:pPr lvl="2"/>
            <a:r>
              <a:rPr lang="en-US" dirty="0"/>
              <a:t>Yup</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model something like this?</a:t>
            </a:r>
          </a:p>
        </p:txBody>
      </p:sp>
      <p:sp>
        <p:nvSpPr>
          <p:cNvPr id="56322" name="AutoShape 2" descr="data:image/png;base64,iVBORw0KGgoAAAANSUhEUgAAAXoAAAD8CAYAAAB5Pm/hAAAABHNCSVQICAgIfAhkiAAAAAlwSFlzAAALEgAACxIB0t1+/AAAADl0RVh0U29mdHdhcmUAbWF0cGxvdGxpYiB2ZXJzaW9uIDIuMi4yLCBodHRwOi8vbWF0cGxvdGxpYi5vcmcvhp/UCwAAIABJREFUeJzt3Xl8XFd5+P/PGY002kb7vlm27NhO7HiJ49hJyB6yQAkEKAkppDRfAm1oaVq+EOiPtvRLofxKgZQvhYamJFAIZCFNSLPvZHVsx/G+yLasfd9nNJrtfP+4945G0kgz0lxZi5/36+WXZq5m7hxNomeOnvuc5yitNUIIIZYux3wPQAghxNySQC+EEEucBHohhFjiJNALIcQSJ4FeCCGWOAn0QgixxEmgF0KIJU4CvRBCLHES6IUQYolzzvcAAIqKinRtbe18D0MIIRaVXbt2dWuti+M9bkEE+traWnbu3DnfwxBCiEVFKXUqkcdJ6kYIIZY4CfRCCLHESaAXQoglTgK9EEIscRLohRBiiZNAL4QQS5wEeiGEWOIk0AshhI3ea+pn16ne+R7GOBLohRDCRt9+6hB3/PJdwuGFsx+3BHohhLBRvzdA+6CPHQ0LZ1YvgV4IIWw0MBIA4PH3Wud5JGMk0AshhI0GzUD/5L42/MHwPI/GIIFeCCFsEgyF8fhDbKjKpd8b4LX6rvkeEpBgoFdK5SmlHlZKHVZKHVJKbVdKFSilnlNKHTO/5puPVUqpf1VK1Sul9iqlNs/tjyCEEAvDoC8IwAfOLSc3I5XH9yyM9E2iM/q7gae11muADcAh4C7gBa31KuAF8z7AdcAq89/twI9tHbEQQixQVtqmKNvF5auLefNEzzyPyBA30CulcoBLgHsBtNZ+rXU/cANwv/mw+4EPm7dvAH6uDW8BeUqpcttHLoQQC4x1ITYnPZVit4vBkeA8j8iQyIx+BdAF/Ewp9a5S6j+UUllAqda6DcD8WmI+vhJoinp+s3lMCCGWtEGfGegzUsl2pTISCBEIzf8F2UQCvRPYDPxYa70J8DCWpolFxTg2aeWAUup2pdROpdTOrq6FccFCCCGSYc3gczNScacbG/h5Rud/Vp9IoG8GmrXWb5v3H8YI/B1WSsb82hn1+Oqo51cBk65IaK3v0Vpv0VpvKS6Ou+WhEEIseJHUTYYzEuiHfIsg0Gut24EmpdRq89CVwEHgceBW89itwGPm7ceBT5vVN9uAASvFI4QQS5mVuome0VvH5lOim4P/OfBLpVQacAL4DMaHxINKqduARuDj5mOfBK4H6gGv+VghhFjyBkYCOB2KjNQU3OmpAAwvgBl9QoFea70H2BLjW1fGeKwG7khyXEIIsegMjgTIzUhFKUW2axGlboQQQiRmYCRAToYxk7dSN8OL5GKsEEKIBAz6guSYAT47cjF2/nP0EuiFEMImg1Ez+hwzRz8kM3ohhFg6ogO9y+kgNUVJjl4IIZaSQZ9xMRaIXJCV1I0QQiwRWmvjYqyZsgFwp6cuiPJKCfRCCGEDXyBMIKQjM3rAnNFLoBdCiCUhuv2BxZ3ulIuxQgixVES3P7C401NlRi+EEKdbOKz53XuteP32BuDBqF70Fne6XIwVQojT7nd7W/nzB97l2QMdtp53LHUzPtDLylghhDiNgqEwdz9/DIB+r9/Wc8dK3VgXY40WYPNHAr0Q4ozx+HutnOj2APb3oBnwWqmb6IuxqYTCGl9gfneZkkAvhDgjBENh7n7hGGeX5+ByOmy/SDponi86dbNQ+t1IoBdCnBHePtnLqR4vX7hiJe701EhgtsvgSIDMtBRSU8bCqjW7n+8SSwn0QogzQtfQKACry9zkzEE1zMBIYFx+Hlgw2wlKoBdCnBH6zIuv+ZlpZtmj3amb8e0PALJdZgdLSd0IIcTc6/MGUMrazzV1Tmb00atiIWrzEZnRCyHE3Bvw+slJTyXFoeakB83gSHBS6mahbCcogV4IcUbo8wbIyxzb5s/28sqoXvSWhbL5iAR6IcQZoc/rJy8zDbC/B43Wmu7hUYqyXeOOZ7lSAMnRCyHEadHvDZA/YUYfCtuzYnV4NMhoMExhVtq4484UB5lpKZK6EUKI06HP6yc/MqM3L5LalFLpGTYqeibO6K3XkouxQghxGgxE5egjuXObUirdw0aNfpF7cqDPdjkZGpXUjRBCzKlAKMzQaJC8jPEzertSKlagn5i6MV5r/nvSS6AXQix5/WbDsfwsK0dvzejtCvRG6qY4xox+LhZnzZQEeiHEkme1JLaqbrIjOXp7UzcFMWf089+TXgK9EGLJ67Nm9FFVN2Bv6iYvM3VcQzOLsThLcvRCCDGnIjP6CTl6uzpY9gz7Y1bcGK+1SHL0SqkGpdQ+pdQepdRO81iBUuo5pdQx82u+eVwppf5VKVWvlNqrlNo8lz+AEELEY+Xo57Lqpih7ctoGjA8Vrz9EMDR/m4/MZEZ/udZ6o9Z6i3n/LuAFrfUq4AXzPsB1wCrz3+3Aj+0arBBiafvpqyf47jNHbD9vpHOlmUN3OR2kpihbL8YWTjGjL3GnA9BhtkmeD8mkbm4A7jdv3w98OOr4z7XhLSBPKVWexOsIIc4AntEgP3j+KE/ub7P93H3eAKkpiqw0oyWBUsrWDpbdw6MUTxHoK/MzAGjtH7HltWYj0UCvgWeVUruUUrebx0q11m0A5tcS83gl0BT13GbzmBBCTOl377Xi8YfmZBVpv9nnRikVOWZX2aMvEGLIF5wydVOZZ8zo5zPQO+M/BICLtNatSqkS4Dml1OFpHqtiHJvUUML8wLgdoKamJsFhCCGWqgd2NAL2b9oNRo4+L8buT3Z8qPR6jLTQVKmbijxjRt/ct8Bn9FrrVvNrJ/AosBXosFIy5tdO8+HNQHXU06uA1hjnvEdrvUVrvaW4uHj2P4EQYtHb3zLAe80DlLhdeP0h25qNWaL73Fjs6kkfaX8wRaDPTHOSn5m6sFM3SqkspZTbug28H9gPPA7caj7sVuAx8/bjwKfN6pttwICV4hFCiFh+/U4jLqeDm8435oh2z+r7o/rcWIwNwpPP0Y8F+tipGzBm9S0LPHVTCjxq5racwK+01k8rpd4BHlRK3QY0Ah83H/8kcD1QD3iBz9g+aiHEkvJGfQ+XnFVMVX4mYJQ9TtytKRl9Xj8bq/PGHbMrR989TedKS0VeBqd6PEm/1mzFDfRa6xPAhhjHe4ArYxzXwB22jE4IcUboGPRx2eqSqNYE9m4KEmtGn2NT1U281A1AZV4Gb9R3o7Ued0H4dJGVsUKIeTU8GsTjD1GS44rssWpn5c1IIIQ/FI70ubFYPWiMuensdQ/5yUpLIcMs3YylMi8Djz/E4Mj8rJCVQC+EmFedgz4ASnNcYz1obJzRT+xzY3GnOwlr8PhDSZ2/xzM6ZcWNxaqln688vQR6IcS86jRXjJa408d2frJxRt/nGd+50mK1Kk72taZrf2CxSiwl0AshzkgdUTP6bJcZfG2c0fdPM6OH5PvddA9N3dDMUjHPi6Yk0Ash5lWXOaMvdqePXYy1c0bvjT2jt64HJNvBMpHUTVGWizSnY94CfaIrY4UQYk50DPpIT3WQk+5Ea1DKvq6SEN3QbHIdPST3Ws19Xno8fspz06d9nMOhqMhNp1lm9EKIharf6+e1Y91JV6jE0jk0Sok7HaUUDociO81p68XYjkEfKQ5FYdb4WXeODZuP/OilelIdDj52XlXcx1bkZciMXgix8HQO+vj6Y/t58XAngZDmV5+9gAvrimx9jY5BH6U5Y0E426YeNJa2AR+lbhcpjvH168nuG9vU6+Whnc3cckFN5GLrdCrzMnjlaNesXitZMqMXQkzpmYMdPHOgg+vXG53G2/p9tr+GNaO3ZLvs3WO1Y9BHaYzUSrIXY3/44jEcDsWfXb4yocdX5GXQOTTKaDC5cs7ZkEAvhJhSU6+XNKeDb354HTC2CtROnYOjlETN6O3eTLttwBczh56ZloLL6Yh0n5yJnuFRHtndwi0X1FCaM31+3lJpzvo7Bk7/BiQS6IUQU2rq9VKVn0G2y0l6qsP2QO8ZDTI8Ghw/o7dxj1WtNe0DvpjBWClFSY4rUt45E8e7PITCmstXl8R/sKnIbVT99Hgk0AshFpCmPi/V+ZkopSjKdtEzPPPZ73SsxVLROXq3jambodEgXn9oyqqYUnd6ZAwz0djrBaCmIDPh5xSYF4OtKqDTSQK9EGJKjT1eqguMlENhtosum2f0VvuDiTl6u8orOwasxVixA/1sZ/SNvV4cioQuwloKzDp+uz8sEyGBXggR08BIgEFfMDJrLc5Oi7TktUtHjBm9nVU3bWagL8+NHZBLZjmjb+r1Up6bQZoz8RBq1fHLjF4IsWA0memJarNHvJG6OT0zeo9Nu0y1m+cvm2ZGP+QLMjLDxmaNvd4ZpW3A+LlSUxS9HvsWgyVKAr0QIqbmPjPQmwGtMDuNHo+fsI3b/HUOjeJyOsjJGFvSY5U9evzJz+qt1E10VU806wOmc2hm6ZvZBHqlFPmZaZEma6eTBHohRExNvcYqzugZfSis6R+xb0baOeijJMc1bjMOO3vStw36KMhKIz01dq94K2XUMZj4Xyoj/hBdQ6ORaxczUZCVRq+kboQQC0Vjr5ecdCe5ZtdHq0OjnembjsFRSt3j0yqR9sE2VN50DPimTNvA7Gb0TRP+0pkJmdELIRaUpj7vuGBWaPZct7PypnPINymtkm1T+2AwLsaWTdNwbDYz+saemZdWWmRGL4RYUJp6vZG0DUCxOaO3s/JmYvsDGEvd2LFoqmNw+kCfm5FKmtMxoxn9bGroLQVZYzN6rTW+wOlphyCBXggxSTisae4bGZeHtlI33bMoR4zFHwwz5AtSmDV5L1dIPnUzGgzR4/FPm7pRSlHidtE5kxl9r5estBQKsqbfVSqW/Kw0+kcChMKagZEAa77+NL94s2HG55kp6V4phJika3iU0WB43Kw1NyOVFIeybQl//4jVJz72hiDJXoy1gvd0M3rACPQzydH3Gimt6AvIiSrITEVrY42CVdVUkmCvnGTIjF4IMYlVQ18VFegdDkVhVhrdQ/akbvrMevKJM+Nsm2b01mKp6Wb0YKyanVGOfhallRbrQ63X408qBTRTEuiFEJNEKkvyxwehomyXbY3NeiObdo/f+SkrzZ4cvbVYKt7uTyXuxNsgaK2TCvTWh1qfdyzQz6Z6Z6Yk0AshJmnpM2roq/LH14oXZqfRbVN5oNUKYOKMPsWhbOlJH+lzEy/Q56QnvDq2a8hMaRXOckafOTajb+r1UpiVFklVzSUJ9EKISbqH/bjTnZMWGhVnu2y7GGvN6AsyJ1/UtKOx2YluD+50J+44gbTEbVxkjpWn9wVCnOz2RO6fSnIWXjAhdXM6ZvMggV4IEUP38GikyiZakdtI3dixd2xfJHUTI9DbsPnIrlO9bK7Jj3vR1OpsGau52T88cZDr7/59pAzyQMsAAGvK3LMa08RAfzry8yCBXohF63vPHuF/9rbNybl7Pf6Y5YOFWWmMBsN4ZtgELJY+bwC3yxmzA6Qxo599oB/wBjjaMcyWZflxH1sSWTQ1fkbfOeTj4Z3NjARC7DcD/L6WQYqy0+Je4J1KemoKmWkpdA2N0trvO22BXsorhViEQmHNT145gcMBa8rd1BVn23r+Xo8/ZlohupY+2dxyn9c/qbTSkux2grsaewHYUlsQ97FWC4aJtfQ/e72BQDgMwJ6mfrbUFrC/ZYB1lbmzKq205GemcaB1gFBYL7wZvVIqRSn1rlLqCfP+cqXU20qpY0qp3yil0szjLvN+vfn92rkZuhBnrtb+EfyhML5AmDt/s4dAKGzr+buH/RRlTw7CRW5rdWzyefpej5/8CRU3lmzXzHvSa60jrY3faejD6VBsrM6L+7y8zFTSUhx0ROXoh3wB/uutU1y/rpzKvAzebepnxB/iWOcQ6ytzZzSuiQqy0thn/oWwEHP0XwQORd3/DvB9rfUqoA+4zTx+G9CntV4JfN98nBDCRqfMfit/fGEte5sH+MnLx207dzis6fNOnboBe9ogTDejn03Vzed+sYvP/9cuAHY19HFOZS4ZabG7Vkaz9o5tHxgL9L/e0cSQL8jnL61jY3Ueexr7Odg2SFjDuiQDfX5WGr6A8cE82+qdmUoo0CulqoAPAP9h3lfAFcDD5kPuBz5s3r7BvI/5/StVMn/nCCEmOdljVIJ8/tI6ttYW8MLhTtvOPegzluhbe5xGKzZn9HY0Nuv1+GNW3ADkZKTS7w3M6KLvofZBnjvYwXMHO9jT3J9Qft5SmZcRKSkFePNED6tL3ayvymVjdR4t/SO8fMR4j5Oe0Zt/xaSmqFnn+mcq0Rn9D4AvA9bfh4VAv9ba+shtBirN25VAE4D5/QHz8UIImzR0e0hPdVDidrGsMJO2gZH4T0qQNVuf2IPGOqaUUU+erD7P1DP6irwMRgIh+ryJl1hae7F+6aH38AfDnF+beKCvys+kpX/sPWzq9bLMnG1vrDHSP79+p4nCrLS4C7DisX7mqvxMUhynZw4cN9ArpT4IdGqtd0UfjvFQncD3os97u1Jqp1JqZ1dXV0KDFUIYTvV4qC3MwuFQlOdl0Dk0alue3qpvL4yRo3emOCjMckW2AJyt0WAIjz80ZWMwa6FW9Cx7Ol5/EK8/xMbqPAbMjVHOWxb/Qmz067UP+vAHw2itx7VoXleRS4pD0TU0mvSFWBhbN3C68vOQ2Iz+IuBDSqkG4NcYKZsfAHlKKeuyexXQat5uBqoBzO/nAr0TT6q1vkdrvUVrvaW4uDipH0KIM83Jbk9kxlmRm47Wk8sDZ6vXbFo2VRA2moAlN6PvN2fq+VOkbqxAbzX+iseazX9yaw1blxdwVml2JM2UiMr8DLSGtoERuoZH8QXCVJtjyEhLidTNJ5u2gbEZfc0sdqiarbiBXmv9Va11lda6FrgJeFFrfQvwEvAx82G3Ao+Ztx8372N+/0Vtx+oKIQRglFY29Y5QW5QFQHmeETDaBuwJ9D3WjD5Gjh6MuvOZ7rE6UWRVbFbsqpuqPONDrDnBGb1VBVTkTuM///h8fvXZbTMaT/RfENYWitEXSq3qnWQvxMJYSux0lVZCcgumvgL8lVKqHiMHf695/F6g0Dz+V8BdyQ1RCBHNKq2sLTQDvZkzbu23J09vzY6nndHPoNtjLNOtigXIyTBaF7Qk+DNZYy7KdpHtcsZc1Tsdq3lbc9/I2KboUQ3d3reqGJfTweaa+OWa8RSaYzudgX5GKx601i8DL5u3TwBbYzzGB3zchrEJIWJoMCtuJgb6dptm9L0eo89NrBWrYOyz2j08SiisZ30xsXeKhmYWpRSV+RkJp26sGX3hDAO8pSw3HYcyUkXWz10VFeivOaeUXV+/2pYGZOcty+ebH17HFWtKkz5XomRlrBCLTINZQ7/cTN2401Nxu5y2pm5iVdxYSnJchDX0eCZvA5goa0Y/VY4ejECbcI7eM3WlUCJSUxyU5aTT3DdCaoqDomzXuBp8pZRtXSZTHIo/2rbMlnMlSnrdCLHIRJdWWsrz0m1M3YxOu01epNtjEukbq2xyYi/6aFX5GTT3jSRUS989PIrbNbnb5kxU5WfS3D9iNhs7fRdKTwcJ9EIsMg3dY6WVlvLcDNtm9L0e/7QpkGJzFp9MLX2vx09OupPUlKlDUFV+BsOjQQZH4q+Q7Rn2xywHnYmqfGPRVHRp5VIhgV6IRaahZ6y00lKRl27boqm4qZtp+rcnaqoWC9GsSpimBNI33cOjs87PWyrzM2gbGKFtwDdpZ63FTgK9EItIpLTSvBBrKcvJoHvYz2gwufbB4bCmb4oWxZZiG1I3vR7/lBU3lqr8xEsse6ZowjYTVfkZhLXxHldL6kYIMV96hkfxh8KTtvgrz7On8mbQFyAY1tPOjtNTU8jNSE1q0VQiM/pKc31AIiWWPZ7kZ/TRVTYyoxdCzBsruBZPqHapyDWCYmt/coE+0eoVY3VsEqkbT2DaihswLtRmpaXErbwJhTW9Hj9Fs6y4sVgfLHB62xOcDhLohZgDc7UY3GpzUJozfvYamdEPJpenH1uxGifQ5yTXBsGY0U9dcQNGSaNRYjn9z9Tn9RPWY73yZ6s8Lx2ljPLHZBuXLTQS6IWw2VP72rjgWy9EmmvZyQquJTlzNKMfnr7PjaXEnZ5wjj4c1hxpH4rc9wVCeP2hKTtXRrNKLKfTMzx9y4ZEuZwplLrTqchLxzlNNdBitLR+GiEWgD1N/XQOjfLi4Q7bz23N6Isn5KMz0lLIy0xNuvLGSt3EayFQ4nbRNZTYJuHPH+rgmh+8yo6TRm/Dt070ALAyge0PK/MzaJkidfPwrmY6B31Rq2KTS92AsS3j2rKcpM+z0EigF8JmreYF0Sf3tdt+7s4hYzFTrPYE5bkZtCU5o+81Z8f5cdIqJTnp+EPhSBfK6RzrHAbgV2+fAowAnZeZyqWr43etrcrPYNAXZNA3/nUauj186aH3+NFL9WMNzZK8GAvww5s38b1PbEz6PAuNBHohbNZmVom8crQrqQ2uY+kc9I1bERutPDc98iGTqM/8bAd///iByP0uc4Wpyzn9CtOxWvr46Rsr9fLk/nYae7w8e7CDGzZUxH0NMDYgASZ9gFl/HTx3sCOyUUqy5ZVgtJOwq9XBQiKBXgibtQ34WFaYiT8Y5kUbt/gDI7BOzM9bynNntmhKa83bJ3u5740GnjnQztGOIR7e1RzZUWk6M1k01dznpSArDX8wzJ/9ahf+YJiPnleV0BjLI9cexv9cb5uBvnXAx6tHu3A6FDnp0/8VciaTQC+EjUJhTfugj+vXl1PidvHUvjZbz98x6KN0ihl9RV4G/d4AI/7EFk0Njxq7MikFdz2yl9t/vpMsl5PvfnxD3OdaHzaJXJBt7hthe10hG6vz2N8yyKqS7IQ38Kgwq4laJ3yA7Wjo4fzafBwKXj3WRWF22riWEGI8CfRC2KhzyEcorKnMy+DadWW8dKQTr9+e9E0orOke9lOSM3XqBkh4Vt9hBukvXL4Srz9Ec98IP75lM6UJbFidaOomHNa09I1QlZ/BJ7fWAPDR86oS3o6vxJ1OikONS9209hubg1y7rpwtywrQOvmKm6Vu6SWjhJhHVnljZV4GlfkZ/PzNU7zXNMD2usKkz93jMXrATxWIrTRH24CPFQlUtFj7vl5YV8QFywsJa82W2sT2Wc1yOc3WyNN/qHQOGSt5q/MzuWFTBQMjAW6+oCah1wCjpr3U7Ro3o3+nwUjbXLC8gHBYs6Oh15aKm6VMAr0QNrICX3leOm4zZ3y8a9iWQG+lSaa6GBtJcyTYrrhjaGzxVSIfDBNVF2TS1Dv9qlWrIVlVfgYuZwqfvWTFjF+nPG98NdHbJ3vJdjlZW55DtsvJPz55aFK5qRhPUjdC2MgKSOW5GVTkppOZlkK9WV6YLOvC51QXY62ZfqLtiq3UzVTni6emIJPGCYHe6w/yd4/t587f7AHGNveuSqJ3zMSLzDtO9rKlNp8Uh6K2KIubt1Zz1dmnb7emxUhm9ELYqHVghKy0FHLSnSilqCvO5niXTYE+zow+PTWFwqy0GeTofWS7nLMuJ6wpzOTFI52EwxqHQ3G0Y4g//a9dHO8ytjq867o1kY22JzZhm4nKvAyePdiB1kZPm/rOYW7cXBn5/rdvPHfW5z5TyIxeCBu19fsoz8uIXGxcWZJt24zemoEXT9PTxdhpKrEZfefg6JQXdhNRXWCUkFoXZP/+8QP0eQN87fo1gLECtrnPS7HbldTOT+W56fiDYXo8fvY09QNwXk3+rM93JpJAL4SN2gZGxjXEWlmSTduAz5aFU51DPgqy0qZdaGTsNJX4jL50lnu+gpG6AWjs9aK15kDrINeuK+O2i1eQk+7kzeM9NPWOUJ3EbB6MHD0YH6LvNQ/gULC+KrHyTGGQQC+EjVr6fePa3dYVGxuEnLAhfdMxODpl2sZSkZueeI5+yJfUjD460LcP+hgYCbC2zE2KQ7F1eSFvnuihud+bVH4eohq2DYywt7mfVSVuMtMk6zwTEuiFsMloMET38GikzBGMGT1gS/qma8gX98JpeV4GQ75g3L8gtNZ0DI4mVDM/lcq8DJQyAv2htkEA1pQbDcG21xVyqsdLc99I0rs1WS2Y2/pH2Ns8wLkym58xCfRC2KRjwMhVW4EJYFlhFk6HsiXQJzKjjyyailNiOTASwB8Mxz3fdNKcDipyM2jq9XKozWhDvLrMDcD2FUY5qdbJVdyAsQlKmtPBO6f66PX4JdDPggR6IWxiLeqpiJrRp6Y4WFaYmXSgD4c1XcOjkzYcmSjSGyZO+sa6sJvMjB6guiCDxl4vh9uHqMzLiPSbWVPmJi/TuJ1MxQ0YG5BU5Kbzktk36Nyq+L14xHgS6IWwSfRiqWizLbEMhsKR293DxqrYkjgXTxOd0Y/tVJVcoK8xF00dbhtkbbk7ctzhUFyw3Fhla8f+q+W5GXj9IVJTFGuiXkckRgK9EDaxyhqjZ/Rg5OlP9XgJRAXueJ7e387av32af3/lOP1eP1944F0A1lVOvylGWa6xHV6sGb3WmrdO9OAPhqfcknCmagoy6Rwa5US3hzUTNuy4YWMlq0qyI62Gk2F9eK4tz0movbEYTy5dC2GT1v4R8jJTyUgbH4hWlmQTDGtO9XhYWZLYbHR3Yx+BkObbTx3m7heOEQiFufumjZy3bPpeNKkpDoqzXTFn9E/tb+fPfrmbr1y7hrC5M1S8vxDisTbRDoX1pJn29evLuX59eVLnt1gfnpKfnx2Z0Qthk5b+kZhpitlU3jR0e1hZks13Prqe6vxM7vvMVm7YWBn/iZi9YSbM6Id8Ab7xO2ODkV+/00j7gI+cdOekD6WZskosgUkzejtZM3rJz89O3ECvlEpXSu1QSr2nlDqglPqGeXy5UuptpdQxpdRvlFJp5nGXeb/e/H7t3P4IQiwMzX0j42roLcuLjFr6k93TNwCLdqrHS21hJp84v4Zn7ryEi1YWJfzcihgbkPzLs0fpHBrlTy5azqkeL0/tb086Pw9jgd7ldFBbmHwufiobqvLISXdGqnnEzCQyox8FrtBabwA2AtcqpbZyUlPaAAAgAElEQVQB3wG+r7VeBfQBt5mPvw3o01qvBL5vPk6IJU1rTXOfN2aFiTs9lWK3i5Pdic3otdac6vWwrDBrVmMxVsf6Iht3n+ga5udvNvBHFyzjy9euJj8zle7h5GroLQVZaWSlpXBWqRtnytwlCNZV5rL376+JpIrEzMT9L6MN1v+hqeY/DVwBPGwevx/4sHn7BvM+5vevVInuMiDEHHunoZc+j9/28/Z4/PgC4SlLCZcXZXGy25PQuTqHRvEFwrOeIS8rzMTrD0V60Ow61UdYwx9fVEt6agof3Wxs45fMqliLUor3n1PGtevKkj6XmDsJfQQrpVKUUnuATuA54DjQr7W2lt81A1YCsRJoAjC/PwDI31ti3o0GQ9zy07e541e7I7Ndu1gbYE+1OGjFDAJ9g/m4mlnO6CdeE6jvGiYtxcEyczZ8k7nTU3RPnmR8/xMbuePylbacS8yNhAK91jqktd4IVAFbgbWxHmZ+jTV7n/RbpZS6XSm1Uym1s6urK9HxCjFrTb1e/KEwbxzv4b/3tNh67hYz0FdOM6PvHvYzMBKIe65TZo/32c7oJwb6453D1BZlRlIrK0uy+fdPncenttXO6vxi8ZlRUk1r3Q+8DGwD8pRSVnlmFdBq3m4GqgHM7+cCvTHOdY/WeovWektxcfHsRi/EDFgXQ4uyXXzziUMMeOMH3URZG2xMF+iNMcSf1Z/q8eB0qJgXdhNR4nbhdjkji7TqO4cjwd9yzTlllNk0oxcLXyJVN8VKqTzzdgZwFXAIeAn4mPmwW4HHzNuPm/cxv/+itvvvZCFmwboY+sObN9E/EuBHL9fbdu7mvhFyM1IjLQAmWlFsBfr4F2QberxU5mfM+uKmUoo6sw++LxCisdfLyllsFSiWjkQWTJUD9yulUjA+GB7UWj+hlDoI/Fop9U3gXeBe8/H3Ar9QStVjzORvmoNxCzFjJ7s9FGSlsb2ukPOW5bPrVJ9t527u8047A68uyMSh4GRX/Bl9Y4931hU3lrribH5/rItTPV7CGupKJNCfyeIGeq31XmBTjOMnMPL1E4/7gI/bMjohbHSy2xNJoZxVms3je1rRWmNHUVhL/wi10wRnlzOFqvxMTsRJ3WitaejxsKkmuYVBK0uyeWR3M+82Gh9mdTKjP6PJylhxxogO9KtK3Az6gnSZJYjJMGroR+K2452uxHJ3Yx8vHu6gzxtgyBcct+J0Nqyc/DMH2lFKAv2ZTnrdiDOCZzRIx+BoVKA3At+xzuG4m3nE0+cN4PWH4rbjXV6UxTsNvZP+ithxspdP3fs2gVCYO686C2Davw4SYQX61+t7qMzLSLrVgVjcZEYvzggNPcZM2gr0K0vNQN8xlPS541XcWOqKs8YtZALY3zLAbfe9Q1V+BqtK3PzLc0cBqC1KbkZfnZ9BWooDfyg8qeJGnHkk0IszgpUysWbKxdkucjNSOWrDzk8tkcVS8Wb0RsA9EXVB9uuP7SfL5eQXt13Av3/qPHLSnSiV/K5MzhTH2IeapG3OeBLoxRnBWm1qzZSVUqwqyaa+I/lAH29VrGV58fhaeq01xzqGueacUiryMqgtyuLePz6fu65dQ3pq8qmWupIs86sE+jOdBHqxoDy9v41rf/AqnjibW8/UiW4PZTnpZKaNXZZaVZrN0c6hpNohWFUy7nQnuRmxa+gt5TnpuJyOSC19r8fP8GhwXKuD82sL+NyldbMeTzRrJi+pGyEXY8WC0do/wpcf3sugL8jh9sG4m2zMRHTFjWVliZt+bxM9Hj9F2Yk3+PIFQjx3sIPH32tll7lh9frK+BtiOBxqXOVNo9nqINkKm6lctqaEl450cXb53PWJF4uDBHqxIITDmi899B4jgRBgLNu3M9A3dHu4bsJuR5HKm47hhAO91pqP/NsbHGobpCwnnavWlrC2PIfLVpck9PzlRVkcMS8AW4F+2Rz1cd9ck8/v/vziOTm3WFwk0IsF4cGdTbxxvId//Mg6vvG7gzPajSmefq+fPm+A5RNKFleVWs2/hthel1iD1a6hUQ61DfKFy1dy59VnkeKY2WKr5UVZPHewg2AozKmeuZ3RC2GRHL1YEJ7c305dcRaf3FrDiqIsjifQKiBRh9uNGbQV2C1lOelku5wcm8GHivXY7XWFMw7yYAT6YNhYYHWqx0tpjsuWC69CTEcCvZh3o8EQO0728L5VxeMactnlYOsgAGdXjM9VK6VYWZLN0RnU0lt196tmeYFzRVTlTWOvh2UFyS2MEiIREujFvNt9qh9fIMzF5r6oK4uzaerz4jPz9ck61DZIUXYaJe7JK2DXlLk53J545c2xzmFy0p0Uu2e3O1Oklr7bQ2Ovl5o53GdVCIsEejHvXq/vJsWhuGCFcfG1riQbrccvLErGwbZB1k5ReXJ2RQ793gDtg76EznWsc5hVpe5ZN0LLz0wlNyOVQ22DdAyOSn5enBYS6MW8e62+m43VebjNXu5W/Xd9V/Lpm0AozLGO4SlLDK0PACu9E0995/Cs0zZgpItWFGfx6lFjV7W5qrgRIpoEejGvBkYC7G3u5yIzbQNGHlspYwu8ZB3vGsYfCk/Kz1vWlLmBxAJ9z/AovR5/0guQlhdlRfrdyIxenA4S6MW8eutED2FNJD8PkJ6aQnV+pi0z+kNtRgCfKnXjTk9lWWEmh9rjB3qr4mZVqTupMa2IWriV7AYjQiRCAr1I2PMHO2g0a7/t8urRLjLTUthYPX6jjZUl2bbM6A+2DpLmdIwLrhOtLcuZckYfCIX51duNeP3BsUCf9IzeeL7b5SQ/c/q2CULYQQK9SEhDt4fbf7GT//vSMdvO6QuEeGJvG5evKSHNOf5/xZUl2Zzo9hAKJ7fd8KG2IVaXuqfdf/XsihxO9XoZjtFf59HdLXzt0X38/08fob5jiKy0FMqT3FTbasVQU5hpy+5WQsQjgV4k5J7fnyCs4cgsuz22D/joGR6/m9PT+9sZGAlwy9aaSY+vK87CHwzT1Dv7vyC01hxsG4zb62VteQ5aw5EJ6RutNT97owGl4P43G3j+UCcrk6i4sVgdNOVCrDhdJNCLuDqHfDy8q5kUh+JYxxDhGc6yR/whLv/uy5z3zefZ+o/P85+vnQTgVzsaqS3MZNuKye0HVpcZwdnKsSfi9fpu/vS/dkXq7zsGjYuna8unz6lbF2onpm92nOzlUNsgX7tuLcXZLlr6R5JO2wBkpjn5wLnlXLW2NOlzCZEICfQirvtebyAQCnPbxcvx+kO09I/M6Pmnej2MBEJ8ZFMlK0uy+YcnDvKtJw+x42QvN22twRGjlcDacjdpKQ72NPUn/DrPHezgqf3t/NNThwG4+wVjt6YttdM3R6vITSc3I5WDbeNXyN73RgN5man80bZl/O0fnA3A6iQvxFp+9MnN3Li5ypZzCRGPNDUT0xryBfjFW6e4bl0Z7z+7lHtePcGxziGqZ1AW2NBtpF9uu3g5q8vcfO4Xu7jn1ROkpig+dl7sYOdyprC2Iod3ZxDorQ+g+95owOsP8uDOZr5w+UrWxWkhrJRibbmbg1F/PbT0j/DMgXZuv6SOjLQUPrC+nLRPOdiWYPMzIRYSmdGLaT2wo5EhX5DPX1oXKSs8OsM8/Slzv9aawkxSUxz82y2bufrsUj69vXba9sCbqvPY1zxAMBRO6HVa+ka4sK6QlSXZPLizmctWF3Pn1Wcl9NxzKnI53DZIwHyt5w92ENZw0/nVgPFh8P5zyshJlyoZsfhIoBdTGg2GuPe1k1xYV8i5VXnkZqRSmuPiaPvMNtRu6PFSkJUWCZLpqSn89NNb+PoHz572eRur8xgJhBL+YGkdGKGuOJt/u2UzN2+t4e5PbEq4w+TG6jxGg2GOmD/bnqZ+it0uuWAqlgQJ9GJKj73bSsfgKJ+P2trurFI3RztnFugbez2zCphWbf17zfHTN57RIP3eABV5GZxV6ubbN64ndwY16tZrWamiPU39bKzOk/JHsSRIoBcxhcOan7x6nHMqcnjfqrFVq2eVuqnvHJ5RfXtDt5faWawAXVaYSX5mKnsa4wf6VjM/X5E3uxr3qvwMCrPS2NPYT7/Xz8luz6RFXEIsVhLoRUx7WwY40eXhtouXj5vVnlWajS+QeH37aDBE68DIrHq6KKXYUJ2XUOWNdSG2Kj9jxq9jvdbG6jz2NPVFXm+TBHqxREigFzFZm3Fsqskfd3zsgmxi6ZvmvhG0HlskNFMbq/M42jkUc9VqtJbIjH52gd56reNdHn5/rBulYH1V/A2/hVgMJNCLmI53DpOW4qB6wgw5sqF2gn1orIqb2Tbv2lidh9awN06evrV/BKdDxdxcJOHXqjFm8A/tbGJVSXakbbIQi50EehFTfecwy4uyJvWIcaenUpmXkfCKVauGftks2/GeW2UE33hthFv7fZTlps9qH9eJrzXoC0p+XiwpcQO9UqpaKfWSUuqQUuqAUuqL5vECpdRzSqlj5td887hSSv2rUqpeKbVXKbV5rn8IYb/jXcNT9l3fUpvP6/XdCdW3n+rx4HY5KchKm9U4CrLSKM1xjVvMFEtL30hSaRuA3IxU6sw9XTdW58d5tBCLRyIz+iDw11rrtcA24A6l1NnAXcALWutVwAvmfYDrgFXmv9uBH9s+ajGnfIEQjb3eSNCb6P1nl9HnDbDrVF/cc53q9bKsKLkujWvKcjgc1Z5Aa82Lhzv44A9/z1ce3gsYOfqqJAM9jAX4DdWSnxdLR9xAr7Vu01rvNm8PAYeASuAG4H7zYfcDHzZv3wD8XBveAvKUUuW2j1ygtaZ7eJTu4VFG/PZspA3Q0OMhrI29W2O5dHUxaSkOnjvYEfdcp3q8LCtIbnONNeVGSae1avXO3+zhT+7bydH2YR7Z3Uz38Cjtg76kZ/QAN2ys4NKzim3raSPEQjCjHL1SqhbYBLwNlGqt28D4MABKzIdVAk1RT2s2j0081+1KqZ1KqZ1dXV0zH7ngn546zJZvPs+Wbz7P9n96gSFfwJbz1psXWqdK3WS7nFy4spDnDnWg9dT19MGQUYaZ7OrStWU5+ENhTnZ76PX4eey9Vm7eWs2Dn99OMKy5/40GQmFtS6C/5Kxi7v+TrdP2rxdisUn4/2alVDbwCPCXWuvpEqax/kafFA201vdorbdorbcUFxcnOgwR5dmDHZxblctfXrWKfm+Ap/a123Le+s5hlIIVRVO35L367FJO9XjHVd9orXnpcCd/8cC7bPqHZ9n4D88RDOtZLZaKtsZsM3yobZA3j/egNXx8SzUbqnJZUZzF/W80AFA5yxp6IZa6hAK9UioVI8j/Umv9W/Nwh5WSMb92msebgeqop1cBrfYMV1ia+7yc7Pbw4Y2VfPHKVawoyuLhXc0zPs+T+9r4m0f3jZuZH+/yUJmXQUZaypTPs3qpP3tg7MPloV3NfOa+d3j1WBdXri3lD7dU86eX1fH+c5Lru76iKJvUFMXh9iFeq+/G7XJybmUuSik+tKGCQZ9RY185y1WxQix1iVTdKOBe4JDW+ntR33ocuNW8fSvwWNTxT5vVN9uAASvFI+zzen03ABevKkIpxUfPq2JHQ++M9nQNhTXfevIQv3y7kTdP9ESO13dOXXFjKc1JZ2N13rg8/fMHO6jKz2DH167iux/fwN/+wdl85do15GXOruLGkuZ0UFeczeG2QV6v72ZbXWEktfKhDRWRx9mRuhFiKUpkRn8R8CngCqXUHvPf9cA/AVcrpY4BV5v3AZ4ETgD1wE+BP7N/2OK1+h6K3a7IAqaPbKpEKXhkd+Kz+hcOddDcN0KKQ/GTV04ARvA/0TXMyuL4OyldtbaE95oH6BoaJRzWvH2ylwvrCift/2qHteU5vH2yl8ZeLxevHOu9s6I4m/WVueRlppKZJtsrCBFL3N8MrfVrxM67A1wZ4/EauCPJcYlphMOaN+q7ueSs4kjZYkVeBhfVFfHbd5v54pWrYu7aNNF9bzRQkZvOJ86v4fvPH+VA6wBuVyqjwXDcGT3A5WtK+O6zR3n5SCdry3MYGAmwfY425lhT5ubRd1sAuCgq0AP83R+cTXPfzHa9EuJMIqUFi9Dh9iF6PP5JAe8jmypp6h1hf+tA3HMcaR/ijeM9fGp7LX98YS1ZaSl843cH+eqjRl16IoH+7PIcynLSefFwJ2+ZqZ/tK4riPGt21pgbfJflpE+q799SW8CHN00q7BJCmCTQL2BTbcJt5ecvWjl+9my1E37zeM+k50x072sncDkd3HR+Nbnmvqg7TvZyvNPDF69cxXnL4q8MVUpx+Zpifn+sm1ePdbO8KIuy3Lm5ILq2zKi8uWhlkfSIF2KGJNAvUD3Do2z4xrM8vX98yeSQL8DDu5qpK86iPHf8xccSc7YbfWE1lj1N/Ty0q5lbLlhGvtma4K/efxaPf+EiXr/rCu68+qyEg+nlq0sYHg3y6tEutq2Yu/1Ui90uvvT+s/jsJcvn7DWEWKok0C9Q7zb2MzQa5OdvNkSO+QIhPvvznRzvGub/+0Dsbfi21xXyzsneyCrSiYKhMF/77T5K3C7uvHpV5LjLmcK5VXkzbgp20coi0swKmLnKz4Px18MXrljFmrKcOXsNIZYqCfRzJBTWBELhhDe2nmhfi5Fnf/NEDy39I2it+asH9/DWiV6++/ENXL6mJObztq8owuMPRZ4/0c9eb+Bg2yB//wfn2NKGN8vl5IIVBQBsM78KIRYWqUebA52DPq783isMmQt5/s8N5/Cp7bUzOsf+lgGKstPoHvbz6O5mVhRn8+S+dv73NaunvfBoBds3j/ewecKmIQ/saOTbTx3iqrUlXLuubGY/1DTuuHwlm2ryk+oFL4SYOxLo58DLR7sY8gX53CUr+P2xbv7vS/X84fnVuJxTrzSdaF/LAO9bVUxr/wgP7mxmNBji7PIcPnfJimmfV5jtYnWpm7dO9HDH5Ssjx3/0Uj3//MwRLltdzN03bbL1gua2FYVzmp8XQiRHUjdz4PX6boqyXdx13Rruum4NHYOjPPZu4l0gOgd9dA6Nsq4yl4+eV0Vjr5fOoVG+deP6hJptba8rZGdDH/6gkTbq8/j5l2ePcN26Mn766S1kueTzXYgziQR6m2mteb2+m4tXFqKU4n2rijinIoefvHp8ynLJiaz8+vrKXK5fX05uRiq3bq9NeNejbSsKGQmEeLfR6Bf/Wn03YQ2fvWQFqdKVUYgzjvzW2+xIxxDdw2OLmZRSfO7SOk50eXjuUPz+7WAEeqXgnIocsl1OXv3y5fztB2NX2cRy8aoiXE4HT+4zWgy9crSL3IxUNlTJ9nhCnIkk0NvstWPWYqaxFaLXryujLCed/zaX8Mezv2WAFUVZkRRLbkZqQi0NLNkuJ1euLeF/9rURDIV59WgXF68sSmo/VSHE4iWB3mZvHO9hRXHWuE6KzhQHF6woYHdj37QbdVj2tQxENqqerQ9tqKB72M99bzTQOTTKpWdJz38hzlQS6G0UCIV560TPuO6Kls01+XQMjtI64Jv2HJ1DPjoGjQuxybhsdQlul5N/efYoAO87a2560AghFr4zrvzixcMd/M9eo63A6rJsbr+kzrZz72nqx+sPcWFd7EAPsPtUH5VT9E0fHg3y1w++B8DW2uQWH6WnpvD+c8p4ZHczq0vdk9olCCHOHGfUjD4QCnPXI/t49kA7rxzt5FtPHmb/FCtIZ2PHyV4ALlg+OUivKXeTnupgt1kJM1HnkI+b7nmTN4738M8fO5f1VcnN6AE+tNHYlOMSmc0LcUY7owL9U/vb6Rwa5V9v3sSLX7oMt8vJT145btv5d53qY2VJdqRRWLTUFAfnVuWxu7F/0vdOdnv46I/f4Hinh//49BY+vqV60mNm4+KVRfzFlav49AxX5QohlpYzKtDf9/pJagszufSsYnLSU/nkthqe3NfGqR7PjM7zwxeOcet/7mB4NBg5Fg5rdjb0smWa9r6ba/I52DqALxCKHDvSPsRHf/wGntEQD9y+bcoeNrOR4lD81dVnUV2Qads5hRCLzxkT6N9r6md3Yz+3XlgbKVW87aLlOB0Ofvr7EwmfxxcIcc+rJ3jlaBefvX9nJGjXdw0z6AuyZZrc+uaaPAIhPa7h2P1vNjAaCPHIn16Y8IIoIYSYiTMm0N//RgNZaSl87LyqyLGSnHRu3FzJQzubGfAGEjrPMwfaGRoNcssFNbx5ooe//PUetNa802Dk56ed0S8buyBr2dPYz6aafJYXZU31NCGESMqSCvSBUJhfvNkwKRXT5/HzxL42btxcNak1701baxgNhnk+wVWrj+xuoTIvg/9zwzq+cu0anj7QznMHO9jV0EdRtotlhVOnSYqyXdQUZLLLDPQj/hBHOoZkJi+EmFNLKtA/vqeVrz92gCv/5RX+7rH9DPqMWfpv323BHwxz89aaSc/ZUJVLRW46T+1vi3v+jkEfrx3r4sbNlTgcis++bzl1xVl8+6nDvH3SyM/H6wp5YV0hbx7vIRAKs69lgFBYS6AXQsypJRXoH9jRSG1hJn94fjX/9XYj//uh99Ba88CORjZW53F2xeTdiZRSXLe+nFePdjPkmz598+i7LYQ13LjZSP84Uxx87fq1nOz20NI/wpba+PusXr6mhKHRIO809LKnyZjZb6yRQC+EmDtLJtAf7Rhi56k+brlgGd/6yHq+fM1qnjnQwdce3U995zCfjDGbt1y/vgx/KMyLhzunfEwwFOaBHY2ct2x8Pv2KNSVsN3uxT3ch1nKxufXeS4c72dPUT1V+BkXZrhn8pEIIMTNLJtA/sKORtBQHHzUvtv6v961g6/ICHtjRSLbLyQc3lE/53E3V+ZTmuCLdHmP57bstnOrx8vlLx6+kVUrx7RvX86eX1bE+gbYF1tZ7Lx7uZE9jv6RthBBzbkkEel8gxG93t3DNujIKzMVKKQ7F9/5wA3mZqdx0fjWZaVN3e3A4FNetK+flI114omrj+zx+gqEwgVCYH754jPWVuVy1dnKde21RFl+5dk3C3SGvWFPC8S4PrQM+CfRCiDm3JAL99547ysBIgJu3jl9RWpWfyWtfuYKvXb827jk+cG45o8Ewzxww+uB0Dvm46Dsvcs0PXuXvHj9AU+8Id169ypYt+K6IWhQlgV4IMdcWfaD/8cvHuefVE/zRtppIrjxatsuZUC/3LcvyqSnI5JHdzQA8tLMZrz9EWMOv3m5kQ3Uel6+2Z9XqssIsVhRn4XSopLtUCiFEPIu6e+WvdzTynacP86ENFfzDh9YlNdtWSnHj5krufuEYzX1efv1OI9tXFPKL27byzIEO1lXm2Lqh9u3vW8Hh9iHSUxPfMFwIIWZjUQf6teU53Lipku987NwZ7cA0lY9uruIHzx/jyw/vpal3hP99zRqcKQ4+cO7UF3Jn66ZpqoCEEMJOcVM3Sqn/VEp1KqX2Rx0rUEo9p5Q6Zn7NN48rpdS/KqXqlVJ7lVKb53LwG6rz+N4nNtq24XV1QSZblxfwxvEe8jNTueacUlvOK4QQ8ymRCHkfcO2EY3cBL2itVwEvmPcBrgNWmf9uB35szzBPn4+Zi6E+dl4VLqekVYQQi1/cQK+1fhXonXD4BuB+8/b9wIejjv9cG94C8pRS9uc95tAfbKjgtouX87/et2K+hyKEELaYbc6jVGvdBmB+tcpRKoGmqMc1m8cmUUrdrpTaqZTa2dXVNcth2C8jLYWvf/BsSnPS53soQghhC7vLK2NdEdWxHqi1vkdrvUVrvaW4uNjmYQghhLDMNtB3WCkZ86vVJKYZiF61VAW0zn54QgghkjXbQP84cKt5+1bgsajjnzarb7YBA1aKRwghxPyIW0evlHoAuAwoUko1A38H/BPwoFLqNqAR+Lj58CeB64F6wAt8Zg7GLIQQYgbiBnqt9c1TfOvKGI/VwB3JDkoIIYR9Fn2vGyGEENOTQC+EEEucBHohhFjilJFWn+dBKNUFnJrl04uAbhuHM5cWy1gXyzhBxjoXFss4YfGMda7GuUxrHXch0oII9MlQSu3UWm+Z73EkYrGMdbGME2Ssc2GxjBMWz1jne5ySuhFCiCVOAr0QQixxSyHQ3zPfA5iBxTLWxTJOkLHOhcUyTlg8Y53XcS76HL0QQojpLYUZvRBCiGks6kCvlLpWKXXE3LrwrvjPOD2UUtVKqZeUUoeUUgeUUl80j8fcgnEhUEqlKKXeVUo9Yd5frpR62xzrb5RSaQtgjHlKqYeVUofN93b7Qn1PlVJ3mv/t9yulHlBKpS+U93Qhbw+awDj/2fzvv1cp9ahSKi/qe181x3lEKXXN6RrnVGON+t6XlFJaKVVk3j/t7+miDfRKqRTgRxjbF54N3KyUOnt+RxURBP5aa70W2AbcYY5tqi0YF4IvAoei7n8H+L451j7gtnkZ1Xh3A09rrdcAGzDGu+DeU6VUJfAXwBat9TogBbiJhfOe3sfi2B70PiaP8zlgndb6XOAo8FUA8/frJuAc8zn/ZsaI0+U+Jo8VpVQ1cDVG80fL6X9PtdaL8h+wHXgm6v5Xga/O97imGOtj5n/sI0C5eawcODLfYzPHUoXxy30F8ATGBjLdgDPWez1PY8wBTmJeV4o6vuDeU8Z2WivAaBz4BHDNQnpPgVpgf7z3Efh34OZYj5uPcU743keAX5q3x/3+A88A2+fzPTWPPYwxKWkAiubrPV20M3pmsG3hfFJK1QKbgLeZegvG+fYD4MtA2LxfCPRrrYPm/YXw3q4AuoCfmSmm/1BKZbEA31OtdQvwXYxZXBswAOxi4b2n0ZLeHnQe/AnwlHl7wY1TKfUhoEVr/d6Eb532sS7mQJ/wtoXzRSmVDTwC/KXWenC+xxOLUuqDQKfWelf04RgPne/31glsBn6std4EeFgAaZpYzPz2DcByoALIwvhzfaL5fk8TsRD/X0Ap9TcYKdJfWodiPGzexqmUygT+BvjbWN+OcWxOx7qYA/2C3rZQKZWKEeR/qbX+rXl4qvaNHW4AAAHESURBVC0Y59NFwIeUUg3ArzHSNz8A8pRS1n4FC+G9bQaatdZvm/cfxgj8C/E9vQo4qbXu0loHgN8CF7Lw3tNoi2Z7UKXUrcAHgVu0mftg4Y2zDuOD/j3zd6sK2K2UKmMexrqYA/07wCqzkiEN40LM4/M8JsC4qg7cCxzSWn8v6ltTbcE4b7TWX9VaV2mtazHewxe11rcALwEfMx8272PVWrcDTUqp1eahK4GDLMD3FCNls00plWn+v2CNdUG9pxMsiu1BlVLXAl8BPqS19kZ963HgJqWUSym1HONC5475GCOA1nqf1rpEa11r/m41A5vN/49P/3t6Oi9WzMHFj+sxrrwfB/5mvscTNa6LMf4U2wvsMf9dj5H7fgE4Zn4tmO+xThj3ZcAT5u0VGL8o9cBDgGsBjG8jsNN8X/8byF+o7ynwDeAwsB/4BeBaKO8p8ADGtYMARgC6bar3ESPN8CPzd2wfRiXRfI6zHiO/bf1e/STq8X9jjvMIcN18v6cTvt/A2MXY0/6eyspYIYRY4hZz6kYIIUQCJNALIcQSJ4FeCCGWOAn0QgixxEmgF0KIJU4CvRBCLHES6IUQYomTQC+EEEvc/wMu3j163KHs+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24" name="AutoShape 4" descr="data:image/png;base64,iVBORw0KGgoAAAANSUhEUgAAAXoAAAD8CAYAAAB5Pm/hAAAABHNCSVQICAgIfAhkiAAAAAlwSFlzAAALEgAACxIB0t1+/AAAADl0RVh0U29mdHdhcmUAbWF0cGxvdGxpYiB2ZXJzaW9uIDIuMi4yLCBodHRwOi8vbWF0cGxvdGxpYi5vcmcvhp/UCwAAIABJREFUeJzt3Xl8XFd5+P/PGY002kb7vlm27NhO7HiJ49hJyB6yQAkEKAkppDRfAm1oaVq+EOiPtvRLofxKgZQvhYamJFAIZCFNSLPvZHVsx/G+yLasfd9nNJrtfP+4945G0kgz0lxZi5/36+WXZq5m7hxNomeOnvuc5yitNUIIIZYux3wPQAghxNySQC+EEEucBHohhFjiJNALIcQSJ4FeCCGWOAn0QgixxEmgF0KIJU4CvRBCLHES6IUQYolzzvcAAIqKinRtbe18D0MIIRaVXbt2dWuti+M9bkEE+traWnbu3DnfwxBCiEVFKXUqkcdJ6kYIIZY4CfRCCLHESaAXQoglTgK9EEIscRLohRBiiZNAL4QQS5wEeiGEWOIk0AshhI3ea+pn16ne+R7GOBLohRDCRt9+6hB3/PJdwuGFsx+3BHohhLBRvzdA+6CPHQ0LZ1YvgV4IIWw0MBIA4PH3Wud5JGMk0AshhI0GzUD/5L42/MHwPI/GIIFeCCFsEgyF8fhDbKjKpd8b4LX6rvkeEpBgoFdK5SmlHlZKHVZKHVJKbVdKFSilnlNKHTO/5puPVUqpf1VK1Sul9iqlNs/tjyCEEAvDoC8IwAfOLSc3I5XH9yyM9E2iM/q7gae11muADcAh4C7gBa31KuAF8z7AdcAq89/twI9tHbEQQixQVtqmKNvF5auLefNEzzyPyBA30CulcoBLgHsBtNZ+rXU/cANwv/mw+4EPm7dvAH6uDW8BeUqpcttHLoQQC4x1ITYnPZVit4vBkeA8j8iQyIx+BdAF/Ewp9a5S6j+UUllAqda6DcD8WmI+vhJoinp+s3lMCCGWtEGfGegzUsl2pTISCBEIzf8F2UQCvRPYDPxYa70J8DCWpolFxTg2aeWAUup2pdROpdTOrq6FccFCCCGSYc3gczNScacbG/h5Rud/Vp9IoG8GmrXWb5v3H8YI/B1WSsb82hn1+Oqo51cBk65IaK3v0Vpv0VpvKS6Ou+WhEEIseJHUTYYzEuiHfIsg0Gut24EmpdRq89CVwEHgceBW89itwGPm7ceBT5vVN9uAASvFI4QQS5mVuome0VvH5lOim4P/OfBLpVQacAL4DMaHxINKqduARuDj5mOfBK4H6gGv+VghhFjyBkYCOB2KjNQU3OmpAAwvgBl9QoFea70H2BLjW1fGeKwG7khyXEIIsegMjgTIzUhFKUW2axGlboQQQiRmYCRAToYxk7dSN8OL5GKsEEKIBAz6guSYAT47cjF2/nP0EuiFEMImg1Ez+hwzRz8kM3ohhFg6ogO9y+kgNUVJjl4IIZaSQZ9xMRaIXJCV1I0QQiwRWmvjYqyZsgFwp6cuiPJKCfRCCGEDXyBMIKQjM3rAnNFLoBdCiCUhuv2BxZ3ulIuxQgixVES3P7C401NlRi+EEKdbOKz53XuteP32BuDBqF70Fne6XIwVQojT7nd7W/nzB97l2QMdtp53LHUzPtDLylghhDiNgqEwdz9/DIB+r9/Wc8dK3VgXY40WYPNHAr0Q4ozx+HutnOj2APb3oBnwWqmb6IuxqYTCGl9gfneZkkAvhDgjBENh7n7hGGeX5+ByOmy/SDponi86dbNQ+t1IoBdCnBHePtnLqR4vX7hiJe701EhgtsvgSIDMtBRSU8bCqjW7n+8SSwn0QogzQtfQKACry9zkzEE1zMBIYFx+Hlgw2wlKoBdCnBH6zIuv+ZlpZtmj3amb8e0PALJdZgdLSd0IIcTc6/MGUMrazzV1Tmb00atiIWrzEZnRCyHE3Bvw+slJTyXFoeakB83gSHBS6mahbCcogV4IcUbo8wbIyxzb5s/28sqoXvSWhbL5iAR6IcQZoc/rJy8zDbC/B43Wmu7hUYqyXeOOZ7lSAMnRCyHEadHvDZA/YUYfCtuzYnV4NMhoMExhVtq4484UB5lpKZK6EUKI06HP6yc/MqM3L5LalFLpGTYqeibO6K3XkouxQghxGgxE5egjuXObUirdw0aNfpF7cqDPdjkZGpXUjRBCzKlAKMzQaJC8jPEzertSKlagn5i6MV5r/nvSS6AXQix5/WbDsfwsK0dvzejtCvRG6qY4xox+LhZnzZQEeiHEkme1JLaqbrIjOXp7UzcFMWf089+TXgK9EGLJ67Nm9FFVN2Bv6iYvM3VcQzOLsThLcvRCCDGnIjP6CTl6uzpY9gz7Y1bcGK+1SHL0SqkGpdQ+pdQepdRO81iBUuo5pdQx82u+eVwppf5VKVWvlNqrlNo8lz+AEELEY+Xo57Lqpih7ctoGjA8Vrz9EMDR/m4/MZEZ/udZ6o9Z6i3n/LuAFrfUq4AXzPsB1wCrz3+3Aj+0arBBiafvpqyf47jNHbD9vpHOlmUN3OR2kpihbL8YWTjGjL3GnA9BhtkmeD8mkbm4A7jdv3w98OOr4z7XhLSBPKVWexOsIIc4AntEgP3j+KE/ub7P93H3eAKkpiqw0oyWBUsrWDpbdw6MUTxHoK/MzAGjtH7HltWYj0UCvgWeVUruUUrebx0q11m0A5tcS83gl0BT13GbzmBBCTOl377Xi8YfmZBVpv9nnRikVOWZX2aMvEGLIF5wydVOZZ8zo5zPQO+M/BICLtNatSqkS4Dml1OFpHqtiHJvUUML8wLgdoKamJsFhCCGWqgd2NAL2b9oNRo4+L8buT3Z8qPR6jLTQVKmbijxjRt/ct8Bn9FrrVvNrJ/AosBXosFIy5tdO8+HNQHXU06uA1hjnvEdrvUVrvaW4uHj2P4EQYtHb3zLAe80DlLhdeP0h25qNWaL73Fjs6kkfaX8wRaDPTHOSn5m6sFM3SqkspZTbug28H9gPPA7caj7sVuAx8/bjwKfN6pttwICV4hFCiFh+/U4jLqeDm8435oh2z+r7o/rcWIwNwpPP0Y8F+tipGzBm9S0LPHVTCjxq5racwK+01k8rpd4BHlRK3QY0Ah83H/8kcD1QD3iBz9g+aiHEkvJGfQ+XnFVMVX4mYJQ9TtytKRl9Xj8bq/PGHbMrR989TedKS0VeBqd6PEm/1mzFDfRa6xPAhhjHe4ArYxzXwB22jE4IcUboGPRx2eqSqNYE9m4KEmtGn2NT1U281A1AZV4Gb9R3o7Ued0H4dJGVsUKIeTU8GsTjD1GS44rssWpn5c1IIIQ/FI70ubFYPWiMuensdQ/5yUpLIcMs3YylMi8Djz/E4Mj8rJCVQC+EmFedgz4ASnNcYz1obJzRT+xzY3GnOwlr8PhDSZ2/xzM6ZcWNxaqln688vQR6IcS86jRXjJa408d2frJxRt/nGd+50mK1Kk72taZrf2CxSiwl0AshzkgdUTP6bJcZfG2c0fdPM6OH5PvddA9N3dDMUjHPi6Yk0Ash5lWXOaMvdqePXYy1c0bvjT2jt64HJNvBMpHUTVGWizSnY94CfaIrY4UQYk50DPpIT3WQk+5Ea1DKvq6SEN3QbHIdPST3Ws19Xno8fspz06d9nMOhqMhNp1lm9EKIharf6+e1Y91JV6jE0jk0Sok7HaUUDociO81p68XYjkEfKQ5FYdb4WXeODZuP/OilelIdDj52XlXcx1bkZciMXgix8HQO+vj6Y/t58XAngZDmV5+9gAvrimx9jY5BH6U5Y0E426YeNJa2AR+lbhcpjvH168nuG9vU6+Whnc3cckFN5GLrdCrzMnjlaNesXitZMqMXQkzpmYMdPHOgg+vXG53G2/p9tr+GNaO3ZLvs3WO1Y9BHaYzUSrIXY3/44jEcDsWfXb4yocdX5GXQOTTKaDC5cs7ZkEAvhJhSU6+XNKeDb354HTC2CtROnYOjlETN6O3eTLttwBczh56ZloLL6Yh0n5yJnuFRHtndwi0X1FCaM31+3lJpzvo7Bk7/BiQS6IUQU2rq9VKVn0G2y0l6qsP2QO8ZDTI8Ghw/o7dxj1WtNe0DvpjBWClFSY4rUt45E8e7PITCmstXl8R/sKnIbVT99Hgk0AshFpCmPi/V+ZkopSjKdtEzPPPZ73SsxVLROXq3jambodEgXn9oyqqYUnd6ZAwz0djrBaCmIDPh5xSYF4OtKqDTSQK9EGJKjT1eqguMlENhtosum2f0VvuDiTl6u8orOwasxVixA/1sZ/SNvV4cioQuwloKzDp+uz8sEyGBXggR08BIgEFfMDJrLc5Oi7TktUtHjBm9nVU3bWagL8+NHZBLZjmjb+r1Up6bQZoz8RBq1fHLjF4IsWA0memJarNHvJG6OT0zeo9Nu0y1m+cvm2ZGP+QLMjLDxmaNvd4ZpW3A+LlSUxS9HvsWgyVKAr0QIqbmPjPQmwGtMDuNHo+fsI3b/HUOjeJyOsjJGFvSY5U9evzJz+qt1E10VU806wOmc2hm6ZvZBHqlFPmZaZEma6eTBHohRExNvcYqzugZfSis6R+xb0baOeijJMc1bjMOO3vStw36KMhKIz01dq94K2XUMZj4Xyoj/hBdQ6ORaxczUZCVRq+kboQQC0Vjr5ecdCe5ZtdHq0OjnembjsFRSt3j0yqR9sE2VN50DPimTNvA7Gb0TRP+0pkJmdELIRaUpj7vuGBWaPZct7PypnPINymtkm1T+2AwLsaWTdNwbDYz+saemZdWWmRGL4RYUJp6vZG0DUCxOaO3s/JmYvsDGEvd2LFoqmNw+kCfm5FKmtMxoxn9bGroLQVZYzN6rTW+wOlphyCBXggxSTisae4bGZeHtlI33bMoR4zFHwwz5AtSmDV5L1dIPnUzGgzR4/FPm7pRSlHidtE5kxl9r5estBQKsqbfVSqW/Kw0+kcChMKagZEAa77+NL94s2HG55kp6V4phJika3iU0WB43Kw1NyOVFIeybQl//4jVJz72hiDJXoy1gvd0M3rACPQzydH3Gimt6AvIiSrITEVrY42CVdVUkmCvnGTIjF4IMYlVQ18VFegdDkVhVhrdQ/akbvrMevKJM+Nsm2b01mKp6Wb0YKyanVGOfhallRbrQ63X408qBTRTEuiFEJNEKkvyxwehomyXbY3NeiObdo/f+SkrzZ4cvbVYKt7uTyXuxNsgaK2TCvTWh1qfdyzQz6Z6Z6Yk0AshJmnpM2roq/LH14oXZqfRbVN5oNUKYOKMPsWhbOlJH+lzEy/Q56QnvDq2a8hMaRXOckafOTajb+r1UpiVFklVzSUJ9EKISbqH/bjTnZMWGhVnu2y7GGvN6AsyJ1/UtKOx2YluD+50J+44gbTEbVxkjpWn9wVCnOz2RO6fSnIWXjAhdXM6ZvMggV4IEUP38GikyiZakdtI3dixd2xfJHUTI9DbsPnIrlO9bK7Jj3vR1OpsGau52T88cZDr7/59pAzyQMsAAGvK3LMa08RAfzry8yCBXohF63vPHuF/9rbNybl7Pf6Y5YOFWWmMBsN4ZtgELJY+bwC3yxmzA6Qxo599oB/wBjjaMcyWZflxH1sSWTQ1fkbfOeTj4Z3NjARC7DcD/L6WQYqy0+Je4J1KemoKmWkpdA2N0trvO22BXsorhViEQmHNT145gcMBa8rd1BVn23r+Xo8/ZlohupY+2dxyn9c/qbTSkux2grsaewHYUlsQ97FWC4aJtfQ/e72BQDgMwJ6mfrbUFrC/ZYB1lbmzKq205GemcaB1gFBYL7wZvVIqRSn1rlLqCfP+cqXU20qpY0qp3yil0szjLvN+vfn92rkZuhBnrtb+EfyhML5AmDt/s4dAKGzr+buH/RRlTw7CRW5rdWzyefpej5/8CRU3lmzXzHvSa60jrY3faejD6VBsrM6L+7y8zFTSUhx0ROXoh3wB/uutU1y/rpzKvAzebepnxB/iWOcQ6ytzZzSuiQqy0thn/oWwEHP0XwQORd3/DvB9rfUqoA+4zTx+G9CntV4JfN98nBDCRqfMfit/fGEte5sH+MnLx207dzis6fNOnboBe9ogTDejn03Vzed+sYvP/9cuAHY19HFOZS4ZabG7Vkaz9o5tHxgL9L/e0cSQL8jnL61jY3Ueexr7Odg2SFjDuiQDfX5WGr6A8cE82+qdmUoo0CulqoAPAP9h3lfAFcDD5kPuBz5s3r7BvI/5/StVMn/nCCEmOdljVIJ8/tI6ttYW8MLhTtvOPegzluhbe5xGKzZn9HY0Nuv1+GNW3ADkZKTS7w3M6KLvofZBnjvYwXMHO9jT3J9Qft5SmZcRKSkFePNED6tL3ayvymVjdR4t/SO8fMR4j5Oe0Zt/xaSmqFnn+mcq0Rn9D4AvA9bfh4VAv9ba+shtBirN25VAE4D5/QHz8UIImzR0e0hPdVDidrGsMJO2gZH4T0qQNVuf2IPGOqaUUU+erD7P1DP6irwMRgIh+ryJl1hae7F+6aH38AfDnF+beKCvys+kpX/sPWzq9bLMnG1vrDHSP79+p4nCrLS4C7DisX7mqvxMUhynZw4cN9ArpT4IdGqtd0UfjvFQncD3os97u1Jqp1JqZ1dXV0KDFUIYTvV4qC3MwuFQlOdl0Dk0alue3qpvL4yRo3emOCjMckW2AJyt0WAIjz80ZWMwa6FW9Cx7Ol5/EK8/xMbqPAbMjVHOWxb/Qmz067UP+vAHw2itx7VoXleRS4pD0TU0mvSFWBhbN3C68vOQ2Iz+IuBDSqkG4NcYKZsfAHlKKeuyexXQat5uBqoBzO/nAr0TT6q1vkdrvUVrvaW4uDipH0KIM83Jbk9kxlmRm47Wk8sDZ6vXbFo2VRA2moAlN6PvN2fq+VOkbqxAbzX+iseazX9yaw1blxdwVml2JM2UiMr8DLSGtoERuoZH8QXCVJtjyEhLidTNJ5u2gbEZfc0sdqiarbiBXmv9Va11lda6FrgJeFFrfQvwEvAx82G3Ao+Ztx8372N+/0Vtx+oKIQRglFY29Y5QW5QFQHmeETDaBuwJ9D3WjD5Gjh6MuvOZ7rE6UWRVbFbsqpuqPONDrDnBGb1VBVTkTuM///h8fvXZbTMaT/RfENYWitEXSq3qnWQvxMJYSux0lVZCcgumvgL8lVKqHiMHf695/F6g0Dz+V8BdyQ1RCBHNKq2sLTQDvZkzbu23J09vzY6nndHPoNtjLNOtigXIyTBaF7Qk+DNZYy7KdpHtcsZc1Tsdq3lbc9/I2KboUQ3d3reqGJfTweaa+OWa8RSaYzudgX5GKx601i8DL5u3TwBbYzzGB3zchrEJIWJoMCtuJgb6dptm9L0eo89NrBWrYOyz2j08SiisZ30xsXeKhmYWpRSV+RkJp26sGX3hDAO8pSw3HYcyUkXWz10VFeivOaeUXV+/2pYGZOcty+ebH17HFWtKkz5XomRlrBCLTINZQ7/cTN2401Nxu5y2pm5iVdxYSnJchDX0eCZvA5goa0Y/VY4ejECbcI7eM3WlUCJSUxyU5aTT3DdCaoqDomzXuBp8pZRtXSZTHIo/2rbMlnMlSnrdCLHIRJdWWsrz0m1M3YxOu01epNtjEukbq2xyYi/6aFX5GTT3jSRUS989PIrbNbnb5kxU5WfS3D9iNhs7fRdKTwcJ9EIsMg3dY6WVlvLcDNtm9L0e/7QpkGJzFp9MLX2vx09OupPUlKlDUFV+BsOjQQZH4q+Q7Rn2xywHnYmqfGPRVHRp5VIhgV6IRaahZ6y00lKRl27boqm4qZtp+rcnaqoWC9GsSpimBNI33cOjs87PWyrzM2gbGKFtwDdpZ63FTgK9EItIpLTSvBBrKcvJoHvYz2gwufbB4bCmb4oWxZZiG1I3vR7/lBU3lqr8xEsse6ZowjYTVfkZhLXxHldL6kYIMV96hkfxh8KTtvgrz7On8mbQFyAY1tPOjtNTU8jNSE1q0VQiM/pKc31AIiWWPZ7kZ/TRVTYyoxdCzBsruBZPqHapyDWCYmt/coE+0eoVY3VsEqkbT2DaihswLtRmpaXErbwJhTW9Hj9Fs6y4sVgfLHB62xOcDhLohZgDc7UY3GpzUJozfvYamdEPJpenH1uxGifQ5yTXBsGY0U9dcQNGSaNRYjn9z9Tn9RPWY73yZ6s8Lx2ljPLHZBuXLTQS6IWw2VP72rjgWy9EmmvZyQquJTlzNKMfnr7PjaXEnZ5wjj4c1hxpH4rc9wVCeP2hKTtXRrNKLKfTMzx9y4ZEuZwplLrTqchLxzlNNdBitLR+GiEWgD1N/XQOjfLi4Q7bz23N6Isn5KMz0lLIy0xNuvLGSt3EayFQ4nbRNZTYJuHPH+rgmh+8yo6TRm/Dt070ALAyge0PK/MzaJkidfPwrmY6B31Rq2KTS92AsS3j2rKcpM+z0EigF8JmreYF0Sf3tdt+7s4hYzFTrPYE5bkZtCU5o+81Z8f5cdIqJTnp+EPhSBfK6RzrHAbgV2+fAowAnZeZyqWr43etrcrPYNAXZNA3/nUauj186aH3+NFL9WMNzZK8GAvww5s38b1PbEz6PAuNBHohbNZmVom8crQrqQ2uY+kc9I1bERutPDc98iGTqM/8bAd///iByP0uc4Wpyzn9CtOxWvr46Rsr9fLk/nYae7w8e7CDGzZUxH0NMDYgASZ9gFl/HTx3sCOyUUqy5ZVgtJOwq9XBQiKBXgibtQ34WFaYiT8Y5kUbt/gDI7BOzM9bynNntmhKa83bJ3u5740GnjnQztGOIR7e1RzZUWk6M1k01dznpSArDX8wzJ/9ahf+YJiPnleV0BjLI9cexv9cb5uBvnXAx6tHu3A6FDnp0/8VciaTQC+EjUJhTfugj+vXl1PidvHUvjZbz98x6KN0ihl9RV4G/d4AI/7EFk0Njxq7MikFdz2yl9t/vpMsl5PvfnxD3OdaHzaJXJBt7hthe10hG6vz2N8yyKqS7IQ38Kgwq4laJ3yA7Wjo4fzafBwKXj3WRWF22riWEGI8CfRC2KhzyEcorKnMy+DadWW8dKQTr9+e9E0orOke9lOSM3XqBkh4Vt9hBukvXL4Srz9Ec98IP75lM6UJbFidaOomHNa09I1QlZ/BJ7fWAPDR86oS3o6vxJ1OikONS9209hubg1y7rpwtywrQOvmKm6Vu6SWjhJhHVnljZV4GlfkZ/PzNU7zXNMD2usKkz93jMXrATxWIrTRH24CPFQlUtFj7vl5YV8QFywsJa82W2sT2Wc1yOc3WyNN/qHQOGSt5q/MzuWFTBQMjAW6+oCah1wCjpr3U7Ro3o3+nwUjbXLC8gHBYs6Oh15aKm6VMAr0QNrICX3leOm4zZ3y8a9iWQG+lSaa6GBtJcyTYrrhjaGzxVSIfDBNVF2TS1Dv9qlWrIVlVfgYuZwqfvWTFjF+nPG98NdHbJ3vJdjlZW55DtsvJPz55aFK5qRhPUjdC2MgKSOW5GVTkppOZlkK9WV6YLOvC51QXY62ZfqLtiq3UzVTni6emIJPGCYHe6w/yd4/t587f7AHGNveuSqJ3zMSLzDtO9rKlNp8Uh6K2KIubt1Zz1dmnb7emxUhm9ELYqHVghKy0FHLSnSilqCvO5niXTYE+zow+PTWFwqy0GeTofWS7nLMuJ6wpzOTFI52EwxqHQ3G0Y4g//a9dHO8ytjq867o1kY22JzZhm4nKvAyePdiB1kZPm/rOYW7cXBn5/rdvPHfW5z5TyIxeCBu19fsoz8uIXGxcWZJt24zemoEXT9PTxdhpKrEZfefg6JQXdhNRXWCUkFoXZP/+8QP0eQN87fo1gLECtrnPS7HbldTOT+W56fiDYXo8fvY09QNwXk3+rM93JpJAL4SN2gZGxjXEWlmSTduAz5aFU51DPgqy0qZdaGTsNJX4jL50lnu+gpG6AWjs9aK15kDrINeuK+O2i1eQk+7kzeM9NPWOUJ3EbB6MHD0YH6LvNQ/gULC+KrHyTGGQQC+EjVr6fePa3dYVGxuEnLAhfdMxODpl2sZSkZueeI5+yJfUjD460LcP+hgYCbC2zE2KQ7F1eSFvnuihud+bVH4eohq2DYywt7mfVSVuMtMk6zwTEuiFsMloMET38GikzBGMGT1gS/qma8gX98JpeV4GQ75g3L8gtNZ0DI4mVDM/lcq8DJQyAv2htkEA1pQbDcG21xVyqsdLc99I0rs1WS2Y2/pH2Ns8wLkym58xCfRC2KRjwMhVW4EJYFlhFk6HsiXQJzKjjyyailNiOTASwB8Mxz3fdNKcDipyM2jq9XKozWhDvLrMDcD2FUY5qdbJVdyAsQlKmtPBO6f66PX4JdDPggR6IWxiLeqpiJrRp6Y4WFaYmXSgD4c1XcOjkzYcmSjSGyZO+sa6sJvMjB6guiCDxl4vh9uHqMzLiPSbWVPmJi/TuJ1MxQ0YG5BU5Kbzktk36Nyq+L14xHgS6IWwSfRiqWizLbEMhsKR293DxqrYkjgXTxOd0Y/tVJVcoK8xF00dbhtkbbk7ctzhUFyw3Fhla8f+q+W5GXj9IVJTFGuiXkckRgK9EDaxyhqjZ/Rg5OlP9XgJRAXueJ7e387av32af3/lOP1eP1944F0A1lVOvylGWa6xHV6sGb3WmrdO9OAPhqfcknCmagoy6Rwa5US3hzUTNuy4YWMlq0qyI62Gk2F9eK4tz0movbEYTy5dC2GT1v4R8jJTyUgbH4hWlmQTDGtO9XhYWZLYbHR3Yx+BkObbTx3m7heOEQiFufumjZy3bPpeNKkpDoqzXTFn9E/tb+fPfrmbr1y7hrC5M1S8vxDisTbRDoX1pJn29evLuX59eVLnt1gfnpKfnx2Z0Qthk5b+kZhpitlU3jR0e1hZks13Prqe6vxM7vvMVm7YWBn/iZi9YSbM6Id8Ab7xO2ODkV+/00j7gI+cdOekD6WZskosgUkzejtZM3rJz89O3ECvlEpXSu1QSr2nlDqglPqGeXy5UuptpdQxpdRvlFJp5nGXeb/e/H7t3P4IQiwMzX0j42roLcuLjFr6k93TNwCLdqrHS21hJp84v4Zn7ryEi1YWJfzcihgbkPzLs0fpHBrlTy5azqkeL0/tb086Pw9jgd7ldFBbmHwufiobqvLISXdGqnnEzCQyox8FrtBabwA2AtcqpbZyUlPaAAAgAElEQVQB3wG+r7VeBfQBt5mPvw3o01qvBL5vPk6IJU1rTXOfN2aFiTs9lWK3i5Pdic3otdac6vWwrDBrVmMxVsf6Iht3n+ga5udvNvBHFyzjy9euJj8zle7h5GroLQVZaWSlpXBWqRtnytwlCNZV5rL376+JpIrEzMT9L6MN1v+hqeY/DVwBPGwevx/4sHn7BvM+5vevVInuMiDEHHunoZc+j9/28/Z4/PgC4SlLCZcXZXGy25PQuTqHRvEFwrOeIS8rzMTrD0V60Ow61UdYwx9fVEt6agof3Wxs45fMqliLUor3n1PGtevKkj6XmDsJfQQrpVKUUnuATuA54DjQr7W2lt81A1YCsRJoAjC/PwDI31ti3o0GQ9zy07e541e7I7Ndu1gbYE+1OGjFDAJ9g/m4mlnO6CdeE6jvGiYtxcEyczZ8k7nTU3RPnmR8/xMbuePylbacS8yNhAK91jqktd4IVAFbgbWxHmZ+jTV7n/RbpZS6XSm1Uym1s6urK9HxCjFrTb1e/KEwbxzv4b/3tNh67hYz0FdOM6PvHvYzMBKIe65TZo/32c7oJwb6453D1BZlRlIrK0uy+fdPncenttXO6vxi8ZlRUk1r3Q+8DGwD8pRSVnlmFdBq3m4GqgHM7+cCvTHOdY/WeovWektxcfHsRi/EDFgXQ4uyXXzziUMMeOMH3URZG2xMF+iNMcSf1Z/q8eB0qJgXdhNR4nbhdjkji7TqO4cjwd9yzTlllNk0oxcLXyJVN8VKqTzzdgZwFXAIeAn4mPmwW4HHzNuPm/cxv/+itvvvZCFmwboY+sObN9E/EuBHL9fbdu7mvhFyM1IjLQAmWlFsBfr4F2QberxU5mfM+uKmUoo6sw++LxCisdfLyllsFSiWjkQWTJUD9yulUjA+GB7UWj+hlDoI/Fop9U3gXeBe8/H3Ar9QStVjzORvmoNxCzFjJ7s9FGSlsb2ukPOW5bPrVJ9t527u8047A68uyMSh4GRX/Bl9Y4931hU3lrribH5/rItTPV7CGupKJNCfyeIGeq31XmBTjOMnMPL1E4/7gI/bMjohbHSy2xNJoZxVms3je1rRWmNHUVhL/wi10wRnlzOFqvxMTsRJ3WitaejxsKkmuYVBK0uyeWR3M+82Gh9mdTKjP6PJylhxxogO9KtK3Az6gnSZJYjJMGroR+K2452uxHJ3Yx8vHu6gzxtgyBcct+J0Nqyc/DMH2lFKAv2ZTnrdiDOCZzRIx+BoVKA3At+xzuG4m3nE0+cN4PWH4rbjXV6UxTsNvZP+ithxspdP3fs2gVCYO686C2Davw4SYQX61+t7qMzLSLrVgVjcZEYvzggNPcZM2gr0K0vNQN8xlPS541XcWOqKs8YtZALY3zLAbfe9Q1V+BqtK3PzLc0cBqC1KbkZfnZ9BWooDfyg8qeJGnHkk0IszgpUysWbKxdkucjNSOWrDzk8tkcVS8Wb0RsA9EXVB9uuP7SfL5eQXt13Av3/qPHLSnSiV/K5MzhTH2IeapG3OeBLoxRnBWm1qzZSVUqwqyaa+I/lAH29VrGV58fhaeq01xzqGueacUiryMqgtyuLePz6fu65dQ3pq8qmWupIs86sE+jOdBHqxoDy9v41rf/AqnjibW8/UiW4PZTnpZKaNXZZaVZrN0c6hpNohWFUy7nQnuRmxa+gt5TnpuJyOSC19r8fP8GhwXKuD82sL+NyldbMeTzRrJi+pGyEXY8WC0do/wpcf3sugL8jh9sG4m2zMRHTFjWVliZt+bxM9Hj9F2Yk3+PIFQjx3sIPH32tll7lh9frK+BtiOBxqXOVNo9nqINkKm6lctqaEl450cXb53PWJF4uDBHqxIITDmi899B4jgRBgLNu3M9A3dHu4bsJuR5HKm47hhAO91pqP/NsbHGobpCwnnavWlrC2PIfLVpck9PzlRVkcMS8AW4F+2Rz1cd9ck8/v/vziOTm3WFwk0IsF4cGdTbxxvId//Mg6vvG7gzPajSmefq+fPm+A5RNKFleVWs2/hthel1iD1a6hUQ61DfKFy1dy59VnkeKY2WKr5UVZPHewg2AozKmeuZ3RC2GRHL1YEJ7c305dcRaf3FrDiqIsjifQKiBRh9uNGbQV2C1lOelku5wcm8GHivXY7XWFMw7yYAT6YNhYYHWqx0tpjsuWC69CTEcCvZh3o8EQO0728L5VxeMactnlYOsgAGdXjM9VK6VYWZLN0RnU0lt196tmeYFzRVTlTWOvh2UFyS2MEiIREujFvNt9qh9fIMzF5r6oK4uzaerz4jPz9ck61DZIUXYaJe7JK2DXlLk53J545c2xzmFy0p0Uu2e3O1Oklr7bQ2Ovl5o53GdVCIsEejHvXq/vJsWhuGCFcfG1riQbrccvLErGwbZB1k5ReXJ2RQ793gDtg76EznWsc5hVpe5ZN0LLz0wlNyOVQ22DdAyOSn5enBYS6MW8e62+m43VebjNXu5W/Xd9V/Lpm0AozLGO4SlLDK0PACu9E0995/Cs0zZgpItWFGfx6lFjV7W5qrgRIpoEejGvBkYC7G3u5yIzbQNGHlspYwu8ZB3vGsYfCk/Kz1vWlLmBxAJ9z/AovR5/0guQlhdlRfrdyIxenA4S6MW8eutED2FNJD8PkJ6aQnV+pi0z+kNtRgCfKnXjTk9lWWEmh9rjB3qr4mZVqTupMa2IWriV7AYjQiRCAr1I2PMHO2g0a7/t8urRLjLTUthYPX6jjZUl2bbM6A+2DpLmdIwLrhOtLcuZckYfCIX51duNeP3BsUCf9IzeeL7b5SQ/c/q2CULYQQK9SEhDt4fbf7GT//vSMdvO6QuEeGJvG5evKSHNOf5/xZUl2Zzo9hAKJ7fd8KG2IVaXuqfdf/XsihxO9XoZjtFf59HdLXzt0X38/08fob5jiKy0FMqT3FTbasVQU5hpy+5WQsQjgV4k5J7fnyCs4cgsuz22D/joGR6/m9PT+9sZGAlwy9aaSY+vK87CHwzT1Dv7vyC01hxsG4zb62VteQ5aw5EJ6RutNT97owGl4P43G3j+UCcrk6i4sVgdNOVCrDhdJNCLuDqHfDy8q5kUh+JYxxDhGc6yR/whLv/uy5z3zefZ+o/P85+vnQTgVzsaqS3MZNuKye0HVpcZwdnKsSfi9fpu/vS/dkXq7zsGjYuna8unz6lbF2onpm92nOzlUNsgX7tuLcXZLlr6R5JO2wBkpjn5wLnlXLW2NOlzCZEICfQirvtebyAQCnPbxcvx+kO09I/M6Pmnej2MBEJ8ZFMlK0uy+YcnDvKtJw+x42QvN22twRGjlcDacjdpKQ72NPUn/DrPHezgqf3t/NNThwG4+wVjt6YttdM3R6vITSc3I5WDbeNXyN73RgN5man80bZl/O0fnA3A6iQvxFp+9MnN3Li5ypZzCRGPNDUT0xryBfjFW6e4bl0Z7z+7lHtePcGxziGqZ1AW2NBtpF9uu3g5q8vcfO4Xu7jn1ROkpig+dl7sYOdyprC2Iod3ZxDorQ+g+95owOsP8uDOZr5w+UrWxWkhrJRibbmbg1F/PbT0j/DMgXZuv6SOjLQUPrC+nLRPOdiWYPMzIRYSmdGLaT2wo5EhX5DPX1oXKSs8OsM8/Slzv9aawkxSUxz82y2bufrsUj69vXba9sCbqvPY1zxAMBRO6HVa+ka4sK6QlSXZPLizmctWF3Pn1Wcl9NxzKnI53DZIwHyt5w92ENZw0/nVgPFh8P5zyshJlyoZsfhIoBdTGg2GuPe1k1xYV8i5VXnkZqRSmuPiaPvMNtRu6PFSkJUWCZLpqSn89NNb+PoHz572eRur8xgJhBL+YGkdGKGuOJt/u2UzN2+t4e5PbEq4w+TG6jxGg2GOmD/bnqZ+it0uuWAqlgQJ9GJKj73bSsfgKJ+P2trurFI3RztnFugbez2zCphWbf17zfHTN57RIP3eABV5GZxV6ubbN64ndwY16tZrWamiPU39bKzOk/JHsSRIoBcxhcOan7x6nHMqcnjfqrFVq2eVuqnvHJ5RfXtDt5faWawAXVaYSX5mKnsa4wf6VjM/X5E3uxr3qvwMCrPS2NPYT7/Xz8luz6RFXEIsVhLoRUx7WwY40eXhtouXj5vVnlWajS+QeH37aDBE68DIrHq6KKXYUJ2XUOWNdSG2Kj9jxq9jvdbG6jz2NPVFXm+TBHqxREigFzFZm3Fsqskfd3zsgmxi6ZvmvhG0HlskNFMbq/M42jkUc9VqtJbIjH52gd56reNdHn5/rBulYH1V/A2/hVgMJNCLmI53DpOW4qB6wgw5sqF2gn1orIqb2Tbv2lidh9awN06evrV/BKdDxdxcJOHXqjFm8A/tbGJVSXakbbIQi50EehFTfecwy4uyJvWIcaenUpmXkfCKVauGftks2/GeW2UE33hthFv7fZTlps9qH9eJrzXoC0p+XiwpcQO9UqpaKfWSUuqQUuqAUuqL5vECpdRzSqlj5td887hSSv2rUqpeKbVXKbV5rn8IYb/jXcNT9l3fUpvP6/XdCdW3n+rx4HY5KchKm9U4CrLSKM1xjVvMFEtL30hSaRuA3IxU6sw9XTdW58d5tBCLRyIz+iDw11rrtcA24A6l1NnAXcALWutVwAvmfYDrgFXmv9uBH9s+ajGnfIEQjb3eSNCb6P1nl9HnDbDrVF/cc53q9bKsKLkujWvKcjgc1Z5Aa82Lhzv44A9/z1ce3gsYOfqqJAM9jAX4DdWSnxdLR9xAr7Vu01rvNm8PAYeASuAG4H7zYfcDHzZv3wD8XBveAvKUUuW2j1ygtaZ7eJTu4VFG/PZspA3Q0OMhrI29W2O5dHUxaSkOnjvYEfdcp3q8LCtIbnONNeVGSae1avXO3+zhT+7bydH2YR7Z3Uz38Cjtg76kZ/QAN2ys4NKzim3raSPEQjCjHL1SqhbYBLwNlGqt28D4MABKzIdVAk1RT2s2j0081+1KqZ1KqZ1dXV0zH7ngn546zJZvPs+Wbz7P9n96gSFfwJbz1psXWqdK3WS7nFy4spDnDnWg9dT19MGQUYaZ7OrStWU5+ENhTnZ76PX4eey9Vm7eWs2Dn99OMKy5/40GQmFtS6C/5Kxi7v+TrdP2rxdisUn4/2alVDbwCPCXWuvpEqax/kafFA201vdorbdorbcUFxcnOgwR5dmDHZxblctfXrWKfm+Ap/a123Le+s5hlIIVRVO35L367FJO9XjHVd9orXnpcCd/8cC7bPqHZ9n4D88RDOtZLZaKtsZsM3yobZA3j/egNXx8SzUbqnJZUZzF/W80AFA5yxp6IZa6hAK9UioVI8j/Umv9W/Nwh5WSMb92msebgeqop1cBrfYMV1ia+7yc7Pbw4Y2VfPHKVawoyuLhXc0zPs+T+9r4m0f3jZuZH+/yUJmXQUZaypTPs3qpP3tg7MPloV3NfOa+d3j1WBdXri3lD7dU86eX1fH+c5Lru76iKJvUFMXh9iFeq+/G7XJybmUuSik+tKGCQZ9RY185y1WxQix1iVTdKOBe4JDW+ntR33ocuNW8fSvwWNTxT5vVN9uAASvFI+zzen03ABevKkIpxUfPq2JHQ++M9nQNhTXfevIQv3y7kTdP9ESO13dOXXFjKc1JZ2N13rg8/fMHO6jKz2DH167iux/fwN/+wdl85do15GXOruLGkuZ0UFeczeG2QV6v72ZbXWEktfKhDRWRx9mRuhFiKUpkRn8R8CngCqXUHvPf9cA/AVcrpY4BV5v3AZ4ETgD1wE+BP7N/2OK1+h6K3a7IAqaPbKpEKXhkd+Kz+hcOddDcN0KKQ/GTV04ARvA/0TXMyuL4OyldtbaE95oH6BoaJRzWvH2ylwvrCift/2qHteU5vH2yl8ZeLxevHOu9s6I4m/WVueRlppKZJtsrCBFL3N8MrfVrxM67A1wZ4/EauCPJcYlphMOaN+q7ueSs4kjZYkVeBhfVFfHbd5v54pWrYu7aNNF9bzRQkZvOJ86v4fvPH+VA6wBuVyqjwXDcGT3A5WtK+O6zR3n5SCdry3MYGAmwfY425lhT5ubRd1sAuCgq0AP83R+cTXPfzHa9EuJMIqUFi9Dh9iF6PP5JAe8jmypp6h1hf+tA3HMcaR/ijeM9fGp7LX98YS1ZaSl843cH+eqjRl16IoH+7PIcynLSefFwJ2+ZqZ/tK4riPGt21pgbfJflpE+q799SW8CHN00q7BJCmCTQL2BTbcJt5ecvWjl+9my1E37zeM+k50x072sncDkd3HR+Nbnmvqg7TvZyvNPDF69cxXnL4q8MVUpx+Zpifn+sm1ePdbO8KIuy3Lm5ILq2zKi8uWhlkfSIF2KGJNAvUD3Do2z4xrM8vX98yeSQL8DDu5qpK86iPHf8xccSc7YbfWE1lj1N/Ty0q5lbLlhGvtma4K/efxaPf+EiXr/rCu68+qyEg+nlq0sYHg3y6tEutq2Yu/1Ui90uvvT+s/jsJcvn7DWEWKok0C9Q7zb2MzQa5OdvNkSO+QIhPvvznRzvGub/+0Dsbfi21xXyzsneyCrSiYKhMF/77T5K3C7uvHpV5LjLmcK5VXkzbgp20coi0swKmLnKz4Px18MXrljFmrKcOXsNIZYqCfRzJBTWBELhhDe2nmhfi5Fnf/NEDy39I2it+asH9/DWiV6++/ENXL6mJObztq8owuMPRZ4/0c9eb+Bg2yB//wfn2NKGN8vl5IIVBQBsM78KIRYWqUebA52DPq783isMmQt5/s8N5/Cp7bUzOsf+lgGKstPoHvbz6O5mVhRn8+S+dv73NaunvfBoBds3j/ewecKmIQ/saOTbTx3iqrUlXLuubGY/1DTuuHwlm2ryk+oFL4SYOxLo58DLR7sY8gX53CUr+P2xbv7vS/X84fnVuJxTrzSdaF/LAO9bVUxr/wgP7mxmNBji7PIcPnfJimmfV5jtYnWpm7dO9HDH5Ssjx3/0Uj3//MwRLltdzN03bbL1gua2FYVzmp8XQiRHUjdz4PX6boqyXdx13Rruum4NHYOjPPZu4l0gOgd9dA6Nsq4yl4+eV0Vjr5fOoVG+deP6hJptba8rZGdDH/6gkTbq8/j5l2ePcN26Mn766S1kueTzXYgziQR6m2mteb2+m4tXFqKU4n2rijinIoefvHp8ynLJiaz8+vrKXK5fX05uRiq3bq9NeNejbSsKGQmEeLfR6Bf/Wn03YQ2fvWQFqdKVUYgzjvzW2+xIxxDdw2OLmZRSfO7SOk50eXjuUPz+7WAEeqXgnIocsl1OXv3y5fztB2NX2cRy8aoiXE4HT+4zWgy9crSL3IxUNlTJ9nhCnIkk0NvstWPWYqaxFaLXryujLCed/zaX8Mezv2WAFUVZkRRLbkZqQi0NLNkuJ1euLeF/9rURDIV59WgXF68sSmo/VSHE4iWB3mZvHO9hRXHWuE6KzhQHF6woYHdj37QbdVj2tQxENqqerQ9tqKB72M99bzTQOTTKpWdJz38hzlQS6G0UCIV560TPuO6Kls01+XQMjtI64Jv2HJ1DPjoGjQuxybhsdQlul5N/efYoAO87a2560AghFr4zrvzixcMd/M9eo63A6rJsbr+kzrZz72nqx+sPcWFd7EAPsPtUH5VT9E0fHg3y1w++B8DW2uQWH6WnpvD+c8p4ZHczq0vdk9olCCHOHGfUjD4QCnPXI/t49kA7rxzt5FtPHmb/FCtIZ2PHyV4ALlg+OUivKXeTnupgt1kJM1HnkI+b7nmTN4738M8fO5f1VcnN6AE+tNHYlOMSmc0LcUY7owL9U/vb6Rwa5V9v3sSLX7oMt8vJT145btv5d53qY2VJdqRRWLTUFAfnVuWxu7F/0vdOdnv46I/f4Hinh//49BY+vqV60mNm4+KVRfzFlav49AxX5QohlpYzKtDf9/pJagszufSsYnLSU/nkthqe3NfGqR7PjM7zwxeOcet/7mB4NBg5Fg5rdjb0smWa9r6ba/I52DqALxCKHDvSPsRHf/wGntEQD9y+bcoeNrOR4lD81dVnUV2Qads5hRCLzxkT6N9r6md3Yz+3XlgbKVW87aLlOB0Ofvr7EwmfxxcIcc+rJ3jlaBefvX9nJGjXdw0z6AuyZZrc+uaaPAIhPa7h2P1vNjAaCPHIn16Y8IIoIYSYiTMm0N//RgNZaSl87LyqyLGSnHRu3FzJQzubGfAGEjrPMwfaGRoNcssFNbx5ooe//PUetNa802Dk56ed0S8buyBr2dPYz6aafJYXZU31NCGESMqSCvSBUJhfvNkwKRXT5/HzxL42btxcNak1701baxgNhnk+wVWrj+xuoTIvg/9zwzq+cu0anj7QznMHO9jV0EdRtotlhVOnSYqyXdQUZLLLDPQj/hBHOoZkJi+EmFNLKtA/vqeVrz92gCv/5RX+7rH9DPqMWfpv323BHwxz89aaSc/ZUJVLRW46T+1vi3v+jkEfrx3r4sbNlTgcis++bzl1xVl8+6nDvH3SyM/H6wp5YV0hbx7vIRAKs69lgFBYS6AXQsypJRXoH9jRSG1hJn94fjX/9XYj//uh99Ba88CORjZW53F2xeTdiZRSXLe+nFePdjPkmz598+i7LYQ13LjZSP84Uxx87fq1nOz20NI/wpba+PusXr6mhKHRIO809LKnyZjZb6yRQC+EmDtLJtAf7Rhi56k+brlgGd/6yHq+fM1qnjnQwdce3U995zCfjDGbt1y/vgx/KMyLhzunfEwwFOaBHY2ct2x8Pv2KNSVsN3uxT3ch1nKxufXeS4c72dPUT1V+BkXZrhn8pEIIMTNLJtA/sKORtBQHHzUvtv6v961g6/ICHtjRSLbLyQc3lE/53E3V+ZTmuCLdHmP57bstnOrx8vlLx6+kVUrx7RvX86eX1bE+gbYF1tZ7Lx7uZE9jv6RthBBzbkkEel8gxG93t3DNujIKzMVKKQ7F9/5wA3mZqdx0fjWZaVN3e3A4FNetK+flI114omrj+zx+gqEwgVCYH754jPWVuVy1dnKde21RFl+5dk3C3SGvWFPC8S4PrQM+CfRCiDm3JAL99547ysBIgJu3jl9RWpWfyWtfuYKvXb827jk+cG45o8Ewzxww+uB0Dvm46Dsvcs0PXuXvHj9AU+8Id169ypYt+K6IWhQlgV4IMdcWfaD/8cvHuefVE/zRtppIrjxatsuZUC/3LcvyqSnI5JHdzQA8tLMZrz9EWMOv3m5kQ3Uel6+2Z9XqssIsVhRn4XSopLtUCiFEPIu6e+WvdzTynacP86ENFfzDh9YlNdtWSnHj5krufuEYzX1efv1OI9tXFPKL27byzIEO1lXm2Lqh9u3vW8Hh9iHSUxPfMFwIIWZjUQf6teU53Lipku987NwZ7cA0lY9uruIHzx/jyw/vpal3hP99zRqcKQ4+cO7UF3Jn66ZpqoCEEMJOcVM3Sqn/VEp1KqX2Rx0rUEo9p5Q6Zn7NN48rpdS/KqXqlVJ7lVKb53LwG6rz+N4nNtq24XV1QSZblxfwxvEe8jNTueacUlvOK4QQ8ymRCHkfcO2EY3cBL2itVwEvmPcBrgNWmf9uB35szzBPn4+Zi6E+dl4VLqekVYQQi1/cQK+1fhXonXD4BuB+8/b9wIejjv9cG94C8pRS9uc95tAfbKjgtouX87/et2K+hyKEELaYbc6jVGvdBmB+tcpRKoGmqMc1m8cmUUrdrpTaqZTa2dXVNcth2C8jLYWvf/BsSnPS53soQghhC7vLK2NdEdWxHqi1vkdrvUVrvaW4uNjmYQghhLDMNtB3WCkZ86vVJKYZiF61VAW0zn54QgghkjXbQP84cKt5+1bgsajjnzarb7YBA1aKRwghxPyIW0evlHoAuAwoUko1A38H/BPwoFLqNqAR+Lj58CeB64F6wAt8Zg7GLIQQYgbiBnqt9c1TfOvKGI/VwB3JDkoIIYR9Fn2vGyGEENOTQC+EEEucBHohhFjilJFWn+dBKNUFnJrl04uAbhuHM5cWy1gXyzhBxjoXFss4YfGMda7GuUxrHXch0oII9MlQSu3UWm+Z73EkYrGMdbGME2Ssc2GxjBMWz1jne5ySuhFCiCVOAr0QQixxSyHQ3zPfA5iBxTLWxTJOkLHOhcUyTlg8Y53XcS76HL0QQojpLYUZvRBCiGks6kCvlLpWKXXE3LrwrvjPOD2UUtVKqZeUUoeUUgeUUl80j8fcgnEhUEqlKKXeVUo9Yd5frpR62xzrb5RSaQtgjHlKqYeVUofN93b7Qn1PlVJ3mv/t9yulHlBKpS+U93Qhbw+awDj/2fzvv1cp9ahSKi/qe181x3lEKXXN6RrnVGON+t6XlFJaKVVk3j/t7+miDfRKqRTgRxjbF54N3KyUOnt+RxURBP5aa70W2AbcYY5tqi0YF4IvAoei7n8H+L451j7gtnkZ1Xh3A09rrdcAGzDGu+DeU6VUJfAXwBat9TogBbiJhfOe3sfi2B70PiaP8zlgndb6XOAo8FUA8/frJuAc8zn/ZsaI0+U+Jo8VpVQ1cDVG80fL6X9PtdaL8h+wHXgm6v5Xga/O97imGOtj5n/sI0C5eawcODLfYzPHUoXxy30F8ATGBjLdgDPWez1PY8wBTmJeV4o6vuDeU8Z2WivAaBz4BHDNQnpPgVpgf7z3Efh34OZYj5uPcU743keAX5q3x/3+A88A2+fzPTWPPYwxKWkAiubrPV20M3pmsG3hfFJK1QKbgLeZegvG+fYD4MtA2LxfCPRrrYPm/YXw3q4AuoCfmSmm/1BKZbEA31OtdQvwXYxZXBswAOxi4b2n0ZLeHnQe/AnwlHl7wY1TKfUhoEVr/d6Eb532sS7mQJ/wtoXzRSmVDTwC/KXWenC+xxOLUuqDQKfWelf04RgPne/31glsBn6std4EeFgAaZpYzPz2DcByoALIwvhzfaL5fk8TsRD/X0Ap9TcYKdJfWodiPGzexqmUygT+BvjbWN+OcWxOx7qYA/2C3rZQKZWKEeR/qbX+rXl4qvaNHW4AAAHESURBVC0Y59NFwIeUUg3ArzHSNz8A8pRS1n4FC+G9bQaatdZvm/cfxgj8C/E9vQo4qbXu0loHgN8CF7Lw3tNoi2Z7UKXUrcAHgVu0mftg4Y2zDuOD/j3zd6sK2K2UKmMexrqYA/07wCqzkiEN40LM4/M8JsC4qg7cCxzSWn8v6ltTbcE4b7TWX9VaV2mtazHewxe11rcALwEfMx8272PVWrcDTUqp1eahK4GDLMD3FCNls00plWn+v2CNdUG9pxMsiu1BlVLXAl8BPqS19kZ963HgJqWUSym1HONC5475GCOA1nqf1rpEa11r/m41A5vN/49P/3t6Oi9WzMHFj+sxrrwfB/5mvscTNa6LMf4U2wvsMf9dj5H7fgE4Zn4tmO+xThj3ZcAT5u0VGL8o9cBDgGsBjG8jsNN8X/8byF+o7ynwDeAwsB/4BeBaKO8p8ADGtYMARgC6bar3ESPN8CPzd2wfRiXRfI6zHiO/bf1e/STq8X9jjvMIcN18v6cTvt/A2MXY0/6eyspYIYRY4hZz6kYIIUQCJNALIcQSJ4FeCCGWOAn0QgixxEmgF0KIJU4CvRBCLHES6IUQYomTQC+EEEvc/wMu3j163KHs+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5334000" y="1458686"/>
            <a:ext cx="3239990" cy="923330"/>
          </a:xfrm>
          <a:prstGeom prst="rect">
            <a:avLst/>
          </a:prstGeom>
          <a:noFill/>
        </p:spPr>
        <p:txBody>
          <a:bodyPr wrap="none" rtlCol="0">
            <a:spAutoFit/>
          </a:bodyPr>
          <a:lstStyle/>
          <a:p>
            <a:pPr>
              <a:buFont typeface="Arial" pitchFamily="34" charset="0"/>
              <a:buChar char="•"/>
            </a:pPr>
            <a:r>
              <a:rPr lang="en-US" dirty="0">
                <a:solidFill>
                  <a:schemeClr val="bg1"/>
                </a:solidFill>
              </a:rPr>
              <a:t>It has a trend</a:t>
            </a:r>
          </a:p>
          <a:p>
            <a:pPr>
              <a:buFont typeface="Arial" pitchFamily="34" charset="0"/>
              <a:buChar char="•"/>
            </a:pPr>
            <a:r>
              <a:rPr lang="en-US" dirty="0">
                <a:solidFill>
                  <a:schemeClr val="bg1"/>
                </a:solidFill>
              </a:rPr>
              <a:t>It has a seasonal Pattern</a:t>
            </a:r>
          </a:p>
          <a:p>
            <a:pPr>
              <a:buFont typeface="Arial" pitchFamily="34" charset="0"/>
              <a:buChar char="•"/>
            </a:pPr>
            <a:r>
              <a:rPr lang="en-US" dirty="0">
                <a:solidFill>
                  <a:schemeClr val="bg1"/>
                </a:solidFill>
              </a:rPr>
              <a:t>Pretty sure it is not stationary</a:t>
            </a:r>
          </a:p>
        </p:txBody>
      </p:sp>
      <p:pic>
        <p:nvPicPr>
          <p:cNvPr id="56326" name="Picture 6"/>
          <p:cNvPicPr>
            <a:picLocks noChangeAspect="1" noChangeArrowheads="1"/>
          </p:cNvPicPr>
          <p:nvPr/>
        </p:nvPicPr>
        <p:blipFill>
          <a:blip r:embed="rId2" cstate="print"/>
          <a:srcRect/>
          <a:stretch>
            <a:fillRect/>
          </a:stretch>
        </p:blipFill>
        <p:spPr bwMode="auto">
          <a:xfrm>
            <a:off x="1005113" y="1548492"/>
            <a:ext cx="4114800" cy="2743200"/>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stationary!</a:t>
            </a:r>
          </a:p>
        </p:txBody>
      </p:sp>
      <p:sp>
        <p:nvSpPr>
          <p:cNvPr id="3" name="Content Placeholder 2"/>
          <p:cNvSpPr>
            <a:spLocks noGrp="1"/>
          </p:cNvSpPr>
          <p:nvPr>
            <p:ph idx="1"/>
          </p:nvPr>
        </p:nvSpPr>
        <p:spPr/>
        <p:txBody>
          <a:bodyPr/>
          <a:lstStyle/>
          <a:p>
            <a:r>
              <a:rPr lang="en-US" dirty="0"/>
              <a:t>What does stationary mean anyway</a:t>
            </a:r>
          </a:p>
          <a:p>
            <a:pPr lvl="1"/>
            <a:r>
              <a:rPr lang="en-US" dirty="0"/>
              <a:t>Separate lecture</a:t>
            </a:r>
          </a:p>
          <a:p>
            <a:pPr lvl="1"/>
            <a:r>
              <a:rPr lang="en-US" dirty="0"/>
              <a:t>Short answer: Apply Dickey-Fuller Test</a:t>
            </a:r>
          </a:p>
          <a:p>
            <a:pPr lvl="1"/>
            <a:r>
              <a:rPr lang="en-US" dirty="0"/>
              <a:t>Shorter answer No Trends!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our Example</a:t>
            </a:r>
          </a:p>
        </p:txBody>
      </p:sp>
      <p:pic>
        <p:nvPicPr>
          <p:cNvPr id="62466" name="Picture 2"/>
          <p:cNvPicPr>
            <a:picLocks noChangeAspect="1" noChangeArrowheads="1"/>
          </p:cNvPicPr>
          <p:nvPr/>
        </p:nvPicPr>
        <p:blipFill>
          <a:blip r:embed="rId2" cstate="print"/>
          <a:srcRect/>
          <a:stretch>
            <a:fillRect/>
          </a:stretch>
        </p:blipFill>
        <p:spPr bwMode="auto">
          <a:xfrm>
            <a:off x="300265" y="958396"/>
            <a:ext cx="3924620" cy="4185104"/>
          </a:xfrm>
          <a:prstGeom prst="rect">
            <a:avLst/>
          </a:prstGeom>
          <a:noFill/>
          <a:ln w="9525">
            <a:noFill/>
            <a:miter lim="800000"/>
            <a:headEnd/>
            <a:tailEnd/>
          </a:ln>
        </p:spPr>
      </p:pic>
      <p:sp>
        <p:nvSpPr>
          <p:cNvPr id="5" name="TextBox 4"/>
          <p:cNvSpPr txBox="1"/>
          <p:nvPr/>
        </p:nvSpPr>
        <p:spPr>
          <a:xfrm>
            <a:off x="4608286" y="1799771"/>
            <a:ext cx="4621843" cy="923330"/>
          </a:xfrm>
          <a:prstGeom prst="rect">
            <a:avLst/>
          </a:prstGeom>
          <a:noFill/>
        </p:spPr>
        <p:txBody>
          <a:bodyPr wrap="none" rtlCol="0">
            <a:spAutoFit/>
          </a:bodyPr>
          <a:lstStyle/>
          <a:p>
            <a:r>
              <a:rPr lang="en-US" dirty="0">
                <a:solidFill>
                  <a:schemeClr val="bg1"/>
                </a:solidFill>
              </a:rPr>
              <a:t>Obvious Trend (NON STATIONARY!)</a:t>
            </a:r>
          </a:p>
          <a:p>
            <a:endParaRPr lang="en-US" dirty="0">
              <a:solidFill>
                <a:schemeClr val="bg1"/>
              </a:solidFill>
            </a:endParaRPr>
          </a:p>
          <a:p>
            <a:r>
              <a:rPr lang="en-US" dirty="0">
                <a:solidFill>
                  <a:schemeClr val="bg1"/>
                </a:solidFill>
              </a:rPr>
              <a:t>Test Statistic is greater than critical value(s)</a:t>
            </a:r>
          </a:p>
        </p:txBody>
      </p:sp>
      <p:cxnSp>
        <p:nvCxnSpPr>
          <p:cNvPr id="7" name="Straight Arrow Connector 6"/>
          <p:cNvCxnSpPr/>
          <p:nvPr/>
        </p:nvCxnSpPr>
        <p:spPr>
          <a:xfrm flipH="1">
            <a:off x="3483430" y="2663371"/>
            <a:ext cx="1226456" cy="1175658"/>
          </a:xfrm>
          <a:prstGeom prst="straightConnector1">
            <a:avLst/>
          </a:prstGeom>
          <a:ln>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715657" y="2656114"/>
            <a:ext cx="3918858" cy="1937657"/>
          </a:xfrm>
          <a:prstGeom prst="straightConnector1">
            <a:avLst/>
          </a:prstGeom>
          <a:ln>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96652" y="4047538"/>
            <a:ext cx="3706099" cy="923330"/>
          </a:xfrm>
          <a:prstGeom prst="rect">
            <a:avLst/>
          </a:prstGeom>
          <a:noFill/>
        </p:spPr>
        <p:txBody>
          <a:bodyPr wrap="square" rtlCol="0">
            <a:spAutoFit/>
          </a:bodyPr>
          <a:lstStyle/>
          <a:p>
            <a:r>
              <a:rPr lang="en-US" dirty="0">
                <a:solidFill>
                  <a:schemeClr val="bg1"/>
                </a:solidFill>
              </a:rPr>
              <a:t>‘Lags’ is just the number of values to compute rolling statistics.  In this case 12(+1)</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get rid of the mean</a:t>
            </a:r>
          </a:p>
        </p:txBody>
      </p:sp>
      <p:sp>
        <p:nvSpPr>
          <p:cNvPr id="7" name="TextBox 6"/>
          <p:cNvSpPr txBox="1"/>
          <p:nvPr/>
        </p:nvSpPr>
        <p:spPr>
          <a:xfrm>
            <a:off x="5029201" y="1661886"/>
            <a:ext cx="4114800" cy="2031325"/>
          </a:xfrm>
          <a:prstGeom prst="rect">
            <a:avLst/>
          </a:prstGeom>
          <a:noFill/>
        </p:spPr>
        <p:txBody>
          <a:bodyPr wrap="square" rtlCol="0">
            <a:spAutoFit/>
          </a:bodyPr>
          <a:lstStyle/>
          <a:p>
            <a:r>
              <a:rPr lang="en-US" dirty="0">
                <a:solidFill>
                  <a:schemeClr val="bg1"/>
                </a:solidFill>
              </a:rPr>
              <a:t>Hmm there still seems to be an increasing pattern over time, but it  passes the stationary test!!</a:t>
            </a:r>
          </a:p>
          <a:p>
            <a:endParaRPr lang="en-US" dirty="0">
              <a:solidFill>
                <a:schemeClr val="bg1"/>
              </a:solidFill>
            </a:endParaRPr>
          </a:p>
          <a:p>
            <a:r>
              <a:rPr lang="en-US" dirty="0">
                <a:solidFill>
                  <a:schemeClr val="bg1"/>
                </a:solidFill>
              </a:rPr>
              <a:t>DANGER WILL ROBINSON!!!</a:t>
            </a:r>
          </a:p>
          <a:p>
            <a:endParaRPr lang="en-US" dirty="0">
              <a:solidFill>
                <a:schemeClr val="bg1"/>
              </a:solidFill>
            </a:endParaRPr>
          </a:p>
          <a:p>
            <a:endParaRPr lang="en-US" dirty="0">
              <a:solidFill>
                <a:schemeClr val="bg1"/>
              </a:solidFill>
            </a:endParaRPr>
          </a:p>
        </p:txBody>
      </p:sp>
      <p:pic>
        <p:nvPicPr>
          <p:cNvPr id="63492" name="Picture 4"/>
          <p:cNvPicPr>
            <a:picLocks noChangeAspect="1" noChangeArrowheads="1"/>
          </p:cNvPicPr>
          <p:nvPr/>
        </p:nvPicPr>
        <p:blipFill>
          <a:blip r:embed="rId2" cstate="print"/>
          <a:srcRect/>
          <a:stretch>
            <a:fillRect/>
          </a:stretch>
        </p:blipFill>
        <p:spPr bwMode="auto">
          <a:xfrm>
            <a:off x="483916" y="745738"/>
            <a:ext cx="4057650" cy="4286250"/>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UniversityTemplate_June2017">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 Campus Template 2016.potx" id="{5BB5FD36-020D-4A45-9F7E-7A10706E850B}" vid="{D50E9D77-49AA-4337-8F05-E04A2AB071FD}"/>
    </a:ext>
  </a:extLst>
</a:theme>
</file>

<file path=ppt/theme/theme2.xml><?xml version="1.0" encoding="utf-8"?>
<a:theme xmlns:a="http://schemas.openxmlformats.org/drawingml/2006/main" name="SMUThemeJune2017">
  <a:themeElements>
    <a:clrScheme name="SMU Palette 2016">
      <a:dk1>
        <a:sysClr val="windowText" lastClr="000000"/>
      </a:dk1>
      <a:lt1>
        <a:sysClr val="window" lastClr="FFFFFF"/>
      </a:lt1>
      <a:dk2>
        <a:srgbClr val="005DA9"/>
      </a:dk2>
      <a:lt2>
        <a:srgbClr val="CDCFCE"/>
      </a:lt2>
      <a:accent1>
        <a:srgbClr val="5E84BE"/>
      </a:accent1>
      <a:accent2>
        <a:srgbClr val="B10000"/>
      </a:accent2>
      <a:accent3>
        <a:srgbClr val="E2D8B9"/>
      </a:accent3>
      <a:accent4>
        <a:srgbClr val="D49F0E"/>
      </a:accent4>
      <a:accent5>
        <a:srgbClr val="457E28"/>
      </a:accent5>
      <a:accent6>
        <a:srgbClr val="66695B"/>
      </a:accent6>
      <a:hlink>
        <a:srgbClr val="619FFA"/>
      </a:hlink>
      <a:folHlink>
        <a:srgbClr val="FF3737"/>
      </a:folHlink>
    </a:clrScheme>
    <a:fontScheme name="SMU 2016">
      <a:majorFont>
        <a:latin typeface="Palatino Linotype"/>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ThemeJune2017" id="{6CE5CF7F-E433-47EC-B4C3-42CCD5B87159}" vid="{98A82494-0B3C-4361-A89B-532B84D7F1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F7EA714CC39040883754BC4B32E8BA" ma:contentTypeVersion="0" ma:contentTypeDescription="Create a new document." ma:contentTypeScope="" ma:versionID="82fca3889656e9b49c3f85370df204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E5588E-D5D4-4A9C-9FD2-3305314A5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F30D25C-2B8C-4E8E-A3EA-861E33399DB6}">
  <ds:schemaRefs>
    <ds:schemaRef ds:uri="http://schemas.microsoft.com/office/2006/metadata/properties"/>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09C28EF2-5F72-4F36-9FAB-E29A52179F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UniversityTemplate_June2017</Template>
  <TotalTime>5361</TotalTime>
  <Words>750</Words>
  <Application>Microsoft Macintosh PowerPoint</Application>
  <PresentationFormat>On-screen Show (16:9)</PresentationFormat>
  <Paragraphs>119</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ＭＳ Ｐゴシック</vt:lpstr>
      <vt:lpstr>Arial</vt:lpstr>
      <vt:lpstr>Calibri</vt:lpstr>
      <vt:lpstr>Helvetica LT Std</vt:lpstr>
      <vt:lpstr>Palatino Linotype</vt:lpstr>
      <vt:lpstr>UniversityTemplate_June2017</vt:lpstr>
      <vt:lpstr>SMUThemeJune2017</vt:lpstr>
      <vt:lpstr>Time Series with ARIMAS</vt:lpstr>
      <vt:lpstr>ARIMAS</vt:lpstr>
      <vt:lpstr>My my my, that’s a lot of fancy words</vt:lpstr>
      <vt:lpstr>Where to start  </vt:lpstr>
      <vt:lpstr>Requirements</vt:lpstr>
      <vt:lpstr>So how do we model something like this?</vt:lpstr>
      <vt:lpstr>Make it stationary!</vt:lpstr>
      <vt:lpstr>Look at our Example</vt:lpstr>
      <vt:lpstr>Let’s get rid of the mean</vt:lpstr>
      <vt:lpstr>Much better after log transform</vt:lpstr>
      <vt:lpstr>But why 12 for moving average?</vt:lpstr>
      <vt:lpstr>So we got the series stationary now what!</vt:lpstr>
      <vt:lpstr>Intuition Method</vt:lpstr>
      <vt:lpstr>Rules for ‘d’</vt:lpstr>
      <vt:lpstr>‘d’ examples (our differenced/stationary plot)</vt:lpstr>
      <vt:lpstr>‘d’ example (raw airline population)</vt:lpstr>
      <vt:lpstr>Rules for ‘p’, ‘q’</vt:lpstr>
      <vt:lpstr>Example</vt:lpstr>
      <vt:lpstr>Example</vt:lpstr>
      <vt:lpstr>Brute Force (Grid Search)</vt:lpstr>
      <vt:lpstr>But wait </vt:lpstr>
      <vt:lpstr>We didn’t talk about prediction!!!</vt:lpstr>
      <vt:lpstr>References</vt:lpstr>
      <vt:lpstr>Assignment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World</dc:title>
  <dc:creator>Robert</dc:creator>
  <cp:lastModifiedBy>Microsoft Office User</cp:lastModifiedBy>
  <cp:revision>452</cp:revision>
  <cp:lastPrinted>2017-04-26T00:32:18Z</cp:lastPrinted>
  <dcterms:created xsi:type="dcterms:W3CDTF">2018-01-06T16:02:26Z</dcterms:created>
  <dcterms:modified xsi:type="dcterms:W3CDTF">2019-10-09T00:59:25Z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0x0101005AF7EA714CC39040883754BC4B32E8BA</vt:lpwstr>
  </property>
</Properties>
</file>