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9B5-42F7-3145-9829-626840693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4B24-F417-1041-8345-A375744E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Brendon Delate</a:t>
            </a:r>
          </a:p>
        </p:txBody>
      </p:sp>
    </p:spTree>
    <p:extLst>
      <p:ext uri="{BB962C8B-B14F-4D97-AF65-F5344CB8AC3E}">
        <p14:creationId xmlns:p14="http://schemas.microsoft.com/office/powerpoint/2010/main" val="14095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29EF-6758-B849-B4DF-F5C4200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36D-5149-094D-8323-AF74E7F2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079"/>
            <a:ext cx="3210910" cy="499241"/>
          </a:xfrm>
        </p:spPr>
        <p:txBody>
          <a:bodyPr/>
          <a:lstStyle/>
          <a:p>
            <a:r>
              <a:rPr lang="en-US" dirty="0"/>
              <a:t>3 building blocks: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79DE5-C36A-CD4D-B1D3-1D76331B4616}"/>
              </a:ext>
            </a:extLst>
          </p:cNvPr>
          <p:cNvSpPr txBox="1">
            <a:spLocks/>
          </p:cNvSpPr>
          <p:nvPr/>
        </p:nvSpPr>
        <p:spPr>
          <a:xfrm>
            <a:off x="2149364" y="2750426"/>
            <a:ext cx="9149256" cy="89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 loop</a:t>
            </a:r>
          </a:p>
          <a:p>
            <a:pPr lvl="1"/>
            <a:r>
              <a:rPr lang="en-US" dirty="0"/>
              <a:t>Used to pause tasks that are waiting on IO and switch to those that are ready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C667B-6241-BE46-9BF5-5D4260AFF70A}"/>
              </a:ext>
            </a:extLst>
          </p:cNvPr>
          <p:cNvSpPr txBox="1">
            <a:spLocks/>
          </p:cNvSpPr>
          <p:nvPr/>
        </p:nvSpPr>
        <p:spPr>
          <a:xfrm>
            <a:off x="2149364" y="3852699"/>
            <a:ext cx="9149256" cy="135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Coroutines</a:t>
            </a:r>
          </a:p>
          <a:p>
            <a:pPr lvl="1"/>
            <a:r>
              <a:rPr lang="en-US" dirty="0"/>
              <a:t>Behave like generators</a:t>
            </a:r>
          </a:p>
          <a:p>
            <a:pPr lvl="1"/>
            <a:r>
              <a:rPr lang="en-US" dirty="0"/>
              <a:t>Yield control back to the caller and retain their state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CE01B-3D19-7543-9151-24EEA8B71551}"/>
              </a:ext>
            </a:extLst>
          </p:cNvPr>
          <p:cNvSpPr txBox="1">
            <a:spLocks/>
          </p:cNvSpPr>
          <p:nvPr/>
        </p:nvSpPr>
        <p:spPr>
          <a:xfrm>
            <a:off x="2149364" y="5334331"/>
            <a:ext cx="9149256" cy="1044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</a:t>
            </a:r>
          </a:p>
          <a:p>
            <a:pPr lvl="1"/>
            <a:r>
              <a:rPr lang="en-US" dirty="0"/>
              <a:t>Wrapper around coroutines</a:t>
            </a:r>
          </a:p>
          <a:p>
            <a:pPr lvl="1"/>
            <a:r>
              <a:rPr lang="en-US" dirty="0"/>
              <a:t>Used to schedule functions on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2251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43F-6506-F349-AA9B-6E3ED09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Asyncio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535F-612D-1F4D-BF58-05AF3FE5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process:</a:t>
            </a:r>
          </a:p>
          <a:p>
            <a:pPr lvl="1"/>
            <a:r>
              <a:rPr lang="en-US" dirty="0"/>
              <a:t>Create an event loop</a:t>
            </a:r>
          </a:p>
          <a:p>
            <a:pPr lvl="1"/>
            <a:r>
              <a:rPr lang="en-US" dirty="0"/>
              <a:t>Functions are changed to coroutines where required</a:t>
            </a:r>
          </a:p>
          <a:p>
            <a:pPr lvl="2"/>
            <a:r>
              <a:rPr lang="en-US" dirty="0"/>
              <a:t>Non blocking IO can be awaited</a:t>
            </a:r>
          </a:p>
          <a:p>
            <a:pPr lvl="2"/>
            <a:r>
              <a:rPr lang="en-US" dirty="0"/>
              <a:t>Blocking IO or </a:t>
            </a:r>
            <a:r>
              <a:rPr lang="en-US" dirty="0" err="1"/>
              <a:t>cpu</a:t>
            </a:r>
            <a:r>
              <a:rPr lang="en-US" dirty="0"/>
              <a:t> tasks:</a:t>
            </a:r>
          </a:p>
          <a:p>
            <a:pPr lvl="3"/>
            <a:r>
              <a:rPr lang="en-US" dirty="0"/>
              <a:t>a</a:t>
            </a:r>
            <a:r>
              <a:rPr lang="en-US" i="1" dirty="0"/>
              <a:t>wait </a:t>
            </a:r>
            <a:r>
              <a:rPr lang="en-US" i="1" dirty="0" err="1"/>
              <a:t>ThreadPoolExecutor</a:t>
            </a:r>
            <a:endParaRPr lang="en-US" i="1" dirty="0"/>
          </a:p>
          <a:p>
            <a:pPr lvl="3"/>
            <a:r>
              <a:rPr lang="en-US" dirty="0"/>
              <a:t>a</a:t>
            </a:r>
            <a:r>
              <a:rPr lang="en-US" i="1" dirty="0"/>
              <a:t>wait </a:t>
            </a:r>
            <a:r>
              <a:rPr lang="en-US" i="1" dirty="0" err="1"/>
              <a:t>ProcessPoolExecutor</a:t>
            </a:r>
            <a:endParaRPr lang="en-US" i="1" dirty="0"/>
          </a:p>
          <a:p>
            <a:pPr lvl="3"/>
            <a:endParaRPr lang="en-US" i="1" dirty="0"/>
          </a:p>
          <a:p>
            <a:pPr lvl="1"/>
            <a:r>
              <a:rPr lang="en-US" dirty="0"/>
              <a:t>Create tasks from the coroutines and add them to the event loop</a:t>
            </a:r>
          </a:p>
          <a:p>
            <a:pPr lvl="1"/>
            <a:r>
              <a:rPr lang="en-US" i="1" dirty="0"/>
              <a:t>When a coroutine awaits, control is given back to the event loop</a:t>
            </a:r>
          </a:p>
          <a:p>
            <a:pPr lvl="1"/>
            <a:r>
              <a:rPr lang="en-US" dirty="0"/>
              <a:t>The event loop moves to the next task</a:t>
            </a:r>
          </a:p>
          <a:p>
            <a:pPr lvl="1"/>
            <a:r>
              <a:rPr lang="en-US" i="1" dirty="0"/>
              <a:t>The event loop is notified when an awaited task returns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2C9B-CA38-D244-ADD3-0A1456C5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F6B7-89C9-5149-9DDF-424FC378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bound: Multiprocessing</a:t>
            </a:r>
          </a:p>
          <a:p>
            <a:endParaRPr lang="en-US" dirty="0"/>
          </a:p>
          <a:p>
            <a:r>
              <a:rPr lang="en-US" dirty="0"/>
              <a:t>IO bound, fast IO, limited concurrency required: Threads</a:t>
            </a:r>
          </a:p>
          <a:p>
            <a:endParaRPr lang="en-US" dirty="0"/>
          </a:p>
          <a:p>
            <a:r>
              <a:rPr lang="en-US" dirty="0"/>
              <a:t>IO bound, fast or slow IO, high concurrency required: </a:t>
            </a:r>
            <a:r>
              <a:rPr lang="en-US" dirty="0" err="1"/>
              <a:t>Asyncio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2D21-3668-6E43-9557-2DCF094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3" y="2443163"/>
            <a:ext cx="4014788" cy="1257300"/>
          </a:xfrm>
        </p:spPr>
        <p:txBody>
          <a:bodyPr/>
          <a:lstStyle/>
          <a:p>
            <a:r>
              <a:rPr lang="en-US" dirty="0"/>
              <a:t>import demo</a:t>
            </a:r>
          </a:p>
        </p:txBody>
      </p:sp>
    </p:spTree>
    <p:extLst>
      <p:ext uri="{BB962C8B-B14F-4D97-AF65-F5344CB8AC3E}">
        <p14:creationId xmlns:p14="http://schemas.microsoft.com/office/powerpoint/2010/main" val="20472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599C-61F4-AD4E-8360-0986B19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33C-B2C0-794C-900D-CDB1088F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71750"/>
            <a:ext cx="9601200" cy="3295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Code available at:</a:t>
            </a:r>
          </a:p>
          <a:p>
            <a:pPr marL="0" indent="0" algn="ctr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bdelate</a:t>
            </a:r>
            <a:r>
              <a:rPr lang="en-US" sz="2400" dirty="0"/>
              <a:t>/talk-python-</a:t>
            </a:r>
            <a:r>
              <a:rPr lang="en-US" sz="2400" dirty="0" err="1"/>
              <a:t>async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96A-52E7-AD4B-94A4-1EABFFC8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031-A14C-3648-A9FE-5FFFA9F7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163" y="1865586"/>
            <a:ext cx="6243637" cy="3581400"/>
          </a:xfrm>
        </p:spPr>
        <p:txBody>
          <a:bodyPr>
            <a:noAutofit/>
          </a:bodyPr>
          <a:lstStyle/>
          <a:p>
            <a:r>
              <a:rPr lang="en-US" dirty="0"/>
              <a:t>CPU vs IO bound operations</a:t>
            </a:r>
          </a:p>
          <a:p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Concurrent vs Parallel</a:t>
            </a:r>
          </a:p>
          <a:p>
            <a:r>
              <a:rPr lang="en-US" dirty="0"/>
              <a:t>The GIL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Processes</a:t>
            </a:r>
          </a:p>
          <a:p>
            <a:r>
              <a:rPr lang="en-US" dirty="0" err="1"/>
              <a:t>Asyncio</a:t>
            </a: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2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567-373E-0846-9991-FE73823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vs IO bound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705-8405-9743-8203-48D2EBB3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2" y="2200603"/>
            <a:ext cx="5270938" cy="3695700"/>
          </a:xfrm>
        </p:spPr>
        <p:txBody>
          <a:bodyPr>
            <a:noAutofit/>
          </a:bodyPr>
          <a:lstStyle/>
          <a:p>
            <a:r>
              <a:rPr lang="en-US" sz="1800" dirty="0"/>
              <a:t>CPU bound</a:t>
            </a:r>
          </a:p>
          <a:p>
            <a:pPr lvl="1"/>
            <a:r>
              <a:rPr lang="en-US" sz="1800" dirty="0"/>
              <a:t>Long running use of the CPU,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Math calculations</a:t>
            </a:r>
          </a:p>
          <a:p>
            <a:pPr lvl="2"/>
            <a:r>
              <a:rPr lang="en-US" dirty="0"/>
              <a:t>Image processing</a:t>
            </a:r>
          </a:p>
          <a:p>
            <a:pPr lvl="2"/>
            <a:r>
              <a:rPr lang="en-US" dirty="0"/>
              <a:t>Data crunching and analysis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your laptop fan humming!</a:t>
            </a:r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91CD2-18B4-C748-9BE2-B9DFFB7D2861}"/>
              </a:ext>
            </a:extLst>
          </p:cNvPr>
          <p:cNvSpPr txBox="1">
            <a:spLocks/>
          </p:cNvSpPr>
          <p:nvPr/>
        </p:nvSpPr>
        <p:spPr>
          <a:xfrm>
            <a:off x="6921062" y="2171700"/>
            <a:ext cx="5270938" cy="369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IO bound</a:t>
            </a:r>
          </a:p>
          <a:p>
            <a:pPr lvl="1"/>
            <a:r>
              <a:rPr lang="en-US" sz="1800" dirty="0"/>
              <a:t>Lots of waiting,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Disk (</a:t>
            </a:r>
            <a:r>
              <a:rPr lang="en-US" dirty="0" err="1"/>
              <a:t>eg</a:t>
            </a:r>
            <a:r>
              <a:rPr lang="en-US" dirty="0"/>
              <a:t>: files, databases)</a:t>
            </a:r>
          </a:p>
          <a:p>
            <a:pPr lvl="2"/>
            <a:r>
              <a:rPr lang="en-US" dirty="0"/>
              <a:t>Network (</a:t>
            </a:r>
            <a:r>
              <a:rPr lang="en-US" dirty="0" err="1"/>
              <a:t>eg</a:t>
            </a:r>
            <a:r>
              <a:rPr lang="en-US" dirty="0"/>
              <a:t>: API calls)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 checking your watch!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2A-319F-B14C-A19B-E4540FB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51A6-4DB8-324C-9368-D57B1494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7" y="2171700"/>
            <a:ext cx="6090745" cy="3581400"/>
          </a:xfrm>
        </p:spPr>
        <p:txBody>
          <a:bodyPr>
            <a:noAutofit/>
          </a:bodyPr>
          <a:lstStyle/>
          <a:p>
            <a:r>
              <a:rPr lang="en-US" sz="1800" dirty="0"/>
              <a:t>Synchronous</a:t>
            </a:r>
          </a:p>
          <a:p>
            <a:pPr lvl="1"/>
            <a:r>
              <a:rPr lang="en-US" sz="1800" dirty="0"/>
              <a:t>Doing things to completion, one at a time</a:t>
            </a:r>
          </a:p>
          <a:p>
            <a:pPr lvl="1"/>
            <a:r>
              <a:rPr lang="en-US" sz="1800" dirty="0"/>
              <a:t>Each operation blocks until it completes</a:t>
            </a:r>
          </a:p>
          <a:p>
            <a:endParaRPr lang="en-US" sz="1800" dirty="0"/>
          </a:p>
          <a:p>
            <a:r>
              <a:rPr lang="en-US" sz="1800" dirty="0"/>
              <a:t>Asynchronous</a:t>
            </a:r>
          </a:p>
          <a:p>
            <a:pPr lvl="1"/>
            <a:r>
              <a:rPr lang="en-US" sz="1800" dirty="0"/>
              <a:t>Non blocking</a:t>
            </a:r>
          </a:p>
          <a:p>
            <a:pPr lvl="1"/>
            <a:r>
              <a:rPr lang="en-US" sz="1800" dirty="0"/>
              <a:t>Multiple operations are performed ‘simultaneously’</a:t>
            </a:r>
          </a:p>
        </p:txBody>
      </p:sp>
    </p:spTree>
    <p:extLst>
      <p:ext uri="{BB962C8B-B14F-4D97-AF65-F5344CB8AC3E}">
        <p14:creationId xmlns:p14="http://schemas.microsoft.com/office/powerpoint/2010/main" val="13907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CE-F64B-DB4A-BF74-B1AFD36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 vs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D1A0-AF15-6846-BE80-D072CBCE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7487" y="2300286"/>
            <a:ext cx="7586663" cy="3581401"/>
          </a:xfrm>
        </p:spPr>
        <p:txBody>
          <a:bodyPr>
            <a:noAutofit/>
          </a:bodyPr>
          <a:lstStyle/>
          <a:p>
            <a:r>
              <a:rPr lang="en-US" sz="1800" dirty="0"/>
              <a:t>Concurrent</a:t>
            </a:r>
          </a:p>
          <a:p>
            <a:pPr lvl="1"/>
            <a:r>
              <a:rPr lang="en-US" sz="1800" i="0" dirty="0"/>
              <a:t>Time slicing / context switching</a:t>
            </a:r>
          </a:p>
          <a:p>
            <a:pPr lvl="1"/>
            <a:r>
              <a:rPr lang="en-US" sz="1800" i="0" dirty="0"/>
              <a:t>Switch to a different task when the current task is waiting</a:t>
            </a:r>
          </a:p>
          <a:p>
            <a:pPr lvl="1"/>
            <a:r>
              <a:rPr lang="en-US" sz="1800" i="0" dirty="0"/>
              <a:t>Good for IO bound operations</a:t>
            </a:r>
          </a:p>
          <a:p>
            <a:pPr lvl="1"/>
            <a:endParaRPr lang="en-US" sz="1800" i="0" dirty="0"/>
          </a:p>
          <a:p>
            <a:pPr lvl="1"/>
            <a:endParaRPr lang="en-US" sz="1800" i="0" dirty="0"/>
          </a:p>
          <a:p>
            <a:r>
              <a:rPr lang="en-US" sz="1800" dirty="0"/>
              <a:t>Parallel</a:t>
            </a:r>
          </a:p>
          <a:p>
            <a:pPr lvl="1"/>
            <a:r>
              <a:rPr lang="en-US" sz="1800" i="0" dirty="0"/>
              <a:t>Tasks run at the same time</a:t>
            </a:r>
          </a:p>
          <a:p>
            <a:pPr lvl="1"/>
            <a:r>
              <a:rPr lang="en-US" sz="1800" i="0" dirty="0"/>
              <a:t>Good for CPU bound operations (and IO)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36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3B16-396B-F841-A995-8088692F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The GIL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841D-FAB5-2542-AC21-16060601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08990"/>
          </a:xfrm>
        </p:spPr>
        <p:txBody>
          <a:bodyPr>
            <a:normAutofit/>
          </a:bodyPr>
          <a:lstStyle/>
          <a:p>
            <a:r>
              <a:rPr lang="en-US" dirty="0"/>
              <a:t>Global Interpreter Lock</a:t>
            </a:r>
          </a:p>
          <a:p>
            <a:r>
              <a:rPr lang="en-ZA" dirty="0"/>
              <a:t>A lock that ensures only one thread can execute at a time</a:t>
            </a:r>
          </a:p>
          <a:p>
            <a:r>
              <a:rPr lang="en-ZA" dirty="0"/>
              <a:t>Applicable to </a:t>
            </a:r>
            <a:r>
              <a:rPr lang="en-ZA" dirty="0" err="1"/>
              <a:t>CPython</a:t>
            </a:r>
            <a:r>
              <a:rPr lang="en-ZA" dirty="0"/>
              <a:t>. Not </a:t>
            </a:r>
            <a:r>
              <a:rPr lang="en-ZA" dirty="0" err="1"/>
              <a:t>Jython</a:t>
            </a:r>
            <a:r>
              <a:rPr lang="en-ZA" dirty="0"/>
              <a:t>, </a:t>
            </a:r>
            <a:r>
              <a:rPr lang="en-ZA" dirty="0" err="1"/>
              <a:t>IronPython</a:t>
            </a:r>
            <a:r>
              <a:rPr lang="en-ZA" dirty="0"/>
              <a:t>.</a:t>
            </a:r>
          </a:p>
          <a:p>
            <a:r>
              <a:rPr lang="en-ZA" dirty="0"/>
              <a:t>Can be a potential performance bottleneck</a:t>
            </a:r>
          </a:p>
          <a:p>
            <a:r>
              <a:rPr lang="en-ZA" dirty="0"/>
              <a:t>The GIL is released:</a:t>
            </a:r>
          </a:p>
          <a:p>
            <a:pPr lvl="1"/>
            <a:r>
              <a:rPr lang="en-ZA" dirty="0"/>
              <a:t>IO</a:t>
            </a:r>
          </a:p>
          <a:p>
            <a:pPr lvl="1"/>
            <a:r>
              <a:rPr lang="en-ZA" dirty="0"/>
              <a:t>Every 0.005 seconds. Can be changed using </a:t>
            </a:r>
            <a:r>
              <a:rPr lang="en-ZA" dirty="0" err="1"/>
              <a:t>sys.setswitchinterval</a:t>
            </a:r>
            <a:r>
              <a:rPr lang="en-ZA" dirty="0"/>
              <a:t>()</a:t>
            </a:r>
          </a:p>
          <a:p>
            <a:pPr lvl="1"/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852-C50F-F445-B5D5-93D02D77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the GIL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3208-241E-434F-8FE0-AC29EAB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Python uses reference counting for garbage collection</a:t>
            </a:r>
          </a:p>
          <a:p>
            <a:r>
              <a:rPr lang="en-ZA" dirty="0"/>
              <a:t>When no references point to an object, the memory is released</a:t>
            </a:r>
          </a:p>
          <a:p>
            <a:r>
              <a:rPr lang="en-US" dirty="0"/>
              <a:t>Without the GIL multiple threads could simultaneously increment / decrement an objects reference count resulting in: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Releasing an objects memory while it’s still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55E-4CFD-5646-87E7-1474983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F295-6D47-4944-BED1-97ED490F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Threads live inside processes and share the same memory space</a:t>
            </a:r>
          </a:p>
          <a:p>
            <a:r>
              <a:rPr lang="en-ZA" dirty="0"/>
              <a:t>They cannot execute code simultaneously</a:t>
            </a:r>
          </a:p>
          <a:p>
            <a:pPr lvl="1"/>
            <a:r>
              <a:rPr lang="en-ZA" dirty="0"/>
              <a:t>They get things done concurrently</a:t>
            </a:r>
          </a:p>
          <a:p>
            <a:r>
              <a:rPr lang="en-ZA" dirty="0"/>
              <a:t>Threads switch even if they don’t need to</a:t>
            </a:r>
          </a:p>
          <a:p>
            <a:r>
              <a:rPr lang="en-ZA" dirty="0"/>
              <a:t>Can be hard to reason about:</a:t>
            </a:r>
          </a:p>
          <a:p>
            <a:pPr lvl="1"/>
            <a:r>
              <a:rPr lang="en-ZA" dirty="0"/>
              <a:t>Threads can switch control at any time</a:t>
            </a:r>
          </a:p>
          <a:p>
            <a:pPr lvl="1"/>
            <a:r>
              <a:rPr lang="en-ZA" dirty="0"/>
              <a:t>Code must be thread safe</a:t>
            </a:r>
          </a:p>
          <a:p>
            <a:pPr lvl="1"/>
            <a:r>
              <a:rPr lang="en-ZA" dirty="0"/>
              <a:t>Locks are needed when accessing shared memory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C5B7-F948-0E43-B3ED-1090E58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E1BE-B366-224E-A304-15B7FBD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memory space.</a:t>
            </a:r>
          </a:p>
          <a:p>
            <a:r>
              <a:rPr lang="en-US" dirty="0"/>
              <a:t>Execute code in parallel.</a:t>
            </a:r>
          </a:p>
          <a:p>
            <a:r>
              <a:rPr lang="en-ZA" dirty="0"/>
              <a:t>Costly to spawn. More overhead than threads.</a:t>
            </a:r>
          </a:p>
          <a:p>
            <a:r>
              <a:rPr lang="en-ZA" dirty="0"/>
              <a:t>Sharing information between processes is done by pickling.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8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157</TotalTime>
  <Words>512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Asynchronous Python</vt:lpstr>
      <vt:lpstr>Topics:</vt:lpstr>
      <vt:lpstr>CPU vs IO bound operations</vt:lpstr>
      <vt:lpstr>Sync vs Async</vt:lpstr>
      <vt:lpstr>Concurrent vs Parallel</vt:lpstr>
      <vt:lpstr>The GIL</vt:lpstr>
      <vt:lpstr>Why does the GIL exist?</vt:lpstr>
      <vt:lpstr>Threads</vt:lpstr>
      <vt:lpstr>Processes</vt:lpstr>
      <vt:lpstr>Asyncio</vt:lpstr>
      <vt:lpstr>Asyncio</vt:lpstr>
      <vt:lpstr>Use Cases</vt:lpstr>
      <vt:lpstr>import demo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Python</dc:title>
  <dc:creator>Brendon Delate</dc:creator>
  <cp:lastModifiedBy>Brendon Delate</cp:lastModifiedBy>
  <cp:revision>33</cp:revision>
  <dcterms:created xsi:type="dcterms:W3CDTF">2018-11-18T11:57:03Z</dcterms:created>
  <dcterms:modified xsi:type="dcterms:W3CDTF">2018-11-22T16:44:06Z</dcterms:modified>
</cp:coreProperties>
</file>