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70" r:id="rId25"/>
    <p:sldId id="26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4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3D9B5-42F7-3145-9829-6268406934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Asynchronous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64B24-F417-1041-8345-A375744EE7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Brendon Delate</a:t>
            </a:r>
          </a:p>
        </p:txBody>
      </p:sp>
    </p:spTree>
    <p:extLst>
      <p:ext uri="{BB962C8B-B14F-4D97-AF65-F5344CB8AC3E}">
        <p14:creationId xmlns:p14="http://schemas.microsoft.com/office/powerpoint/2010/main" val="140954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B29EF-6758-B849-B4DF-F5C4200C1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Asyncio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EC36D-5149-094D-8323-AF74E7F21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22079"/>
            <a:ext cx="3210910" cy="499241"/>
          </a:xfrm>
        </p:spPr>
        <p:txBody>
          <a:bodyPr/>
          <a:lstStyle/>
          <a:p>
            <a:r>
              <a:rPr lang="en-US" dirty="0"/>
              <a:t>3 building blocks: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A879DE5-C36A-CD4D-B1D3-1D76331B4616}"/>
              </a:ext>
            </a:extLst>
          </p:cNvPr>
          <p:cNvSpPr txBox="1">
            <a:spLocks/>
          </p:cNvSpPr>
          <p:nvPr/>
        </p:nvSpPr>
        <p:spPr>
          <a:xfrm>
            <a:off x="2149364" y="2750426"/>
            <a:ext cx="9149256" cy="8960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Event loop</a:t>
            </a:r>
          </a:p>
          <a:p>
            <a:pPr lvl="1"/>
            <a:r>
              <a:rPr lang="en-US" dirty="0"/>
              <a:t>Used to pause tasks that are waiting on IO and switch to those that are ready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4C667B-6241-BE46-9BF5-5D4260AFF70A}"/>
              </a:ext>
            </a:extLst>
          </p:cNvPr>
          <p:cNvSpPr txBox="1">
            <a:spLocks/>
          </p:cNvSpPr>
          <p:nvPr/>
        </p:nvSpPr>
        <p:spPr>
          <a:xfrm>
            <a:off x="2149364" y="3852699"/>
            <a:ext cx="9149256" cy="1354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Coroutines</a:t>
            </a:r>
          </a:p>
          <a:p>
            <a:pPr lvl="1"/>
            <a:r>
              <a:rPr lang="en-US" dirty="0"/>
              <a:t>Behave like generators</a:t>
            </a:r>
          </a:p>
          <a:p>
            <a:pPr lvl="1"/>
            <a:r>
              <a:rPr lang="en-US" dirty="0"/>
              <a:t>Yield control back to the caller and retain their state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39CE01B-3D19-7543-9151-24EEA8B71551}"/>
              </a:ext>
            </a:extLst>
          </p:cNvPr>
          <p:cNvSpPr txBox="1">
            <a:spLocks/>
          </p:cNvSpPr>
          <p:nvPr/>
        </p:nvSpPr>
        <p:spPr>
          <a:xfrm>
            <a:off x="2149364" y="5334331"/>
            <a:ext cx="9149256" cy="10444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Tasks</a:t>
            </a:r>
          </a:p>
          <a:p>
            <a:pPr lvl="1"/>
            <a:r>
              <a:rPr lang="en-US" dirty="0"/>
              <a:t>Wrapper around coroutines</a:t>
            </a:r>
          </a:p>
          <a:p>
            <a:pPr lvl="1"/>
            <a:r>
              <a:rPr lang="en-US" dirty="0"/>
              <a:t>Used to schedule functions on the event loop</a:t>
            </a:r>
          </a:p>
        </p:txBody>
      </p:sp>
    </p:spTree>
    <p:extLst>
      <p:ext uri="{BB962C8B-B14F-4D97-AF65-F5344CB8AC3E}">
        <p14:creationId xmlns:p14="http://schemas.microsoft.com/office/powerpoint/2010/main" val="322513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3143F-6506-F349-AA9B-6E3ED09FF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85737"/>
            <a:ext cx="9601200" cy="1485900"/>
          </a:xfrm>
        </p:spPr>
        <p:txBody>
          <a:bodyPr/>
          <a:lstStyle/>
          <a:p>
            <a:pPr algn="ctr"/>
            <a:r>
              <a:rPr lang="en-US" dirty="0" err="1"/>
              <a:t>Asyncio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5535F-612D-1F4D-BF58-05AF3FE58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157288"/>
            <a:ext cx="9601200" cy="5514975"/>
          </a:xfrm>
        </p:spPr>
        <p:txBody>
          <a:bodyPr>
            <a:normAutofit/>
          </a:bodyPr>
          <a:lstStyle/>
          <a:p>
            <a:r>
              <a:rPr lang="en-US" dirty="0"/>
              <a:t>The process:</a:t>
            </a:r>
          </a:p>
          <a:p>
            <a:pPr lvl="1"/>
            <a:r>
              <a:rPr lang="en-US" dirty="0"/>
              <a:t>Create an event loop</a:t>
            </a:r>
          </a:p>
          <a:p>
            <a:pPr lvl="1"/>
            <a:r>
              <a:rPr lang="en-US" dirty="0"/>
              <a:t>Functions are changed to coroutines where required</a:t>
            </a:r>
          </a:p>
          <a:p>
            <a:pPr lvl="2"/>
            <a:r>
              <a:rPr lang="en-US" dirty="0"/>
              <a:t>Non blocking tasks can be awaited</a:t>
            </a:r>
          </a:p>
          <a:p>
            <a:pPr lvl="3"/>
            <a:r>
              <a:rPr lang="en-US" dirty="0" err="1"/>
              <a:t>Awaitable</a:t>
            </a:r>
            <a:r>
              <a:rPr lang="en-US" dirty="0"/>
              <a:t> objects</a:t>
            </a:r>
          </a:p>
          <a:p>
            <a:pPr lvl="3"/>
            <a:r>
              <a:rPr lang="en-US" dirty="0"/>
              <a:t>Coroutines</a:t>
            </a:r>
          </a:p>
          <a:p>
            <a:pPr lvl="3"/>
            <a:r>
              <a:rPr lang="en-US" dirty="0"/>
              <a:t>Third party libraries</a:t>
            </a:r>
          </a:p>
          <a:p>
            <a:pPr lvl="2"/>
            <a:r>
              <a:rPr lang="en-US" dirty="0"/>
              <a:t>Blocking IO or </a:t>
            </a:r>
            <a:r>
              <a:rPr lang="en-US" dirty="0" err="1"/>
              <a:t>cpu</a:t>
            </a:r>
            <a:r>
              <a:rPr lang="en-US" dirty="0"/>
              <a:t> tasks:</a:t>
            </a:r>
          </a:p>
          <a:p>
            <a:pPr lvl="3"/>
            <a:r>
              <a:rPr lang="en-US" dirty="0"/>
              <a:t>a</a:t>
            </a:r>
            <a:r>
              <a:rPr lang="en-US" i="1" dirty="0"/>
              <a:t>wait </a:t>
            </a:r>
            <a:r>
              <a:rPr lang="en-US" i="1" dirty="0" err="1"/>
              <a:t>ThreadPoolExecutor</a:t>
            </a:r>
            <a:endParaRPr lang="en-US" i="1" dirty="0"/>
          </a:p>
          <a:p>
            <a:pPr lvl="3"/>
            <a:r>
              <a:rPr lang="en-US" dirty="0"/>
              <a:t>a</a:t>
            </a:r>
            <a:r>
              <a:rPr lang="en-US" i="1" dirty="0"/>
              <a:t>wait </a:t>
            </a:r>
            <a:r>
              <a:rPr lang="en-US" i="1" dirty="0" err="1"/>
              <a:t>ProcessPoolExecutor</a:t>
            </a:r>
            <a:endParaRPr lang="en-US" i="1" dirty="0"/>
          </a:p>
          <a:p>
            <a:pPr lvl="3"/>
            <a:endParaRPr lang="en-US" i="1" dirty="0"/>
          </a:p>
          <a:p>
            <a:pPr lvl="1"/>
            <a:r>
              <a:rPr lang="en-US" dirty="0"/>
              <a:t>Create tasks from the coroutines and add them to the event loop</a:t>
            </a:r>
          </a:p>
          <a:p>
            <a:pPr lvl="1"/>
            <a:r>
              <a:rPr lang="en-US" i="1" dirty="0"/>
              <a:t>We can await a coroutine which yields control back to the event loop</a:t>
            </a:r>
          </a:p>
          <a:p>
            <a:pPr lvl="1"/>
            <a:r>
              <a:rPr lang="en-US" dirty="0"/>
              <a:t>The event loop moves to the next task</a:t>
            </a:r>
          </a:p>
          <a:p>
            <a:pPr lvl="1"/>
            <a:r>
              <a:rPr lang="en-US" i="1" dirty="0"/>
              <a:t>The event loop is notified when an awaited task returns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04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22C9B-CA38-D244-ADD3-0A1456C5D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EF6B7-89C9-5149-9DDF-424FC378F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 bound: Multiprocessing</a:t>
            </a:r>
          </a:p>
          <a:p>
            <a:endParaRPr lang="en-US" dirty="0"/>
          </a:p>
          <a:p>
            <a:r>
              <a:rPr lang="en-US" dirty="0"/>
              <a:t>IO bound, fast IO, limited concurrency required: Threads</a:t>
            </a:r>
          </a:p>
          <a:p>
            <a:endParaRPr lang="en-US" dirty="0"/>
          </a:p>
          <a:p>
            <a:r>
              <a:rPr lang="en-US" dirty="0"/>
              <a:t>IO bound, fast or slow IO, high concurrency required: </a:t>
            </a:r>
            <a:r>
              <a:rPr lang="en-US" dirty="0" err="1"/>
              <a:t>Asyncio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50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72D21-3668-6E43-9557-2DCF094B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563" y="2443163"/>
            <a:ext cx="4014788" cy="1257300"/>
          </a:xfrm>
        </p:spPr>
        <p:txBody>
          <a:bodyPr/>
          <a:lstStyle/>
          <a:p>
            <a:r>
              <a:rPr lang="en-US" dirty="0"/>
              <a:t>import demo</a:t>
            </a:r>
          </a:p>
        </p:txBody>
      </p:sp>
    </p:spTree>
    <p:extLst>
      <p:ext uri="{BB962C8B-B14F-4D97-AF65-F5344CB8AC3E}">
        <p14:creationId xmlns:p14="http://schemas.microsoft.com/office/powerpoint/2010/main" val="2047281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DF0402-164A-3948-ACA6-87E39D220F28}"/>
              </a:ext>
            </a:extLst>
          </p:cNvPr>
          <p:cNvSpPr/>
          <p:nvPr/>
        </p:nvSpPr>
        <p:spPr>
          <a:xfrm>
            <a:off x="971549" y="1859340"/>
            <a:ext cx="10387013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ZA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ZA" dirty="0">
                <a:solidFill>
                  <a:srgbClr val="DCDCAA"/>
                </a:solidFill>
                <a:latin typeface="Menlo" panose="020B0609030804020204" pitchFamily="49" charset="0"/>
              </a:rPr>
              <a:t>main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() -&gt; </a:t>
            </a:r>
            <a:r>
              <a:rPr lang="en-ZA" dirty="0">
                <a:solidFill>
                  <a:srgbClr val="569CD6"/>
                </a:solidFill>
                <a:latin typeface="Menlo" panose="020B0609030804020204" pitchFamily="49" charset="0"/>
              </a:rPr>
              <a:t>None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	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api_data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sync_io.get_data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	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syncio_cpu.process_response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ZA" dirty="0" err="1">
                <a:solidFill>
                  <a:srgbClr val="9CDCFE"/>
                </a:solidFill>
                <a:latin typeface="Menlo" panose="020B0609030804020204" pitchFamily="49" charset="0"/>
              </a:rPr>
              <a:t>api_data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api_data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16F93F6-BCE3-0A4A-8814-131366339A05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Synchronous Example</a:t>
            </a:r>
          </a:p>
        </p:txBody>
      </p:sp>
    </p:spTree>
    <p:extLst>
      <p:ext uri="{BB962C8B-B14F-4D97-AF65-F5344CB8AC3E}">
        <p14:creationId xmlns:p14="http://schemas.microsoft.com/office/powerpoint/2010/main" val="2056078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C5A532-B2FE-3643-908E-4D8F2A75C205}"/>
              </a:ext>
            </a:extLst>
          </p:cNvPr>
          <p:cNvSpPr/>
          <p:nvPr/>
        </p:nvSpPr>
        <p:spPr>
          <a:xfrm>
            <a:off x="1219200" y="2363778"/>
            <a:ext cx="10472737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ZA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ZA" dirty="0" err="1">
                <a:solidFill>
                  <a:srgbClr val="DCDCAA"/>
                </a:solidFill>
                <a:latin typeface="Menlo" panose="020B0609030804020204" pitchFamily="49" charset="0"/>
              </a:rPr>
              <a:t>get_data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() -&gt; </a:t>
            </a:r>
            <a:r>
              <a:rPr lang="en-ZA" dirty="0" err="1">
                <a:solidFill>
                  <a:srgbClr val="4EC9B0"/>
                </a:solidFill>
                <a:latin typeface="Menlo" panose="020B0609030804020204" pitchFamily="49" charset="0"/>
              </a:rPr>
              <a:t>dict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pPr lvl="1"/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api_data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= {}</a:t>
            </a:r>
          </a:p>
          <a:p>
            <a:pPr lvl="1"/>
            <a:r>
              <a:rPr lang="en-ZA" dirty="0">
                <a:solidFill>
                  <a:srgbClr val="C586C0"/>
                </a:solidFill>
                <a:latin typeface="Menlo" panose="020B0609030804020204" pitchFamily="49" charset="0"/>
              </a:rPr>
              <a:t>for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series </a:t>
            </a:r>
            <a:r>
              <a:rPr lang="en-ZA" dirty="0">
                <a:solidFill>
                  <a:srgbClr val="569CD6"/>
                </a:solidFill>
                <a:latin typeface="Menlo" panose="020B0609030804020204" pitchFamily="49" charset="0"/>
              </a:rPr>
              <a:t>in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config.TV_SERIES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pPr lvl="1"/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	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api_data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[series] = 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api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ZA" dirty="0">
                <a:solidFill>
                  <a:srgbClr val="9CDCFE"/>
                </a:solidFill>
                <a:latin typeface="Menlo" panose="020B0609030804020204" pitchFamily="49" charset="0"/>
              </a:rPr>
              <a:t>series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=series)</a:t>
            </a:r>
          </a:p>
          <a:p>
            <a:pPr lvl="1"/>
            <a:r>
              <a:rPr lang="en-ZA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api_data</a:t>
            </a:r>
            <a:endParaRPr lang="en-ZA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-ZA" dirty="0">
              <a:solidFill>
                <a:srgbClr val="569CD6"/>
              </a:solidFill>
              <a:latin typeface="Menlo" panose="020B0609030804020204" pitchFamily="49" charset="0"/>
            </a:endParaRPr>
          </a:p>
          <a:p>
            <a:endParaRPr lang="en-ZA" dirty="0">
              <a:solidFill>
                <a:srgbClr val="569CD6"/>
              </a:solidFill>
              <a:latin typeface="Menlo" panose="020B0609030804020204" pitchFamily="49" charset="0"/>
            </a:endParaRPr>
          </a:p>
          <a:p>
            <a:r>
              <a:rPr lang="en-ZA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ZA" dirty="0" err="1">
                <a:solidFill>
                  <a:srgbClr val="DCDCAA"/>
                </a:solidFill>
                <a:latin typeface="Menlo" panose="020B0609030804020204" pitchFamily="49" charset="0"/>
              </a:rPr>
              <a:t>api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ZA" dirty="0">
                <a:solidFill>
                  <a:srgbClr val="9CDCFE"/>
                </a:solidFill>
                <a:latin typeface="Menlo" panose="020B0609030804020204" pitchFamily="49" charset="0"/>
              </a:rPr>
              <a:t>series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ZA" dirty="0" err="1">
                <a:solidFill>
                  <a:srgbClr val="4EC9B0"/>
                </a:solidFill>
                <a:latin typeface="Menlo" panose="020B0609030804020204" pitchFamily="49" charset="0"/>
              </a:rPr>
              <a:t>str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) -&gt; </a:t>
            </a:r>
            <a:r>
              <a:rPr lang="en-ZA" dirty="0" err="1">
                <a:solidFill>
                  <a:srgbClr val="4EC9B0"/>
                </a:solidFill>
                <a:latin typeface="Menlo" panose="020B0609030804020204" pitchFamily="49" charset="0"/>
              </a:rPr>
              <a:t>str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pPr lvl="1"/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url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ZA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-ZA" dirty="0" err="1">
                <a:solidFill>
                  <a:srgbClr val="CE9178"/>
                </a:solidFill>
                <a:latin typeface="Menlo" panose="020B0609030804020204" pitchFamily="49" charset="0"/>
              </a:rPr>
              <a:t>wikipedia_api_url_placeholder</a:t>
            </a:r>
            <a:r>
              <a:rPr lang="en-ZA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endParaRPr lang="en-ZA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response = 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requests.get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url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en-ZA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response.text</a:t>
            </a:r>
            <a:endParaRPr lang="en-ZA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863484E-E399-1141-B61E-13A0F47507D8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Synchronous Example - IO</a:t>
            </a:r>
          </a:p>
        </p:txBody>
      </p:sp>
    </p:spTree>
    <p:extLst>
      <p:ext uri="{BB962C8B-B14F-4D97-AF65-F5344CB8AC3E}">
        <p14:creationId xmlns:p14="http://schemas.microsoft.com/office/powerpoint/2010/main" val="1496931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8A014-EA51-7A4C-9D57-288BD0D86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Synchronous Example - CPU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02C76A-2BA5-9D45-851E-263AB02F7814}"/>
              </a:ext>
            </a:extLst>
          </p:cNvPr>
          <p:cNvSpPr/>
          <p:nvPr/>
        </p:nvSpPr>
        <p:spPr>
          <a:xfrm>
            <a:off x="1628775" y="2274838"/>
            <a:ext cx="934402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ZA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ZA" dirty="0" err="1">
                <a:solidFill>
                  <a:srgbClr val="DCDCAA"/>
                </a:solidFill>
                <a:latin typeface="Menlo" panose="020B0609030804020204" pitchFamily="49" charset="0"/>
              </a:rPr>
              <a:t>process_response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ZA" dirty="0" err="1">
                <a:solidFill>
                  <a:srgbClr val="9CDCFE"/>
                </a:solidFill>
                <a:latin typeface="Menlo" panose="020B0609030804020204" pitchFamily="49" charset="0"/>
              </a:rPr>
              <a:t>api_data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ZA" dirty="0" err="1">
                <a:solidFill>
                  <a:srgbClr val="4EC9B0"/>
                </a:solidFill>
                <a:latin typeface="Menlo" panose="020B0609030804020204" pitchFamily="49" charset="0"/>
              </a:rPr>
              <a:t>dict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) -&gt; </a:t>
            </a:r>
            <a:r>
              <a:rPr lang="en-ZA" dirty="0">
                <a:solidFill>
                  <a:srgbClr val="569CD6"/>
                </a:solidFill>
                <a:latin typeface="Menlo" panose="020B0609030804020204" pitchFamily="49" charset="0"/>
              </a:rPr>
              <a:t>None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ZA" dirty="0">
                <a:solidFill>
                  <a:srgbClr val="C586C0"/>
                </a:solidFill>
                <a:latin typeface="Menlo" panose="020B0609030804020204" pitchFamily="49" charset="0"/>
              </a:rPr>
              <a:t>	for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series, data </a:t>
            </a:r>
            <a:r>
              <a:rPr lang="en-ZA" dirty="0">
                <a:solidFill>
                  <a:srgbClr val="569CD6"/>
                </a:solidFill>
                <a:latin typeface="Menlo" panose="020B0609030804020204" pitchFamily="49" charset="0"/>
              </a:rPr>
              <a:t>in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api_data.items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():</a:t>
            </a:r>
          </a:p>
          <a:p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		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num_seasons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parse_response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ZA" dirty="0">
                <a:solidFill>
                  <a:srgbClr val="9CDCFE"/>
                </a:solidFill>
                <a:latin typeface="Menlo" panose="020B0609030804020204" pitchFamily="49" charset="0"/>
              </a:rPr>
              <a:t>series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=series, </a:t>
            </a:r>
            <a:r>
              <a:rPr lang="en-ZA" dirty="0">
                <a:solidFill>
                  <a:srgbClr val="9CDCFE"/>
                </a:solidFill>
                <a:latin typeface="Menlo" panose="020B0609030804020204" pitchFamily="49" charset="0"/>
              </a:rPr>
              <a:t>response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=data)</a:t>
            </a:r>
          </a:p>
          <a:p>
            <a:r>
              <a:rPr lang="en-ZA" dirty="0">
                <a:solidFill>
                  <a:srgbClr val="DCDCAA"/>
                </a:solidFill>
                <a:latin typeface="Menlo" panose="020B0609030804020204" pitchFamily="49" charset="0"/>
              </a:rPr>
              <a:t>		print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num_seasons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  <a:endParaRPr lang="en-ZA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90B61B-AE30-1442-8FEC-BFD7967F0C49}"/>
              </a:ext>
            </a:extLst>
          </p:cNvPr>
          <p:cNvSpPr/>
          <p:nvPr/>
        </p:nvSpPr>
        <p:spPr>
          <a:xfrm>
            <a:off x="1628775" y="4138910"/>
            <a:ext cx="9344024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ZA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ZA" dirty="0" err="1">
                <a:solidFill>
                  <a:srgbClr val="DCDCAA"/>
                </a:solidFill>
                <a:latin typeface="Menlo" panose="020B0609030804020204" pitchFamily="49" charset="0"/>
              </a:rPr>
              <a:t>use_cpu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():</a:t>
            </a:r>
          </a:p>
          <a:p>
            <a:r>
              <a:rPr lang="en-ZA" dirty="0">
                <a:solidFill>
                  <a:srgbClr val="CE9178"/>
                </a:solidFill>
                <a:latin typeface="Menlo" panose="020B0609030804020204" pitchFamily="49" charset="0"/>
              </a:rPr>
              <a:t>	"""perform arbitrary calculations to use </a:t>
            </a:r>
            <a:r>
              <a:rPr lang="en-ZA" dirty="0" err="1">
                <a:solidFill>
                  <a:srgbClr val="CE9178"/>
                </a:solidFill>
                <a:latin typeface="Menlo" panose="020B0609030804020204" pitchFamily="49" charset="0"/>
              </a:rPr>
              <a:t>cpu</a:t>
            </a:r>
            <a:r>
              <a:rPr lang="en-ZA" dirty="0">
                <a:solidFill>
                  <a:srgbClr val="CE9178"/>
                </a:solidFill>
                <a:latin typeface="Menlo" panose="020B0609030804020204" pitchFamily="49" charset="0"/>
              </a:rPr>
              <a:t>"""</a:t>
            </a:r>
          </a:p>
          <a:p>
            <a:endParaRPr lang="en-ZA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491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07520-F9EF-0748-A71F-CC4E04C34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Thread Example - IO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06C2C1-70D0-FC48-87C0-60773CE94F26}"/>
              </a:ext>
            </a:extLst>
          </p:cNvPr>
          <p:cNvSpPr/>
          <p:nvPr/>
        </p:nvSpPr>
        <p:spPr>
          <a:xfrm>
            <a:off x="1219200" y="1893451"/>
            <a:ext cx="10210799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ZA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ZA" dirty="0" err="1">
                <a:solidFill>
                  <a:srgbClr val="DCDCAA"/>
                </a:solidFill>
                <a:latin typeface="Menlo" panose="020B0609030804020204" pitchFamily="49" charset="0"/>
              </a:rPr>
              <a:t>get_data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ZA" dirty="0">
                <a:solidFill>
                  <a:srgbClr val="9CDCFE"/>
                </a:solidFill>
                <a:latin typeface="Menlo" panose="020B0609030804020204" pitchFamily="49" charset="0"/>
              </a:rPr>
              <a:t>q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queue.Queue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) -&gt; </a:t>
            </a:r>
            <a:r>
              <a:rPr lang="en-ZA" dirty="0">
                <a:solidFill>
                  <a:srgbClr val="569CD6"/>
                </a:solidFill>
                <a:latin typeface="Menlo" panose="020B0609030804020204" pitchFamily="49" charset="0"/>
              </a:rPr>
              <a:t>None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	threads = []</a:t>
            </a:r>
          </a:p>
          <a:p>
            <a:r>
              <a:rPr lang="en-ZA" dirty="0">
                <a:solidFill>
                  <a:srgbClr val="C586C0"/>
                </a:solidFill>
                <a:latin typeface="Menlo" panose="020B0609030804020204" pitchFamily="49" charset="0"/>
              </a:rPr>
              <a:t>	for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series </a:t>
            </a:r>
            <a:r>
              <a:rPr lang="en-ZA" dirty="0">
                <a:solidFill>
                  <a:srgbClr val="569CD6"/>
                </a:solidFill>
                <a:latin typeface="Menlo" panose="020B0609030804020204" pitchFamily="49" charset="0"/>
              </a:rPr>
              <a:t>in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config.TV_SERIES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		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threads.append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(Thread(</a:t>
            </a:r>
            <a:r>
              <a:rPr lang="en-ZA" dirty="0">
                <a:solidFill>
                  <a:srgbClr val="9CDCFE"/>
                </a:solidFill>
                <a:latin typeface="Menlo" panose="020B0609030804020204" pitchFamily="49" charset="0"/>
              </a:rPr>
              <a:t>target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api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ZA" dirty="0" err="1">
                <a:solidFill>
                  <a:srgbClr val="9CDCFE"/>
                </a:solidFill>
                <a:latin typeface="Menlo" panose="020B0609030804020204" pitchFamily="49" charset="0"/>
              </a:rPr>
              <a:t>args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=(series, q), </a:t>
            </a:r>
            <a:r>
              <a:rPr lang="en-ZA" dirty="0">
                <a:solidFill>
                  <a:srgbClr val="9CDCFE"/>
                </a:solidFill>
                <a:latin typeface="Menlo" panose="020B0609030804020204" pitchFamily="49" charset="0"/>
              </a:rPr>
              <a:t>daemon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ZA" dirty="0">
                <a:solidFill>
                  <a:srgbClr val="569CD6"/>
                </a:solidFill>
                <a:latin typeface="Menlo" panose="020B0609030804020204" pitchFamily="49" charset="0"/>
              </a:rPr>
              <a:t>True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))</a:t>
            </a:r>
          </a:p>
          <a:p>
            <a:endParaRPr lang="en-ZA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	[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t.start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() </a:t>
            </a:r>
            <a:r>
              <a:rPr lang="en-ZA" dirty="0">
                <a:solidFill>
                  <a:srgbClr val="C586C0"/>
                </a:solidFill>
                <a:latin typeface="Menlo" panose="020B0609030804020204" pitchFamily="49" charset="0"/>
              </a:rPr>
              <a:t>for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t </a:t>
            </a:r>
            <a:r>
              <a:rPr lang="en-ZA" dirty="0">
                <a:solidFill>
                  <a:srgbClr val="569CD6"/>
                </a:solidFill>
                <a:latin typeface="Menlo" panose="020B0609030804020204" pitchFamily="49" charset="0"/>
              </a:rPr>
              <a:t>in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threads]</a:t>
            </a:r>
          </a:p>
          <a:p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	[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t.join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() </a:t>
            </a:r>
            <a:r>
              <a:rPr lang="en-ZA" dirty="0">
                <a:solidFill>
                  <a:srgbClr val="C586C0"/>
                </a:solidFill>
                <a:latin typeface="Menlo" panose="020B0609030804020204" pitchFamily="49" charset="0"/>
              </a:rPr>
              <a:t>for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t </a:t>
            </a:r>
            <a:r>
              <a:rPr lang="en-ZA" dirty="0">
                <a:solidFill>
                  <a:srgbClr val="569CD6"/>
                </a:solidFill>
                <a:latin typeface="Menlo" panose="020B0609030804020204" pitchFamily="49" charset="0"/>
              </a:rPr>
              <a:t>in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threads]</a:t>
            </a:r>
            <a:endParaRPr lang="en-ZA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C14304-D583-4A48-BA4D-4A8EDD63A649}"/>
              </a:ext>
            </a:extLst>
          </p:cNvPr>
          <p:cNvSpPr/>
          <p:nvPr/>
        </p:nvSpPr>
        <p:spPr>
          <a:xfrm>
            <a:off x="1219199" y="4393763"/>
            <a:ext cx="10210799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ZA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ZA" dirty="0" err="1">
                <a:solidFill>
                  <a:srgbClr val="DCDCAA"/>
                </a:solidFill>
                <a:latin typeface="Menlo" panose="020B0609030804020204" pitchFamily="49" charset="0"/>
              </a:rPr>
              <a:t>api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ZA" dirty="0">
                <a:solidFill>
                  <a:srgbClr val="9CDCFE"/>
                </a:solidFill>
                <a:latin typeface="Menlo" panose="020B0609030804020204" pitchFamily="49" charset="0"/>
              </a:rPr>
              <a:t>series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ZA" dirty="0" err="1">
                <a:solidFill>
                  <a:srgbClr val="4EC9B0"/>
                </a:solidFill>
                <a:latin typeface="Menlo" panose="020B0609030804020204" pitchFamily="49" charset="0"/>
              </a:rPr>
              <a:t>str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ZA" dirty="0">
                <a:solidFill>
                  <a:srgbClr val="9CDCFE"/>
                </a:solidFill>
                <a:latin typeface="Menlo" panose="020B0609030804020204" pitchFamily="49" charset="0"/>
              </a:rPr>
              <a:t>q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queue.Queue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) -&gt; </a:t>
            </a:r>
            <a:r>
              <a:rPr lang="en-ZA" dirty="0">
                <a:solidFill>
                  <a:srgbClr val="569CD6"/>
                </a:solidFill>
                <a:latin typeface="Menlo" panose="020B0609030804020204" pitchFamily="49" charset="0"/>
              </a:rPr>
              <a:t>None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pPr lvl="1"/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url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ZA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ZA" dirty="0" err="1">
                <a:solidFill>
                  <a:srgbClr val="CE9178"/>
                </a:solidFill>
                <a:latin typeface="Menlo" panose="020B0609030804020204" pitchFamily="49" charset="0"/>
              </a:rPr>
              <a:t>wikipedia_api_url_placeholder</a:t>
            </a:r>
            <a:r>
              <a:rPr lang="en-ZA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endParaRPr lang="en-ZA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response = 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requests.get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url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q.put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((series, 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response.text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))</a:t>
            </a:r>
            <a:endParaRPr lang="en-ZA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126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82F77-3A80-CB42-AAC0-FA1601B27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Thread Example - CPU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147486-5EA4-754E-A251-4E9775E805EC}"/>
              </a:ext>
            </a:extLst>
          </p:cNvPr>
          <p:cNvSpPr/>
          <p:nvPr/>
        </p:nvSpPr>
        <p:spPr>
          <a:xfrm>
            <a:off x="971549" y="1720840"/>
            <a:ext cx="10958513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ZA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ZA" dirty="0" err="1">
                <a:solidFill>
                  <a:srgbClr val="DCDCAA"/>
                </a:solidFill>
                <a:latin typeface="Menlo" panose="020B0609030804020204" pitchFamily="49" charset="0"/>
              </a:rPr>
              <a:t>process_response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ZA" dirty="0">
                <a:solidFill>
                  <a:srgbClr val="9CDCFE"/>
                </a:solidFill>
                <a:latin typeface="Menlo" panose="020B0609030804020204" pitchFamily="49" charset="0"/>
              </a:rPr>
              <a:t>q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queue.Queue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) -&gt; </a:t>
            </a:r>
            <a:r>
              <a:rPr lang="en-ZA" dirty="0">
                <a:solidFill>
                  <a:srgbClr val="569CD6"/>
                </a:solidFill>
                <a:latin typeface="Menlo" panose="020B0609030804020204" pitchFamily="49" charset="0"/>
              </a:rPr>
              <a:t>None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pPr lvl="1"/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threads = []</a:t>
            </a:r>
          </a:p>
          <a:p>
            <a:pPr lvl="1"/>
            <a:r>
              <a:rPr lang="en-ZA" dirty="0">
                <a:solidFill>
                  <a:srgbClr val="C586C0"/>
                </a:solidFill>
                <a:latin typeface="Menlo" panose="020B0609030804020204" pitchFamily="49" charset="0"/>
              </a:rPr>
              <a:t>while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ZA" dirty="0">
                <a:solidFill>
                  <a:srgbClr val="569CD6"/>
                </a:solidFill>
                <a:latin typeface="Menlo" panose="020B0609030804020204" pitchFamily="49" charset="0"/>
              </a:rPr>
              <a:t>not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q.empty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():</a:t>
            </a:r>
          </a:p>
          <a:p>
            <a:pPr lvl="2"/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item = 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q.get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()</a:t>
            </a:r>
          </a:p>
          <a:p>
            <a:pPr lvl="2"/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threads.append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</a:p>
          <a:p>
            <a:pPr lvl="2"/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	Thread(</a:t>
            </a:r>
            <a:r>
              <a:rPr lang="en-ZA" dirty="0">
                <a:solidFill>
                  <a:srgbClr val="9CDCFE"/>
                </a:solidFill>
                <a:latin typeface="Menlo" panose="020B0609030804020204" pitchFamily="49" charset="0"/>
              </a:rPr>
              <a:t>target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parse_response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ZA" dirty="0" err="1">
                <a:solidFill>
                  <a:srgbClr val="9CDCFE"/>
                </a:solidFill>
                <a:latin typeface="Menlo" panose="020B0609030804020204" pitchFamily="49" charset="0"/>
              </a:rPr>
              <a:t>args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=(item[</a:t>
            </a:r>
            <a:r>
              <a:rPr lang="en-ZA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], item[</a:t>
            </a:r>
            <a:r>
              <a:rPr lang="en-ZA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]), </a:t>
            </a:r>
            <a:r>
              <a:rPr lang="en-ZA" dirty="0">
                <a:solidFill>
                  <a:srgbClr val="9CDCFE"/>
                </a:solidFill>
                <a:latin typeface="Menlo" panose="020B0609030804020204" pitchFamily="49" charset="0"/>
              </a:rPr>
              <a:t>daemon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ZA" dirty="0">
                <a:solidFill>
                  <a:srgbClr val="569CD6"/>
                </a:solidFill>
                <a:latin typeface="Menlo" panose="020B0609030804020204" pitchFamily="49" charset="0"/>
              </a:rPr>
              <a:t>True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pPr lvl="2"/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t.start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() </a:t>
            </a:r>
            <a:r>
              <a:rPr lang="en-ZA" dirty="0">
                <a:solidFill>
                  <a:srgbClr val="C586C0"/>
                </a:solidFill>
                <a:latin typeface="Menlo" panose="020B0609030804020204" pitchFamily="49" charset="0"/>
              </a:rPr>
              <a:t>for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t </a:t>
            </a:r>
            <a:r>
              <a:rPr lang="en-ZA" dirty="0">
                <a:solidFill>
                  <a:srgbClr val="569CD6"/>
                </a:solidFill>
                <a:latin typeface="Menlo" panose="020B0609030804020204" pitchFamily="49" charset="0"/>
              </a:rPr>
              <a:t>in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threads]</a:t>
            </a:r>
          </a:p>
          <a:p>
            <a:pPr lvl="1"/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t.join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() </a:t>
            </a:r>
            <a:r>
              <a:rPr lang="en-ZA" dirty="0">
                <a:solidFill>
                  <a:srgbClr val="C586C0"/>
                </a:solidFill>
                <a:latin typeface="Menlo" panose="020B0609030804020204" pitchFamily="49" charset="0"/>
              </a:rPr>
              <a:t>for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t </a:t>
            </a:r>
            <a:r>
              <a:rPr lang="en-ZA" dirty="0">
                <a:solidFill>
                  <a:srgbClr val="569CD6"/>
                </a:solidFill>
                <a:latin typeface="Menlo" panose="020B0609030804020204" pitchFamily="49" charset="0"/>
              </a:rPr>
              <a:t>in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threads]</a:t>
            </a:r>
            <a:endParaRPr lang="en-ZA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4F2C7C-AABC-124E-967E-77B0D7E64593}"/>
              </a:ext>
            </a:extLst>
          </p:cNvPr>
          <p:cNvSpPr/>
          <p:nvPr/>
        </p:nvSpPr>
        <p:spPr>
          <a:xfrm>
            <a:off x="971549" y="5248870"/>
            <a:ext cx="6096000" cy="120032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print_lock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= Lock()</a:t>
            </a:r>
          </a:p>
          <a:p>
            <a:endParaRPr lang="en-ZA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ZA" dirty="0">
                <a:solidFill>
                  <a:srgbClr val="C586C0"/>
                </a:solidFill>
                <a:latin typeface="Menlo" panose="020B0609030804020204" pitchFamily="49" charset="0"/>
              </a:rPr>
              <a:t>with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print_lock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ZA" dirty="0">
                <a:solidFill>
                  <a:srgbClr val="DCDCAA"/>
                </a:solidFill>
                <a:latin typeface="Menlo" panose="020B0609030804020204" pitchFamily="49" charset="0"/>
              </a:rPr>
              <a:t>	print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num_seasons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  <a:endParaRPr lang="en-ZA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532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233FB-B9F4-E746-828B-FC4A57DE9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Multiprocess</a:t>
            </a:r>
            <a:r>
              <a:rPr lang="en-US" dirty="0"/>
              <a:t> Example - IO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F47DB3-1819-EE42-AB59-B4B155E5BB60}"/>
              </a:ext>
            </a:extLst>
          </p:cNvPr>
          <p:cNvSpPr/>
          <p:nvPr/>
        </p:nvSpPr>
        <p:spPr>
          <a:xfrm>
            <a:off x="1019503" y="1679305"/>
            <a:ext cx="10783614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ZA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ZA" dirty="0" err="1">
                <a:solidFill>
                  <a:srgbClr val="DCDCAA"/>
                </a:solidFill>
                <a:latin typeface="Menlo" panose="020B0609030804020204" pitchFamily="49" charset="0"/>
              </a:rPr>
              <a:t>get_data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() -&gt; </a:t>
            </a:r>
            <a:r>
              <a:rPr lang="en-ZA" dirty="0" err="1">
                <a:solidFill>
                  <a:srgbClr val="4EC9B0"/>
                </a:solidFill>
                <a:latin typeface="Menlo" panose="020B0609030804020204" pitchFamily="49" charset="0"/>
              </a:rPr>
              <a:t>dict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pPr lvl="1"/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api_data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= {}</a:t>
            </a:r>
          </a:p>
          <a:p>
            <a:pPr lvl="1"/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pool = 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multiprocessing.Pool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()</a:t>
            </a:r>
          </a:p>
          <a:p>
            <a:pPr lvl="1"/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processor_count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multiprocessing.cpu_count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()</a:t>
            </a:r>
          </a:p>
          <a:p>
            <a:pPr lvl="1"/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group_size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math.ceil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((</a:t>
            </a:r>
            <a:r>
              <a:rPr lang="en-ZA" dirty="0" err="1">
                <a:solidFill>
                  <a:srgbClr val="DCDCAA"/>
                </a:solidFill>
                <a:latin typeface="Menlo" panose="020B0609030804020204" pitchFamily="49" charset="0"/>
              </a:rPr>
              <a:t>len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config.TV_SERIES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) / 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processor_count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))</a:t>
            </a:r>
          </a:p>
          <a:p>
            <a:pPr lvl="1"/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tasks = []</a:t>
            </a:r>
          </a:p>
          <a:p>
            <a:pPr lvl="1"/>
            <a:endParaRPr lang="en-ZA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-ZA" dirty="0">
                <a:solidFill>
                  <a:srgbClr val="C586C0"/>
                </a:solidFill>
                <a:latin typeface="Menlo" panose="020B0609030804020204" pitchFamily="49" charset="0"/>
              </a:rPr>
              <a:t>for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n </a:t>
            </a:r>
            <a:r>
              <a:rPr lang="en-ZA" dirty="0">
                <a:solidFill>
                  <a:srgbClr val="569CD6"/>
                </a:solidFill>
                <a:latin typeface="Menlo" panose="020B0609030804020204" pitchFamily="49" charset="0"/>
              </a:rPr>
              <a:t>in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ZA" dirty="0">
                <a:solidFill>
                  <a:srgbClr val="DCDCAA"/>
                </a:solidFill>
                <a:latin typeface="Menlo" panose="020B0609030804020204" pitchFamily="49" charset="0"/>
              </a:rPr>
              <a:t>range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ZA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ZA" dirty="0" err="1">
                <a:solidFill>
                  <a:srgbClr val="DCDCAA"/>
                </a:solidFill>
                <a:latin typeface="Menlo" panose="020B0609030804020204" pitchFamily="49" charset="0"/>
              </a:rPr>
              <a:t>len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config.TV_SERIES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), 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group_size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pPr lvl="1"/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	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series_list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config.TV_SERIES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[n : n + 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group_size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]</a:t>
            </a:r>
          </a:p>
          <a:p>
            <a:pPr lvl="1"/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	task = 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pool.apply_async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api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, (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series_list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,))</a:t>
            </a:r>
          </a:p>
          <a:p>
            <a:pPr lvl="1"/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	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tasks.append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(task)</a:t>
            </a:r>
          </a:p>
          <a:p>
            <a:pPr lvl="1"/>
            <a:b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pool.close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()</a:t>
            </a:r>
          </a:p>
          <a:p>
            <a:pPr lvl="1"/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pool.join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()</a:t>
            </a:r>
          </a:p>
          <a:p>
            <a:pPr lvl="1"/>
            <a:endParaRPr lang="en-ZA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-ZA" dirty="0">
                <a:solidFill>
                  <a:srgbClr val="C586C0"/>
                </a:solidFill>
                <a:latin typeface="Menlo" panose="020B0609030804020204" pitchFamily="49" charset="0"/>
              </a:rPr>
              <a:t>for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t </a:t>
            </a:r>
            <a:r>
              <a:rPr lang="en-ZA" dirty="0">
                <a:solidFill>
                  <a:srgbClr val="569CD6"/>
                </a:solidFill>
                <a:latin typeface="Menlo" panose="020B0609030804020204" pitchFamily="49" charset="0"/>
              </a:rPr>
              <a:t>in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tasks:</a:t>
            </a:r>
          </a:p>
          <a:p>
            <a:pPr lvl="1"/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	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api_data.update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t.get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())</a:t>
            </a:r>
          </a:p>
          <a:p>
            <a:pPr lvl="1"/>
            <a:r>
              <a:rPr lang="en-ZA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api_data</a:t>
            </a:r>
            <a:endParaRPr lang="en-ZA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690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5196A-52E7-AD4B-94A4-1EABFFC8F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Topics: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1C031-A14C-3648-A9FE-5FFFA9F7B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9163" y="1865586"/>
            <a:ext cx="6243637" cy="3581400"/>
          </a:xfrm>
        </p:spPr>
        <p:txBody>
          <a:bodyPr>
            <a:noAutofit/>
          </a:bodyPr>
          <a:lstStyle/>
          <a:p>
            <a:r>
              <a:rPr lang="en-US" dirty="0"/>
              <a:t>CPU vs IO bound operations</a:t>
            </a:r>
          </a:p>
          <a:p>
            <a:r>
              <a:rPr lang="en-US" dirty="0"/>
              <a:t>Sync vs </a:t>
            </a:r>
            <a:r>
              <a:rPr lang="en-US" dirty="0" err="1"/>
              <a:t>Async</a:t>
            </a:r>
            <a:endParaRPr lang="en-US" dirty="0"/>
          </a:p>
          <a:p>
            <a:r>
              <a:rPr lang="en-US" dirty="0"/>
              <a:t>Concurrent vs Parallel</a:t>
            </a:r>
          </a:p>
          <a:p>
            <a:r>
              <a:rPr lang="en-US" dirty="0"/>
              <a:t>The GIL</a:t>
            </a:r>
          </a:p>
          <a:p>
            <a:r>
              <a:rPr lang="en-US" dirty="0"/>
              <a:t>Threads</a:t>
            </a:r>
          </a:p>
          <a:p>
            <a:r>
              <a:rPr lang="en-US" dirty="0"/>
              <a:t>Processes</a:t>
            </a:r>
          </a:p>
          <a:p>
            <a:r>
              <a:rPr lang="en-US" dirty="0" err="1"/>
              <a:t>Asyncio</a:t>
            </a:r>
            <a:endParaRPr lang="en-US" dirty="0"/>
          </a:p>
          <a:p>
            <a:r>
              <a:rPr lang="en-US" dirty="0"/>
              <a:t>Use cases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4265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76B2A-D97D-0F49-8979-3A6921BCE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Multiprocess</a:t>
            </a:r>
            <a:r>
              <a:rPr lang="en-US" dirty="0"/>
              <a:t> Example - CPU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59F78-89A9-8242-8383-99D49F429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IO setup</a:t>
            </a:r>
          </a:p>
        </p:txBody>
      </p:sp>
    </p:spTree>
    <p:extLst>
      <p:ext uri="{BB962C8B-B14F-4D97-AF65-F5344CB8AC3E}">
        <p14:creationId xmlns:p14="http://schemas.microsoft.com/office/powerpoint/2010/main" val="3272006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34D27-3227-D04A-989D-DB740960B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Asyncio</a:t>
            </a:r>
            <a:r>
              <a:rPr lang="en-US" dirty="0"/>
              <a:t> Example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CBB689-EED9-C24D-B14D-1BD9B93D948C}"/>
              </a:ext>
            </a:extLst>
          </p:cNvPr>
          <p:cNvSpPr/>
          <p:nvPr/>
        </p:nvSpPr>
        <p:spPr>
          <a:xfrm>
            <a:off x="1156138" y="1991564"/>
            <a:ext cx="10920249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ZA" dirty="0">
                <a:solidFill>
                  <a:srgbClr val="C586C0"/>
                </a:solidFill>
                <a:latin typeface="Menlo" panose="020B0609030804020204" pitchFamily="49" charset="0"/>
              </a:rPr>
              <a:t>if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ZA" dirty="0">
                <a:solidFill>
                  <a:srgbClr val="9CDCFE"/>
                </a:solidFill>
                <a:latin typeface="Menlo" panose="020B0609030804020204" pitchFamily="49" charset="0"/>
              </a:rPr>
              <a:t>__name__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== </a:t>
            </a:r>
            <a:r>
              <a:rPr lang="en-ZA" dirty="0">
                <a:solidFill>
                  <a:srgbClr val="CE9178"/>
                </a:solidFill>
                <a:latin typeface="Menlo" panose="020B0609030804020204" pitchFamily="49" charset="0"/>
              </a:rPr>
              <a:t>"__main__"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pPr lvl="1"/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loop = 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asyncio.get_event_loop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()</a:t>
            </a:r>
          </a:p>
          <a:p>
            <a:pPr lvl="1"/>
            <a:endParaRPr lang="en-ZA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api_data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loop.run_until_complete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asyncio_io.get_data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())</a:t>
            </a:r>
          </a:p>
          <a:p>
            <a:pPr lvl="1"/>
            <a:endParaRPr lang="en-ZA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asyncio.run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asyncio_cpu.process_response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ZA" dirty="0" err="1">
                <a:solidFill>
                  <a:srgbClr val="9CDCFE"/>
                </a:solidFill>
                <a:latin typeface="Menlo" panose="020B0609030804020204" pitchFamily="49" charset="0"/>
              </a:rPr>
              <a:t>api_data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api_data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361815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07AC2-DFCC-0440-B693-C0AD3944E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Asyncio</a:t>
            </a:r>
            <a:r>
              <a:rPr lang="en-US" dirty="0"/>
              <a:t> Example - IO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B877EA-7A84-3D48-B0A2-B2BDCCB16DE0}"/>
              </a:ext>
            </a:extLst>
          </p:cNvPr>
          <p:cNvSpPr/>
          <p:nvPr/>
        </p:nvSpPr>
        <p:spPr>
          <a:xfrm>
            <a:off x="1169276" y="1815433"/>
            <a:ext cx="10005848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ZA" dirty="0" err="1">
                <a:solidFill>
                  <a:srgbClr val="569CD6"/>
                </a:solidFill>
                <a:latin typeface="Menlo" panose="020B0609030804020204" pitchFamily="49" charset="0"/>
              </a:rPr>
              <a:t>async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ZA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ZA" dirty="0" err="1">
                <a:solidFill>
                  <a:srgbClr val="DCDCAA"/>
                </a:solidFill>
                <a:latin typeface="Menlo" panose="020B0609030804020204" pitchFamily="49" charset="0"/>
              </a:rPr>
              <a:t>get_data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() -&gt; </a:t>
            </a:r>
            <a:r>
              <a:rPr lang="en-ZA" dirty="0" err="1">
                <a:solidFill>
                  <a:srgbClr val="4EC9B0"/>
                </a:solidFill>
                <a:latin typeface="Menlo" panose="020B0609030804020204" pitchFamily="49" charset="0"/>
              </a:rPr>
              <a:t>dict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pPr lvl="1"/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tasks = {}</a:t>
            </a:r>
          </a:p>
          <a:p>
            <a:pPr lvl="1"/>
            <a:r>
              <a:rPr lang="en-ZA" dirty="0">
                <a:solidFill>
                  <a:srgbClr val="C586C0"/>
                </a:solidFill>
                <a:latin typeface="Menlo" panose="020B0609030804020204" pitchFamily="49" charset="0"/>
              </a:rPr>
              <a:t>for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series </a:t>
            </a:r>
            <a:r>
              <a:rPr lang="en-ZA" dirty="0">
                <a:solidFill>
                  <a:srgbClr val="569CD6"/>
                </a:solidFill>
                <a:latin typeface="Menlo" panose="020B0609030804020204" pitchFamily="49" charset="0"/>
              </a:rPr>
              <a:t>in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config.TV_SERIES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pPr lvl="1"/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	tasks[series] = 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asyncio.create_task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api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ZA" dirty="0">
                <a:solidFill>
                  <a:srgbClr val="9CDCFE"/>
                </a:solidFill>
                <a:latin typeface="Menlo" panose="020B0609030804020204" pitchFamily="49" charset="0"/>
              </a:rPr>
              <a:t>series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=series))</a:t>
            </a:r>
          </a:p>
          <a:p>
            <a:pPr lvl="1"/>
            <a:b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api_data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= {}</a:t>
            </a:r>
          </a:p>
          <a:p>
            <a:pPr lvl="1"/>
            <a:r>
              <a:rPr lang="en-ZA" dirty="0">
                <a:solidFill>
                  <a:srgbClr val="C586C0"/>
                </a:solidFill>
                <a:latin typeface="Menlo" panose="020B0609030804020204" pitchFamily="49" charset="0"/>
              </a:rPr>
              <a:t>for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series, task </a:t>
            </a:r>
            <a:r>
              <a:rPr lang="en-ZA" dirty="0">
                <a:solidFill>
                  <a:srgbClr val="569CD6"/>
                </a:solidFill>
                <a:latin typeface="Menlo" panose="020B0609030804020204" pitchFamily="49" charset="0"/>
              </a:rPr>
              <a:t>in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tasks.items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():</a:t>
            </a:r>
          </a:p>
          <a:p>
            <a:pPr lvl="1"/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	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api_data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[series] = </a:t>
            </a:r>
            <a:r>
              <a:rPr lang="en-ZA" dirty="0">
                <a:solidFill>
                  <a:srgbClr val="C586C0"/>
                </a:solidFill>
                <a:latin typeface="Menlo" panose="020B0609030804020204" pitchFamily="49" charset="0"/>
              </a:rPr>
              <a:t>await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task</a:t>
            </a:r>
          </a:p>
          <a:p>
            <a:pPr lvl="1"/>
            <a:r>
              <a:rPr lang="en-ZA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api_data</a:t>
            </a:r>
            <a:endParaRPr lang="en-ZA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651D74-EC47-F74D-8B49-435E32F52F05}"/>
              </a:ext>
            </a:extLst>
          </p:cNvPr>
          <p:cNvSpPr/>
          <p:nvPr/>
        </p:nvSpPr>
        <p:spPr>
          <a:xfrm>
            <a:off x="1169275" y="4843092"/>
            <a:ext cx="10005847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ZA" dirty="0" err="1">
                <a:solidFill>
                  <a:srgbClr val="569CD6"/>
                </a:solidFill>
                <a:latin typeface="Menlo" panose="020B0609030804020204" pitchFamily="49" charset="0"/>
              </a:rPr>
              <a:t>async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ZA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ZA" dirty="0" err="1">
                <a:solidFill>
                  <a:srgbClr val="DCDCAA"/>
                </a:solidFill>
                <a:latin typeface="Menlo" panose="020B0609030804020204" pitchFamily="49" charset="0"/>
              </a:rPr>
              <a:t>api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ZA" dirty="0">
                <a:solidFill>
                  <a:srgbClr val="9CDCFE"/>
                </a:solidFill>
                <a:latin typeface="Menlo" panose="020B0609030804020204" pitchFamily="49" charset="0"/>
              </a:rPr>
              <a:t>series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ZA" dirty="0" err="1">
                <a:solidFill>
                  <a:srgbClr val="4EC9B0"/>
                </a:solidFill>
                <a:latin typeface="Menlo" panose="020B0609030804020204" pitchFamily="49" charset="0"/>
              </a:rPr>
              <a:t>str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) -&gt; </a:t>
            </a:r>
            <a:r>
              <a:rPr lang="en-ZA" dirty="0" err="1">
                <a:solidFill>
                  <a:srgbClr val="4EC9B0"/>
                </a:solidFill>
                <a:latin typeface="Menlo" panose="020B0609030804020204" pitchFamily="49" charset="0"/>
              </a:rPr>
              <a:t>str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	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url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ZA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ZA" dirty="0" err="1">
                <a:solidFill>
                  <a:srgbClr val="CE9178"/>
                </a:solidFill>
                <a:latin typeface="Menlo" panose="020B0609030804020204" pitchFamily="49" charset="0"/>
              </a:rPr>
              <a:t>wikipedia_api_url_placeholder</a:t>
            </a:r>
            <a:r>
              <a:rPr lang="en-ZA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endParaRPr lang="en-ZA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ZA" dirty="0">
                <a:solidFill>
                  <a:srgbClr val="C586C0"/>
                </a:solidFill>
                <a:latin typeface="Menlo" panose="020B0609030804020204" pitchFamily="49" charset="0"/>
              </a:rPr>
              <a:t>	</a:t>
            </a:r>
            <a:r>
              <a:rPr lang="en-ZA" dirty="0" err="1">
                <a:solidFill>
                  <a:srgbClr val="C586C0"/>
                </a:solidFill>
                <a:latin typeface="Menlo" panose="020B0609030804020204" pitchFamily="49" charset="0"/>
              </a:rPr>
              <a:t>async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ZA" dirty="0">
                <a:solidFill>
                  <a:srgbClr val="C586C0"/>
                </a:solidFill>
                <a:latin typeface="Menlo" panose="020B0609030804020204" pitchFamily="49" charset="0"/>
              </a:rPr>
              <a:t>with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aiohttp.ClientSession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() </a:t>
            </a:r>
            <a:r>
              <a:rPr lang="en-ZA" dirty="0">
                <a:solidFill>
                  <a:srgbClr val="C586C0"/>
                </a:solidFill>
                <a:latin typeface="Menlo" panose="020B0609030804020204" pitchFamily="49" charset="0"/>
              </a:rPr>
              <a:t>as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session:</a:t>
            </a:r>
          </a:p>
          <a:p>
            <a:r>
              <a:rPr lang="en-ZA" dirty="0">
                <a:solidFill>
                  <a:srgbClr val="C586C0"/>
                </a:solidFill>
                <a:latin typeface="Menlo" panose="020B0609030804020204" pitchFamily="49" charset="0"/>
              </a:rPr>
              <a:t>		</a:t>
            </a:r>
            <a:r>
              <a:rPr lang="en-ZA" dirty="0" err="1">
                <a:solidFill>
                  <a:srgbClr val="C586C0"/>
                </a:solidFill>
                <a:latin typeface="Menlo" panose="020B0609030804020204" pitchFamily="49" charset="0"/>
              </a:rPr>
              <a:t>async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ZA" dirty="0">
                <a:solidFill>
                  <a:srgbClr val="C586C0"/>
                </a:solidFill>
                <a:latin typeface="Menlo" panose="020B0609030804020204" pitchFamily="49" charset="0"/>
              </a:rPr>
              <a:t>with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session.get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url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) </a:t>
            </a:r>
            <a:r>
              <a:rPr lang="en-ZA" dirty="0">
                <a:solidFill>
                  <a:srgbClr val="C586C0"/>
                </a:solidFill>
                <a:latin typeface="Menlo" panose="020B0609030804020204" pitchFamily="49" charset="0"/>
              </a:rPr>
              <a:t>as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resp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ZA" dirty="0">
                <a:solidFill>
                  <a:srgbClr val="C586C0"/>
                </a:solidFill>
                <a:latin typeface="Menlo" panose="020B0609030804020204" pitchFamily="49" charset="0"/>
              </a:rPr>
              <a:t>			return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ZA" dirty="0">
                <a:solidFill>
                  <a:srgbClr val="C586C0"/>
                </a:solidFill>
                <a:latin typeface="Menlo" panose="020B0609030804020204" pitchFamily="49" charset="0"/>
              </a:rPr>
              <a:t>await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resp.text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()</a:t>
            </a:r>
            <a:endParaRPr lang="en-ZA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747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412FE-59DC-0F49-8013-CE06E1DB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Asyncio</a:t>
            </a:r>
            <a:r>
              <a:rPr lang="en-US" dirty="0"/>
              <a:t> Example - CPU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CE45F3-BF56-7449-AC9E-E3E7FBFEB953}"/>
              </a:ext>
            </a:extLst>
          </p:cNvPr>
          <p:cNvSpPr/>
          <p:nvPr/>
        </p:nvSpPr>
        <p:spPr>
          <a:xfrm>
            <a:off x="914400" y="2171700"/>
            <a:ext cx="11046373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ZA" dirty="0" err="1">
                <a:solidFill>
                  <a:srgbClr val="569CD6"/>
                </a:solidFill>
                <a:latin typeface="Menlo" panose="020B0609030804020204" pitchFamily="49" charset="0"/>
              </a:rPr>
              <a:t>async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ZA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ZA" dirty="0" err="1">
                <a:solidFill>
                  <a:srgbClr val="DCDCAA"/>
                </a:solidFill>
                <a:latin typeface="Menlo" panose="020B0609030804020204" pitchFamily="49" charset="0"/>
              </a:rPr>
              <a:t>process_response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ZA" dirty="0" err="1">
                <a:solidFill>
                  <a:srgbClr val="9CDCFE"/>
                </a:solidFill>
                <a:latin typeface="Menlo" panose="020B0609030804020204" pitchFamily="49" charset="0"/>
              </a:rPr>
              <a:t>api_data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ZA" dirty="0" err="1">
                <a:solidFill>
                  <a:srgbClr val="4EC9B0"/>
                </a:solidFill>
                <a:latin typeface="Menlo" panose="020B0609030804020204" pitchFamily="49" charset="0"/>
              </a:rPr>
              <a:t>dict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) -&gt; </a:t>
            </a:r>
            <a:r>
              <a:rPr lang="en-ZA" dirty="0">
                <a:solidFill>
                  <a:srgbClr val="569CD6"/>
                </a:solidFill>
                <a:latin typeface="Menlo" panose="020B0609030804020204" pitchFamily="49" charset="0"/>
              </a:rPr>
              <a:t>None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pPr lvl="1"/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processor_count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multiprocessing.cpu_count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()</a:t>
            </a:r>
          </a:p>
          <a:p>
            <a:pPr lvl="1"/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loop = 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asyncio.get_running_loop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()</a:t>
            </a:r>
          </a:p>
          <a:p>
            <a:pPr lvl="1"/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tasks = [</a:t>
            </a:r>
          </a:p>
          <a:p>
            <a:pPr lvl="1"/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	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loop.run_in_executor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</a:p>
          <a:p>
            <a:pPr lvl="1"/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		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concurrent.futures.ProcessPoolExecutor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ZA" dirty="0" err="1">
                <a:solidFill>
                  <a:srgbClr val="9CDCFE"/>
                </a:solidFill>
                <a:latin typeface="Menlo" panose="020B0609030804020204" pitchFamily="49" charset="0"/>
              </a:rPr>
              <a:t>max_workers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processor_count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),</a:t>
            </a:r>
          </a:p>
          <a:p>
            <a:pPr lvl="1"/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		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parse_response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pPr lvl="1"/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		series,</a:t>
            </a:r>
          </a:p>
          <a:p>
            <a:pPr lvl="1"/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		data,</a:t>
            </a:r>
          </a:p>
          <a:p>
            <a:pPr lvl="1"/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	)</a:t>
            </a:r>
          </a:p>
          <a:p>
            <a:pPr lvl="1"/>
            <a:r>
              <a:rPr lang="en-ZA" dirty="0">
                <a:solidFill>
                  <a:srgbClr val="C586C0"/>
                </a:solidFill>
                <a:latin typeface="Menlo" panose="020B0609030804020204" pitchFamily="49" charset="0"/>
              </a:rPr>
              <a:t>	for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series, data </a:t>
            </a:r>
            <a:r>
              <a:rPr lang="en-ZA" dirty="0">
                <a:solidFill>
                  <a:srgbClr val="569CD6"/>
                </a:solidFill>
                <a:latin typeface="Menlo" panose="020B0609030804020204" pitchFamily="49" charset="0"/>
              </a:rPr>
              <a:t>in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api_data.items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()</a:t>
            </a:r>
          </a:p>
          <a:p>
            <a:pPr lvl="1"/>
            <a:r>
              <a:rPr lang="en-ZA">
                <a:solidFill>
                  <a:srgbClr val="D4D4D4"/>
                </a:solidFill>
                <a:latin typeface="Menlo" panose="020B0609030804020204" pitchFamily="49" charset="0"/>
              </a:rPr>
              <a:t>]</a:t>
            </a:r>
            <a:endParaRPr lang="en-ZA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-ZA" dirty="0">
                <a:solidFill>
                  <a:srgbClr val="C586C0"/>
                </a:solidFill>
                <a:latin typeface="Menlo" panose="020B0609030804020204" pitchFamily="49" charset="0"/>
              </a:rPr>
              <a:t>await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asyncio.gather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(*tasks, </a:t>
            </a:r>
            <a:r>
              <a:rPr lang="en-ZA" dirty="0">
                <a:solidFill>
                  <a:srgbClr val="9CDCFE"/>
                </a:solidFill>
                <a:latin typeface="Menlo" panose="020B0609030804020204" pitchFamily="49" charset="0"/>
              </a:rPr>
              <a:t>loop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=loop)</a:t>
            </a:r>
            <a:endParaRPr lang="en-ZA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386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E3F95-0399-2745-9EBB-92F94CD0E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 Average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5C6C1-39AA-794C-AA0A-4DC40C7D6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943350" cy="3581400"/>
          </a:xfrm>
        </p:spPr>
        <p:txBody>
          <a:bodyPr>
            <a:normAutofit/>
          </a:bodyPr>
          <a:lstStyle/>
          <a:p>
            <a:r>
              <a:rPr lang="en-US" dirty="0"/>
              <a:t>Sync</a:t>
            </a:r>
          </a:p>
          <a:p>
            <a:pPr lvl="1"/>
            <a:r>
              <a:rPr lang="en-US" dirty="0"/>
              <a:t>IO time: +- 19 seconds</a:t>
            </a:r>
          </a:p>
          <a:p>
            <a:pPr lvl="1"/>
            <a:r>
              <a:rPr lang="en-US" dirty="0"/>
              <a:t>CPU time: +- 22 seconds</a:t>
            </a:r>
          </a:p>
          <a:p>
            <a:pPr lvl="1"/>
            <a:r>
              <a:rPr lang="en-US" dirty="0"/>
              <a:t>Total: +- 41 seconds</a:t>
            </a:r>
          </a:p>
          <a:p>
            <a:r>
              <a:rPr lang="en-US" dirty="0"/>
              <a:t>Threads</a:t>
            </a:r>
          </a:p>
          <a:p>
            <a:pPr lvl="1"/>
            <a:r>
              <a:rPr lang="en-US" dirty="0"/>
              <a:t>IO time: +- 2 seconds</a:t>
            </a:r>
          </a:p>
          <a:p>
            <a:pPr lvl="1"/>
            <a:r>
              <a:rPr lang="en-US" dirty="0"/>
              <a:t>CPU time: +- 22 seconds</a:t>
            </a:r>
          </a:p>
          <a:p>
            <a:pPr lvl="1"/>
            <a:r>
              <a:rPr lang="en-US" dirty="0"/>
              <a:t>Total: +- 24 seconds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D0EDE43-D346-174D-B9C5-1BB2106E7029}"/>
              </a:ext>
            </a:extLst>
          </p:cNvPr>
          <p:cNvSpPr txBox="1">
            <a:spLocks/>
          </p:cNvSpPr>
          <p:nvPr/>
        </p:nvSpPr>
        <p:spPr>
          <a:xfrm>
            <a:off x="7148512" y="2286000"/>
            <a:ext cx="394335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Multiprocessing</a:t>
            </a:r>
          </a:p>
          <a:p>
            <a:pPr lvl="1"/>
            <a:r>
              <a:rPr lang="en-US" dirty="0"/>
              <a:t>IO time: +- 5 seconds</a:t>
            </a:r>
          </a:p>
          <a:p>
            <a:pPr lvl="1"/>
            <a:r>
              <a:rPr lang="en-US" dirty="0"/>
              <a:t>CPU time: +- 12 seconds</a:t>
            </a:r>
          </a:p>
          <a:p>
            <a:pPr lvl="1"/>
            <a:r>
              <a:rPr lang="en-US" dirty="0"/>
              <a:t>Total: +- 17 seconds</a:t>
            </a:r>
          </a:p>
          <a:p>
            <a:r>
              <a:rPr lang="en-US" dirty="0" err="1"/>
              <a:t>Asyncio</a:t>
            </a:r>
            <a:endParaRPr lang="en-US" dirty="0"/>
          </a:p>
          <a:p>
            <a:pPr lvl="1"/>
            <a:r>
              <a:rPr lang="en-US" dirty="0"/>
              <a:t>IO time: +- 2 seconds</a:t>
            </a:r>
          </a:p>
          <a:p>
            <a:pPr lvl="1"/>
            <a:r>
              <a:rPr lang="en-US" dirty="0"/>
              <a:t>CPU time: +- 12 seconds</a:t>
            </a:r>
          </a:p>
          <a:p>
            <a:pPr lvl="1"/>
            <a:r>
              <a:rPr lang="en-US" dirty="0"/>
              <a:t>Total: 14 seconds</a:t>
            </a:r>
          </a:p>
        </p:txBody>
      </p:sp>
    </p:spTree>
    <p:extLst>
      <p:ext uri="{BB962C8B-B14F-4D97-AF65-F5344CB8AC3E}">
        <p14:creationId xmlns:p14="http://schemas.microsoft.com/office/powerpoint/2010/main" val="1347685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3599C-61F4-AD4E-8360-0986B19A3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C233C-B2C0-794C-900D-CDB1088F9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571750"/>
            <a:ext cx="9601200" cy="32956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Code available at:</a:t>
            </a:r>
          </a:p>
          <a:p>
            <a:pPr marL="0" indent="0" algn="ctr">
              <a:buNone/>
            </a:pPr>
            <a:r>
              <a:rPr lang="en-US" sz="2400" dirty="0"/>
              <a:t>https://</a:t>
            </a: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bdelate</a:t>
            </a:r>
            <a:r>
              <a:rPr lang="en-US" sz="2400" dirty="0"/>
              <a:t>/talk-python-</a:t>
            </a:r>
            <a:r>
              <a:rPr lang="en-US" sz="2400" dirty="0" err="1"/>
              <a:t>async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7561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0C567-373E-0846-9991-FE73823F4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CPU vs IO bound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AD705-8405-9743-8203-48D2EBB35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262" y="2200603"/>
            <a:ext cx="5270938" cy="3695700"/>
          </a:xfrm>
        </p:spPr>
        <p:txBody>
          <a:bodyPr>
            <a:noAutofit/>
          </a:bodyPr>
          <a:lstStyle/>
          <a:p>
            <a:r>
              <a:rPr lang="en-US" sz="1800" dirty="0"/>
              <a:t>CPU bound</a:t>
            </a:r>
          </a:p>
          <a:p>
            <a:pPr lvl="1"/>
            <a:r>
              <a:rPr lang="en-US" sz="1800" dirty="0"/>
              <a:t>Long running use of the CPU, </a:t>
            </a:r>
            <a:r>
              <a:rPr lang="en-US" sz="1800" dirty="0" err="1"/>
              <a:t>eg</a:t>
            </a:r>
            <a:r>
              <a:rPr lang="en-US" sz="1800" dirty="0"/>
              <a:t>:</a:t>
            </a:r>
          </a:p>
          <a:p>
            <a:pPr lvl="2"/>
            <a:r>
              <a:rPr lang="en-US" dirty="0"/>
              <a:t>Math calculations</a:t>
            </a:r>
          </a:p>
          <a:p>
            <a:pPr lvl="2"/>
            <a:r>
              <a:rPr lang="en-US" dirty="0"/>
              <a:t>Image processing</a:t>
            </a:r>
          </a:p>
          <a:p>
            <a:pPr lvl="2"/>
            <a:r>
              <a:rPr lang="en-US" dirty="0"/>
              <a:t>Data crunching and analysis</a:t>
            </a:r>
          </a:p>
          <a:p>
            <a:pPr lvl="2"/>
            <a:endParaRPr lang="en-US" dirty="0"/>
          </a:p>
          <a:p>
            <a:pPr lvl="1"/>
            <a:r>
              <a:rPr lang="en-US" sz="1800" dirty="0"/>
              <a:t>Things that get your laptop fan humming!</a:t>
            </a:r>
            <a:endParaRPr lang="en-US" sz="1400" dirty="0"/>
          </a:p>
          <a:p>
            <a:pPr lvl="2"/>
            <a:endParaRPr lang="en-US" sz="1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0591CD2-18B4-C748-9BE2-B9DFFB7D2861}"/>
              </a:ext>
            </a:extLst>
          </p:cNvPr>
          <p:cNvSpPr txBox="1">
            <a:spLocks/>
          </p:cNvSpPr>
          <p:nvPr/>
        </p:nvSpPr>
        <p:spPr>
          <a:xfrm>
            <a:off x="6921062" y="2171700"/>
            <a:ext cx="5270938" cy="36957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IO bound</a:t>
            </a:r>
          </a:p>
          <a:p>
            <a:pPr lvl="1"/>
            <a:r>
              <a:rPr lang="en-US" sz="1800" dirty="0"/>
              <a:t>Lots of waiting, </a:t>
            </a:r>
            <a:r>
              <a:rPr lang="en-US" sz="1800" dirty="0" err="1"/>
              <a:t>eg</a:t>
            </a:r>
            <a:r>
              <a:rPr lang="en-US" sz="1800" dirty="0"/>
              <a:t>:</a:t>
            </a:r>
          </a:p>
          <a:p>
            <a:pPr lvl="2"/>
            <a:r>
              <a:rPr lang="en-US" dirty="0"/>
              <a:t>Disk (</a:t>
            </a:r>
            <a:r>
              <a:rPr lang="en-US" dirty="0" err="1"/>
              <a:t>eg</a:t>
            </a:r>
            <a:r>
              <a:rPr lang="en-US" dirty="0"/>
              <a:t>: files, databases)</a:t>
            </a:r>
          </a:p>
          <a:p>
            <a:pPr lvl="2"/>
            <a:r>
              <a:rPr lang="en-US" dirty="0"/>
              <a:t>Network (</a:t>
            </a:r>
            <a:r>
              <a:rPr lang="en-US" dirty="0" err="1"/>
              <a:t>eg</a:t>
            </a:r>
            <a:r>
              <a:rPr lang="en-US" dirty="0"/>
              <a:t>: API calls)</a:t>
            </a:r>
          </a:p>
          <a:p>
            <a:pPr lvl="2"/>
            <a:endParaRPr lang="en-US" dirty="0"/>
          </a:p>
          <a:p>
            <a:pPr lvl="1"/>
            <a:r>
              <a:rPr lang="en-US" sz="1800" dirty="0"/>
              <a:t>Things that get you checking your watch!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8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1E02A-319F-B14C-A19B-E4540FBC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Sync vs </a:t>
            </a:r>
            <a:r>
              <a:rPr lang="en-US" dirty="0" err="1"/>
              <a:t>Async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751A6-4DB8-324C-9368-D57B14944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6827" y="2171700"/>
            <a:ext cx="6090745" cy="3581400"/>
          </a:xfrm>
        </p:spPr>
        <p:txBody>
          <a:bodyPr>
            <a:noAutofit/>
          </a:bodyPr>
          <a:lstStyle/>
          <a:p>
            <a:r>
              <a:rPr lang="en-US" sz="1800" dirty="0"/>
              <a:t>Synchronous</a:t>
            </a:r>
          </a:p>
          <a:p>
            <a:pPr lvl="1"/>
            <a:r>
              <a:rPr lang="en-US" sz="1800" dirty="0"/>
              <a:t>Doing tasks to completion, one at a time</a:t>
            </a:r>
          </a:p>
          <a:p>
            <a:pPr lvl="1"/>
            <a:r>
              <a:rPr lang="en-US" sz="1800" dirty="0"/>
              <a:t>Each operation blocks until it completes</a:t>
            </a:r>
          </a:p>
          <a:p>
            <a:endParaRPr lang="en-US" sz="1800" dirty="0"/>
          </a:p>
          <a:p>
            <a:r>
              <a:rPr lang="en-US" sz="1800" dirty="0"/>
              <a:t>Asynchronous</a:t>
            </a:r>
          </a:p>
          <a:p>
            <a:pPr lvl="1"/>
            <a:r>
              <a:rPr lang="en-US" sz="1800" dirty="0"/>
              <a:t>Non blocking</a:t>
            </a:r>
          </a:p>
          <a:p>
            <a:pPr lvl="1"/>
            <a:r>
              <a:rPr lang="en-US" sz="1800" dirty="0"/>
              <a:t>Multiple operations are performed ‘simultaneously’</a:t>
            </a:r>
          </a:p>
        </p:txBody>
      </p:sp>
    </p:spTree>
    <p:extLst>
      <p:ext uri="{BB962C8B-B14F-4D97-AF65-F5344CB8AC3E}">
        <p14:creationId xmlns:p14="http://schemas.microsoft.com/office/powerpoint/2010/main" val="139076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183CE-F64B-DB4A-BF74-B1AFD36C8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Concurrent vs Parallel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4D1A0-AF15-6846-BE80-D072CBCE5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57487" y="2300286"/>
            <a:ext cx="7586663" cy="3581401"/>
          </a:xfrm>
        </p:spPr>
        <p:txBody>
          <a:bodyPr>
            <a:noAutofit/>
          </a:bodyPr>
          <a:lstStyle/>
          <a:p>
            <a:r>
              <a:rPr lang="en-US" sz="1800" dirty="0"/>
              <a:t>Concurrent</a:t>
            </a:r>
          </a:p>
          <a:p>
            <a:pPr lvl="1"/>
            <a:r>
              <a:rPr lang="en-US" sz="1800" i="0" dirty="0"/>
              <a:t>Time slicing / context switching</a:t>
            </a:r>
          </a:p>
          <a:p>
            <a:pPr lvl="1"/>
            <a:r>
              <a:rPr lang="en-US" sz="1800" i="0" dirty="0"/>
              <a:t>Switch to a different task when the current task is waiting</a:t>
            </a:r>
          </a:p>
          <a:p>
            <a:pPr lvl="1"/>
            <a:r>
              <a:rPr lang="en-US" sz="1800" i="0" dirty="0"/>
              <a:t>Good for IO bound operations</a:t>
            </a:r>
          </a:p>
          <a:p>
            <a:pPr lvl="1"/>
            <a:endParaRPr lang="en-US" sz="1800" i="0" dirty="0"/>
          </a:p>
          <a:p>
            <a:pPr lvl="1"/>
            <a:endParaRPr lang="en-US" sz="1800" i="0" dirty="0"/>
          </a:p>
          <a:p>
            <a:r>
              <a:rPr lang="en-US" sz="1800" dirty="0"/>
              <a:t>Parallel</a:t>
            </a:r>
          </a:p>
          <a:p>
            <a:pPr lvl="1"/>
            <a:r>
              <a:rPr lang="en-US" sz="1800" i="0" dirty="0"/>
              <a:t>Tasks run at the same time</a:t>
            </a:r>
          </a:p>
          <a:p>
            <a:pPr lvl="1"/>
            <a:r>
              <a:rPr lang="en-US" sz="1800" i="0" dirty="0"/>
              <a:t>Good for CPU bound operations (and IO)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3360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93B16-396B-F841-A995-8088692F8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The GIL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3841D-FAB5-2542-AC21-160606014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608990"/>
          </a:xfrm>
        </p:spPr>
        <p:txBody>
          <a:bodyPr>
            <a:normAutofit/>
          </a:bodyPr>
          <a:lstStyle/>
          <a:p>
            <a:r>
              <a:rPr lang="en-US" dirty="0"/>
              <a:t>Global Interpreter Lock</a:t>
            </a:r>
          </a:p>
          <a:p>
            <a:r>
              <a:rPr lang="en-ZA" dirty="0"/>
              <a:t>A lock that ensures only one thread can execute at a time</a:t>
            </a:r>
          </a:p>
          <a:p>
            <a:r>
              <a:rPr lang="en-ZA" dirty="0"/>
              <a:t>Applicable to </a:t>
            </a:r>
            <a:r>
              <a:rPr lang="en-ZA" dirty="0" err="1"/>
              <a:t>CPython</a:t>
            </a:r>
            <a:r>
              <a:rPr lang="en-ZA" dirty="0"/>
              <a:t>. Not </a:t>
            </a:r>
            <a:r>
              <a:rPr lang="en-ZA" dirty="0" err="1"/>
              <a:t>Jython</a:t>
            </a:r>
            <a:r>
              <a:rPr lang="en-ZA" dirty="0"/>
              <a:t>, </a:t>
            </a:r>
            <a:r>
              <a:rPr lang="en-ZA" dirty="0" err="1"/>
              <a:t>IronPython</a:t>
            </a:r>
            <a:r>
              <a:rPr lang="en-ZA" dirty="0"/>
              <a:t>.</a:t>
            </a:r>
          </a:p>
          <a:p>
            <a:r>
              <a:rPr lang="en-ZA" dirty="0"/>
              <a:t>Can be a potential performance bottleneck</a:t>
            </a:r>
          </a:p>
          <a:p>
            <a:r>
              <a:rPr lang="en-ZA" dirty="0"/>
              <a:t>The GIL is released:</a:t>
            </a:r>
          </a:p>
          <a:p>
            <a:pPr lvl="1"/>
            <a:r>
              <a:rPr lang="en-ZA" dirty="0"/>
              <a:t>IO</a:t>
            </a:r>
          </a:p>
          <a:p>
            <a:pPr lvl="1"/>
            <a:r>
              <a:rPr lang="en-ZA" dirty="0"/>
              <a:t>Every 0.005 seconds. Can be changed using </a:t>
            </a:r>
            <a:r>
              <a:rPr lang="en-ZA" dirty="0" err="1"/>
              <a:t>sys.setswitchinterval</a:t>
            </a:r>
            <a:r>
              <a:rPr lang="en-ZA" dirty="0"/>
              <a:t>()</a:t>
            </a:r>
          </a:p>
          <a:p>
            <a:pPr lvl="1"/>
            <a:endParaRPr lang="en-Z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819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44852-C50F-F445-B5D5-93D02D77D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does the GIL exist?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43208-241E-434F-8FE0-AC29EABD2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Python uses reference counting for garbage collection</a:t>
            </a:r>
          </a:p>
          <a:p>
            <a:r>
              <a:rPr lang="en-ZA" dirty="0"/>
              <a:t>When no references point to an object, the memory is released</a:t>
            </a:r>
          </a:p>
          <a:p>
            <a:r>
              <a:rPr lang="en-US" dirty="0"/>
              <a:t>Without the GIL multiple threads could simultaneously increment / decrement an objects reference count resulting in:</a:t>
            </a:r>
          </a:p>
          <a:p>
            <a:pPr lvl="1"/>
            <a:r>
              <a:rPr lang="en-US" dirty="0"/>
              <a:t>Deadlocks</a:t>
            </a:r>
          </a:p>
          <a:p>
            <a:pPr lvl="1"/>
            <a:r>
              <a:rPr lang="en-US" dirty="0"/>
              <a:t>Releasing an objects memory while it’s still needed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101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FE55E-4CFD-5646-87E7-147498319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CF295-6D47-4944-BED1-97ED490F3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Threads live inside processes and share the same memory space</a:t>
            </a:r>
          </a:p>
          <a:p>
            <a:r>
              <a:rPr lang="en-ZA" dirty="0"/>
              <a:t>They cannot execute code simultaneously</a:t>
            </a:r>
          </a:p>
          <a:p>
            <a:pPr lvl="1"/>
            <a:r>
              <a:rPr lang="en-ZA" dirty="0"/>
              <a:t>They get things done concurrently</a:t>
            </a:r>
          </a:p>
          <a:p>
            <a:r>
              <a:rPr lang="en-ZA" dirty="0"/>
              <a:t>Threads switch even if they don’t need to</a:t>
            </a:r>
          </a:p>
          <a:p>
            <a:r>
              <a:rPr lang="en-ZA" dirty="0"/>
              <a:t>Can be hard to reason about:</a:t>
            </a:r>
          </a:p>
          <a:p>
            <a:pPr lvl="1"/>
            <a:r>
              <a:rPr lang="en-ZA" dirty="0"/>
              <a:t>Threads can switch control at any time</a:t>
            </a:r>
          </a:p>
          <a:p>
            <a:pPr lvl="1"/>
            <a:r>
              <a:rPr lang="en-ZA" dirty="0"/>
              <a:t>Code must be thread safe</a:t>
            </a:r>
          </a:p>
          <a:p>
            <a:pPr lvl="1"/>
            <a:r>
              <a:rPr lang="en-ZA" dirty="0"/>
              <a:t>Locks are needed when accessing shared memory</a:t>
            </a:r>
          </a:p>
          <a:p>
            <a:pPr lvl="1"/>
            <a:endParaRPr lang="en-ZA" dirty="0"/>
          </a:p>
          <a:p>
            <a:endParaRPr lang="en-Z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595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2C5B7-F948-0E43-B3ED-1090E5853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4E1BE-B366-224E-A304-15B7FBDEF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memory space.</a:t>
            </a:r>
          </a:p>
          <a:p>
            <a:r>
              <a:rPr lang="en-US" dirty="0"/>
              <a:t>Execute code in parallel.</a:t>
            </a:r>
          </a:p>
          <a:p>
            <a:r>
              <a:rPr lang="en-ZA" dirty="0"/>
              <a:t>Costly to spawn. More overhead than threads.</a:t>
            </a:r>
          </a:p>
          <a:p>
            <a:r>
              <a:rPr lang="en-ZA" dirty="0"/>
              <a:t>Sharing information between processes is done by pickling.</a:t>
            </a:r>
          </a:p>
          <a:p>
            <a:endParaRPr lang="en-ZA" dirty="0"/>
          </a:p>
          <a:p>
            <a:endParaRPr lang="en-Z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48889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480</TotalTime>
  <Words>982</Words>
  <Application>Microsoft Macintosh PowerPoint</Application>
  <PresentationFormat>Widescreen</PresentationFormat>
  <Paragraphs>233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Franklin Gothic Book</vt:lpstr>
      <vt:lpstr>Menlo</vt:lpstr>
      <vt:lpstr>Crop</vt:lpstr>
      <vt:lpstr>Asynchronous Python</vt:lpstr>
      <vt:lpstr>Topics:</vt:lpstr>
      <vt:lpstr>CPU vs IO bound operations</vt:lpstr>
      <vt:lpstr>Sync vs Async</vt:lpstr>
      <vt:lpstr>Concurrent vs Parallel</vt:lpstr>
      <vt:lpstr>The GIL</vt:lpstr>
      <vt:lpstr>Why does the GIL exist?</vt:lpstr>
      <vt:lpstr>Threads</vt:lpstr>
      <vt:lpstr>Processes</vt:lpstr>
      <vt:lpstr>Asyncio</vt:lpstr>
      <vt:lpstr>Asyncio</vt:lpstr>
      <vt:lpstr>Use Cases</vt:lpstr>
      <vt:lpstr>import demo</vt:lpstr>
      <vt:lpstr>PowerPoint Presentation</vt:lpstr>
      <vt:lpstr>PowerPoint Presentation</vt:lpstr>
      <vt:lpstr>Synchronous Example - CPU </vt:lpstr>
      <vt:lpstr>Thread Example - IO</vt:lpstr>
      <vt:lpstr>Thread Example - CPU</vt:lpstr>
      <vt:lpstr>Multiprocess Example - IO</vt:lpstr>
      <vt:lpstr>Multiprocess Example - CPU</vt:lpstr>
      <vt:lpstr>Asyncio Example</vt:lpstr>
      <vt:lpstr>Asyncio Example - IO</vt:lpstr>
      <vt:lpstr>Asyncio Example - CPU</vt:lpstr>
      <vt:lpstr>Demo Average Times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Asynchronous Python</dc:title>
  <dc:creator>Brendon Delate</dc:creator>
  <cp:lastModifiedBy>Brendon Delate</cp:lastModifiedBy>
  <cp:revision>60</cp:revision>
  <dcterms:created xsi:type="dcterms:W3CDTF">2018-11-18T11:57:03Z</dcterms:created>
  <dcterms:modified xsi:type="dcterms:W3CDTF">2018-11-24T13:09:38Z</dcterms:modified>
</cp:coreProperties>
</file>