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57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6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7BF8-56C0-469F-B708-89B3EA4E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031B5-B97B-4952-8322-7AD9698E6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9022-95C3-4183-8922-F788E946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E31-3DA6-4FC8-BD14-7C1EDF8DE6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652F-0D36-421C-BC61-A1259AB6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B5F5-3D51-4690-AD81-A8B8BEB6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806-5241-4CA0-B614-E9253184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A7D4-D391-4B18-A897-52FD9494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959CC-7FE9-4AF4-8CBA-95ADB8F6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5A18-B0B2-4C11-B791-D2DE95CB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E31-3DA6-4FC8-BD14-7C1EDF8DE6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D667-CC52-4221-9E40-0FB9DEC6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83B6-A409-40AC-A7F9-B19405BB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806-5241-4CA0-B614-E9253184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6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8ECBE-37EA-494B-A91F-20ADFFED3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477DF-802C-48FC-8C89-B4C7B8AF5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3075-84E8-41B5-AFCB-779E9F47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E31-3DA6-4FC8-BD14-7C1EDF8DE6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772C-6103-47CE-B6DA-66D430CC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950A-9454-4E63-B62B-4EA3E8A1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806-5241-4CA0-B614-E9253184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0143-A32F-449B-98F2-2EE97E80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5ED0-3E6B-479B-85A8-BA31484F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70F7-BEC3-4921-BB3C-99D163CE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E31-3DA6-4FC8-BD14-7C1EDF8DE6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7533-CD35-42FF-866C-61D49B1E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3F41-0B50-4592-926E-B02E2765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806-5241-4CA0-B614-E9253184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0531-DAAB-47C2-B4A7-4C9264A6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024FC-9F29-48C8-ACF2-83919ECC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922C0-A142-4D87-8FA9-AFFE1624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E31-3DA6-4FC8-BD14-7C1EDF8DE6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1EF2-D533-43D4-A32F-832F5A00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C48D-5A5F-4C57-9059-720DA499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806-5241-4CA0-B614-E9253184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E6FE-753A-41E1-B861-3479BEF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D0B0-DDA3-4460-B6D4-BE5E873CA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1974A-3947-4CD8-968B-892C2334F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E014C-E854-437E-AF92-06A0A0F2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E31-3DA6-4FC8-BD14-7C1EDF8DE6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DC48A-4029-463B-AE9A-30DB7D54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0CE3F-5486-4653-B9F6-62F9340C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806-5241-4CA0-B614-E9253184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C918-BC62-4345-B10D-91EFB5B7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0E0D-0784-4E83-BC33-7C64C56E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F64D-5FF5-4A05-9716-1A6FF2247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EAF39-76B8-48F9-AC60-86DA36F76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D0436-F099-4481-AC5B-A304BECD2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47EA6-CAAF-4F1C-82D9-5056896D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E31-3DA6-4FC8-BD14-7C1EDF8DE6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44346-AB84-4D65-985D-56FBDA52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9F9EB-EA7F-4C1A-B825-CF1DEC44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806-5241-4CA0-B614-E9253184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3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6355-3611-4F86-B906-C1DCC439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85738-280D-49FB-A2D1-38B525B1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E31-3DA6-4FC8-BD14-7C1EDF8DE6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86D2D-E43A-4B75-B1E6-1FAD7B55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07EF9-E937-4527-9DB3-C913409B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806-5241-4CA0-B614-E9253184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4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33D5B-F400-49D2-95D3-62A79F65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E31-3DA6-4FC8-BD14-7C1EDF8DE6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8047F-2DA9-49E6-9C6E-F84D645E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541BD-A542-4E26-A5A6-CB36F6FC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806-5241-4CA0-B614-E9253184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411F-560C-4832-B495-1D315D30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B688E-FD58-4218-B7D2-F98ACB41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8C37D-C425-4650-B827-D8360C1F6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D6FBF-D59F-4C3E-A86B-5881E124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E31-3DA6-4FC8-BD14-7C1EDF8DE6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F1AB1-2F65-4D1D-AA77-40499133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6C801-47C5-4688-9E27-536CE93C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806-5241-4CA0-B614-E9253184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44DA-5360-477D-B0DA-62594796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1E9A6-8B84-4AC6-B90D-F31BB8B90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7ECB7-3EAC-4D62-890A-207DF50A7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317D2-9E23-4AAF-8348-C2BDCE50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E31-3DA6-4FC8-BD14-7C1EDF8DE6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DDD5E-5A49-4FA6-B1EF-1732FE42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B3676-4B01-408B-9BF3-414B86CB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806-5241-4CA0-B614-E9253184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B4D93-A11C-4345-9F41-48458FE3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C983E-5945-4AA5-8987-3FF38458C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687FE-294B-4C61-9277-9A4CCD6F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FE31-3DA6-4FC8-BD14-7C1EDF8DE6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B5E3C-841E-44A7-8503-2AAC5090E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A6C4-8870-4CE0-98C8-D54797B07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A806-5241-4CA0-B614-E9253184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0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210E-B6D6-43FE-A261-BC08D441B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Algorithm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9DCEC-121D-4638-924D-6EB8312BB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Bethany DeMerchant</a:t>
            </a:r>
          </a:p>
          <a:p>
            <a:r>
              <a:rPr lang="en-US" dirty="0"/>
              <a:t>CS 432 A. Nwala</a:t>
            </a:r>
          </a:p>
          <a:p>
            <a:r>
              <a:rPr lang="en-US" dirty="0"/>
              <a:t>25 April 2019</a:t>
            </a:r>
          </a:p>
        </p:txBody>
      </p:sp>
    </p:spTree>
    <p:extLst>
      <p:ext uri="{BB962C8B-B14F-4D97-AF65-F5344CB8AC3E}">
        <p14:creationId xmlns:p14="http://schemas.microsoft.com/office/powerpoint/2010/main" val="95278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77FC-D556-404D-91C7-0CD82136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Predictors (biases)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F02C7-51CB-49B1-A953-BA44A82776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Ratings are affected by inherent traits of items and users</a:t>
                </a:r>
              </a:p>
              <a:p>
                <a:pPr lvl="1"/>
                <a:r>
                  <a:rPr lang="en-US" dirty="0"/>
                  <a:t>Some items receive higher ratings, some users give lower ratings</a:t>
                </a:r>
              </a:p>
              <a:p>
                <a:r>
                  <a:rPr lang="en-US" dirty="0"/>
                  <a:t>We can try to account for this using </a:t>
                </a:r>
                <a:r>
                  <a:rPr lang="en-US" i="1" dirty="0"/>
                  <a:t>baseline predictors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b="0" dirty="0"/>
                  <a:t> is the baseline prediction of a given user’s rating of a given item</a:t>
                </a:r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F02C7-51CB-49B1-A953-BA44A8277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5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654D8C-ABB9-4857-8850-897D1D77E5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009BD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9BD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9BD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654D8C-ABB9-4857-8850-897D1D77E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BD11E8-D8E0-4559-979A-A8F9B7425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b="0" i="1" smtClean="0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>
                    <a:latin typeface="Cambria Math" panose="02040503050406030204" pitchFamily="18" charset="0"/>
                  </a:rPr>
                  <a:t>is a generic prediction based solely on external traits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i="0" dirty="0">
                    <a:latin typeface="Cambria Math" panose="02040503050406030204" pitchFamily="18" charset="0"/>
                  </a:rPr>
                  <a:t> is the average rating of all movies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9BD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9BD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9BD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0" dirty="0">
                    <a:latin typeface="Cambria Math" panose="02040503050406030204" pitchFamily="18" charset="0"/>
                  </a:rPr>
                  <a:t> is the bias of a specific movie (independent of reviewer)</a:t>
                </a:r>
              </a:p>
              <a:p>
                <a:pPr lvl="1"/>
                <a:r>
                  <a:rPr lang="en-US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>
                    <a:latin typeface="Cambria Math" panose="02040503050406030204" pitchFamily="18" charset="0"/>
                  </a:rPr>
                  <a:t>is the bias of a specific user (independent of movie)</a:t>
                </a:r>
              </a:p>
              <a:p>
                <a:endParaRPr lang="en-US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BD11E8-D8E0-4559-979A-A8F9B7425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73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654D8C-ABB9-4857-8850-897D1D77E5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7012" y="615628"/>
                <a:ext cx="4791718" cy="1743296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9BD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9BD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9BD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654D8C-ABB9-4857-8850-897D1D77E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7012" y="615628"/>
                <a:ext cx="4791718" cy="17432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BD11E8-D8E0-4559-979A-A8F9B7425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012" y="2771923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These formulas are modified versions of arithmetic mean.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the rating given to movie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ⅈ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by user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the set of all users who rated movie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is the set of all movies rated by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are constants selected based on the data for regularization</a:t>
                </a:r>
              </a:p>
              <a:p>
                <a:r>
                  <a:rPr lang="en-US" dirty="0"/>
                  <a:t>More accurate calculations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9BD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9BD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9BD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exist, but are more complex</a:t>
                </a:r>
              </a:p>
              <a:p>
                <a:endParaRPr lang="en-US" b="1" dirty="0">
                  <a:latin typeface="Cambria Math" panose="02040503050406030204" pitchFamily="18" charset="0"/>
                </a:endParaRPr>
              </a:p>
              <a:p>
                <a:r>
                  <a:rPr lang="en-US" sz="1100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BD11E8-D8E0-4559-979A-A8F9B7425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012" y="2771923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55B7DBB-480C-4EEB-991C-F0CB0611F2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1808" y="894302"/>
                <a:ext cx="5343180" cy="11859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  <m:aln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rgbClr val="009BD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9BD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9BD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55B7DBB-480C-4EEB-991C-F0CB0611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808" y="894302"/>
                <a:ext cx="5343180" cy="1185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59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8153C-6CB0-4185-B73F-7810DA15C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84" y="3489527"/>
            <a:ext cx="5047883" cy="317252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1F66A3-9F47-4415-BDE7-77CC68AA6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85" y="195953"/>
            <a:ext cx="5047883" cy="323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CC95A9-3EEE-499E-AE1D-52703806B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924" y="3489528"/>
            <a:ext cx="4890209" cy="3172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4DD73E-40B9-474C-B5ED-3738613530B5}"/>
              </a:ext>
            </a:extLst>
          </p:cNvPr>
          <p:cNvSpPr txBox="1"/>
          <p:nvPr/>
        </p:nvSpPr>
        <p:spPr>
          <a:xfrm>
            <a:off x="237024" y="1348246"/>
            <a:ext cx="6817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three users receive extremely similar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more,  all projected ratings are either 5.0 or 1.0.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This points to something odd in the results…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688F1-0BC5-4C90-A796-64ED70980CC9}"/>
              </a:ext>
            </a:extLst>
          </p:cNvPr>
          <p:cNvSpPr txBox="1"/>
          <p:nvPr/>
        </p:nvSpPr>
        <p:spPr>
          <a:xfrm>
            <a:off x="393632" y="506991"/>
            <a:ext cx="593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The ‘Santa with Muscles’ Problem</a:t>
            </a:r>
          </a:p>
        </p:txBody>
      </p:sp>
    </p:spTree>
    <p:extLst>
      <p:ext uri="{BB962C8B-B14F-4D97-AF65-F5344CB8AC3E}">
        <p14:creationId xmlns:p14="http://schemas.microsoft.com/office/powerpoint/2010/main" val="310217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AB84-9E72-4624-BF4F-E17DE4CE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getRecommendations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b="1" dirty="0">
                <a:cs typeface="Courier New" panose="02070309020205020404" pitchFamily="49" charset="0"/>
              </a:rPr>
              <a:t> </a:t>
            </a:r>
            <a:r>
              <a:rPr lang="en-US" sz="3200" b="1" dirty="0"/>
              <a:t>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94C5B-0133-45AE-A50F-EA3271A4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3" y="1453315"/>
            <a:ext cx="6772827" cy="26305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31C348-B9CB-48EF-82B8-81534E879EA9}"/>
                  </a:ext>
                </a:extLst>
              </p:cNvPr>
              <p:cNvSpPr/>
              <p:nvPr/>
            </p:nvSpPr>
            <p:spPr>
              <a:xfrm>
                <a:off x="7583092" y="2150454"/>
                <a:ext cx="3783408" cy="1261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𝑣𝑖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31C348-B9CB-48EF-82B8-81534E879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92" y="2150454"/>
                <a:ext cx="3783408" cy="1261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3C984C-DC2A-4E61-9FB8-58AA18E1D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0699"/>
            <a:ext cx="10515600" cy="2011363"/>
          </a:xfrm>
        </p:spPr>
        <p:txBody>
          <a:bodyPr/>
          <a:lstStyle/>
          <a:p>
            <a:r>
              <a:rPr lang="en-US" dirty="0"/>
              <a:t>The code on the left performs the operations of this equation.</a:t>
            </a:r>
          </a:p>
        </p:txBody>
      </p:sp>
    </p:spTree>
    <p:extLst>
      <p:ext uri="{BB962C8B-B14F-4D97-AF65-F5344CB8AC3E}">
        <p14:creationId xmlns:p14="http://schemas.microsoft.com/office/powerpoint/2010/main" val="355262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D235944-5F8D-4F17-BA14-CC45A8444216}"/>
                  </a:ext>
                </a:extLst>
              </p:cNvPr>
              <p:cNvSpPr/>
              <p:nvPr/>
            </p:nvSpPr>
            <p:spPr>
              <a:xfrm>
                <a:off x="7582412" y="2145705"/>
                <a:ext cx="3783408" cy="1261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𝑣𝑖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D235944-5F8D-4F17-BA14-CC45A8444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412" y="2145705"/>
                <a:ext cx="3783408" cy="12616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EA4AB84-9E72-4624-BF4F-E17DE4CE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getRecommendations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3200" b="1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3881-196F-4A38-AE3F-98295388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0699"/>
            <a:ext cx="10515600" cy="2011363"/>
          </a:xfrm>
        </p:spPr>
        <p:txBody>
          <a:bodyPr/>
          <a:lstStyle/>
          <a:p>
            <a:r>
              <a:rPr lang="en-US" dirty="0"/>
              <a:t>When there’s only one item to consider, no addition is done.</a:t>
            </a:r>
          </a:p>
          <a:p>
            <a:pPr lvl="1"/>
            <a:r>
              <a:rPr lang="en-US" dirty="0"/>
              <a:t>The similarity terms now cancel each other out. </a:t>
            </a:r>
          </a:p>
          <a:p>
            <a:pPr lvl="1"/>
            <a:r>
              <a:rPr lang="en-US" dirty="0"/>
              <a:t>This returns the original rating!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94C5B-0133-45AE-A50F-EA3271A41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73" y="1453315"/>
            <a:ext cx="6772827" cy="263057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CACF42-A4C3-47AC-A328-BA0EFEE6D07B}"/>
              </a:ext>
            </a:extLst>
          </p:cNvPr>
          <p:cNvCxnSpPr>
            <a:cxnSpLocks/>
          </p:cNvCxnSpPr>
          <p:nvPr/>
        </p:nvCxnSpPr>
        <p:spPr>
          <a:xfrm flipH="1">
            <a:off x="9989242" y="2290905"/>
            <a:ext cx="1301058" cy="35332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69C9A3-F38B-4A1F-AA19-ED5B8F71815B}"/>
              </a:ext>
            </a:extLst>
          </p:cNvPr>
          <p:cNvCxnSpPr>
            <a:cxnSpLocks/>
          </p:cNvCxnSpPr>
          <p:nvPr/>
        </p:nvCxnSpPr>
        <p:spPr>
          <a:xfrm flipH="1">
            <a:off x="9566231" y="2937950"/>
            <a:ext cx="1301058" cy="35332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4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AB84-9E72-4624-BF4F-E17DE4CE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Courier New" panose="02070309020205020404" pitchFamily="49" charset="0"/>
              </a:rPr>
              <a:t>A crude solution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3881-196F-4A38-AE3F-98295388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89" y="5172076"/>
            <a:ext cx="10515600" cy="2011363"/>
          </a:xfrm>
        </p:spPr>
        <p:txBody>
          <a:bodyPr/>
          <a:lstStyle/>
          <a:p>
            <a:r>
              <a:rPr lang="en-US" dirty="0"/>
              <a:t>Code has been added to count the number of ratings an item has.</a:t>
            </a:r>
          </a:p>
          <a:p>
            <a:pPr lvl="1"/>
            <a:r>
              <a:rPr lang="en-US" dirty="0"/>
              <a:t>Movies with less than five ratings are not considered it the ratings.</a:t>
            </a:r>
          </a:p>
          <a:p>
            <a:pPr lvl="1"/>
            <a:r>
              <a:rPr lang="en-US" dirty="0"/>
              <a:t>This prevents movies with one high rating from overwhelming the results.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3EEEAC-A9D7-41F4-8A88-371864F5C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39"/>
          <a:stretch/>
        </p:blipFill>
        <p:spPr>
          <a:xfrm>
            <a:off x="174073" y="1466015"/>
            <a:ext cx="5794927" cy="34869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6E74C0-E658-4F77-8649-BC85C21A4240}"/>
              </a:ext>
            </a:extLst>
          </p:cNvPr>
          <p:cNvSpPr/>
          <p:nvPr/>
        </p:nvSpPr>
        <p:spPr>
          <a:xfrm>
            <a:off x="186773" y="3555999"/>
            <a:ext cx="5794927" cy="189707"/>
          </a:xfrm>
          <a:prstGeom prst="rect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567B5-6E7A-4112-B48A-94E51D9BF95B}"/>
              </a:ext>
            </a:extLst>
          </p:cNvPr>
          <p:cNvSpPr/>
          <p:nvPr/>
        </p:nvSpPr>
        <p:spPr>
          <a:xfrm>
            <a:off x="174073" y="2209800"/>
            <a:ext cx="5794927" cy="381000"/>
          </a:xfrm>
          <a:prstGeom prst="rect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4404A3-806A-45EB-BC26-0751F275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24" y="1466015"/>
            <a:ext cx="5794926" cy="34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4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9C7F-EB0F-46C3-9380-EB6325B0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Ricci, Francesco, et al. </a:t>
            </a:r>
            <a:r>
              <a:rPr lang="en-US" i="1" dirty="0"/>
              <a:t>Recommender Systems Handbook</a:t>
            </a:r>
            <a:r>
              <a:rPr lang="en-US" dirty="0"/>
              <a:t>. </a:t>
            </a:r>
            <a:r>
              <a:rPr lang="en-US"/>
              <a:t>2nd ed., Springer,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9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Recommender Algorithm Methods</vt:lpstr>
      <vt:lpstr>Baseline Predictors (biases)</vt:lpstr>
      <vt:lpstr>b_ui=μ+b_i+b_u </vt:lpstr>
      <vt:lpstr>b_i=(∑129_(u∈R(ⅈ))▒(r_ui-μ) )/(|R(ⅈ)|  + λ_1 ) </vt:lpstr>
      <vt:lpstr>PowerPoint Presentation</vt:lpstr>
      <vt:lpstr>The getRecommendations() function</vt:lpstr>
      <vt:lpstr>The getRecommendations() function</vt:lpstr>
      <vt:lpstr>A crude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DeMerchant</dc:creator>
  <cp:lastModifiedBy>Bethany DeMerchant</cp:lastModifiedBy>
  <cp:revision>13</cp:revision>
  <dcterms:created xsi:type="dcterms:W3CDTF">2019-04-25T18:24:03Z</dcterms:created>
  <dcterms:modified xsi:type="dcterms:W3CDTF">2019-04-25T20:06:40Z</dcterms:modified>
</cp:coreProperties>
</file>