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sldIdLst>
    <p:sldId id="275" r:id="rId2"/>
    <p:sldId id="305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36" r:id="rId13"/>
    <p:sldId id="337" r:id="rId14"/>
    <p:sldId id="338" r:id="rId15"/>
    <p:sldId id="326" r:id="rId16"/>
    <p:sldId id="339" r:id="rId17"/>
    <p:sldId id="340" r:id="rId18"/>
    <p:sldId id="341" r:id="rId19"/>
    <p:sldId id="342" r:id="rId20"/>
    <p:sldId id="344" r:id="rId21"/>
    <p:sldId id="343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</p:sldIdLst>
  <p:sldSz cx="9144000" cy="6858000" type="screen4x3"/>
  <p:notesSz cx="6797675" cy="9928225"/>
  <p:custDataLst>
    <p:tags r:id="rId3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B"/>
    <a:srgbClr val="3968B2"/>
    <a:srgbClr val="FFE699"/>
    <a:srgbClr val="7F9ACF"/>
    <a:srgbClr val="CED9EA"/>
    <a:srgbClr val="142B50"/>
    <a:srgbClr val="1B4597"/>
    <a:srgbClr val="607FC0"/>
    <a:srgbClr val="6C6D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73" autoAdjust="0"/>
    <p:restoredTop sz="99422" autoAdjust="0"/>
  </p:normalViewPr>
  <p:slideViewPr>
    <p:cSldViewPr snapToGrid="0">
      <p:cViewPr varScale="1">
        <p:scale>
          <a:sx n="82" d="100"/>
          <a:sy n="82" d="100"/>
        </p:scale>
        <p:origin x="1778" y="58"/>
      </p:cViewPr>
      <p:guideLst>
        <p:guide orient="horz" pos="2160"/>
        <p:guide pos="31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7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836" y="0"/>
            <a:ext cx="2945659" cy="4987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6E183-B025-411D-B8D2-AC2D205091DA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60"/>
            <a:ext cx="5438140" cy="3909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518"/>
            <a:ext cx="2945659" cy="498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836" y="9429518"/>
            <a:ext cx="2945659" cy="498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23C68-633B-4643-AE8C-26C25153D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025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audio" Target="../media/audio1.wav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42892816"/>
              </p:ext>
            </p:extLst>
          </p:nvPr>
        </p:nvGraphicFramePr>
        <p:xfrm>
          <a:off x="1466" y="1589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think-cell Slide" r:id="rId5" imgW="493" imgH="493" progId="TCLayout.ActiveDocument.1">
                  <p:embed/>
                </p:oleObj>
              </mc:Choice>
              <mc:Fallback>
                <p:oleObj name="think-cell Slide" r:id="rId5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66" y="1589"/>
                        <a:ext cx="146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7A23-577D-41F1-AEB4-F823C9A3352F}" type="datetime1">
              <a:rPr lang="en-US" smtClean="0"/>
              <a:t>11/12/2018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Higher School of Economics, Moscow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827C-C800-41DC-B962-3BAD9FEE5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83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click.wav"/>
          </p:stSnd>
        </p:sndAc>
      </p:transition>
    </mc:Choice>
    <mc:Fallback xmlns="">
      <p:transition spd="slow">
        <p:sndAc>
          <p:stSnd>
            <p:snd r:embed="rId7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2BE6-1EEB-4760-A5FF-EC11CA3E46A5}" type="datetime1">
              <a:rPr lang="en-US" smtClean="0"/>
              <a:t>11/12/2018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Higher School of Economics, Moscow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827C-C800-41DC-B962-3BAD9FEE5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49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FA34-1A45-46B3-AABC-F50C635E566D}" type="datetime1">
              <a:rPr lang="en-US" smtClean="0"/>
              <a:t>11/12/2018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Higher School of Economics, Moscow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827C-C800-41DC-B962-3BAD9FEE5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25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663C-7900-4512-82E4-CB6D3EBA50D7}" type="datetime1">
              <a:rPr lang="en-US" smtClean="0"/>
              <a:t>11/12/2018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Higher School of Economics, Moscow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827C-C800-41DC-B962-3BAD9FEE5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41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C737-7D75-4ECD-8624-22FFADBC1767}" type="datetime1">
              <a:rPr lang="en-US" smtClean="0"/>
              <a:t>11/12/2018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Higher School of Economics, Moscow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827C-C800-41DC-B962-3BAD9FEE5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84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1C2-FBDF-4EC0-AA5A-911EF35F9A3D}" type="datetime1">
              <a:rPr lang="en-US" smtClean="0"/>
              <a:t>11/12/2018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Higher School of Economics, Moscow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827C-C800-41DC-B962-3BAD9FEE5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00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EBD4F-8259-4060-875B-16D0813F345D}" type="datetime1">
              <a:rPr lang="en-US" smtClean="0"/>
              <a:t>11/12/2018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Higher School of Economics, Moscow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827C-C800-41DC-B962-3BAD9FEE5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60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F44E-F42F-4A5A-A7E6-1E78C45BB93C}" type="datetime1">
              <a:rPr lang="en-US" smtClean="0"/>
              <a:t>11/12/2018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Higher School of Economics, Moscow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827C-C800-41DC-B962-3BAD9FEE5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9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DA8E-8CC5-4EBC-A69F-3ED24677931D}" type="datetime1">
              <a:rPr lang="en-US" smtClean="0"/>
              <a:t>11/12/2018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Higher School of Economics, Moscow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827C-C800-41DC-B962-3BAD9FEE5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13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1805-57F8-4C23-9EC5-BADE22243CDD}" type="datetime1">
              <a:rPr lang="en-US" smtClean="0"/>
              <a:t>11/12/2018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Higher School of Economics, Moscow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827C-C800-41DC-B962-3BAD9FEE5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99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2144-EC80-4EDD-B0D4-E3D101E65968}" type="datetime1">
              <a:rPr lang="en-US" smtClean="0"/>
              <a:t>11/12/2018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Higher School of Economics, Moscow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E827C-C800-41DC-B962-3BAD9FEE5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01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086133891"/>
              </p:ext>
            </p:extLst>
          </p:nvPr>
        </p:nvGraphicFramePr>
        <p:xfrm>
          <a:off x="1466" y="1589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think-cell Slide" r:id="rId16" imgW="493" imgH="493" progId="TCLayout.ActiveDocument.1">
                  <p:embed/>
                </p:oleObj>
              </mc:Choice>
              <mc:Fallback>
                <p:oleObj name="think-cell Slide" r:id="rId16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466" y="1589"/>
                        <a:ext cx="146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4D920-67D0-4A02-952E-114D88F9E489}" type="datetime1">
              <a:rPr lang="en-US" smtClean="0"/>
              <a:t>11/12/2018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Higher School of Economics, Moscow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E827C-C800-41DC-B962-3BAD9FEE5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53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15" name="click.wav"/>
          </p:stSnd>
        </p:sndAc>
      </p:transition>
    </mc:Choice>
    <mc:Fallback xmlns="">
      <p:transition spd="slow">
        <p:sndAc>
          <p:stSnd>
            <p:snd r:embed="rId18" name="click.wav"/>
          </p:stSnd>
        </p:sndAc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1.wav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97" y="3785342"/>
            <a:ext cx="8230607" cy="1823898"/>
          </a:xfrm>
        </p:spPr>
        <p:txBody>
          <a:bodyPr anchor="t">
            <a:noAutofit/>
          </a:bodyPr>
          <a:lstStyle/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ru-RU" sz="3200" b="1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Финансовая система</a:t>
            </a:r>
            <a:endParaRPr lang="ru-RU" sz="2400" dirty="0">
              <a:solidFill>
                <a:srgbClr val="005AAB"/>
              </a:solidFill>
              <a:latin typeface="Myriad Pro"/>
              <a:ea typeface="Calibri"/>
              <a:cs typeface="Times New Roman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062" y="720000"/>
            <a:ext cx="2335876" cy="225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1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высшая школа экономики logo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9"/>
          <a:stretch/>
        </p:blipFill>
        <p:spPr bwMode="auto">
          <a:xfrm>
            <a:off x="8172000" y="257015"/>
            <a:ext cx="720000" cy="7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8746" y="1369283"/>
            <a:ext cx="8326818" cy="5144604"/>
          </a:xfrm>
        </p:spPr>
        <p:txBody>
          <a:bodyPr anchor="t">
            <a:noAutofit/>
          </a:bodyPr>
          <a:lstStyle/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Myriad Pro"/>
                <a:ea typeface="Calibri"/>
                <a:cs typeface="Times New Roman"/>
              </a:rPr>
              <a:t>Финансовые посредники в одно или несколько действий сводят между собой конечных кредиторов и конечных заемщиков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то есть превращают сбережения в инвестиции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В процессе работы финансовых посредников происходит </a:t>
            </a:r>
            <a:r>
              <a:rPr lang="ru-RU" sz="2400" i="1" dirty="0">
                <a:latin typeface="Myriad Pro"/>
                <a:ea typeface="Calibri"/>
                <a:cs typeface="Times New Roman"/>
              </a:rPr>
              <a:t>трансмутация активов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Прямое взаимодействие конечных кредиторов и 	заемщиков часто невозможно в силу ряда причин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Трансмутация активов часто происходит в длинной 	цепи различных финансовых посредников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endParaRPr lang="ru-RU" sz="2000" dirty="0">
              <a:solidFill>
                <a:srgbClr val="005AAB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360000" y="1090749"/>
            <a:ext cx="7560000" cy="0"/>
          </a:xfrm>
          <a:prstGeom prst="line">
            <a:avLst/>
          </a:prstGeom>
          <a:ln w="19050">
            <a:solidFill>
              <a:srgbClr val="005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60000" y="257015"/>
            <a:ext cx="756000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3200" b="1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Роль финансовых посредников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19EE827C-C800-41DC-B962-3BAD9FEE5ACE}" type="slidenum">
              <a:rPr lang="ru-RU" b="1" smtClean="0">
                <a:solidFill>
                  <a:schemeClr val="tx1"/>
                </a:solidFill>
                <a:latin typeface="Myriad Pro" pitchFamily="34" charset="0"/>
              </a:rPr>
              <a:t>10</a:t>
            </a:fld>
            <a:endParaRPr lang="ru-RU" b="1" dirty="0">
              <a:solidFill>
                <a:schemeClr val="tx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0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высшая школа экономики logo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9"/>
          <a:stretch/>
        </p:blipFill>
        <p:spPr bwMode="auto">
          <a:xfrm>
            <a:off x="8172000" y="257015"/>
            <a:ext cx="720000" cy="7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8746" y="1369283"/>
            <a:ext cx="8326818" cy="5144604"/>
          </a:xfrm>
        </p:spPr>
        <p:txBody>
          <a:bodyPr anchor="t">
            <a:noAutofit/>
          </a:bodyPr>
          <a:lstStyle/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Myriad Pro"/>
                <a:ea typeface="Calibri"/>
                <a:cs typeface="Times New Roman"/>
              </a:rPr>
              <a:t>Потребность в удобной деноминации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Домохозяйства предпочитают делать небольшие по 	объему сбережения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Даже небольшим фирмам могут требоваться 	инвестиции в достаточно крупных размерах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Объем лота акций на фондовом рынке превосходит 	средний объем сбережений домохозяйств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Небольшим фирмам сложно выпускать свои ценные 	бумаги, проще обратиться за кредитом в банк</a:t>
            </a:r>
            <a:endParaRPr lang="ru-RU" sz="2000" dirty="0">
              <a:solidFill>
                <a:srgbClr val="005AAB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360000" y="1090749"/>
            <a:ext cx="7560000" cy="0"/>
          </a:xfrm>
          <a:prstGeom prst="line">
            <a:avLst/>
          </a:prstGeom>
          <a:ln w="19050">
            <a:solidFill>
              <a:srgbClr val="005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60000" y="257015"/>
            <a:ext cx="756000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3200" b="1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Трансмутация активов (1)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19EE827C-C800-41DC-B962-3BAD9FEE5ACE}" type="slidenum">
              <a:rPr lang="ru-RU" b="1" smtClean="0">
                <a:solidFill>
                  <a:schemeClr val="tx1"/>
                </a:solidFill>
                <a:latin typeface="Myriad Pro" pitchFamily="34" charset="0"/>
              </a:rPr>
              <a:t>11</a:t>
            </a:fld>
            <a:endParaRPr lang="ru-RU" b="1" dirty="0">
              <a:solidFill>
                <a:schemeClr val="tx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3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высшая школа экономики logo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9"/>
          <a:stretch/>
        </p:blipFill>
        <p:spPr bwMode="auto">
          <a:xfrm>
            <a:off x="8172000" y="257015"/>
            <a:ext cx="720000" cy="7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8746" y="1369283"/>
            <a:ext cx="8326818" cy="5144604"/>
          </a:xfrm>
        </p:spPr>
        <p:txBody>
          <a:bodyPr anchor="t">
            <a:noAutofit/>
          </a:bodyPr>
          <a:lstStyle/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Myriad Pro"/>
                <a:ea typeface="Calibri"/>
                <a:cs typeface="Times New Roman"/>
              </a:rPr>
              <a:t>Сдвиги срочности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Домохозяйства часто делают сбережения не только 	на небольшие суммы, но и на короткие сроки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Срок окупаемости инвестиционных проектов фирм 	может быть велик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Ипотека также берется на длинный срок</a:t>
            </a:r>
            <a:endParaRPr lang="ru-RU" sz="2000" dirty="0">
              <a:solidFill>
                <a:srgbClr val="005AAB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360000" y="1090749"/>
            <a:ext cx="7560000" cy="0"/>
          </a:xfrm>
          <a:prstGeom prst="line">
            <a:avLst/>
          </a:prstGeom>
          <a:ln w="19050">
            <a:solidFill>
              <a:srgbClr val="005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60000" y="257015"/>
            <a:ext cx="756000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3200" b="1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Трансмутация активов (2)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19EE827C-C800-41DC-B962-3BAD9FEE5ACE}" type="slidenum">
              <a:rPr lang="ru-RU" b="1" smtClean="0">
                <a:solidFill>
                  <a:schemeClr val="tx1"/>
                </a:solidFill>
                <a:latin typeface="Myriad Pro" pitchFamily="34" charset="0"/>
              </a:rPr>
              <a:t>12</a:t>
            </a:fld>
            <a:endParaRPr lang="ru-RU" b="1" dirty="0">
              <a:solidFill>
                <a:schemeClr val="tx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43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высшая школа экономики logo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9"/>
          <a:stretch/>
        </p:blipFill>
        <p:spPr bwMode="auto">
          <a:xfrm>
            <a:off x="8172000" y="257015"/>
            <a:ext cx="720000" cy="7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8746" y="1369283"/>
            <a:ext cx="8326818" cy="5144604"/>
          </a:xfrm>
        </p:spPr>
        <p:txBody>
          <a:bodyPr anchor="t">
            <a:noAutofit/>
          </a:bodyPr>
          <a:lstStyle/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Myriad Pro"/>
                <a:ea typeface="Calibri"/>
                <a:cs typeface="Times New Roman"/>
              </a:rPr>
              <a:t>Трансформация неликвидных активов в ликвидные обязательства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Сглаживающие свое потребление домохозяйства 	предпочитают накапливать богатство 	в 	высоколиквидных активах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Фирмам удобнее иметь неликвидный долгосрочный 	долг, а не прибегать регулярно к рефинансированию 	краткосрочной ликвидной задолженности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endParaRPr lang="ru-RU" sz="2000" dirty="0">
              <a:solidFill>
                <a:srgbClr val="005AAB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360000" y="1090749"/>
            <a:ext cx="7560000" cy="0"/>
          </a:xfrm>
          <a:prstGeom prst="line">
            <a:avLst/>
          </a:prstGeom>
          <a:ln w="19050">
            <a:solidFill>
              <a:srgbClr val="005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60000" y="257015"/>
            <a:ext cx="756000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3200" b="1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Трансмутация активов (3)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19EE827C-C800-41DC-B962-3BAD9FEE5ACE}" type="slidenum">
              <a:rPr lang="ru-RU" b="1" smtClean="0">
                <a:solidFill>
                  <a:schemeClr val="tx1"/>
                </a:solidFill>
                <a:latin typeface="Myriad Pro" pitchFamily="34" charset="0"/>
              </a:rPr>
              <a:t>13</a:t>
            </a:fld>
            <a:endParaRPr lang="ru-RU" b="1" dirty="0">
              <a:solidFill>
                <a:schemeClr val="tx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27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высшая школа экономики logo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9"/>
          <a:stretch/>
        </p:blipFill>
        <p:spPr bwMode="auto">
          <a:xfrm>
            <a:off x="8172000" y="257015"/>
            <a:ext cx="720000" cy="7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8746" y="1369283"/>
            <a:ext cx="8326818" cy="5144604"/>
          </a:xfrm>
        </p:spPr>
        <p:txBody>
          <a:bodyPr anchor="t">
            <a:noAutofit/>
          </a:bodyPr>
          <a:lstStyle/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Myriad Pro"/>
                <a:ea typeface="Calibri"/>
                <a:cs typeface="Times New Roman"/>
              </a:rPr>
              <a:t>Объединение и диверсификация рисков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В отличие от финансовых посредников, отдельные 	домохозяйства не обладают ни навыками, ни 	возможностями по управлению рисками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Объединяя сбережения домохозяйств в пул, 	финансовый посредник может взять на себя 	основные риски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Торговля рисками предполагает поиск контрагента, 	что затруднительно для домохозяйств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endParaRPr lang="ru-RU" sz="2000" dirty="0">
              <a:solidFill>
                <a:srgbClr val="005AAB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360000" y="1090749"/>
            <a:ext cx="7560000" cy="0"/>
          </a:xfrm>
          <a:prstGeom prst="line">
            <a:avLst/>
          </a:prstGeom>
          <a:ln w="19050">
            <a:solidFill>
              <a:srgbClr val="005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60000" y="257015"/>
            <a:ext cx="756000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3200" b="1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Трансмутация активов (4)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19EE827C-C800-41DC-B962-3BAD9FEE5ACE}" type="slidenum">
              <a:rPr lang="ru-RU" b="1" smtClean="0">
                <a:solidFill>
                  <a:schemeClr val="tx1"/>
                </a:solidFill>
                <a:latin typeface="Myriad Pro" pitchFamily="34" charset="0"/>
              </a:rPr>
              <a:t>14</a:t>
            </a:fld>
            <a:endParaRPr lang="ru-RU" b="1" dirty="0">
              <a:solidFill>
                <a:schemeClr val="tx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12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высшая школа экономики logo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9"/>
          <a:stretch/>
        </p:blipFill>
        <p:spPr bwMode="auto">
          <a:xfrm>
            <a:off x="8172000" y="257015"/>
            <a:ext cx="720000" cy="7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8746" y="1369283"/>
            <a:ext cx="8326818" cy="5144604"/>
          </a:xfrm>
        </p:spPr>
        <p:txBody>
          <a:bodyPr anchor="t">
            <a:noAutofit/>
          </a:bodyPr>
          <a:lstStyle/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Myriad Pro"/>
                <a:ea typeface="Calibri"/>
                <a:cs typeface="Times New Roman"/>
              </a:rPr>
              <a:t>Коммерческие банки (депозитарные институты)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составляют основу финансовой системы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привлекают на депозиты средства домохозяйств 	(основной источник сбережений в экономике)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являются в высокой степени универсальными 	финансовыми посредниками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работают как с конечными заемщиками, так и 	кредитуют других финансовых посредников</a:t>
            </a:r>
            <a:endParaRPr lang="ru-RU" sz="2000" dirty="0">
              <a:solidFill>
                <a:srgbClr val="005AAB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360000" y="1090749"/>
            <a:ext cx="7560000" cy="0"/>
          </a:xfrm>
          <a:prstGeom prst="line">
            <a:avLst/>
          </a:prstGeom>
          <a:ln w="19050">
            <a:solidFill>
              <a:srgbClr val="005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60000" y="10794"/>
            <a:ext cx="7560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3200" b="1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Некоторые типы финансовых организаций (1)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19EE827C-C800-41DC-B962-3BAD9FEE5ACE}" type="slidenum">
              <a:rPr lang="ru-RU" b="1" smtClean="0">
                <a:solidFill>
                  <a:schemeClr val="tx1"/>
                </a:solidFill>
                <a:latin typeface="Myriad Pro" pitchFamily="34" charset="0"/>
              </a:rPr>
              <a:t>15</a:t>
            </a:fld>
            <a:endParaRPr lang="ru-RU" b="1" dirty="0">
              <a:solidFill>
                <a:schemeClr val="tx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высшая школа экономики logo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9"/>
          <a:stretch/>
        </p:blipFill>
        <p:spPr bwMode="auto">
          <a:xfrm>
            <a:off x="8172000" y="257015"/>
            <a:ext cx="720000" cy="7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8746" y="1369283"/>
            <a:ext cx="8326818" cy="5144604"/>
          </a:xfrm>
        </p:spPr>
        <p:txBody>
          <a:bodyPr anchor="t">
            <a:noAutofit/>
          </a:bodyPr>
          <a:lstStyle/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Myriad Pro"/>
                <a:ea typeface="Calibri"/>
                <a:cs typeface="Times New Roman"/>
              </a:rPr>
              <a:t>Инвестиционные банки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организуют крупным компаниям и даже 	правительствам привлечение внешнего 	финансирования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оказывают консалтинговые услуги для сделок купли-	продажи, слияния или поглощения бизнеса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предоставляют брокерский услуги и 	специализируются на выпуске сложных производных 	финансовых инструментов</a:t>
            </a:r>
            <a:endParaRPr lang="ru-RU" sz="2000" dirty="0">
              <a:solidFill>
                <a:srgbClr val="005AAB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360000" y="1090749"/>
            <a:ext cx="7560000" cy="0"/>
          </a:xfrm>
          <a:prstGeom prst="line">
            <a:avLst/>
          </a:prstGeom>
          <a:ln w="19050">
            <a:solidFill>
              <a:srgbClr val="005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60000" y="10794"/>
            <a:ext cx="7560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3200" b="1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Некоторые типы финансовых организаций (2)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19EE827C-C800-41DC-B962-3BAD9FEE5ACE}" type="slidenum">
              <a:rPr lang="ru-RU" b="1" smtClean="0">
                <a:solidFill>
                  <a:schemeClr val="tx1"/>
                </a:solidFill>
                <a:latin typeface="Myriad Pro" pitchFamily="34" charset="0"/>
              </a:rPr>
              <a:t>16</a:t>
            </a:fld>
            <a:endParaRPr lang="ru-RU" b="1" dirty="0">
              <a:solidFill>
                <a:schemeClr val="tx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высшая школа экономики logo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9"/>
          <a:stretch/>
        </p:blipFill>
        <p:spPr bwMode="auto">
          <a:xfrm>
            <a:off x="8172000" y="257015"/>
            <a:ext cx="720000" cy="7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8746" y="1369283"/>
            <a:ext cx="8326818" cy="5144604"/>
          </a:xfrm>
        </p:spPr>
        <p:txBody>
          <a:bodyPr anchor="t">
            <a:noAutofit/>
          </a:bodyPr>
          <a:lstStyle/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Myriad Pro"/>
                <a:ea typeface="Calibri"/>
                <a:cs typeface="Times New Roman"/>
              </a:rPr>
              <a:t>Хедж-фонды 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собирают в пул активы крупных инвесторов 	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используя значительный финансовый рычаг и 	сложные инвестиционные стратегии, стремятся 	получить максимальную прибыль для заданного 	уровня риска (или минимизировать риск получения 	требуемой нормы доходности)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endParaRPr lang="ru-RU" sz="2400" dirty="0">
              <a:solidFill>
                <a:srgbClr val="005AAB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360000" y="1090749"/>
            <a:ext cx="7560000" cy="0"/>
          </a:xfrm>
          <a:prstGeom prst="line">
            <a:avLst/>
          </a:prstGeom>
          <a:ln w="19050">
            <a:solidFill>
              <a:srgbClr val="005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60000" y="10794"/>
            <a:ext cx="7560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3200" b="1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Некоторые типы финансовых организаций (3)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19EE827C-C800-41DC-B962-3BAD9FEE5ACE}" type="slidenum">
              <a:rPr lang="ru-RU" b="1" smtClean="0">
                <a:solidFill>
                  <a:schemeClr val="tx1"/>
                </a:solidFill>
                <a:latin typeface="Myriad Pro" pitchFamily="34" charset="0"/>
              </a:rPr>
              <a:t>17</a:t>
            </a:fld>
            <a:endParaRPr lang="ru-RU" b="1" dirty="0">
              <a:solidFill>
                <a:schemeClr val="tx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62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высшая школа экономики logo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9"/>
          <a:stretch/>
        </p:blipFill>
        <p:spPr bwMode="auto">
          <a:xfrm>
            <a:off x="8172000" y="257015"/>
            <a:ext cx="720000" cy="7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8746" y="1369283"/>
            <a:ext cx="8326818" cy="5144604"/>
          </a:xfrm>
        </p:spPr>
        <p:txBody>
          <a:bodyPr anchor="t">
            <a:noAutofit/>
          </a:bodyPr>
          <a:lstStyle/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Финансовые посредники могут специализироваться на определенных видах экономической активности или типах кредитования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кредитные союзы,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финансовые компании,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паевые фонды,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ссудо-сберегательный институты, и др.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endParaRPr lang="ru-RU" sz="20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360000" y="1090749"/>
            <a:ext cx="7560000" cy="0"/>
          </a:xfrm>
          <a:prstGeom prst="line">
            <a:avLst/>
          </a:prstGeom>
          <a:ln w="19050">
            <a:solidFill>
              <a:srgbClr val="005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60000" y="10794"/>
            <a:ext cx="7560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3200" b="1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Некоторые типы финансовых организаций (4)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19EE827C-C800-41DC-B962-3BAD9FEE5ACE}" type="slidenum">
              <a:rPr lang="ru-RU" b="1" smtClean="0">
                <a:solidFill>
                  <a:schemeClr val="tx1"/>
                </a:solidFill>
                <a:latin typeface="Myriad Pro" pitchFamily="34" charset="0"/>
              </a:rPr>
              <a:t>18</a:t>
            </a:fld>
            <a:endParaRPr lang="ru-RU" b="1" dirty="0">
              <a:solidFill>
                <a:schemeClr val="tx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4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высшая школа экономики logo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9"/>
          <a:stretch/>
        </p:blipFill>
        <p:spPr bwMode="auto">
          <a:xfrm>
            <a:off x="8172000" y="257015"/>
            <a:ext cx="720000" cy="7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8746" y="1369283"/>
            <a:ext cx="8326818" cy="5144604"/>
          </a:xfrm>
        </p:spPr>
        <p:txBody>
          <a:bodyPr anchor="t">
            <a:noAutofit/>
          </a:bodyPr>
          <a:lstStyle/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Myriad Pro"/>
                <a:ea typeface="Calibri"/>
                <a:cs typeface="Times New Roman"/>
              </a:rPr>
              <a:t>Коммерческие банки жестко регулируются центральным банком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резервные требования,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банковский надзор,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система страхования вкладов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Теневой банковский сектор (инвестиционные банки, хедж-фонды и другие) не столь жестко или вовсе не регулируется государством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Центральный банк может кредитовать только регулируемые коммерческие банки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в том числе, выступая «кредитором последней 	надежды»</a:t>
            </a:r>
            <a:endParaRPr lang="ru-RU" sz="2000" dirty="0">
              <a:solidFill>
                <a:srgbClr val="005AAB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360000" y="1090749"/>
            <a:ext cx="7560000" cy="0"/>
          </a:xfrm>
          <a:prstGeom prst="line">
            <a:avLst/>
          </a:prstGeom>
          <a:ln w="19050">
            <a:solidFill>
              <a:srgbClr val="005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60000" y="10794"/>
            <a:ext cx="7560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3200" b="1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Некоторые типы финансовых организаций (5)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19EE827C-C800-41DC-B962-3BAD9FEE5ACE}" type="slidenum">
              <a:rPr lang="ru-RU" b="1" smtClean="0">
                <a:solidFill>
                  <a:schemeClr val="tx1"/>
                </a:solidFill>
                <a:latin typeface="Myriad Pro" pitchFamily="34" charset="0"/>
              </a:rPr>
              <a:t>19</a:t>
            </a:fld>
            <a:endParaRPr lang="ru-RU" b="1" dirty="0">
              <a:solidFill>
                <a:schemeClr val="tx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05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высшая школа экономики logo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9"/>
          <a:stretch/>
        </p:blipFill>
        <p:spPr bwMode="auto">
          <a:xfrm>
            <a:off x="8172000" y="257015"/>
            <a:ext cx="720000" cy="7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8746" y="1369283"/>
            <a:ext cx="8326818" cy="5144604"/>
          </a:xfrm>
        </p:spPr>
        <p:txBody>
          <a:bodyPr anchor="t">
            <a:noAutofit/>
          </a:bodyPr>
          <a:lstStyle/>
          <a:p>
            <a:pPr defTabSz="5400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latin typeface="Myriad Pro"/>
                <a:ea typeface="Calibri"/>
                <a:cs typeface="Times New Roman"/>
              </a:rPr>
              <a:t>Неявный вывод из модели межвременного выбора: само наличие финансового рынка (возможности сберегать и брать в долг) является Парето-улучшением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Иначе невозможно сгладить потребление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Организация финансового рынка имеет не меньшее значение</a:t>
            </a:r>
            <a:br>
              <a:rPr lang="en-US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Базовые модели предполагают автоматическое 	превращение сбережений в инвестиции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В реальности это работа финансовых посредников</a:t>
            </a:r>
            <a:endParaRPr lang="ru-RU" sz="2000" dirty="0">
              <a:solidFill>
                <a:srgbClr val="005AAB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360000" y="1090749"/>
            <a:ext cx="7560000" cy="0"/>
          </a:xfrm>
          <a:prstGeom prst="line">
            <a:avLst/>
          </a:prstGeom>
          <a:ln w="19050">
            <a:solidFill>
              <a:srgbClr val="005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60000" y="257015"/>
            <a:ext cx="756000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3200" b="1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Мотивация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19EE827C-C800-41DC-B962-3BAD9FEE5ACE}" type="slidenum">
              <a:rPr lang="ru-RU" b="1" smtClean="0">
                <a:solidFill>
                  <a:schemeClr val="tx1"/>
                </a:solidFill>
                <a:latin typeface="Myriad Pro" pitchFamily="34" charset="0"/>
              </a:rPr>
              <a:t>2</a:t>
            </a:fld>
            <a:endParaRPr lang="ru-RU" b="1" dirty="0">
              <a:solidFill>
                <a:schemeClr val="tx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высшая школа экономики logo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9"/>
          <a:stretch/>
        </p:blipFill>
        <p:spPr bwMode="auto">
          <a:xfrm>
            <a:off x="8172000" y="257015"/>
            <a:ext cx="720000" cy="7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8746" y="1369283"/>
            <a:ext cx="8326818" cy="5144604"/>
          </a:xfrm>
        </p:spPr>
        <p:txBody>
          <a:bodyPr anchor="t">
            <a:noAutofit/>
          </a:bodyPr>
          <a:lstStyle/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Myriad Pro"/>
                <a:ea typeface="Calibri"/>
                <a:cs typeface="Times New Roman"/>
              </a:rPr>
              <a:t>Страховые компании	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Традиционные формы страхования (риски утраты 	имущества, причинения вреда здоровью и т.п.)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Страхование финансовых рисков (например, риска 	банкротства эмитента облигаций)</a:t>
            </a:r>
            <a:endParaRPr lang="ru-RU" sz="2000" dirty="0">
              <a:solidFill>
                <a:srgbClr val="005AAB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360000" y="1090749"/>
            <a:ext cx="7560000" cy="0"/>
          </a:xfrm>
          <a:prstGeom prst="line">
            <a:avLst/>
          </a:prstGeom>
          <a:ln w="19050">
            <a:solidFill>
              <a:srgbClr val="005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60000" y="10794"/>
            <a:ext cx="7560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3200" b="1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Некоторые типы финансовых организаций (6)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19EE827C-C800-41DC-B962-3BAD9FEE5ACE}" type="slidenum">
              <a:rPr lang="ru-RU" b="1" smtClean="0">
                <a:solidFill>
                  <a:schemeClr val="tx1"/>
                </a:solidFill>
                <a:latin typeface="Myriad Pro" pitchFamily="34" charset="0"/>
              </a:rPr>
              <a:t>20</a:t>
            </a:fld>
            <a:endParaRPr lang="ru-RU" b="1" dirty="0">
              <a:solidFill>
                <a:schemeClr val="tx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26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высшая школа экономики logo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9"/>
          <a:stretch/>
        </p:blipFill>
        <p:spPr bwMode="auto">
          <a:xfrm>
            <a:off x="8172000" y="257015"/>
            <a:ext cx="720000" cy="7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8746" y="1369283"/>
            <a:ext cx="8326818" cy="5144604"/>
          </a:xfrm>
        </p:spPr>
        <p:txBody>
          <a:bodyPr anchor="t">
            <a:noAutofit/>
          </a:bodyPr>
          <a:lstStyle/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Myriad Pro"/>
                <a:ea typeface="Calibri"/>
                <a:cs typeface="Times New Roman"/>
              </a:rPr>
              <a:t>Международные и национальные рейтинговые агентства 	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Оценка и выставление рейтингов 	кредитоспособности и качества управления 	заемщиков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Текущие рейтинги и прогнозы по их изменению 	создают основу для конвенциональной оценки 	рисков соответствующих инвестиций</a:t>
            </a:r>
            <a:endParaRPr lang="ru-RU" sz="2000" dirty="0">
              <a:solidFill>
                <a:srgbClr val="005AAB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360000" y="1090749"/>
            <a:ext cx="7560000" cy="0"/>
          </a:xfrm>
          <a:prstGeom prst="line">
            <a:avLst/>
          </a:prstGeom>
          <a:ln w="19050">
            <a:solidFill>
              <a:srgbClr val="005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60000" y="10794"/>
            <a:ext cx="7560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3200" b="1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Некоторые типы финансовых организаций (7)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19EE827C-C800-41DC-B962-3BAD9FEE5ACE}" type="slidenum">
              <a:rPr lang="ru-RU" b="1" smtClean="0">
                <a:solidFill>
                  <a:schemeClr val="tx1"/>
                </a:solidFill>
                <a:latin typeface="Myriad Pro" pitchFamily="34" charset="0"/>
              </a:rPr>
              <a:t>21</a:t>
            </a:fld>
            <a:endParaRPr lang="ru-RU" b="1" dirty="0">
              <a:solidFill>
                <a:schemeClr val="tx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высшая школа экономики logo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9"/>
          <a:stretch/>
        </p:blipFill>
        <p:spPr bwMode="auto">
          <a:xfrm>
            <a:off x="8172000" y="257015"/>
            <a:ext cx="720000" cy="7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8746" y="1369283"/>
            <a:ext cx="8326818" cy="5144604"/>
          </a:xfrm>
        </p:spPr>
        <p:txBody>
          <a:bodyPr anchor="t">
            <a:noAutofit/>
          </a:bodyPr>
          <a:lstStyle/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Myriad Pro"/>
                <a:ea typeface="Calibri"/>
                <a:cs typeface="Times New Roman"/>
              </a:rPr>
              <a:t>Возможность объединения, диверсификации и хеджирования рисков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Финансовая система позволяет торговать риском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Конечные кредиторы объединяются в пул и не берут 	на себя полностью идиосинкразические риски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Финансовый посредник имеет больше возможностей 	для диверсификации и хеджирования рисков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Меньшие риски и более высокая доходность 	стимулируют делать больше сбережений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latin typeface="Myriad Pro"/>
                <a:ea typeface="Calibri"/>
                <a:cs typeface="Times New Roman"/>
              </a:rPr>
            </a:br>
            <a:endParaRPr lang="ru-RU" sz="2000" dirty="0">
              <a:solidFill>
                <a:srgbClr val="005AAB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360000" y="1090749"/>
            <a:ext cx="7560000" cy="0"/>
          </a:xfrm>
          <a:prstGeom prst="line">
            <a:avLst/>
          </a:prstGeom>
          <a:ln w="19050">
            <a:solidFill>
              <a:srgbClr val="005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60000" y="10794"/>
            <a:ext cx="7560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3200" b="1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Выгоды общества от существования развитой финансовой системы (1)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19EE827C-C800-41DC-B962-3BAD9FEE5ACE}" type="slidenum">
              <a:rPr lang="ru-RU" b="1" smtClean="0">
                <a:solidFill>
                  <a:schemeClr val="tx1"/>
                </a:solidFill>
                <a:latin typeface="Myriad Pro" pitchFamily="34" charset="0"/>
              </a:rPr>
              <a:t>22</a:t>
            </a:fld>
            <a:endParaRPr lang="ru-RU" b="1" dirty="0">
              <a:solidFill>
                <a:schemeClr val="tx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65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высшая школа экономики logo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9"/>
          <a:stretch/>
        </p:blipFill>
        <p:spPr bwMode="auto">
          <a:xfrm>
            <a:off x="8172000" y="257015"/>
            <a:ext cx="720000" cy="7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8746" y="1369283"/>
            <a:ext cx="8326818" cy="5144604"/>
          </a:xfrm>
        </p:spPr>
        <p:txBody>
          <a:bodyPr anchor="t">
            <a:noAutofit/>
          </a:bodyPr>
          <a:lstStyle/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Myriad Pro"/>
                <a:ea typeface="Calibri"/>
                <a:cs typeface="Times New Roman"/>
              </a:rPr>
              <a:t>Повышение ликвидности рынков активов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Большее число агентов, напрямую или косвенно 	вовлеченных в торговлю финансовыми активами, 	повышает интенсивность торговли и ликвидность 	рынка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Домохозяйства предпочитают сберегать в ликвидных 	активах: выше ликвидность, выше сбережения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Высокая ликвидность корпоративных ценных	бумаг 	облегчает фирмам фондирование	инвестиции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Снижение риска шоков ликвидности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latin typeface="Myriad Pro"/>
                <a:ea typeface="Calibri"/>
                <a:cs typeface="Times New Roman"/>
              </a:rPr>
            </a:br>
            <a:endParaRPr lang="ru-RU" sz="2000" dirty="0">
              <a:solidFill>
                <a:srgbClr val="005AAB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360000" y="1090749"/>
            <a:ext cx="7560000" cy="0"/>
          </a:xfrm>
          <a:prstGeom prst="line">
            <a:avLst/>
          </a:prstGeom>
          <a:ln w="19050">
            <a:solidFill>
              <a:srgbClr val="005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60000" y="10794"/>
            <a:ext cx="7560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3200" b="1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Выгоды общества от существования развитой финансовой системы (2)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19EE827C-C800-41DC-B962-3BAD9FEE5ACE}" type="slidenum">
              <a:rPr lang="ru-RU" b="1" smtClean="0">
                <a:solidFill>
                  <a:schemeClr val="tx1"/>
                </a:solidFill>
                <a:latin typeface="Myriad Pro" pitchFamily="34" charset="0"/>
              </a:rPr>
              <a:t>23</a:t>
            </a:fld>
            <a:endParaRPr lang="ru-RU" b="1" dirty="0">
              <a:solidFill>
                <a:schemeClr val="tx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6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высшая школа экономики logo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9"/>
          <a:stretch/>
        </p:blipFill>
        <p:spPr bwMode="auto">
          <a:xfrm>
            <a:off x="8172000" y="257015"/>
            <a:ext cx="720000" cy="7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8746" y="1369283"/>
            <a:ext cx="8326818" cy="5144604"/>
          </a:xfrm>
        </p:spPr>
        <p:txBody>
          <a:bodyPr anchor="t">
            <a:noAutofit/>
          </a:bodyPr>
          <a:lstStyle/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Myriad Pro"/>
                <a:ea typeface="Calibri"/>
                <a:cs typeface="Times New Roman"/>
              </a:rPr>
              <a:t>Решение информационных проблем и повышение эффективности в распределении ресурсов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Неполнота информации возникает не только в силу 	объективной неопределенности, но и из-за проблем 	с ее распространением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Развитая финансовая система дает экономию на 	масштабе в сборе и обработке информации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Большая эффективность в мониторинге заемщиков 	смягчает последствия асимметрии информации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latin typeface="Myriad Pro"/>
                <a:ea typeface="Calibri"/>
                <a:cs typeface="Times New Roman"/>
              </a:rPr>
            </a:br>
            <a:endParaRPr lang="ru-RU" sz="2000" dirty="0">
              <a:solidFill>
                <a:srgbClr val="005AAB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360000" y="1090749"/>
            <a:ext cx="7560000" cy="0"/>
          </a:xfrm>
          <a:prstGeom prst="line">
            <a:avLst/>
          </a:prstGeom>
          <a:ln w="19050">
            <a:solidFill>
              <a:srgbClr val="005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60000" y="10794"/>
            <a:ext cx="7560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3200" b="1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Выгоды общества от существования развитой финансовой системы (3)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19EE827C-C800-41DC-B962-3BAD9FEE5ACE}" type="slidenum">
              <a:rPr lang="ru-RU" b="1" smtClean="0">
                <a:solidFill>
                  <a:schemeClr val="tx1"/>
                </a:solidFill>
                <a:latin typeface="Myriad Pro" pitchFamily="34" charset="0"/>
              </a:rPr>
              <a:t>24</a:t>
            </a:fld>
            <a:endParaRPr lang="ru-RU" b="1" dirty="0">
              <a:solidFill>
                <a:schemeClr val="tx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33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высшая школа экономики logo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9"/>
          <a:stretch/>
        </p:blipFill>
        <p:spPr bwMode="auto">
          <a:xfrm>
            <a:off x="8172000" y="257015"/>
            <a:ext cx="720000" cy="7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8746" y="1369283"/>
            <a:ext cx="8326818" cy="5144604"/>
          </a:xfrm>
        </p:spPr>
        <p:txBody>
          <a:bodyPr anchor="t">
            <a:noAutofit/>
          </a:bodyPr>
          <a:lstStyle/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Myriad Pro"/>
                <a:ea typeface="Calibri"/>
                <a:cs typeface="Times New Roman"/>
              </a:rPr>
              <a:t>Стимулирование торговли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Выдавая торговые и потребительские кредиты, 	финансовые посредники стимулируют торговлю, 	общий рост деловой активности и рост 	благосостояния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latin typeface="Myriad Pro"/>
                <a:ea typeface="Calibri"/>
                <a:cs typeface="Times New Roman"/>
              </a:rPr>
            </a:br>
            <a:endParaRPr lang="ru-RU" sz="2000" dirty="0">
              <a:solidFill>
                <a:srgbClr val="005AAB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360000" y="1090749"/>
            <a:ext cx="7560000" cy="0"/>
          </a:xfrm>
          <a:prstGeom prst="line">
            <a:avLst/>
          </a:prstGeom>
          <a:ln w="19050">
            <a:solidFill>
              <a:srgbClr val="005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60000" y="10794"/>
            <a:ext cx="7560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3200" b="1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Выгоды общества от существования развитой финансовой системы (4)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19EE827C-C800-41DC-B962-3BAD9FEE5ACE}" type="slidenum">
              <a:rPr lang="ru-RU" b="1" smtClean="0">
                <a:solidFill>
                  <a:schemeClr val="tx1"/>
                </a:solidFill>
                <a:latin typeface="Myriad Pro" pitchFamily="34" charset="0"/>
              </a:rPr>
              <a:t>25</a:t>
            </a:fld>
            <a:endParaRPr lang="ru-RU" b="1" dirty="0">
              <a:solidFill>
                <a:schemeClr val="tx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46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высшая школа экономики logo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9"/>
          <a:stretch/>
        </p:blipFill>
        <p:spPr bwMode="auto">
          <a:xfrm>
            <a:off x="8172000" y="257015"/>
            <a:ext cx="720000" cy="7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8746" y="1369283"/>
            <a:ext cx="8326818" cy="5144604"/>
          </a:xfrm>
        </p:spPr>
        <p:txBody>
          <a:bodyPr anchor="t">
            <a:noAutofit/>
          </a:bodyPr>
          <a:lstStyle/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Myriad Pro"/>
                <a:ea typeface="Calibri"/>
                <a:cs typeface="Times New Roman"/>
              </a:rPr>
              <a:t>Развитая финансовая система повышает экономическую эффективность и стимулирует экономический рост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r>
              <a:rPr lang="en-US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Bagehot (1973): 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в основе индустриальной 	революции </a:t>
            </a:r>
            <a:r>
              <a:rPr lang="en-US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были не только новые технологии, но и развитие </a:t>
            </a:r>
            <a:r>
              <a:rPr lang="en-US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финансовой системы и рост сбережений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en-US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King, Levine (1993): 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значимая положительная связь 	между индикатором развития банковского сектора и 	экономическим ростом на выборке из 77 стран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r>
              <a:rPr lang="en-US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Aghion, Howitt, Mayer-Foulkes (2005): 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более быстрая 	конвергенция стран с развитой финансовой 	системой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latin typeface="Myriad Pro"/>
                <a:ea typeface="Calibri"/>
                <a:cs typeface="Times New Roman"/>
              </a:rPr>
            </a:br>
            <a:endParaRPr lang="ru-RU" sz="2000" dirty="0">
              <a:solidFill>
                <a:srgbClr val="005AAB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360000" y="1090749"/>
            <a:ext cx="7560000" cy="0"/>
          </a:xfrm>
          <a:prstGeom prst="line">
            <a:avLst/>
          </a:prstGeom>
          <a:ln w="19050">
            <a:solidFill>
              <a:srgbClr val="005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60000" y="257015"/>
            <a:ext cx="756000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3200" b="1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Финансовое развитие (1)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19EE827C-C800-41DC-B962-3BAD9FEE5ACE}" type="slidenum">
              <a:rPr lang="ru-RU" b="1" smtClean="0">
                <a:solidFill>
                  <a:schemeClr val="tx1"/>
                </a:solidFill>
                <a:latin typeface="Myriad Pro" pitchFamily="34" charset="0"/>
              </a:rPr>
              <a:t>26</a:t>
            </a:fld>
            <a:endParaRPr lang="ru-RU" b="1" dirty="0">
              <a:solidFill>
                <a:schemeClr val="tx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80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высшая школа экономики logo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9"/>
          <a:stretch/>
        </p:blipFill>
        <p:spPr bwMode="auto">
          <a:xfrm>
            <a:off x="8172000" y="257015"/>
            <a:ext cx="720000" cy="7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8746" y="1369283"/>
            <a:ext cx="8326818" cy="5144604"/>
          </a:xfrm>
        </p:spPr>
        <p:txBody>
          <a:bodyPr anchor="t">
            <a:noAutofit/>
          </a:bodyPr>
          <a:lstStyle/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Myriad Pro"/>
                <a:ea typeface="Calibri"/>
                <a:cs typeface="Times New Roman"/>
              </a:rPr>
              <a:t>Цель политики финансовой либерализации в развитых и развивающихся странах в 1980ых-1990ых годах – снять барьеры для развития финансовых рынков в глобальной экономике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Отказ от ряда мер регулирования, введенных в 	развитых странах после Великой депрессии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en-US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Stiglitz (2000): 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финансовая либерализация делает 	уязвимыми финансы развивающихся стран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Есть ли четкая грань между нужным пруденциальным регулированием и </a:t>
            </a:r>
            <a:r>
              <a:rPr lang="ru-RU" sz="2400" i="1" dirty="0">
                <a:latin typeface="Myriad Pro"/>
                <a:ea typeface="Calibri"/>
                <a:cs typeface="Times New Roman"/>
              </a:rPr>
              <a:t>финансовой репрессией</a:t>
            </a:r>
            <a:r>
              <a:rPr lang="ru-RU" sz="2400" dirty="0">
                <a:latin typeface="Myriad Pro"/>
                <a:ea typeface="Calibri"/>
                <a:cs typeface="Times New Roman"/>
              </a:rPr>
              <a:t>?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latin typeface="Myriad Pro"/>
                <a:ea typeface="Calibri"/>
                <a:cs typeface="Times New Roman"/>
              </a:rPr>
            </a:br>
            <a:endParaRPr lang="ru-RU" sz="2000" dirty="0">
              <a:solidFill>
                <a:srgbClr val="005AAB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360000" y="1090749"/>
            <a:ext cx="7560000" cy="0"/>
          </a:xfrm>
          <a:prstGeom prst="line">
            <a:avLst/>
          </a:prstGeom>
          <a:ln w="19050">
            <a:solidFill>
              <a:srgbClr val="005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60000" y="257015"/>
            <a:ext cx="756000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3200" b="1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Финансовое развитие (2)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19EE827C-C800-41DC-B962-3BAD9FEE5ACE}" type="slidenum">
              <a:rPr lang="ru-RU" b="1" smtClean="0">
                <a:solidFill>
                  <a:schemeClr val="tx1"/>
                </a:solidFill>
                <a:latin typeface="Myriad Pro" pitchFamily="34" charset="0"/>
              </a:rPr>
              <a:t>27</a:t>
            </a:fld>
            <a:endParaRPr lang="ru-RU" b="1" dirty="0">
              <a:solidFill>
                <a:schemeClr val="tx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7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высшая школа экономики logo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9"/>
          <a:stretch/>
        </p:blipFill>
        <p:spPr bwMode="auto">
          <a:xfrm>
            <a:off x="8172000" y="257015"/>
            <a:ext cx="720000" cy="7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8746" y="1369283"/>
            <a:ext cx="8326818" cy="5144604"/>
          </a:xfrm>
        </p:spPr>
        <p:txBody>
          <a:bodyPr anchor="t">
            <a:noAutofit/>
          </a:bodyPr>
          <a:lstStyle/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Myriad Pro"/>
                <a:ea typeface="Calibri"/>
                <a:cs typeface="Times New Roman"/>
              </a:rPr>
              <a:t>К финансовой репрессии часто относят: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-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ограничения на номинальные ставки процента,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-селективное кредитование избранных отраслей под 	  заниженный процент, 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en-US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-завышенные нормы минимальных резервов,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-прямой или косвенный государственный контроль 	  	  над финансовыми институтами,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-нерыночное размещение государственного долга 	 	  под заниженный процент,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-ограничения на потоки капитала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latin typeface="Myriad Pro"/>
                <a:ea typeface="Calibri"/>
                <a:cs typeface="Times New Roman"/>
              </a:rPr>
            </a:br>
            <a:endParaRPr lang="ru-RU" sz="2000" dirty="0">
              <a:solidFill>
                <a:srgbClr val="005AAB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360000" y="1090749"/>
            <a:ext cx="7560000" cy="0"/>
          </a:xfrm>
          <a:prstGeom prst="line">
            <a:avLst/>
          </a:prstGeom>
          <a:ln w="19050">
            <a:solidFill>
              <a:srgbClr val="005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60000" y="257015"/>
            <a:ext cx="756000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3200" b="1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Финансовая репрессия (1)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19EE827C-C800-41DC-B962-3BAD9FEE5ACE}" type="slidenum">
              <a:rPr lang="ru-RU" b="1" smtClean="0">
                <a:solidFill>
                  <a:schemeClr val="tx1"/>
                </a:solidFill>
                <a:latin typeface="Myriad Pro" pitchFamily="34" charset="0"/>
              </a:rPr>
              <a:t>28</a:t>
            </a:fld>
            <a:endParaRPr lang="ru-RU" b="1" dirty="0">
              <a:solidFill>
                <a:schemeClr val="tx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22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высшая школа экономики logo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9"/>
          <a:stretch/>
        </p:blipFill>
        <p:spPr bwMode="auto">
          <a:xfrm>
            <a:off x="8172000" y="257015"/>
            <a:ext cx="720000" cy="7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8746" y="1369283"/>
            <a:ext cx="8326818" cy="5144604"/>
          </a:xfrm>
        </p:spPr>
        <p:txBody>
          <a:bodyPr anchor="t">
            <a:noAutofit/>
          </a:bodyPr>
          <a:lstStyle/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Myriad Pro"/>
                <a:ea typeface="Calibri"/>
                <a:cs typeface="Times New Roman"/>
              </a:rPr>
              <a:t>К практике финансовой репрессии прибегают как развивающиеся, так и развитые страны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r>
              <a:rPr lang="en-US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McKinnon (1973), Show (1973): 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избыточно жесткое 	финансовое регулирования сдерживает 	экономическое развитие в развивающихся странах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en-US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Reinhart (2011): 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развитые страны прибегали к 	финансовой репрессии в 1950ых-1960ых годах и 	возвращаются к ней сейчас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Финансовая репрессия сдерживает развитие, но облегчает финансирование государственного долга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endParaRPr lang="ru-RU" sz="2000" dirty="0">
              <a:solidFill>
                <a:srgbClr val="005AAB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360000" y="1090749"/>
            <a:ext cx="7560000" cy="0"/>
          </a:xfrm>
          <a:prstGeom prst="line">
            <a:avLst/>
          </a:prstGeom>
          <a:ln w="19050">
            <a:solidFill>
              <a:srgbClr val="005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60000" y="257015"/>
            <a:ext cx="756000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3200" b="1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Финансовая репрессия (2)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19EE827C-C800-41DC-B962-3BAD9FEE5ACE}" type="slidenum">
              <a:rPr lang="ru-RU" b="1" smtClean="0">
                <a:solidFill>
                  <a:schemeClr val="tx1"/>
                </a:solidFill>
                <a:latin typeface="Myriad Pro" pitchFamily="34" charset="0"/>
              </a:rPr>
              <a:t>29</a:t>
            </a:fld>
            <a:endParaRPr lang="ru-RU" b="1" dirty="0">
              <a:solidFill>
                <a:schemeClr val="tx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6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высшая школа экономики logo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9"/>
          <a:stretch/>
        </p:blipFill>
        <p:spPr bwMode="auto">
          <a:xfrm>
            <a:off x="8172000" y="257015"/>
            <a:ext cx="720000" cy="7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8746" y="1369283"/>
            <a:ext cx="8326818" cy="5144604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40000" algn="l"/>
              </a:tabLst>
            </a:pPr>
            <a:r>
              <a:rPr lang="ru-RU" sz="2400" dirty="0">
                <a:latin typeface="Myriad Pro"/>
                <a:ea typeface="Calibri"/>
                <a:cs typeface="Times New Roman"/>
              </a:rPr>
              <a:t>Финансовое посредничество – это торговля деньгами во времени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Развитие финансовой системы предполагает 	появление новых финансовых инструментов и 	специализирующихся на них финансовых 	посредников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Финансовое посредничество отличается от других сделок в экономике</a:t>
            </a:r>
            <a:br>
              <a:rPr lang="en-US" sz="2400" dirty="0"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Торговля во времени требует построения ожиданий 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Важную роль играет качество информации</a:t>
            </a:r>
            <a:endParaRPr lang="ru-RU" sz="2000" dirty="0">
              <a:solidFill>
                <a:srgbClr val="005AAB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360000" y="1090749"/>
            <a:ext cx="7560000" cy="0"/>
          </a:xfrm>
          <a:prstGeom prst="line">
            <a:avLst/>
          </a:prstGeom>
          <a:ln w="19050">
            <a:solidFill>
              <a:srgbClr val="005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60000" y="257015"/>
            <a:ext cx="756000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3200" b="1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Суть финансового посредничества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19EE827C-C800-41DC-B962-3BAD9FEE5ACE}" type="slidenum">
              <a:rPr lang="ru-RU" b="1" smtClean="0">
                <a:solidFill>
                  <a:schemeClr val="tx1"/>
                </a:solidFill>
                <a:latin typeface="Myriad Pro" pitchFamily="34" charset="0"/>
              </a:rPr>
              <a:t>3</a:t>
            </a:fld>
            <a:endParaRPr lang="ru-RU" b="1" dirty="0">
              <a:solidFill>
                <a:schemeClr val="tx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63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высшая школа экономики logo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9"/>
          <a:stretch/>
        </p:blipFill>
        <p:spPr bwMode="auto">
          <a:xfrm>
            <a:off x="8172000" y="257015"/>
            <a:ext cx="720000" cy="7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8746" y="1369283"/>
            <a:ext cx="8326818" cy="5144604"/>
          </a:xfrm>
        </p:spPr>
        <p:txBody>
          <a:bodyPr anchor="t">
            <a:noAutofit/>
          </a:bodyPr>
          <a:lstStyle/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Основная литература: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r>
              <a:rPr lang="ru-RU" sz="2400" dirty="0">
                <a:latin typeface="Myriad Pro"/>
                <a:ea typeface="Calibri"/>
                <a:cs typeface="Times New Roman"/>
              </a:rPr>
              <a:t>Пекарский, </a:t>
            </a:r>
            <a:r>
              <a:rPr lang="ru-RU" sz="2400" i="1" dirty="0">
                <a:latin typeface="Myriad Pro"/>
                <a:ea typeface="Calibri"/>
                <a:cs typeface="Times New Roman"/>
              </a:rPr>
              <a:t>Макроэкономика финансовых рынков, 	Учебное пособие, гл. 13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r>
              <a:rPr lang="ru-RU" sz="2400" dirty="0" err="1">
                <a:latin typeface="Myriad Pro"/>
                <a:ea typeface="Calibri"/>
                <a:cs typeface="Times New Roman"/>
              </a:rPr>
              <a:t>Тобин</a:t>
            </a:r>
            <a:r>
              <a:rPr lang="ru-RU" sz="2400" dirty="0">
                <a:latin typeface="Myriad Pro"/>
                <a:ea typeface="Calibri"/>
                <a:cs typeface="Times New Roman"/>
              </a:rPr>
              <a:t>, </a:t>
            </a:r>
            <a:r>
              <a:rPr lang="ru-RU" sz="2400" i="1" dirty="0">
                <a:latin typeface="Myriad Pro"/>
                <a:ea typeface="Calibri"/>
                <a:cs typeface="Times New Roman"/>
              </a:rPr>
              <a:t>Финансовые посредники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Дополнительная литература: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r>
              <a:rPr lang="en-US" sz="2400" dirty="0">
                <a:latin typeface="Myriad Pro"/>
                <a:ea typeface="Calibri"/>
                <a:cs typeface="Times New Roman"/>
              </a:rPr>
              <a:t>Knoop</a:t>
            </a:r>
            <a:r>
              <a:rPr lang="ru-RU" sz="2400" dirty="0">
                <a:latin typeface="Myriad Pro"/>
                <a:ea typeface="Calibri"/>
                <a:cs typeface="Times New Roman"/>
              </a:rPr>
              <a:t>,</a:t>
            </a:r>
            <a:r>
              <a:rPr lang="en-US" sz="2400" dirty="0">
                <a:latin typeface="Myriad Pro"/>
                <a:ea typeface="Calibri"/>
                <a:cs typeface="Times New Roman"/>
              </a:rPr>
              <a:t> </a:t>
            </a:r>
            <a:r>
              <a:rPr lang="en-US" sz="2400" i="1" dirty="0">
                <a:latin typeface="Myriad Pro"/>
                <a:ea typeface="Calibri"/>
                <a:cs typeface="Times New Roman"/>
              </a:rPr>
              <a:t>Modern Financial Macroeconomics: Panics, </a:t>
            </a:r>
            <a:r>
              <a:rPr lang="ru-RU" sz="2400" i="1" dirty="0">
                <a:latin typeface="Myriad Pro"/>
                <a:ea typeface="Calibri"/>
                <a:cs typeface="Times New Roman"/>
              </a:rPr>
              <a:t>	</a:t>
            </a:r>
            <a:r>
              <a:rPr lang="en-US" sz="2400" i="1" dirty="0">
                <a:latin typeface="Myriad Pro"/>
                <a:ea typeface="Calibri"/>
                <a:cs typeface="Times New Roman"/>
              </a:rPr>
              <a:t>Crashes, and Crises</a:t>
            </a:r>
            <a:r>
              <a:rPr lang="ru-RU" sz="2400" i="1" dirty="0">
                <a:latin typeface="Myriad Pro"/>
                <a:ea typeface="Calibri"/>
                <a:cs typeface="Times New Roman"/>
              </a:rPr>
              <a:t>, гл. 1-2</a:t>
            </a:r>
            <a:endParaRPr lang="en-US" sz="2400" i="1" dirty="0">
              <a:latin typeface="Myriad Pro"/>
              <a:ea typeface="Calibri"/>
              <a:cs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360000" y="1090749"/>
            <a:ext cx="7560000" cy="0"/>
          </a:xfrm>
          <a:prstGeom prst="line">
            <a:avLst/>
          </a:prstGeom>
          <a:ln w="19050">
            <a:solidFill>
              <a:srgbClr val="005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60000" y="257015"/>
            <a:ext cx="756000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3200" b="1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Литература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19EE827C-C800-41DC-B962-3BAD9FEE5ACE}" type="slidenum">
              <a:rPr lang="ru-RU" b="1" smtClean="0">
                <a:solidFill>
                  <a:schemeClr val="tx1"/>
                </a:solidFill>
                <a:latin typeface="Myriad Pro" pitchFamily="34" charset="0"/>
              </a:rPr>
              <a:t>30</a:t>
            </a:fld>
            <a:endParaRPr lang="ru-RU" b="1" dirty="0">
              <a:solidFill>
                <a:schemeClr val="tx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6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высшая школа экономики logo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9"/>
          <a:stretch/>
        </p:blipFill>
        <p:spPr bwMode="auto">
          <a:xfrm>
            <a:off x="8172000" y="257015"/>
            <a:ext cx="720000" cy="7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8746" y="1369283"/>
            <a:ext cx="8326818" cy="5144604"/>
          </a:xfrm>
        </p:spPr>
        <p:txBody>
          <a:bodyPr anchor="t">
            <a:noAutofit/>
          </a:bodyPr>
          <a:lstStyle/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Myriad Pro"/>
                <a:ea typeface="Calibri"/>
                <a:cs typeface="Times New Roman"/>
              </a:rPr>
              <a:t>Неполная и асимметричная информация на финансовом рынке требует государственного регулирования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Меры по улучшению качества информации на рынке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Ограничение подверженности участников сделок 	определенным рискам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Роль арбитра в хозяйственных спорах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latin typeface="Myriad Pro"/>
                <a:ea typeface="Calibri"/>
                <a:cs typeface="Times New Roman"/>
              </a:rPr>
            </a:br>
            <a:endParaRPr lang="ru-RU" sz="2000" dirty="0">
              <a:solidFill>
                <a:srgbClr val="005AAB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360000" y="1090749"/>
            <a:ext cx="7560000" cy="0"/>
          </a:xfrm>
          <a:prstGeom prst="line">
            <a:avLst/>
          </a:prstGeom>
          <a:ln w="19050">
            <a:solidFill>
              <a:srgbClr val="005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60000" y="257015"/>
            <a:ext cx="756000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3200" b="1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Информация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19EE827C-C800-41DC-B962-3BAD9FEE5ACE}" type="slidenum">
              <a:rPr lang="ru-RU" b="1" smtClean="0">
                <a:solidFill>
                  <a:schemeClr val="tx1"/>
                </a:solidFill>
                <a:latin typeface="Myriad Pro" pitchFamily="34" charset="0"/>
              </a:rPr>
              <a:t>4</a:t>
            </a:fld>
            <a:endParaRPr lang="ru-RU" b="1" dirty="0">
              <a:solidFill>
                <a:schemeClr val="tx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54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высшая школа экономики logo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9"/>
          <a:stretch/>
        </p:blipFill>
        <p:spPr bwMode="auto">
          <a:xfrm>
            <a:off x="8172000" y="257015"/>
            <a:ext cx="720000" cy="7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8746" y="1369283"/>
            <a:ext cx="8326818" cy="5144604"/>
          </a:xfrm>
        </p:spPr>
        <p:txBody>
          <a:bodyPr anchor="t">
            <a:noAutofit/>
          </a:bodyPr>
          <a:lstStyle/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Myriad Pro"/>
                <a:ea typeface="Calibri"/>
                <a:cs typeface="Times New Roman"/>
              </a:rPr>
              <a:t>«Деньги - это то, что они делают»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единица счета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средство обращения и платежа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средство накопления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В современном мире данные функции выполняют не только деньги в узком понимании (наличность или агрегат М2), но и многие другие высоколиквидные финансовые инструменты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создание которых не контролируется напрямую 	центральным банком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latin typeface="Myriad Pro"/>
                <a:ea typeface="Calibri"/>
                <a:cs typeface="Times New Roman"/>
              </a:rPr>
            </a:br>
            <a:endParaRPr lang="ru-RU" sz="2000" dirty="0">
              <a:solidFill>
                <a:srgbClr val="005AAB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360000" y="1090749"/>
            <a:ext cx="7560000" cy="0"/>
          </a:xfrm>
          <a:prstGeom prst="line">
            <a:avLst/>
          </a:prstGeom>
          <a:ln w="19050">
            <a:solidFill>
              <a:srgbClr val="005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60000" y="257015"/>
            <a:ext cx="756000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3200" b="1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Что мы понимаем под «деньгами»?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19EE827C-C800-41DC-B962-3BAD9FEE5ACE}" type="slidenum">
              <a:rPr lang="ru-RU" b="1" smtClean="0">
                <a:solidFill>
                  <a:schemeClr val="tx1"/>
                </a:solidFill>
                <a:latin typeface="Myriad Pro" pitchFamily="34" charset="0"/>
              </a:rPr>
              <a:t>5</a:t>
            </a:fld>
            <a:endParaRPr lang="ru-RU" b="1" dirty="0">
              <a:solidFill>
                <a:schemeClr val="tx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7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высшая школа экономики logo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9"/>
          <a:stretch/>
        </p:blipFill>
        <p:spPr bwMode="auto">
          <a:xfrm>
            <a:off x="8172000" y="257015"/>
            <a:ext cx="720000" cy="7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8746" y="1369283"/>
            <a:ext cx="8326818" cy="5144604"/>
          </a:xfrm>
        </p:spPr>
        <p:txBody>
          <a:bodyPr anchor="t">
            <a:noAutofit/>
          </a:bodyPr>
          <a:lstStyle/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latin typeface="Myriad Pro"/>
                <a:ea typeface="Calibri"/>
                <a:cs typeface="Times New Roman"/>
              </a:rPr>
              <a:t>Внешние деньги </a:t>
            </a:r>
            <a:r>
              <a:rPr lang="ru-RU" sz="2400" dirty="0">
                <a:latin typeface="Myriad Pro"/>
                <a:ea typeface="Calibri"/>
                <a:cs typeface="Times New Roman"/>
              </a:rPr>
              <a:t>(денежная база)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наличность и резервы коммерческих банков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контролируются центральным банком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i="1" dirty="0">
                <a:latin typeface="Myriad Pro"/>
                <a:ea typeface="Calibri"/>
                <a:cs typeface="Times New Roman"/>
              </a:rPr>
              <a:t>Внутренние деньги </a:t>
            </a:r>
            <a:r>
              <a:rPr lang="ru-RU" sz="2400" dirty="0">
                <a:latin typeface="Myriad Pro"/>
                <a:ea typeface="Calibri"/>
                <a:cs typeface="Times New Roman"/>
              </a:rPr>
              <a:t>(в узком понимании)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создаются коммерческими банками в процессе 	кредитования	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процесс носит мультипликативный характер и не 	контролируется напрямую центральным банком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Внешние и внутренние деньги являются частью </a:t>
            </a:r>
            <a:r>
              <a:rPr lang="ru-RU" sz="2400" i="1" dirty="0">
                <a:latin typeface="Myriad Pro"/>
                <a:ea typeface="Calibri"/>
                <a:cs typeface="Times New Roman"/>
              </a:rPr>
              <a:t>внешних и внутренних активов</a:t>
            </a:r>
            <a:r>
              <a:rPr lang="ru-RU" sz="2400" dirty="0">
                <a:latin typeface="Myriad Pro"/>
                <a:ea typeface="Calibri"/>
                <a:cs typeface="Times New Roman"/>
              </a:rPr>
              <a:t> в экономике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endParaRPr lang="ru-RU" sz="2000" dirty="0">
              <a:solidFill>
                <a:srgbClr val="005AAB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360000" y="1090749"/>
            <a:ext cx="7560000" cy="0"/>
          </a:xfrm>
          <a:prstGeom prst="line">
            <a:avLst/>
          </a:prstGeom>
          <a:ln w="19050">
            <a:solidFill>
              <a:srgbClr val="005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60000" y="257015"/>
            <a:ext cx="756000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3200" b="1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Внешние и внутренние деньги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19EE827C-C800-41DC-B962-3BAD9FEE5ACE}" type="slidenum">
              <a:rPr lang="ru-RU" b="1" smtClean="0">
                <a:solidFill>
                  <a:schemeClr val="tx1"/>
                </a:solidFill>
                <a:latin typeface="Myriad Pro" pitchFamily="34" charset="0"/>
              </a:rPr>
              <a:t>6</a:t>
            </a:fld>
            <a:endParaRPr lang="ru-RU" b="1" dirty="0">
              <a:solidFill>
                <a:schemeClr val="tx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91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высшая школа экономики logo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9"/>
          <a:stretch/>
        </p:blipFill>
        <p:spPr bwMode="auto">
          <a:xfrm>
            <a:off x="8172000" y="257015"/>
            <a:ext cx="720000" cy="7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8746" y="1369283"/>
            <a:ext cx="8326818" cy="5144604"/>
          </a:xfrm>
        </p:spPr>
        <p:txBody>
          <a:bodyPr anchor="t">
            <a:noAutofit/>
          </a:bodyPr>
          <a:lstStyle/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latin typeface="Myriad Pro"/>
                <a:ea typeface="Calibri"/>
                <a:cs typeface="Times New Roman"/>
              </a:rPr>
              <a:t>Внешние активы </a:t>
            </a:r>
            <a:r>
              <a:rPr lang="ru-RU" sz="2400" dirty="0">
                <a:latin typeface="Myriad Pro"/>
                <a:ea typeface="Calibri"/>
                <a:cs typeface="Times New Roman"/>
              </a:rPr>
              <a:t>- это национальное богатство, которое не было создано внутри системы финансовых рынков в процессе кредитного расширения, например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государственные ценные бумаги,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реальные активы: земля, производственный капитал, 	недвижимость, и т.д.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i="1" dirty="0">
                <a:latin typeface="Myriad Pro"/>
                <a:ea typeface="Calibri"/>
                <a:cs typeface="Times New Roman"/>
              </a:rPr>
              <a:t>Внутренние активы </a:t>
            </a:r>
            <a:r>
              <a:rPr lang="ru-RU" sz="2400" dirty="0">
                <a:latin typeface="Myriad Pro"/>
                <a:ea typeface="Calibri"/>
                <a:cs typeface="Times New Roman"/>
              </a:rPr>
              <a:t>создаются в процессе деятельности финансовых посредников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и отражают задолженность одного экономического 	агента перед другим внутри экономики	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Процесс создания внутренних активов (кредитное 	расширение) носит мультипликативный характер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endParaRPr lang="ru-RU" sz="2000" dirty="0">
              <a:solidFill>
                <a:srgbClr val="005AAB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360000" y="1090749"/>
            <a:ext cx="7560000" cy="0"/>
          </a:xfrm>
          <a:prstGeom prst="line">
            <a:avLst/>
          </a:prstGeom>
          <a:ln w="19050">
            <a:solidFill>
              <a:srgbClr val="005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60000" y="257015"/>
            <a:ext cx="756000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3200" b="1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Внешние и внутренние активы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19EE827C-C800-41DC-B962-3BAD9FEE5ACE}" type="slidenum">
              <a:rPr lang="ru-RU" b="1" smtClean="0">
                <a:solidFill>
                  <a:schemeClr val="tx1"/>
                </a:solidFill>
                <a:latin typeface="Myriad Pro" pitchFamily="34" charset="0"/>
              </a:rPr>
              <a:t>7</a:t>
            </a:fld>
            <a:endParaRPr lang="ru-RU" b="1" dirty="0">
              <a:solidFill>
                <a:schemeClr val="tx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75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высшая школа экономики logo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9"/>
          <a:stretch/>
        </p:blipFill>
        <p:spPr bwMode="auto">
          <a:xfrm>
            <a:off x="8172000" y="257015"/>
            <a:ext cx="720000" cy="7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8746" y="1369283"/>
            <a:ext cx="8326818" cy="548158"/>
          </a:xfrm>
        </p:spPr>
        <p:txBody>
          <a:bodyPr anchor="t">
            <a:noAutofit/>
          </a:bodyPr>
          <a:lstStyle/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Myriad Pro"/>
                <a:ea typeface="Calibri"/>
                <a:cs typeface="Times New Roman"/>
              </a:rPr>
              <a:t>Рассмотрим основные макроэкономические тождества: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endParaRPr lang="ru-RU" sz="2000" dirty="0">
              <a:solidFill>
                <a:srgbClr val="005AAB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360000" y="1090749"/>
            <a:ext cx="7560000" cy="0"/>
          </a:xfrm>
          <a:prstGeom prst="line">
            <a:avLst/>
          </a:prstGeom>
          <a:ln w="19050">
            <a:solidFill>
              <a:srgbClr val="005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60000" y="257015"/>
            <a:ext cx="7560000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3200" b="1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Сбережения и активы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19EE827C-C800-41DC-B962-3BAD9FEE5ACE}" type="slidenum">
              <a:rPr lang="ru-RU" b="1" smtClean="0">
                <a:solidFill>
                  <a:schemeClr val="tx1"/>
                </a:solidFill>
                <a:latin typeface="Myriad Pro" pitchFamily="34" charset="0"/>
              </a:rPr>
              <a:t>8</a:t>
            </a:fld>
            <a:endParaRPr lang="ru-RU" b="1" dirty="0">
              <a:solidFill>
                <a:schemeClr val="tx1"/>
              </a:solidFill>
              <a:latin typeface="Myriad Pro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585F967-918E-4E6C-AF0A-A5954F504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36000" y="1975311"/>
            <a:ext cx="941290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Объект 11">
                <a:extLst>
                  <a:ext uri="{FF2B5EF4-FFF2-40B4-BE49-F238E27FC236}">
                    <a16:creationId xmlns:a16="http://schemas.microsoft.com/office/drawing/2014/main" id="{A83CBFC9-C832-4CBF-BB54-2A05D2FC51B6}"/>
                  </a:ext>
                </a:extLst>
              </p:cNvPr>
              <p:cNvSpPr txBox="1"/>
              <p:nvPr/>
            </p:nvSpPr>
            <p:spPr bwMode="auto">
              <a:xfrm>
                <a:off x="508000" y="1881188"/>
                <a:ext cx="6750050" cy="90011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𝑋𝑛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	</m:t>
                              </m:r>
                            </m:e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eqArr>
                        </m:e>
                      </m:d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	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+Х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2" name="Объект 11">
                <a:extLst>
                  <a:ext uri="{FF2B5EF4-FFF2-40B4-BE49-F238E27FC236}">
                    <a16:creationId xmlns:a16="http://schemas.microsoft.com/office/drawing/2014/main" id="{A83CBFC9-C832-4CBF-BB54-2A05D2FC5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000" y="1881188"/>
                <a:ext cx="6750050" cy="900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6C32525E-8BD2-4FE2-8983-45B3FF889C33}"/>
              </a:ext>
            </a:extLst>
          </p:cNvPr>
          <p:cNvSpPr txBox="1">
            <a:spLocks/>
          </p:cNvSpPr>
          <p:nvPr/>
        </p:nvSpPr>
        <p:spPr>
          <a:xfrm>
            <a:off x="360000" y="2839170"/>
            <a:ext cx="8395548" cy="36747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Myriad Pro"/>
                <a:ea typeface="Calibri"/>
                <a:cs typeface="Times New Roman"/>
              </a:rPr>
              <a:t>Сбережения принимают форму владения активами</a:t>
            </a:r>
          </a:p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Myriad Pro"/>
                <a:ea typeface="Calibri"/>
                <a:cs typeface="Times New Roman"/>
              </a:rPr>
              <a:t>	-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производственный капитал</a:t>
            </a:r>
          </a:p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-государственные облигации и денежная база 	</a:t>
            </a:r>
          </a:p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(финансирование бюджетного дефицита)</a:t>
            </a:r>
          </a:p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-иностранные активы</a:t>
            </a:r>
          </a:p>
          <a:p>
            <a:pPr defTabSz="540000">
              <a:lnSpc>
                <a:spcPct val="100000"/>
              </a:lnSpc>
              <a:spcBef>
                <a:spcPts val="0"/>
              </a:spcBef>
            </a:pPr>
            <a:endParaRPr lang="ru-RU" sz="2400" dirty="0">
              <a:solidFill>
                <a:srgbClr val="005AAB"/>
              </a:solidFill>
              <a:latin typeface="Myriad Pro"/>
              <a:ea typeface="Calibri"/>
              <a:cs typeface="Times New Roman"/>
            </a:endParaRPr>
          </a:p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Myriad Pro"/>
                <a:ea typeface="Calibri"/>
                <a:cs typeface="Times New Roman"/>
              </a:rPr>
              <a:t>Сбережения в макроэкономике – это владение внешними активами</a:t>
            </a:r>
          </a:p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Микроэкономические агенты могут сберегать, 	накапливая внутренние активы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endParaRPr lang="ru-RU" sz="2000" dirty="0">
              <a:solidFill>
                <a:srgbClr val="005AAB"/>
              </a:solidFill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755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5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высшая школа экономики logo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9"/>
          <a:stretch/>
        </p:blipFill>
        <p:spPr bwMode="auto">
          <a:xfrm>
            <a:off x="8172000" y="257015"/>
            <a:ext cx="720000" cy="7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8746" y="1369283"/>
            <a:ext cx="8326818" cy="5144604"/>
          </a:xfrm>
        </p:spPr>
        <p:txBody>
          <a:bodyPr anchor="t">
            <a:noAutofit/>
          </a:bodyPr>
          <a:lstStyle/>
          <a:p>
            <a:pPr defTabSz="5400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latin typeface="Myriad Pro"/>
                <a:ea typeface="Calibri"/>
                <a:cs typeface="Times New Roman"/>
              </a:rPr>
              <a:t>Хорошо организованные финансовые рынки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	</a:t>
            </a: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-фондовый рынок,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-рынок корпоративных облигаций,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-рынок денег,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-валютный рынок,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и др. рынки стандартизированных и торгуемых 	финансовых инструментов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latin typeface="Myriad Pro"/>
                <a:ea typeface="Calibri"/>
                <a:cs typeface="Times New Roman"/>
              </a:rPr>
              <a:t>Взаимодействуя с клиентами, финансовые посредники создают также </a:t>
            </a:r>
            <a:r>
              <a:rPr lang="ru-RU" sz="2400" i="1" dirty="0">
                <a:latin typeface="Myriad Pro"/>
                <a:ea typeface="Calibri"/>
                <a:cs typeface="Times New Roman"/>
              </a:rPr>
              <a:t>неформальные рынки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	</a:t>
            </a:r>
            <a:b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</a:br>
            <a:r>
              <a:rPr lang="ru-RU" sz="2400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В условиях асимметрии информации организованные и неформальные финансовые рынки НЕ являются рынками с совершенной конкуренцией	</a:t>
            </a:r>
            <a:br>
              <a:rPr lang="ru-RU" sz="2400" dirty="0">
                <a:latin typeface="Myriad Pro"/>
                <a:ea typeface="Calibri"/>
                <a:cs typeface="Times New Roman"/>
              </a:rPr>
            </a:br>
            <a:endParaRPr lang="ru-RU" sz="2000" dirty="0">
              <a:solidFill>
                <a:srgbClr val="005AAB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360000" y="1090749"/>
            <a:ext cx="7560000" cy="0"/>
          </a:xfrm>
          <a:prstGeom prst="line">
            <a:avLst/>
          </a:prstGeom>
          <a:ln w="19050">
            <a:solidFill>
              <a:srgbClr val="005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60000" y="10794"/>
            <a:ext cx="7560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3200" b="1" dirty="0">
                <a:solidFill>
                  <a:srgbClr val="005AAB"/>
                </a:solidFill>
                <a:latin typeface="Myriad Pro"/>
                <a:ea typeface="Calibri"/>
                <a:cs typeface="Times New Roman"/>
              </a:rPr>
              <a:t>Первичные формы финансового посредничества</a:t>
            </a: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19EE827C-C800-41DC-B962-3BAD9FEE5ACE}" type="slidenum">
              <a:rPr lang="ru-RU" b="1" smtClean="0">
                <a:solidFill>
                  <a:schemeClr val="tx1"/>
                </a:solidFill>
                <a:latin typeface="Myriad Pro" pitchFamily="34" charset="0"/>
              </a:rPr>
              <a:t>9</a:t>
            </a:fld>
            <a:endParaRPr lang="ru-RU" b="1" dirty="0">
              <a:solidFill>
                <a:schemeClr val="tx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01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4" name="click.wav"/>
          </p:stSnd>
        </p:sndAc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NEWSLIDENUMBER" val="False"/>
  <p:tag name="PREVIOUSNAME" val="C:\Users\Kseniya Malygina\Desktop\Бизнес программы ppt\Бизнес программы_для вебинара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3487</TotalTime>
  <Words>423</Words>
  <Application>Microsoft Office PowerPoint</Application>
  <PresentationFormat>Экран (4:3)</PresentationFormat>
  <Paragraphs>97</Paragraphs>
  <Slides>30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Myriad Pro</vt:lpstr>
      <vt:lpstr>Times New Roman</vt:lpstr>
      <vt:lpstr>Office Theme</vt:lpstr>
      <vt:lpstr>think-cell Slide</vt:lpstr>
      <vt:lpstr>Финансовая система</vt:lpstr>
      <vt:lpstr>Неявный вывод из модели межвременного выбора: само наличие финансового рынка (возможности сберегать и брать в долг) является Парето-улучшением    Иначе невозможно сгладить потребление  Организация финансового рынка имеет не меньшее значение    Базовые модели предполагают автоматическое  превращение сбережений в инвестиции  В реальности это работа финансовых посредников</vt:lpstr>
      <vt:lpstr>Финансовое посредничество – это торговля деньгами во времени    Развитие финансовой системы предполагает  появление новых финансовых инструментов и  специализирующихся на них финансовых  посредников  Финансовое посредничество отличается от других сделок в экономике   Торговля во времени требует построения ожиданий   Важную роль играет качество информации</vt:lpstr>
      <vt:lpstr>Неполная и асимметричная информация на финансовом рынке требует государственного регулирования   Меры по улучшению качества информации на рынке   Ограничение подверженности участников сделок  определенным рискам   Роль арбитра в хозяйственных спорах  </vt:lpstr>
      <vt:lpstr>«Деньги - это то, что они делают»  единица счета  средство обращения и платежа  средство накопления  В современном мире данные функции выполняют не только деньги в узком понимании (наличность или агрегат М2), но и многие другие высоколиквидные финансовые инструменты  создание которых не контролируется напрямую  центральным банком  </vt:lpstr>
      <vt:lpstr>Внешние деньги (денежная база)  наличность и резервы коммерческих банков  контролируются центральным банком  Внутренние деньги (в узком понимании)  создаются коммерческими банками в процессе  кредитования   процесс носит мультипликативный характер и не  контролируется напрямую центральным банком  Внешние и внутренние деньги являются частью внешних и внутренних активов в экономике </vt:lpstr>
      <vt:lpstr>Внешние активы - это национальное богатство, которое не было создано внутри системы финансовых рынков в процессе кредитного расширения, например  государственные ценные бумаги,  реальные активы: земля, производственный капитал,  недвижимость, и т.д.  Внутренние активы создаются в процессе деятельности финансовых посредников  и отражают задолженность одного экономического  агента перед другим внутри экономики     Процесс создания внутренних активов (кредитное  расширение) носит мультипликативный характер </vt:lpstr>
      <vt:lpstr>Рассмотрим основные макроэкономические тождества: </vt:lpstr>
      <vt:lpstr>Хорошо организованные финансовые рынки  -фондовый рынок,  -рынок корпоративных облигаций,  -рынок денег,  -валютный рынок,  и др. рынки стандартизированных и торгуемых  финансовых инструментов  Взаимодействуя с клиентами, финансовые посредники создают также неформальные рынки   В условиях асимметрии информации организованные и неформальные финансовые рынки НЕ являются рынками с совершенной конкуренцией  </vt:lpstr>
      <vt:lpstr>Финансовые посредники в одно или несколько действий сводят между собой конечных кредиторов и конечных заемщиков  то есть превращают сбережения в инвестиции   В процессе работы финансовых посредников происходит трансмутация активов    Прямое взаимодействие конечных кредиторов и  заемщиков часто невозможно в силу ряда причин    Трансмутация активов часто происходит в длинной  цепи различных финансовых посредников </vt:lpstr>
      <vt:lpstr>Потребность в удобной деноминации    Домохозяйства предпочитают делать небольшие по  объему сбережения   Даже небольшим фирмам могут требоваться  инвестиции в достаточно крупных размерах   Объем лота акций на фондовом рынке превосходит  средний объем сбережений домохозяйств   Небольшим фирмам сложно выпускать свои ценные  бумаги, проще обратиться за кредитом в банк</vt:lpstr>
      <vt:lpstr>Сдвиги срочности    Домохозяйства часто делают сбережения не только  на небольшие суммы, но и на короткие сроки   Срок окупаемости инвестиционных проектов фирм  может быть велик   Ипотека также берется на длинный срок</vt:lpstr>
      <vt:lpstr>Трансформация неликвидных активов в ликвидные обязательства    Сглаживающие свое потребление домохозяйства  предпочитают накапливать богатство  в  высоколиквидных активах   Фирмам удобнее иметь неликвидный долгосрочный  долг, а не прибегать регулярно к рефинансированию  краткосрочной ликвидной задолженности   </vt:lpstr>
      <vt:lpstr>Объединение и диверсификация рисков    В отличие от финансовых посредников, отдельные  домохозяйства не обладают ни навыками, ни  возможностями по управлению рисками   Объединяя сбережения домохозяйств в пул,  финансовый посредник может взять на себя  основные риски   Торговля рисками предполагает поиск контрагента,  что затруднительно для домохозяйств   </vt:lpstr>
      <vt:lpstr>Коммерческие банки (депозитарные институты)   составляют основу финансовой системы    привлекают на депозиты средства домохозяйств  (основной источник сбережений в экономике)    являются в высокой степени универсальными  финансовыми посредниками   работают как с конечными заемщиками, так и  кредитуют других финансовых посредников</vt:lpstr>
      <vt:lpstr>Инвестиционные банки   организуют крупным компаниям и даже  правительствам привлечение внешнего  финансирования    оказывают консалтинговые услуги для сделок купли- продажи, слияния или поглощения бизнеса   предоставляют брокерский услуги и  специализируются на выпуске сложных производных  финансовых инструментов</vt:lpstr>
      <vt:lpstr>Хедж-фонды     собирают в пул активы крупных инвесторов     используя значительный финансовый рычаг и  сложные инвестиционные стратегии, стремятся  получить максимальную прибыль для заданного  уровня риска (или минимизировать риск получения  требуемой нормы доходности)   </vt:lpstr>
      <vt:lpstr>Финансовые посредники могут специализироваться на определенных видах экономической активности или типах кредитования    кредитные союзы,  финансовые компании,  паевые фонды,  ссудо-сберегательный институты, и др.  </vt:lpstr>
      <vt:lpstr>Коммерческие банки жестко регулируются центральным банком  резервные требования,  банковский надзор,  система страхования вкладов  Теневой банковский сектор (инвестиционные банки, хедж-фонды и другие) не столь жестко или вовсе не регулируется государством  Центральный банк может кредитовать только регулируемые коммерческие банки  в том числе, выступая «кредитором последней  надежды»</vt:lpstr>
      <vt:lpstr>Страховые компании     Традиционные формы страхования (риски утраты  имущества, причинения вреда здоровью и т.п.)   Страхование финансовых рисков (например, риска  банкротства эмитента облигаций)</vt:lpstr>
      <vt:lpstr>Международные и национальные рейтинговые агентства    Оценка и выставление рейтингов  кредитоспособности и качества управления  заемщиков   Текущие рейтинги и прогнозы по их изменению  создают основу для конвенциональной оценки  рисков соответствующих инвестиций</vt:lpstr>
      <vt:lpstr>Возможность объединения, диверсификации и хеджирования рисков    Финансовая система позволяет торговать риском    Конечные кредиторы объединяются в пул и не берут  на себя полностью идиосинкразические риски    Финансовый посредник имеет больше возможностей  для диверсификации и хеджирования рисков    Меньшие риски и более высокая доходность  стимулируют делать больше сбережений  </vt:lpstr>
      <vt:lpstr>Повышение ликвидности рынков активов    Большее число агентов, напрямую или косвенно  вовлеченных в торговлю финансовыми активами,  повышает интенсивность торговли и ликвидность  рынка    Домохозяйства предпочитают сберегать в ликвидных  активах: выше ликвидность, выше сбережения    Высокая ликвидность корпоративных ценных бумаг  облегчает фирмам фондирование инвестиции    Снижение риска шоков ликвидности  </vt:lpstr>
      <vt:lpstr>Решение информационных проблем и повышение эффективности в распределении ресурсов    Неполнота информации возникает не только в силу  объективной неопределенности, но и из-за проблем  с ее распространением    Развитая финансовая система дает экономию на  масштабе в сборе и обработке информации    Большая эффективность в мониторинге заемщиков  смягчает последствия асимметрии информации      </vt:lpstr>
      <vt:lpstr>Стимулирование торговли    Выдавая торговые и потребительские кредиты,  финансовые посредники стимулируют торговлю,  общий рост деловой активности и рост  благосостояния      </vt:lpstr>
      <vt:lpstr>Развитая финансовая система повышает экономическую эффективность и стимулирует экономический рост    Bagehot (1973): в основе индустриальной  революции  были не только новые технологии, но и развитие  финансовой системы и рост сбережений   King, Levine (1993): значимая положительная связь  между индикатором развития банковского сектора и  экономическим ростом на выборке из 77 стран   Aghion, Howitt, Mayer-Foulkes (2005): более быстрая  конвергенция стран с развитой финансовой  системой      </vt:lpstr>
      <vt:lpstr>Цель политики финансовой либерализации в развитых и развивающихся странах в 1980ых-1990ых годах – снять барьеры для развития финансовых рынков в глобальной экономике    Отказ от ряда мер регулирования, введенных в  развитых странах после Великой депрессии   Stiglitz (2000): финансовая либерализация делает  уязвимыми финансы развивающихся стран  Есть ли четкая грань между нужным пруденциальным регулированием и финансовой репрессией?      </vt:lpstr>
      <vt:lpstr>К финансовой репрессии часто относят:  -ограничения на номинальные ставки процента,  -селективное кредитование избранных отраслей под    заниженный процент,   -завышенные нормы минимальных резервов,  -прямой или косвенный государственный контроль       над финансовыми институтами,  -нерыночное размещение государственного долга      под заниженный процент,  -ограничения на потоки капитала     </vt:lpstr>
      <vt:lpstr>К практике финансовой репрессии прибегают как развивающиеся, так и развитые страны    McKinnon (1973), Show (1973): избыточно жесткое  финансовое регулирования сдерживает  экономическое развитие в развивающихся странах    Reinhart (2011): развитые страны прибегали к  финансовой репрессии в 1950ых-1960ых годах и  возвращаются к ней сейчас  Финансовая репрессия сдерживает развитие, но облегчает финансирование государственного долга </vt:lpstr>
      <vt:lpstr>Основная литература:  Пекарский, Макроэкономика финансовых рынков,  Учебное пособие, гл. 13    Тобин, Финансовые посредники  Дополнительная литература:  Knoop, Modern Financial Macroeconomics: Panics,  Crashes, and Crises, гл. 1-2</vt:lpstr>
    </vt:vector>
  </TitlesOfParts>
  <Company>Sberbank CIB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Jjjjjjj kkkk</dc:title>
  <dc:creator>User</dc:creator>
  <cp:lastModifiedBy>Sergey Pekarski</cp:lastModifiedBy>
  <cp:revision>309</cp:revision>
  <cp:lastPrinted>2018-09-19T10:28:35Z</cp:lastPrinted>
  <dcterms:created xsi:type="dcterms:W3CDTF">2017-01-30T13:50:18Z</dcterms:created>
  <dcterms:modified xsi:type="dcterms:W3CDTF">2018-11-12T13:46:13Z</dcterms:modified>
</cp:coreProperties>
</file>