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8" r:id="rId2"/>
    <p:sldId id="271" r:id="rId3"/>
    <p:sldId id="264" r:id="rId4"/>
    <p:sldId id="272" r:id="rId5"/>
    <p:sldId id="291" r:id="rId6"/>
    <p:sldId id="292" r:id="rId7"/>
    <p:sldId id="289" r:id="rId8"/>
    <p:sldId id="290" r:id="rId9"/>
    <p:sldId id="295" r:id="rId10"/>
    <p:sldId id="293" r:id="rId11"/>
    <p:sldId id="294" r:id="rId12"/>
    <p:sldId id="273" r:id="rId13"/>
    <p:sldId id="298" r:id="rId14"/>
    <p:sldId id="297" r:id="rId15"/>
    <p:sldId id="299" r:id="rId16"/>
    <p:sldId id="274" r:id="rId17"/>
    <p:sldId id="300" r:id="rId18"/>
    <p:sldId id="301" r:id="rId19"/>
    <p:sldId id="302" r:id="rId20"/>
    <p:sldId id="266" r:id="rId21"/>
    <p:sldId id="306" r:id="rId22"/>
    <p:sldId id="307" r:id="rId23"/>
    <p:sldId id="275" r:id="rId24"/>
    <p:sldId id="276" r:id="rId25"/>
    <p:sldId id="277" r:id="rId26"/>
    <p:sldId id="280" r:id="rId27"/>
    <p:sldId id="281" r:id="rId28"/>
    <p:sldId id="303" r:id="rId29"/>
    <p:sldId id="282" r:id="rId30"/>
    <p:sldId id="283" r:id="rId31"/>
    <p:sldId id="286" r:id="rId32"/>
    <p:sldId id="305" r:id="rId33"/>
    <p:sldId id="285" r:id="rId34"/>
    <p:sldId id="287" r:id="rId35"/>
    <p:sldId id="288" r:id="rId36"/>
    <p:sldId id="269" r:id="rId37"/>
    <p:sldId id="270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Basics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56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June 3rd, 2015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5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6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3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1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latin typeface="Menlo"/>
              </a:rPr>
              <a:t>,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 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solidFill>
                  <a:srgbClr val="3366FF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out)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5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Collector&lt;Tuple2&lt;String, Integer&gt;&gt; out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29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8798"/>
            <a:ext cx="9144000" cy="557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GroupReduceFunction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Integer&gt;, 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Tuple2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&lt;String, Integer&gt;&gt;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values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  Collector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out)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 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String word =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(Tuple2&lt;String, Integer&gt; tuple : values)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word = tuple.</a:t>
            </a:r>
            <a:r>
              <a:rPr lang="en-US" sz="18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count++;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Tuple2&lt;String, Integer&gt;(word, count));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9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Reduce: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8798"/>
            <a:ext cx="9144000" cy="557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GroupReduceFunction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Integer&gt;, 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Tuple2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&lt;String, Integer&gt;&gt;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values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  Collector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out)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 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String word =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(Tuple2&lt;String, Integer&gt; tuple : values)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word = tuple.</a:t>
            </a:r>
            <a:r>
              <a:rPr lang="en-US" sz="18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count++;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Tuple2&lt;String, Integer&gt;(word, count));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3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Reduce: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8798"/>
            <a:ext cx="9144000" cy="557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 err="1" smtClean="0">
                <a:latin typeface="Menlo"/>
              </a:rPr>
              <a:t>GroupReduceFunction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&gt;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&gt; values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					Collector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&gt; out)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 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String word =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tuple : values)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word = tuple.</a:t>
            </a:r>
            <a:r>
              <a:rPr lang="en-US" sz="18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count++;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(word, count));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5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Reduce: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8798"/>
            <a:ext cx="9144000" cy="557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GroupReduceFunction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Integer&gt;, 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Tuple2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&lt;String, Integer&gt;&gt;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values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 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Collector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&lt;Tuple2&lt;String, Integer&gt;&gt; out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 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String word =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(Tuple2&lt;String, Integer&gt; tuple : values)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word = tuple.</a:t>
            </a:r>
            <a:r>
              <a:rPr lang="en-US" sz="18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count++;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Tuple2&lt;String, Integer&gt;(word, count)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9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and Python</a:t>
            </a:r>
          </a:p>
          <a:p>
            <a:r>
              <a:rPr lang="en-US" dirty="0" smtClean="0"/>
              <a:t>All examples here in Java</a:t>
            </a:r>
          </a:p>
          <a:p>
            <a:r>
              <a:rPr lang="en-US" dirty="0" smtClean="0"/>
              <a:t>Many concepts can be translated to the DataStream API</a:t>
            </a:r>
          </a:p>
          <a:p>
            <a:r>
              <a:rPr lang="en-US" dirty="0" smtClean="0"/>
              <a:t>Documentation available at </a:t>
            </a:r>
            <a:r>
              <a:rPr lang="en-US" dirty="0" err="1" smtClean="0"/>
              <a:t>flink.apache.org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4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Concepts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6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Basic Java Types</a:t>
            </a:r>
          </a:p>
          <a:p>
            <a:pPr lvl="1"/>
            <a:r>
              <a:rPr lang="en-US" sz="2000" dirty="0" smtClean="0"/>
              <a:t>String, Long, Integer, Boolean,…</a:t>
            </a:r>
          </a:p>
          <a:p>
            <a:pPr lvl="1"/>
            <a:r>
              <a:rPr lang="en-US" sz="2000" dirty="0" smtClean="0"/>
              <a:t>Arrays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Composite Types</a:t>
            </a:r>
          </a:p>
          <a:p>
            <a:pPr lvl="1"/>
            <a:r>
              <a:rPr lang="en-US" sz="2000" dirty="0" smtClean="0"/>
              <a:t>Tuples</a:t>
            </a:r>
          </a:p>
          <a:p>
            <a:pPr lvl="1"/>
            <a:r>
              <a:rPr lang="en-US" sz="2000" dirty="0" smtClean="0"/>
              <a:t>Many more (covered in the advanced slides)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2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106107"/>
          </a:xfrm>
        </p:spPr>
        <p:txBody>
          <a:bodyPr>
            <a:normAutofit/>
          </a:bodyPr>
          <a:lstStyle/>
          <a:p>
            <a:r>
              <a:rPr lang="en-US" dirty="0" smtClean="0"/>
              <a:t>The easiest and most lightweight way of encapsulating data in </a:t>
            </a:r>
            <a:r>
              <a:rPr lang="en-US" dirty="0" err="1" smtClean="0"/>
              <a:t>Flink</a:t>
            </a:r>
            <a:endParaRPr lang="en-US" dirty="0" smtClean="0"/>
          </a:p>
          <a:p>
            <a:r>
              <a:rPr lang="en-US" dirty="0" smtClean="0"/>
              <a:t>Tuple1 up to Tuple25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lv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prstClr val="black"/>
                </a:solidFill>
                <a:latin typeface="Menlo"/>
              </a:rPr>
              <a:t>String&gt; 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person = </a:t>
            </a:r>
          </a:p>
          <a:p>
            <a:pPr marL="0" lv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String&gt;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lv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Tuple3</a:t>
            </a:r>
            <a:r>
              <a:rPr lang="en-US" sz="1300" dirty="0">
                <a:latin typeface="Menlo"/>
              </a:rPr>
              <a:t>&lt;String, String, Integer&gt; person = </a:t>
            </a:r>
            <a:endParaRPr lang="en-US" sz="1300" dirty="0" smtClean="0">
              <a:latin typeface="Menlo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Tuple3&lt;String, String, Integer&gt;(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Menlo"/>
              </a:rPr>
              <a:t>42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Tuple4&lt;</a:t>
            </a:r>
            <a:r>
              <a:rPr lang="en-US" sz="1300" dirty="0">
                <a:latin typeface="Menlo"/>
              </a:rPr>
              <a:t>String, String, </a:t>
            </a:r>
            <a:r>
              <a:rPr lang="en-US" sz="1300" dirty="0" smtClean="0">
                <a:latin typeface="Menlo"/>
              </a:rPr>
              <a:t>Integer, Boolean&gt; </a:t>
            </a:r>
            <a:r>
              <a:rPr lang="en-US" sz="1300" dirty="0">
                <a:latin typeface="Menlo"/>
              </a:rPr>
              <a:t>person = 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Tuple4&lt;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String, String,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Integer, Boolean&gt;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 smtClean="0">
                <a:solidFill>
                  <a:srgbClr val="0000FF"/>
                </a:solidFill>
                <a:latin typeface="Menlo"/>
              </a:rPr>
              <a:t>42, true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6D6D6D"/>
                </a:solidFill>
                <a:latin typeface="Menlo"/>
              </a:rPr>
              <a:t>// zero based index!</a:t>
            </a:r>
          </a:p>
          <a:p>
            <a:pPr marL="0" indent="0">
              <a:buNone/>
            </a:pPr>
            <a:r>
              <a:rPr lang="en-US" sz="1300" dirty="0">
                <a:latin typeface="Menlo"/>
              </a:rPr>
              <a:t>String </a:t>
            </a:r>
            <a:r>
              <a:rPr lang="en-US" sz="1300" dirty="0" err="1">
                <a:latin typeface="Menlo"/>
              </a:rPr>
              <a:t>firstName</a:t>
            </a:r>
            <a:r>
              <a:rPr lang="en-US" sz="1300" dirty="0"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secondName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 age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f2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Boolean fired = 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f3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157"/>
            <a:ext cx="8229600" cy="529863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Menlo"/>
              </a:rPr>
              <a:t>DataSet</a:t>
            </a:r>
            <a:r>
              <a:rPr lang="en-US" dirty="0">
                <a:latin typeface="Menlo"/>
              </a:rPr>
              <a:t>&lt;Integer&gt; integers = </a:t>
            </a:r>
            <a:r>
              <a:rPr lang="en-US" dirty="0" err="1">
                <a:latin typeface="Menlo"/>
              </a:rPr>
              <a:t>env.fromElements</a:t>
            </a:r>
            <a:r>
              <a:rPr lang="en-US" dirty="0"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Courier"/>
                <a:cs typeface="Courier"/>
              </a:rPr>
              <a:t>// Regular Map - 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Takes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and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produces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endParaRPr lang="en-US" dirty="0" smtClean="0">
              <a:solidFill>
                <a:srgbClr val="6D6D6D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&lt;Integer&gt;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doubleIntegers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integers.map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Integer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 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}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enlo"/>
              </a:rPr>
              <a:t>doubleIntegers.print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&gt; 2, 4, 6, 8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Menlo"/>
              </a:rPr>
              <a:t>// </a:t>
            </a:r>
            <a:r>
              <a:rPr lang="en-US" dirty="0">
                <a:solidFill>
                  <a:srgbClr val="6D6D6D"/>
                </a:solidFill>
                <a:latin typeface="Menlo"/>
              </a:rPr>
              <a:t>Flat Map - Takes one element and produces zero, one, or more elements.</a:t>
            </a:r>
            <a:endParaRPr lang="en-US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err="1">
                <a:latin typeface="Menlo"/>
              </a:rPr>
              <a:t>DataSet</a:t>
            </a:r>
            <a:r>
              <a:rPr lang="en-US" dirty="0">
                <a:latin typeface="Menlo"/>
              </a:rPr>
              <a:t>&lt;Integer&gt; doubleIntegers2 = </a:t>
            </a:r>
            <a:endParaRPr lang="en-US" dirty="0" smtClean="0">
              <a:latin typeface="Menlo"/>
            </a:endParaRPr>
          </a:p>
          <a:p>
            <a:pPr marL="0" indent="0">
              <a:buNone/>
            </a:pPr>
            <a:endParaRPr lang="en-US" dirty="0"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latin typeface="Menlo"/>
              </a:rPr>
              <a:t>	</a:t>
            </a:r>
            <a:r>
              <a:rPr lang="en-US" dirty="0" err="1" smtClean="0">
                <a:latin typeface="Menlo"/>
              </a:rPr>
              <a:t>integers.flatMap</a:t>
            </a:r>
            <a:r>
              <a:rPr lang="en-US" dirty="0"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FlatMapFunction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flatMap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value, Collector&lt;Integer&gt; out)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 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	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	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doubleIntegers2.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print();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&gt; 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4, 6,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8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2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171"/>
            <a:ext cx="8032943" cy="498525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The </a:t>
            </a:r>
            <a:r>
              <a:rPr lang="en-US" sz="1800" dirty="0" err="1" smtClean="0">
                <a:solidFill>
                  <a:srgbClr val="6D6D6D"/>
                </a:solidFill>
                <a:latin typeface="Menlo"/>
              </a:rPr>
              <a:t>DataSet</a:t>
            </a:r>
            <a:endParaRPr lang="en-US" sz="1800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>
                <a:latin typeface="Menlo"/>
              </a:rPr>
              <a:t>&lt;Integer&gt; integers = </a:t>
            </a:r>
            <a:r>
              <a:rPr lang="en-US" sz="1800" dirty="0" err="1">
                <a:latin typeface="Menlo"/>
              </a:rPr>
              <a:t>env.fromElements</a:t>
            </a:r>
            <a:r>
              <a:rPr lang="en-US" sz="1800" dirty="0">
                <a:latin typeface="Menlo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&lt;Integer&gt; filtered = </a:t>
            </a:r>
          </a:p>
          <a:p>
            <a:pPr marL="0" indent="0"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latin typeface="Menlo"/>
              </a:rPr>
              <a:t>	</a:t>
            </a:r>
            <a:r>
              <a:rPr lang="en-US" sz="1800" dirty="0" err="1" smtClean="0">
                <a:latin typeface="Menlo"/>
              </a:rPr>
              <a:t>integers.filter</a:t>
            </a:r>
            <a:r>
              <a:rPr lang="en-US" sz="1800" dirty="0"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err="1">
                <a:solidFill>
                  <a:srgbClr val="FF0000"/>
                </a:solidFill>
                <a:latin typeface="Menlo"/>
              </a:rPr>
              <a:t>FilterFunction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&lt;Integer&gt;()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boolean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filter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(Integer value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value !=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integers.print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1, 2, 4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Groupings and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11" y="3334786"/>
            <a:ext cx="8229600" cy="2617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(name, age) of employees</a:t>
            </a: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&lt;Tuple2&lt;String, Integer&gt;&gt; employees = …</a:t>
            </a:r>
          </a:p>
          <a:p>
            <a:pPr marL="0" indent="0"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group by second field (age)</a:t>
            </a: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&lt;Integer, Integer&gt; grouped = </a:t>
            </a:r>
            <a:r>
              <a:rPr lang="en-US" sz="1800" dirty="0" err="1" smtClean="0">
                <a:latin typeface="Menlo"/>
              </a:rPr>
              <a:t>employees.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groupBy</a:t>
            </a:r>
            <a:r>
              <a:rPr lang="en-US" sz="1800" dirty="0">
                <a:latin typeface="Menlo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// return a list of age groups with its counts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reduceGroup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(new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CountSameAge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79857"/>
              </p:ext>
            </p:extLst>
          </p:nvPr>
        </p:nvGraphicFramePr>
        <p:xfrm>
          <a:off x="6421510" y="1461550"/>
          <a:ext cx="2121722" cy="224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861"/>
                <a:gridCol w="1060861"/>
              </a:tblGrid>
              <a:tr h="411635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Stephan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Fabian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61550"/>
            <a:ext cx="5746923" cy="13890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dirty="0" err="1">
                <a:latin typeface="Avenir Book"/>
                <a:cs typeface="Avenir Book"/>
              </a:rPr>
              <a:t>DataSets</a:t>
            </a:r>
            <a:r>
              <a:rPr lang="en-US" dirty="0">
                <a:latin typeface="Avenir Book"/>
                <a:cs typeface="Avenir Book"/>
              </a:rPr>
              <a:t> can be split into groups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venir Book"/>
                <a:cs typeface="Avenir Book"/>
              </a:rPr>
              <a:t>Groups are defined using a common key</a:t>
            </a:r>
            <a:endParaRPr lang="en-US" sz="1800" dirty="0">
              <a:latin typeface="Avenir Book"/>
              <a:cs typeface="Avenir Book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36701"/>
              </p:ext>
            </p:extLst>
          </p:nvPr>
        </p:nvGraphicFramePr>
        <p:xfrm>
          <a:off x="6953259" y="5212560"/>
          <a:ext cx="2121722" cy="1508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596"/>
                <a:gridCol w="941126"/>
              </a:tblGrid>
              <a:tr h="4116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AgeGroup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141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CountSameAge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GroupReduceFunction</a:t>
            </a:r>
            <a:r>
              <a:rPr lang="en-US" sz="1500" dirty="0" smtClean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Tuple2&lt;String, Integer&gt;, Tuple2&lt;Integer, Integer&gt;&gt;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500" dirty="0">
                <a:solidFill>
                  <a:srgbClr val="FF0000"/>
                </a:solidFill>
                <a:latin typeface="Menlo"/>
              </a:rPr>
              <a:t>reduce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&lt;Tuple2&lt;String, Integer&gt;&gt; values,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	       		   Collector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&lt;Tuple2&lt;Integer, Integer&gt;&gt; out)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(Tuple2&lt;String, Integer&gt; person : values)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5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++;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Tuple2&lt;Integer, Integer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								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1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two </a:t>
            </a:r>
            <a:r>
              <a:rPr lang="en-US" dirty="0" err="1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9667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authors (id, name, email)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&lt;Tuple3&lt;Integer, String, String&gt;&gt; authors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// posts (title, content, </a:t>
            </a:r>
            <a:r>
              <a:rPr lang="en-US" sz="1600" i="1" dirty="0" err="1" smtClean="0">
                <a:solidFill>
                  <a:srgbClr val="808080"/>
                </a:solidFill>
                <a:latin typeface="Menlo"/>
              </a:rPr>
              <a:t>author_id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)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&lt;Tuple3&lt;String, String, Integer&gt;&gt; posts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&lt;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&lt;Integer, String, String&gt;, 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&lt;String, String, Integer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&gt;&gt;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archive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authors.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(posts).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19756"/>
              </p:ext>
            </p:extLst>
          </p:nvPr>
        </p:nvGraphicFramePr>
        <p:xfrm>
          <a:off x="968879" y="1352184"/>
          <a:ext cx="3280236" cy="2257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412"/>
                <a:gridCol w="1093412"/>
                <a:gridCol w="1093412"/>
              </a:tblGrid>
              <a:tr h="27130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Authors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Fabian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fabian</a:t>
                      </a:r>
                      <a:r>
                        <a:rPr lang="en-US" dirty="0" smtClean="0"/>
                        <a:t>@..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julia</a:t>
                      </a:r>
                      <a:r>
                        <a:rPr lang="en-US" dirty="0" smtClean="0"/>
                        <a:t>@...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max@...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romeo</a:t>
                      </a:r>
                      <a:r>
                        <a:rPr lang="en-US" dirty="0" smtClean="0"/>
                        <a:t>@.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2301"/>
              </p:ext>
            </p:extLst>
          </p:nvPr>
        </p:nvGraphicFramePr>
        <p:xfrm>
          <a:off x="5141511" y="1352184"/>
          <a:ext cx="2698162" cy="2623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15"/>
                <a:gridCol w="931989"/>
                <a:gridCol w="1096458"/>
              </a:tblGrid>
              <a:tr h="1595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Posts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1595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19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two </a:t>
            </a:r>
            <a:r>
              <a:rPr lang="en-US" dirty="0" err="1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664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authors (id, name, email)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&lt;Tuple3&lt;Integer, String, String&gt;&gt; authors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// posts (title, content, </a:t>
            </a:r>
            <a:r>
              <a:rPr lang="en-US" sz="1600" i="1" dirty="0" err="1" smtClean="0">
                <a:solidFill>
                  <a:srgbClr val="808080"/>
                </a:solidFill>
                <a:latin typeface="Menlo"/>
              </a:rPr>
              <a:t>author_id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)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&lt;Tuple3&lt;String, String, Integer&gt;&gt; posts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&lt;Tuple2&lt;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&lt;Integer, String, String&gt;, 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&lt;String, String, Integer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&gt;&gt;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archive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authors.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(posts).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45815"/>
              </p:ext>
            </p:extLst>
          </p:nvPr>
        </p:nvGraphicFramePr>
        <p:xfrm>
          <a:off x="696953" y="4035157"/>
          <a:ext cx="7234932" cy="2686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822"/>
                <a:gridCol w="1205822"/>
                <a:gridCol w="1205822"/>
                <a:gridCol w="1205822"/>
                <a:gridCol w="1205822"/>
                <a:gridCol w="1205822"/>
              </a:tblGrid>
              <a:tr h="271305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Archive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Fabian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fabian</a:t>
                      </a:r>
                      <a:r>
                        <a:rPr lang="en-US" dirty="0" smtClean="0"/>
                        <a:t>@..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julia</a:t>
                      </a:r>
                      <a:r>
                        <a:rPr lang="en-US" dirty="0" smtClean="0"/>
                        <a:t>@...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julia</a:t>
                      </a:r>
                      <a:r>
                        <a:rPr lang="en-US" dirty="0" smtClean="0"/>
                        <a:t>@...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romeo</a:t>
                      </a:r>
                      <a:r>
                        <a:rPr lang="en-US" dirty="0" smtClean="0"/>
                        <a:t>@...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romeo</a:t>
                      </a:r>
                      <a:r>
                        <a:rPr lang="en-US" dirty="0" smtClean="0"/>
                        <a:t>@.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67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with join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006"/>
            <a:ext cx="8229600" cy="515705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1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2100" i="1" dirty="0">
                <a:solidFill>
                  <a:srgbClr val="808080"/>
                </a:solidFill>
                <a:latin typeface="Menlo"/>
              </a:rPr>
              <a:t>/ authors (id, name, email)</a:t>
            </a:r>
            <a:br>
              <a:rPr lang="en-US" sz="2100" i="1" dirty="0">
                <a:solidFill>
                  <a:srgbClr val="808080"/>
                </a:solidFill>
                <a:latin typeface="Menlo"/>
              </a:rPr>
            </a:br>
            <a:r>
              <a:rPr lang="en-US" sz="21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&lt;Tuple3&lt;Integer, String, String&gt;&gt; authors = ..;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i="1" dirty="0">
                <a:solidFill>
                  <a:srgbClr val="808080"/>
                </a:solidFill>
                <a:latin typeface="Menlo"/>
              </a:rPr>
              <a:t>// posts (title, content, </a:t>
            </a:r>
            <a:r>
              <a:rPr lang="en-US" sz="2100" i="1" dirty="0" err="1" smtClean="0">
                <a:solidFill>
                  <a:srgbClr val="808080"/>
                </a:solidFill>
                <a:latin typeface="Menlo"/>
              </a:rPr>
              <a:t>author_id</a:t>
            </a:r>
            <a:r>
              <a:rPr lang="en-US" sz="2100" i="1" dirty="0" smtClean="0">
                <a:solidFill>
                  <a:srgbClr val="808080"/>
                </a:solidFill>
                <a:latin typeface="Menlo"/>
              </a:rPr>
              <a:t>)</a:t>
            </a:r>
            <a:r>
              <a:rPr lang="en-US" sz="21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2100" i="1" dirty="0">
                <a:solidFill>
                  <a:srgbClr val="808080"/>
                </a:solidFill>
                <a:latin typeface="Menlo"/>
              </a:rPr>
            </a:br>
            <a:r>
              <a:rPr lang="en-US" sz="21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&lt;Tuple3&lt;String, String, Integer&gt;&gt; posts = ..;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100" i="1" dirty="0">
                <a:solidFill>
                  <a:srgbClr val="808080"/>
                </a:solidFill>
                <a:latin typeface="Menlo"/>
              </a:rPr>
              <a:t>// (title, author name)</a:t>
            </a:r>
            <a:br>
              <a:rPr lang="en-US" sz="2100" i="1" dirty="0">
                <a:solidFill>
                  <a:srgbClr val="808080"/>
                </a:solidFill>
                <a:latin typeface="Menlo"/>
              </a:rPr>
            </a:br>
            <a:r>
              <a:rPr lang="en-US" sz="21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&lt;Tuple2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&lt;String, String&gt;&gt;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archive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=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100" dirty="0" err="1" smtClean="0">
                <a:solidFill>
                  <a:srgbClr val="000000"/>
                </a:solidFill>
                <a:latin typeface="Menlo"/>
              </a:rPr>
              <a:t>authors.</a:t>
            </a:r>
            <a:r>
              <a:rPr lang="en-US" sz="2100" dirty="0" err="1" smtClean="0">
                <a:solidFill>
                  <a:srgbClr val="FF0000"/>
                </a:solidFill>
                <a:latin typeface="Menlo"/>
              </a:rPr>
              <a:t>join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(posts).where(</a:t>
            </a:r>
            <a:r>
              <a:rPr lang="en-US" sz="21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21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1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.with(new </a:t>
            </a:r>
            <a:r>
              <a:rPr lang="en-US" sz="2100" dirty="0" err="1" smtClean="0">
                <a:solidFill>
                  <a:srgbClr val="000000"/>
                </a:solidFill>
                <a:latin typeface="Menlo"/>
              </a:rPr>
              <a:t>PostsByUser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2100" dirty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1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2100" b="1" dirty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2100" dirty="0" err="1">
                <a:solidFill>
                  <a:srgbClr val="000000"/>
                </a:solidFill>
                <a:latin typeface="Menlo"/>
              </a:rPr>
              <a:t>PostsByUser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Menlo"/>
              </a:rPr>
              <a:t>JoinFunction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&lt;Tuple3&lt;Integer, String, String&gt;,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			   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String, Integer&gt;, </a:t>
            </a:r>
            <a:endParaRPr lang="en-US" sz="21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			   Tuple2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String&gt;&gt; {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1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2100" dirty="0">
                <a:solidFill>
                  <a:srgbClr val="808000"/>
                </a:solidFill>
                <a:latin typeface="Menlo"/>
              </a:rPr>
            </a:br>
            <a:r>
              <a:rPr lang="en-US" sz="21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Tuple2&lt;String, String&gt; </a:t>
            </a:r>
            <a:r>
              <a:rPr lang="en-US" sz="2100" dirty="0">
                <a:solidFill>
                  <a:srgbClr val="FF0000"/>
                </a:solidFill>
                <a:latin typeface="Menlo"/>
              </a:rPr>
              <a:t>join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   	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&lt;Integer, String, String&gt; left, </a:t>
            </a:r>
            <a:endParaRPr lang="en-US" sz="21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  	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String, Integer&gt; right)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Tuple2&lt;String, String&gt;(left.</a:t>
            </a:r>
            <a:r>
              <a:rPr lang="en-US" sz="21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, right.</a:t>
            </a:r>
            <a:r>
              <a:rPr lang="en-US" sz="21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	}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916376"/>
              </p:ext>
            </p:extLst>
          </p:nvPr>
        </p:nvGraphicFramePr>
        <p:xfrm>
          <a:off x="6390419" y="2577008"/>
          <a:ext cx="2411644" cy="2686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822"/>
                <a:gridCol w="1205822"/>
              </a:tblGrid>
              <a:tr h="27130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Archive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Fabian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7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by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readTextFile</a:t>
            </a:r>
            <a:r>
              <a:rPr lang="en-US" dirty="0">
                <a:latin typeface="Menlo Regular"/>
                <a:cs typeface="Menlo Regular"/>
              </a:rPr>
              <a:t>(“/path/to/file”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CSV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readCsvFile</a:t>
            </a:r>
            <a:r>
              <a:rPr lang="en-US" dirty="0" smtClean="0">
                <a:latin typeface="Menlo Regular"/>
                <a:cs typeface="Menlo Regular"/>
              </a:rPr>
              <a:t>(“/path/to/file”)</a:t>
            </a: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Collection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fromCollection</a:t>
            </a:r>
            <a:r>
              <a:rPr lang="en-US" dirty="0" smtClean="0">
                <a:latin typeface="Menlo Regular"/>
                <a:cs typeface="Menlo Regular"/>
              </a:rPr>
              <a:t>(collection)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fromElements</a:t>
            </a:r>
            <a:r>
              <a:rPr lang="en-US" dirty="0" smtClean="0">
                <a:latin typeface="Menlo Regular"/>
                <a:cs typeface="Menlo Regular"/>
              </a:rPr>
              <a:t>(1,2,3,4,5)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Sources: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9"/>
            <a:ext cx="8229600" cy="4851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ExecutionEnvironment</a:t>
            </a:r>
            <a:r>
              <a:rPr lang="en-US" sz="1600" dirty="0">
                <a:latin typeface="Menlo"/>
              </a:rPr>
              <a:t> </a:t>
            </a:r>
            <a:r>
              <a:rPr lang="en-US" sz="1600" dirty="0" err="1" smtClean="0">
                <a:latin typeface="Menlo"/>
              </a:rPr>
              <a:t>env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</a:t>
            </a:r>
            <a:r>
              <a:rPr lang="en-US" sz="1600" dirty="0" smtClean="0">
                <a:latin typeface="Menlo"/>
              </a:rPr>
              <a:t>	</a:t>
            </a:r>
            <a:r>
              <a:rPr lang="en-US" sz="1600" dirty="0" err="1" smtClean="0">
                <a:latin typeface="Menlo"/>
              </a:rPr>
              <a:t>ExecutionEnvironment.</a:t>
            </a:r>
            <a:r>
              <a:rPr lang="en-US" sz="1600" i="1" dirty="0" err="1" smtClean="0">
                <a:latin typeface="Menlo"/>
              </a:rPr>
              <a:t>getExecutionEnvironment</a:t>
            </a:r>
            <a:r>
              <a:rPr lang="en-US" sz="1600" dirty="0">
                <a:latin typeface="Menlo"/>
              </a:rPr>
              <a:t>();</a:t>
            </a:r>
            <a:br>
              <a:rPr lang="en-US" sz="1600" dirty="0">
                <a:latin typeface="Menlo"/>
              </a:rPr>
            </a:b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// read from elements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DataSet</a:t>
            </a:r>
            <a:r>
              <a:rPr lang="en-US" sz="1600" dirty="0" smtClean="0">
                <a:latin typeface="Menlo"/>
              </a:rPr>
              <a:t>&lt;String&gt; names =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env.fromElements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“Some”</a:t>
            </a:r>
            <a:r>
              <a:rPr lang="en-US" sz="1600" dirty="0" smtClean="0"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“Example”</a:t>
            </a:r>
            <a:r>
              <a:rPr lang="en-US" sz="1600" dirty="0" smtClean="0"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“Strings”</a:t>
            </a:r>
            <a:r>
              <a:rPr lang="en-US" sz="1600" dirty="0" smtClean="0"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D6D6D"/>
                </a:solidFill>
                <a:latin typeface="Menlo"/>
              </a:rPr>
              <a:t>// read from Java </a:t>
            </a: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collection</a:t>
            </a: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List&lt;String&gt; list = new </a:t>
            </a:r>
            <a:r>
              <a:rPr lang="en-US" sz="1600" dirty="0" err="1" smtClean="0">
                <a:latin typeface="Menlo"/>
              </a:rPr>
              <a:t>ArrayList</a:t>
            </a:r>
            <a:r>
              <a:rPr lang="en-US" sz="1600" dirty="0" smtClean="0">
                <a:latin typeface="Menlo"/>
              </a:rPr>
              <a:t>&lt;String&gt;();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(“Some”);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(“Example”);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(“Strings”);</a:t>
            </a: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dirty="0" err="1">
                <a:latin typeface="Menlo"/>
              </a:rPr>
              <a:t>DataSet</a:t>
            </a:r>
            <a:r>
              <a:rPr lang="en-US" sz="1600" dirty="0">
                <a:latin typeface="Menlo"/>
              </a:rPr>
              <a:t>&lt;String&gt; names =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env.fromCollection</a:t>
            </a:r>
            <a:r>
              <a:rPr lang="en-US" sz="1600" dirty="0" smtClean="0">
                <a:latin typeface="Menlo"/>
              </a:rPr>
              <a:t>(list);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Sources: File-Based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8"/>
            <a:ext cx="8229600" cy="488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Menlo"/>
              </a:rPr>
              <a:t>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 smtClean="0">
                <a:latin typeface="Menlo"/>
              </a:rPr>
              <a:t>env</a:t>
            </a:r>
            <a:r>
              <a:rPr lang="en-US" sz="1400" dirty="0" smtClean="0">
                <a:latin typeface="Menlo"/>
              </a:rPr>
              <a:t> </a:t>
            </a:r>
            <a:r>
              <a:rPr lang="en-US" sz="1400" dirty="0">
                <a:latin typeface="Menlo"/>
              </a:rPr>
              <a:t>= </a:t>
            </a:r>
            <a:r>
              <a:rPr lang="en-US" sz="1400" dirty="0" err="1" smtClean="0">
                <a:latin typeface="Menlo"/>
              </a:rPr>
              <a:t>ExecutionEnvironment.</a:t>
            </a:r>
            <a:r>
              <a:rPr lang="en-US" sz="1400" i="1" dirty="0" err="1" smtClean="0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  <a:br>
              <a:rPr lang="en-US" sz="1400" dirty="0">
                <a:latin typeface="Menlo"/>
              </a:rPr>
            </a:br>
            <a:endParaRPr lang="en-US" sz="1400" dirty="0" smtClean="0">
              <a:latin typeface="Menlo"/>
            </a:endParaRPr>
          </a:p>
          <a:p>
            <a:pPr marL="0" indent="0">
              <a:buNone/>
            </a:pPr>
            <a:endParaRPr lang="en-US" sz="1400" dirty="0">
              <a:latin typeface="Menlo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text file from local or distributed file system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localLines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readTextFile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”/path/to/my/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textfile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read a CSV file with three fields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&lt;Tuple3&lt;Integer, String, Double&gt;&gt;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csvInput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		     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env.readCsvFile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“/the/CSV/file"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		.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types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Integer.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String.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Double.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read a CSV file with five fields, taking only two of them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Double&gt;&gt;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csvInput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			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env.readCsvFile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“/the/CSV/file"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     // take the first and the fourth field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		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includeFields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"10010"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				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types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String.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Double.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</a:t>
            </a:r>
          </a:p>
          <a:p>
            <a:r>
              <a:rPr lang="en-US" dirty="0" err="1">
                <a:latin typeface="Menlo Regular"/>
                <a:cs typeface="Menlo Regular"/>
              </a:rPr>
              <a:t>writeAsText</a:t>
            </a:r>
            <a:r>
              <a:rPr lang="en-US" dirty="0">
                <a:latin typeface="Menlo Regular"/>
                <a:cs typeface="Menlo Regular"/>
              </a:rPr>
              <a:t>(“/path/to/file”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writeAsFormattedText</a:t>
            </a:r>
            <a:r>
              <a:rPr lang="en-US" dirty="0">
                <a:latin typeface="Menlo Regular"/>
                <a:cs typeface="Menlo Regular"/>
              </a:rPr>
              <a:t>(“/path/to/file</a:t>
            </a:r>
            <a:r>
              <a:rPr lang="en-US" dirty="0" smtClean="0">
                <a:latin typeface="Menlo Regular"/>
                <a:cs typeface="Menlo Regular"/>
              </a:rPr>
              <a:t>”, </a:t>
            </a:r>
            <a:r>
              <a:rPr lang="en-US" dirty="0" err="1" smtClean="0">
                <a:latin typeface="Menlo Regular"/>
                <a:cs typeface="Menlo Regular"/>
              </a:rPr>
              <a:t>formatFunction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CSV</a:t>
            </a:r>
          </a:p>
          <a:p>
            <a:r>
              <a:rPr lang="en-US" dirty="0" err="1">
                <a:latin typeface="Menlo Regular"/>
                <a:cs typeface="Menlo Regular"/>
              </a:rPr>
              <a:t>writeAsCsv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smtClean="0">
                <a:latin typeface="Menlo Regular"/>
                <a:cs typeface="Menlo Regular"/>
              </a:rPr>
              <a:t>“/path/to/file”)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Return data to the Client</a:t>
            </a:r>
          </a:p>
          <a:p>
            <a:r>
              <a:rPr lang="en-US" dirty="0">
                <a:latin typeface="Menlo Regular"/>
                <a:cs typeface="Menlo Regular"/>
              </a:rPr>
              <a:t>Print()</a:t>
            </a:r>
          </a:p>
          <a:p>
            <a:r>
              <a:rPr lang="en-US" dirty="0">
                <a:latin typeface="Menlo Regular"/>
                <a:cs typeface="Menlo Regular"/>
              </a:rPr>
              <a:t>Collect()</a:t>
            </a:r>
          </a:p>
          <a:p>
            <a:r>
              <a:rPr lang="en-US" dirty="0">
                <a:latin typeface="Menlo Regular"/>
                <a:cs typeface="Menlo Regular"/>
              </a:rPr>
              <a:t>Count()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6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93" y="1474376"/>
            <a:ext cx="8445740" cy="4881974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Lazily executed when </a:t>
            </a:r>
            <a:r>
              <a:rPr lang="en-US" sz="26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env.execute</a:t>
            </a:r>
            <a:r>
              <a:rPr lang="en-US" sz="2600" dirty="0" smtClean="0">
                <a:solidFill>
                  <a:srgbClr val="000000"/>
                </a:solidFill>
                <a:latin typeface="Menlo Regular"/>
                <a:cs typeface="Menlo Regular"/>
              </a:rPr>
              <a:t>()</a:t>
            </a:r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 is called</a:t>
            </a:r>
            <a:endParaRPr lang="en-US" sz="2600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&lt;…&gt; result;</a:t>
            </a: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write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DataSet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to a file on the local file system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result.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writeAsText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“/path/to/file"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// write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DataSet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to a file and overwrite the file if it exists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writeAsText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file”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,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FileSystem.WriteMode.</a:t>
            </a:r>
            <a:r>
              <a:rPr lang="en-US" sz="1600" b="1" i="1" dirty="0" err="1" smtClean="0">
                <a:solidFill>
                  <a:srgbClr val="660E7A"/>
                </a:solidFill>
                <a:latin typeface="Menlo"/>
              </a:rPr>
              <a:t>OVERWRITE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tuples as lines with pipe as the separator "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a|b|</a:t>
            </a:r>
            <a:r>
              <a:rPr lang="en-US" sz="1600" i="1" dirty="0" err="1" smtClean="0">
                <a:solidFill>
                  <a:srgbClr val="808080"/>
                </a:solidFill>
                <a:latin typeface="Menlo"/>
              </a:rPr>
              <a:t>c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”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result.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/path/to/file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"|"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this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wites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values as strings using a user-defined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TextFormatter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object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writeAsFormattedText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/path/to/file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TextFormatter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&lt;Tuple2&lt;Integer, Integer&gt;&gt;()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String format (Tuple2&lt;Integer, Integer&gt; value)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value.</a:t>
            </a:r>
            <a:r>
              <a:rPr lang="en-US" sz="1600" b="1" dirty="0">
                <a:solidFill>
                  <a:srgbClr val="660E7A"/>
                </a:solidFill>
                <a:latin typeface="Menlo"/>
              </a:rPr>
              <a:t>f1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+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- "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+ value.</a:t>
            </a:r>
            <a:r>
              <a:rPr lang="en-US" sz="16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}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}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92" y="1474376"/>
            <a:ext cx="8524551" cy="46517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venir Book"/>
                <a:cs typeface="Avenir Book"/>
              </a:rPr>
              <a:t>Eagerly executed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&lt;Tuple2&lt;String, Integer&gt;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result;</a:t>
            </a: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print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Menlo"/>
              </a:rPr>
              <a:t>r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esult.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// count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numberOfElements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collect</a:t>
            </a:r>
            <a:endParaRPr lang="en-US" sz="1600" i="1" dirty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 Regular"/>
                <a:cs typeface="Menlo Regular"/>
              </a:rPr>
              <a:t>List&lt;Tuple2&lt;String, Integer&gt; </a:t>
            </a:r>
            <a:r>
              <a:rPr lang="en-US" sz="1600" dirty="0" err="1" smtClean="0">
                <a:latin typeface="Menlo Regular"/>
                <a:cs typeface="Menlo Regular"/>
              </a:rPr>
              <a:t>materializedResults</a:t>
            </a:r>
            <a:r>
              <a:rPr lang="en-US" sz="1600" dirty="0" smtClean="0">
                <a:latin typeface="Menlo Regular"/>
                <a:cs typeface="Menlo Regular"/>
              </a:rPr>
              <a:t> = </a:t>
            </a:r>
            <a:r>
              <a:rPr lang="en-US" sz="1600" dirty="0" err="1" smtClean="0">
                <a:latin typeface="Menlo Regular"/>
                <a:cs typeface="Menlo Regular"/>
              </a:rPr>
              <a:t>result.</a:t>
            </a:r>
            <a:r>
              <a:rPr lang="en-US" sz="16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collect</a:t>
            </a:r>
            <a:r>
              <a:rPr lang="en-US" sz="1600" dirty="0" smtClean="0">
                <a:latin typeface="Menlo Regular"/>
                <a:cs typeface="Menlo Regular"/>
              </a:rPr>
              <a:t>();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1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3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advice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8819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</a:t>
            </a:r>
            <a:r>
              <a:rPr lang="en-US" sz="2400" dirty="0" err="1">
                <a:latin typeface="Menlo Regular"/>
                <a:cs typeface="Menlo Regular"/>
              </a:rPr>
              <a:t>env.fromElements</a:t>
            </a:r>
            <a:r>
              <a:rPr lang="en-US" sz="2400" dirty="0">
                <a:latin typeface="Menlo Regular"/>
                <a:cs typeface="Menlo Regular"/>
              </a:rPr>
              <a:t>(..)</a:t>
            </a:r>
            <a:r>
              <a:rPr lang="en-US" dirty="0" smtClean="0"/>
              <a:t> or </a:t>
            </a:r>
            <a:r>
              <a:rPr lang="en-US" sz="2400" dirty="0" err="1">
                <a:latin typeface="Menlo Regular"/>
                <a:cs typeface="Menlo Regular"/>
              </a:rPr>
              <a:t>env.fromCollection</a:t>
            </a:r>
            <a:r>
              <a:rPr lang="en-US" sz="2400" dirty="0">
                <a:latin typeface="Menlo Regular"/>
                <a:cs typeface="Menlo Regular"/>
              </a:rPr>
              <a:t>(..)</a:t>
            </a:r>
            <a:r>
              <a:rPr lang="en-US" dirty="0" smtClean="0"/>
              <a:t> to quickly get a </a:t>
            </a:r>
            <a:r>
              <a:rPr lang="en-US" dirty="0" err="1" smtClean="0"/>
              <a:t>DataSet</a:t>
            </a:r>
            <a:r>
              <a:rPr lang="en-US" dirty="0" smtClean="0"/>
              <a:t> to experiment with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sz="2400" dirty="0" smtClean="0">
                <a:latin typeface="Menlo Regular"/>
                <a:cs typeface="Menlo Regular"/>
              </a:rPr>
              <a:t>print()</a:t>
            </a:r>
            <a:r>
              <a:rPr lang="en-US" dirty="0" smtClean="0"/>
              <a:t> to quickly print a </a:t>
            </a:r>
            <a:r>
              <a:rPr lang="en-US" dirty="0" err="1" smtClean="0"/>
              <a:t>DataSet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sz="2400" dirty="0" smtClean="0">
                <a:latin typeface="Menlo Regular"/>
                <a:cs typeface="Menlo Regular"/>
              </a:rPr>
              <a:t>collect()</a:t>
            </a:r>
            <a:r>
              <a:rPr lang="en-US" sz="1900" dirty="0" smtClean="0">
                <a:latin typeface="Menlo Regular"/>
                <a:cs typeface="Menlo Regular"/>
              </a:rPr>
              <a:t> </a:t>
            </a:r>
            <a:r>
              <a:rPr lang="en-US" dirty="0" smtClean="0"/>
              <a:t>to quickly retrieve a </a:t>
            </a:r>
            <a:r>
              <a:rPr lang="en-US" dirty="0" err="1" smtClean="0"/>
              <a:t>DataSet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sz="2400" dirty="0" smtClean="0">
                <a:latin typeface="Menlo Regular"/>
                <a:cs typeface="Menlo Regular"/>
              </a:rPr>
              <a:t>name()</a:t>
            </a:r>
            <a:r>
              <a:rPr lang="en-US" dirty="0" smtClean="0">
                <a:latin typeface="+mn-lt"/>
                <a:cs typeface="Menlo Regular"/>
              </a:rPr>
              <a:t> </a:t>
            </a:r>
            <a:r>
              <a:rPr lang="en-US" dirty="0" smtClean="0">
                <a:latin typeface="Avenir Book"/>
                <a:cs typeface="Avenir Book"/>
              </a:rPr>
              <a:t>on an Operator to find it easily in the logs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main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7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FF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</a:t>
            </a:r>
            <a:r>
              <a:rPr lang="en-US" sz="1600" dirty="0" err="1">
                <a:latin typeface="Menlo"/>
              </a:rPr>
              <a:t>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4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5699</TotalTime>
  <Words>1132</Words>
  <Application>Microsoft Macintosh PowerPoint</Application>
  <PresentationFormat>On-screen Show (4:3)</PresentationFormat>
  <Paragraphs>408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1_Office Theme</vt:lpstr>
      <vt:lpstr>Apache Flink® Training</vt:lpstr>
      <vt:lpstr>DataSet API</vt:lpstr>
      <vt:lpstr>DataSet API by Example</vt:lpstr>
      <vt:lpstr>WordCount: main method</vt:lpstr>
      <vt:lpstr>Execution Environment</vt:lpstr>
      <vt:lpstr>Data Sources</vt:lpstr>
      <vt:lpstr>Data types</vt:lpstr>
      <vt:lpstr>Transformations</vt:lpstr>
      <vt:lpstr>User functions</vt:lpstr>
      <vt:lpstr>DataSinks</vt:lpstr>
      <vt:lpstr>Execute!</vt:lpstr>
      <vt:lpstr>WordCount: Map</vt:lpstr>
      <vt:lpstr>WordCount: Map: Interface</vt:lpstr>
      <vt:lpstr>WordCount: Map: Types</vt:lpstr>
      <vt:lpstr>WordCount: Map: Collector</vt:lpstr>
      <vt:lpstr>WordCount: Reduce</vt:lpstr>
      <vt:lpstr>WordCount: Reduce: Interface</vt:lpstr>
      <vt:lpstr>WordCount: Reduce: Types</vt:lpstr>
      <vt:lpstr>WordCount: Reduce: Collector</vt:lpstr>
      <vt:lpstr>DataSet API Concepts</vt:lpstr>
      <vt:lpstr>Data Types</vt:lpstr>
      <vt:lpstr>Tuples</vt:lpstr>
      <vt:lpstr>Transformations: Map</vt:lpstr>
      <vt:lpstr>Transformations: Filter</vt:lpstr>
      <vt:lpstr>Groupings and Reduce</vt:lpstr>
      <vt:lpstr>GroupReduce</vt:lpstr>
      <vt:lpstr>Joining two DataSets</vt:lpstr>
      <vt:lpstr>Joining two DataSets</vt:lpstr>
      <vt:lpstr>Join with join function</vt:lpstr>
      <vt:lpstr>Data Sources</vt:lpstr>
      <vt:lpstr>Data Sources: Collections</vt:lpstr>
      <vt:lpstr>Data Sources: File-Based</vt:lpstr>
      <vt:lpstr>Data Sinks</vt:lpstr>
      <vt:lpstr>Data Sinks</vt:lpstr>
      <vt:lpstr>Data Sinks</vt:lpstr>
      <vt:lpstr>Best Practices</vt:lpstr>
      <vt:lpstr>Some advice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Max</cp:lastModifiedBy>
  <cp:revision>309</cp:revision>
  <dcterms:created xsi:type="dcterms:W3CDTF">2015-01-22T00:00:06Z</dcterms:created>
  <dcterms:modified xsi:type="dcterms:W3CDTF">2015-06-02T22:36:34Z</dcterms:modified>
</cp:coreProperties>
</file>