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82" r:id="rId1"/>
  </p:sldMasterIdLst>
  <p:sldIdLst>
    <p:sldId id="256" r:id="rId2"/>
    <p:sldId id="257" r:id="rId3"/>
    <p:sldId id="258" r:id="rId4"/>
    <p:sldId id="259" r:id="rId5"/>
    <p:sldId id="306" r:id="rId6"/>
    <p:sldId id="260" r:id="rId7"/>
    <p:sldId id="261" r:id="rId8"/>
    <p:sldId id="262" r:id="rId9"/>
    <p:sldId id="263" r:id="rId10"/>
    <p:sldId id="264" r:id="rId11"/>
    <p:sldId id="266" r:id="rId12"/>
    <p:sldId id="265" r:id="rId13"/>
    <p:sldId id="267" r:id="rId14"/>
    <p:sldId id="300" r:id="rId15"/>
    <p:sldId id="268" r:id="rId16"/>
    <p:sldId id="301" r:id="rId17"/>
    <p:sldId id="302" r:id="rId18"/>
    <p:sldId id="304" r:id="rId19"/>
    <p:sldId id="303" r:id="rId20"/>
    <p:sldId id="305" r:id="rId21"/>
    <p:sldId id="270" r:id="rId22"/>
    <p:sldId id="271" r:id="rId23"/>
    <p:sldId id="307" r:id="rId24"/>
    <p:sldId id="308" r:id="rId25"/>
    <p:sldId id="309" r:id="rId26"/>
    <p:sldId id="310" r:id="rId27"/>
    <p:sldId id="311" r:id="rId28"/>
    <p:sldId id="312" r:id="rId29"/>
    <p:sldId id="316" r:id="rId30"/>
    <p:sldId id="313" r:id="rId31"/>
    <p:sldId id="314" r:id="rId32"/>
    <p:sldId id="315" r:id="rId33"/>
    <p:sldId id="317" r:id="rId34"/>
    <p:sldId id="318" r:id="rId35"/>
    <p:sldId id="319" r:id="rId36"/>
    <p:sldId id="320" r:id="rId37"/>
    <p:sldId id="321" r:id="rId38"/>
    <p:sldId id="322" r:id="rId39"/>
    <p:sldId id="323" r:id="rId40"/>
    <p:sldId id="324" r:id="rId41"/>
    <p:sldId id="325" r:id="rId42"/>
    <p:sldId id="32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291" autoAdjust="0"/>
  </p:normalViewPr>
  <p:slideViewPr>
    <p:cSldViewPr snapToGrid="0">
      <p:cViewPr>
        <p:scale>
          <a:sx n="100" d="100"/>
          <a:sy n="100" d="100"/>
        </p:scale>
        <p:origin x="72"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AAD347D-5ACD-4C99-B74B-A9C85AD731AF}" type="datetimeFigureOut">
              <a:rPr lang="en-US" smtClean="0"/>
              <a:t>3/24/2020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035590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415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1750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9969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415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519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526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66391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009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461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85391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4725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4509A250-FF31-4206-8172-F9D3106AACB1}" type="datetimeFigureOut">
              <a:rPr lang="en-US" smtClean="0"/>
              <a:t>3/24/2020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21831203"/>
      </p:ext>
    </p:extLst>
  </p:cSld>
  <p:clrMap bg1="lt1" tx1="dk1" bg2="lt2" tx2="dk2" accent1="accent1" accent2="accent2" accent3="accent3" accent4="accent4" accent5="accent5" accent6="accent6" hlink="hlink" folHlink="folHlink"/>
  <p:sldLayoutIdLst>
    <p:sldLayoutId id="2147484383" r:id="rId1"/>
    <p:sldLayoutId id="2147484384"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394" r:id="rId12"/>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visualstudio.microsoft.com/es/vs/community/" TargetMode="External"/><Relationship Id="rId1" Type="http://schemas.openxmlformats.org/officeDocument/2006/relationships/slideLayout" Target="../slideLayouts/slideLayout2.xml"/><Relationship Id="rId5" Type="http://schemas.openxmlformats.org/officeDocument/2006/relationships/hyperlink" Target="https://docs.microsoft.com/en-us/sql/ssms/download-sql-server-management-studio-ssms?view=sql-server-2017" TargetMode="External"/><Relationship Id="rId4" Type="http://schemas.openxmlformats.org/officeDocument/2006/relationships/hyperlink" Target="https://www.microsoft.com/es-es/sql-server/sql-server-editions-exp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argentina.gob.ar/interior/feriados-nacionales-20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03925-BBD6-46D8-A310-13B2604DD745}"/>
              </a:ext>
            </a:extLst>
          </p:cNvPr>
          <p:cNvSpPr>
            <a:spLocks noGrp="1"/>
          </p:cNvSpPr>
          <p:nvPr>
            <p:ph type="ctrTitle"/>
          </p:nvPr>
        </p:nvSpPr>
        <p:spPr/>
        <p:txBody>
          <a:bodyPr/>
          <a:lstStyle/>
          <a:p>
            <a:r>
              <a:rPr lang="es-US" dirty="0"/>
              <a:t>Web API .NET Core</a:t>
            </a:r>
          </a:p>
        </p:txBody>
      </p:sp>
      <p:sp>
        <p:nvSpPr>
          <p:cNvPr id="3" name="Subtítulo 2">
            <a:extLst>
              <a:ext uri="{FF2B5EF4-FFF2-40B4-BE49-F238E27FC236}">
                <a16:creationId xmlns:a16="http://schemas.microsoft.com/office/drawing/2014/main" id="{DF15061E-6ABB-4534-AE82-2D3B4CEBAEF7}"/>
              </a:ext>
            </a:extLst>
          </p:cNvPr>
          <p:cNvSpPr>
            <a:spLocks noGrp="1"/>
          </p:cNvSpPr>
          <p:nvPr>
            <p:ph type="subTitle" idx="1"/>
          </p:nvPr>
        </p:nvSpPr>
        <p:spPr/>
        <p:txBody>
          <a:bodyPr/>
          <a:lstStyle/>
          <a:p>
            <a:r>
              <a:rPr lang="es-US" dirty="0"/>
              <a:t>Instructor: Brian Desiderio</a:t>
            </a:r>
          </a:p>
          <a:p>
            <a:r>
              <a:rPr lang="es-US" dirty="0"/>
              <a:t>Email: Brian.Desiderio@Hotmail.com</a:t>
            </a:r>
          </a:p>
        </p:txBody>
      </p:sp>
    </p:spTree>
    <p:extLst>
      <p:ext uri="{BB962C8B-B14F-4D97-AF65-F5344CB8AC3E}">
        <p14:creationId xmlns:p14="http://schemas.microsoft.com/office/powerpoint/2010/main" val="40791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6F7BF1AA-0C41-4C04-B495-075AEB2562C9}"/>
              </a:ext>
            </a:extLst>
          </p:cNvPr>
          <p:cNvSpPr>
            <a:spLocks noGrp="1"/>
          </p:cNvSpPr>
          <p:nvPr>
            <p:ph type="title"/>
          </p:nvPr>
        </p:nvSpPr>
        <p:spPr/>
        <p:txBody>
          <a:bodyPr/>
          <a:lstStyle/>
          <a:p>
            <a:r>
              <a:rPr lang="es-US" dirty="0"/>
              <a:t>Como funciona una WEB API?</a:t>
            </a:r>
          </a:p>
        </p:txBody>
      </p:sp>
      <p:sp>
        <p:nvSpPr>
          <p:cNvPr id="17" name="Marcador de contenido 16">
            <a:extLst>
              <a:ext uri="{FF2B5EF4-FFF2-40B4-BE49-F238E27FC236}">
                <a16:creationId xmlns:a16="http://schemas.microsoft.com/office/drawing/2014/main" id="{3E26902D-E3BD-4854-B820-5E3B3CE630A8}"/>
              </a:ext>
            </a:extLst>
          </p:cNvPr>
          <p:cNvSpPr>
            <a:spLocks noGrp="1"/>
          </p:cNvSpPr>
          <p:nvPr>
            <p:ph idx="1"/>
          </p:nvPr>
        </p:nvSpPr>
        <p:spPr/>
        <p:txBody>
          <a:bodyPr>
            <a:normAutofit/>
          </a:bodyPr>
          <a:lstStyle/>
          <a:p>
            <a:r>
              <a:rPr lang="es-US" dirty="0"/>
              <a:t>A las </a:t>
            </a:r>
            <a:r>
              <a:rPr lang="es-US" dirty="0" err="1"/>
              <a:t>URL's</a:t>
            </a:r>
            <a:r>
              <a:rPr lang="es-US" dirty="0"/>
              <a:t> que reciben o retornan información de un Web API se les llama </a:t>
            </a:r>
            <a:r>
              <a:rPr lang="es-US" dirty="0" err="1"/>
              <a:t>endpoints</a:t>
            </a:r>
            <a:r>
              <a:rPr lang="es-US" dirty="0"/>
              <a:t>.</a:t>
            </a:r>
          </a:p>
          <a:p>
            <a:endParaRPr lang="es-US" dirty="0"/>
          </a:p>
          <a:p>
            <a:r>
              <a:rPr lang="es-US" dirty="0"/>
              <a:t>El servidor devuelve la información en una representación  estándar (formato):</a:t>
            </a:r>
            <a:endParaRPr lang="fr-FR" dirty="0"/>
          </a:p>
          <a:p>
            <a:pPr lvl="1"/>
            <a:r>
              <a:rPr lang="fr-FR" dirty="0"/>
              <a:t>JSON (Java Script Object Notation)</a:t>
            </a:r>
          </a:p>
          <a:p>
            <a:pPr lvl="1"/>
            <a:r>
              <a:rPr lang="fr-FR" dirty="0"/>
              <a:t>XML (Extensible Markup </a:t>
            </a:r>
            <a:r>
              <a:rPr lang="fr-FR" dirty="0" err="1"/>
              <a:t>Language</a:t>
            </a:r>
            <a:r>
              <a:rPr lang="fr-FR" dirty="0"/>
              <a:t>) </a:t>
            </a:r>
          </a:p>
          <a:p>
            <a:endParaRPr lang="es-US" dirty="0"/>
          </a:p>
          <a:p>
            <a:r>
              <a:rPr lang="es-US" dirty="0"/>
              <a:t>Hoy JSON es más popular. </a:t>
            </a:r>
            <a:endParaRPr lang="fr-FR" dirty="0"/>
          </a:p>
        </p:txBody>
      </p:sp>
    </p:spTree>
    <p:extLst>
      <p:ext uri="{BB962C8B-B14F-4D97-AF65-F5344CB8AC3E}">
        <p14:creationId xmlns:p14="http://schemas.microsoft.com/office/powerpoint/2010/main" val="360801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EEB09-A31A-4219-962A-04A084FF644A}"/>
              </a:ext>
            </a:extLst>
          </p:cNvPr>
          <p:cNvSpPr>
            <a:spLocks noGrp="1"/>
          </p:cNvSpPr>
          <p:nvPr>
            <p:ph type="title"/>
          </p:nvPr>
        </p:nvSpPr>
        <p:spPr/>
        <p:txBody>
          <a:bodyPr>
            <a:normAutofit/>
          </a:bodyPr>
          <a:lstStyle/>
          <a:p>
            <a:r>
              <a:rPr lang="es-US" dirty="0"/>
              <a:t>Conceptos Básicos de API REST</a:t>
            </a:r>
            <a:br>
              <a:rPr lang="es-US" dirty="0"/>
            </a:br>
            <a:r>
              <a:rPr lang="es-US" dirty="0"/>
              <a:t>JSON vs XML</a:t>
            </a:r>
          </a:p>
        </p:txBody>
      </p:sp>
      <p:sp>
        <p:nvSpPr>
          <p:cNvPr id="11" name="Marcador de contenido 10">
            <a:extLst>
              <a:ext uri="{FF2B5EF4-FFF2-40B4-BE49-F238E27FC236}">
                <a16:creationId xmlns:a16="http://schemas.microsoft.com/office/drawing/2014/main" id="{69A8792B-7CE2-4351-9CAE-070A3F490165}"/>
              </a:ext>
            </a:extLst>
          </p:cNvPr>
          <p:cNvSpPr>
            <a:spLocks noGrp="1"/>
          </p:cNvSpPr>
          <p:nvPr>
            <p:ph sz="half" idx="1"/>
          </p:nvPr>
        </p:nvSpPr>
        <p:spPr>
          <a:xfrm>
            <a:off x="1103313" y="2832362"/>
            <a:ext cx="4396339" cy="4195763"/>
          </a:xfrm>
        </p:spPr>
        <p:txBody>
          <a:bodyPr/>
          <a:lstStyle/>
          <a:p>
            <a:r>
              <a:rPr lang="es-US" dirty="0"/>
              <a:t>JSON</a:t>
            </a:r>
          </a:p>
          <a:p>
            <a:endParaRPr lang="es-US" dirty="0"/>
          </a:p>
        </p:txBody>
      </p:sp>
      <p:sp>
        <p:nvSpPr>
          <p:cNvPr id="13" name="Marcador de contenido 12">
            <a:extLst>
              <a:ext uri="{FF2B5EF4-FFF2-40B4-BE49-F238E27FC236}">
                <a16:creationId xmlns:a16="http://schemas.microsoft.com/office/drawing/2014/main" id="{117F073F-C1E3-41F2-B5A8-743954AF6438}"/>
              </a:ext>
            </a:extLst>
          </p:cNvPr>
          <p:cNvSpPr>
            <a:spLocks noGrp="1"/>
          </p:cNvSpPr>
          <p:nvPr>
            <p:ph sz="half" idx="2"/>
          </p:nvPr>
        </p:nvSpPr>
        <p:spPr>
          <a:xfrm>
            <a:off x="5654494" y="2827879"/>
            <a:ext cx="4396341" cy="4200245"/>
          </a:xfrm>
        </p:spPr>
        <p:txBody>
          <a:bodyPr/>
          <a:lstStyle/>
          <a:p>
            <a:r>
              <a:rPr lang="es-US" dirty="0"/>
              <a:t>XML</a:t>
            </a:r>
          </a:p>
          <a:p>
            <a:endParaRPr lang="es-US" dirty="0"/>
          </a:p>
        </p:txBody>
      </p:sp>
      <p:pic>
        <p:nvPicPr>
          <p:cNvPr id="12" name="Marcador de contenido 8">
            <a:extLst>
              <a:ext uri="{FF2B5EF4-FFF2-40B4-BE49-F238E27FC236}">
                <a16:creationId xmlns:a16="http://schemas.microsoft.com/office/drawing/2014/main" id="{C1C0B028-EC38-4826-A131-43C8A99D0057}"/>
              </a:ext>
            </a:extLst>
          </p:cNvPr>
          <p:cNvPicPr>
            <a:picLocks noChangeAspect="1"/>
          </p:cNvPicPr>
          <p:nvPr/>
        </p:nvPicPr>
        <p:blipFill>
          <a:blip r:embed="rId2"/>
          <a:stretch>
            <a:fillRect/>
          </a:stretch>
        </p:blipFill>
        <p:spPr>
          <a:xfrm>
            <a:off x="676871" y="3429000"/>
            <a:ext cx="5024642" cy="2285907"/>
          </a:xfrm>
          <a:prstGeom prst="rect">
            <a:avLst/>
          </a:prstGeom>
        </p:spPr>
      </p:pic>
      <p:pic>
        <p:nvPicPr>
          <p:cNvPr id="14" name="Marcador de contenido 9">
            <a:extLst>
              <a:ext uri="{FF2B5EF4-FFF2-40B4-BE49-F238E27FC236}">
                <a16:creationId xmlns:a16="http://schemas.microsoft.com/office/drawing/2014/main" id="{BB7D25BD-3BB3-4C19-8F98-3E2221493823}"/>
              </a:ext>
            </a:extLst>
          </p:cNvPr>
          <p:cNvPicPr>
            <a:picLocks noChangeAspect="1"/>
          </p:cNvPicPr>
          <p:nvPr/>
        </p:nvPicPr>
        <p:blipFill>
          <a:blip r:embed="rId3"/>
          <a:stretch>
            <a:fillRect/>
          </a:stretch>
        </p:blipFill>
        <p:spPr>
          <a:xfrm>
            <a:off x="5856906" y="3429001"/>
            <a:ext cx="4395788" cy="2852323"/>
          </a:xfrm>
          <a:prstGeom prst="rect">
            <a:avLst/>
          </a:prstGeom>
        </p:spPr>
      </p:pic>
      <p:sp>
        <p:nvSpPr>
          <p:cNvPr id="15" name="CuadroTexto 14">
            <a:extLst>
              <a:ext uri="{FF2B5EF4-FFF2-40B4-BE49-F238E27FC236}">
                <a16:creationId xmlns:a16="http://schemas.microsoft.com/office/drawing/2014/main" id="{F95FB18F-4852-47B9-BD61-735A33553839}"/>
              </a:ext>
            </a:extLst>
          </p:cNvPr>
          <p:cNvSpPr txBox="1"/>
          <p:nvPr/>
        </p:nvSpPr>
        <p:spPr>
          <a:xfrm>
            <a:off x="676871" y="2259081"/>
            <a:ext cx="5972961" cy="369332"/>
          </a:xfrm>
          <a:prstGeom prst="rect">
            <a:avLst/>
          </a:prstGeom>
          <a:noFill/>
        </p:spPr>
        <p:txBody>
          <a:bodyPr wrap="square" rtlCol="0">
            <a:spAutoFit/>
          </a:bodyPr>
          <a:lstStyle/>
          <a:p>
            <a:r>
              <a:rPr lang="es-US" dirty="0"/>
              <a:t>El mismo objeto interpretado en JSON y en XML</a:t>
            </a:r>
          </a:p>
        </p:txBody>
      </p:sp>
    </p:spTree>
    <p:extLst>
      <p:ext uri="{BB962C8B-B14F-4D97-AF65-F5344CB8AC3E}">
        <p14:creationId xmlns:p14="http://schemas.microsoft.com/office/powerpoint/2010/main" val="379609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AE2B3-9929-4751-9649-A28CC4AD53D2}"/>
              </a:ext>
            </a:extLst>
          </p:cNvPr>
          <p:cNvSpPr>
            <a:spLocks noGrp="1"/>
          </p:cNvSpPr>
          <p:nvPr>
            <p:ph type="title"/>
          </p:nvPr>
        </p:nvSpPr>
        <p:spPr/>
        <p:txBody>
          <a:bodyPr/>
          <a:lstStyle/>
          <a:p>
            <a:r>
              <a:rPr lang="es-US" dirty="0"/>
              <a:t>Conceptos Básicos de API REST</a:t>
            </a:r>
          </a:p>
        </p:txBody>
      </p:sp>
      <p:sp>
        <p:nvSpPr>
          <p:cNvPr id="3" name="Marcador de contenido 2">
            <a:extLst>
              <a:ext uri="{FF2B5EF4-FFF2-40B4-BE49-F238E27FC236}">
                <a16:creationId xmlns:a16="http://schemas.microsoft.com/office/drawing/2014/main" id="{631C968C-44F1-4E9F-851B-7C9FF01B0F96}"/>
              </a:ext>
            </a:extLst>
          </p:cNvPr>
          <p:cNvSpPr>
            <a:spLocks noGrp="1"/>
          </p:cNvSpPr>
          <p:nvPr>
            <p:ph idx="1"/>
          </p:nvPr>
        </p:nvSpPr>
        <p:spPr>
          <a:xfrm>
            <a:off x="1103312" y="1691321"/>
            <a:ext cx="8946541" cy="4166039"/>
          </a:xfrm>
        </p:spPr>
        <p:txBody>
          <a:bodyPr>
            <a:normAutofit lnSpcReduction="10000"/>
          </a:bodyPr>
          <a:lstStyle/>
          <a:p>
            <a:r>
              <a:rPr lang="es-US" dirty="0"/>
              <a:t>REST (</a:t>
            </a:r>
            <a:r>
              <a:rPr lang="es-US" dirty="0" err="1"/>
              <a:t>Representation</a:t>
            </a:r>
            <a:r>
              <a:rPr lang="es-US" dirty="0"/>
              <a:t> </a:t>
            </a:r>
            <a:r>
              <a:rPr lang="es-US" dirty="0" err="1"/>
              <a:t>State</a:t>
            </a:r>
            <a:r>
              <a:rPr lang="es-US" dirty="0"/>
              <a:t> Transfer), es un estilo de construir servicios web que se adhieren a un conjunto de principios establecidos, es decir que hay un conjunto de condiciones que un API debe de tener para poder decir que implementa </a:t>
            </a:r>
            <a:r>
              <a:rPr lang="es-US" dirty="0" err="1"/>
              <a:t>Rest</a:t>
            </a:r>
            <a:r>
              <a:rPr lang="es-US" dirty="0"/>
              <a:t>; cuando un Web API respeta esas condiciones se lo llama </a:t>
            </a:r>
            <a:r>
              <a:rPr lang="es-US" dirty="0" err="1"/>
              <a:t>RESTful</a:t>
            </a:r>
            <a:r>
              <a:rPr lang="es-US" dirty="0"/>
              <a:t>.</a:t>
            </a:r>
          </a:p>
          <a:p>
            <a:r>
              <a:rPr lang="es-US" dirty="0"/>
              <a:t>Se llama REST(</a:t>
            </a:r>
            <a:r>
              <a:rPr lang="es-US" dirty="0" err="1"/>
              <a:t>Representational</a:t>
            </a:r>
            <a:r>
              <a:rPr lang="es-US" dirty="0"/>
              <a:t> </a:t>
            </a:r>
            <a:r>
              <a:rPr lang="es-US" dirty="0" err="1"/>
              <a:t>State</a:t>
            </a:r>
            <a:r>
              <a:rPr lang="es-US" dirty="0"/>
              <a:t> Transfer) a las aplicaciones que comparten recursos por medio de método HTTP (también llamado verbos) + URI + nombre del recurso +  parámetros. Y devuelven la información en XML o en JSON, evitando encapsulamientos complejos como  SOAP, y que la sencillez de su uso y el poco “peso” de las comunicaciones, han hecho un estándar en las principales API actuales.</a:t>
            </a:r>
          </a:p>
          <a:p>
            <a:r>
              <a:rPr lang="es-US" dirty="0"/>
              <a:t>Ejemplo de invocación HTTP en la arquitectura REST</a:t>
            </a:r>
          </a:p>
          <a:p>
            <a:pPr marL="0" indent="0">
              <a:buNone/>
            </a:pPr>
            <a:r>
              <a:rPr lang="en-US" dirty="0"/>
              <a:t>GET https://example.com/users/1 HTTP/1.1</a:t>
            </a:r>
          </a:p>
        </p:txBody>
      </p:sp>
      <p:grpSp>
        <p:nvGrpSpPr>
          <p:cNvPr id="36" name="Grupo 35">
            <a:extLst>
              <a:ext uri="{FF2B5EF4-FFF2-40B4-BE49-F238E27FC236}">
                <a16:creationId xmlns:a16="http://schemas.microsoft.com/office/drawing/2014/main" id="{81B7D316-BC87-4172-B390-A9E5AC99EE00}"/>
              </a:ext>
            </a:extLst>
          </p:cNvPr>
          <p:cNvGrpSpPr/>
          <p:nvPr/>
        </p:nvGrpSpPr>
        <p:grpSpPr>
          <a:xfrm>
            <a:off x="987353" y="5712918"/>
            <a:ext cx="8066060" cy="973380"/>
            <a:chOff x="939728" y="5970093"/>
            <a:chExt cx="8066060" cy="973380"/>
          </a:xfrm>
        </p:grpSpPr>
        <p:cxnSp>
          <p:nvCxnSpPr>
            <p:cNvPr id="8" name="Conector recto 7">
              <a:extLst>
                <a:ext uri="{FF2B5EF4-FFF2-40B4-BE49-F238E27FC236}">
                  <a16:creationId xmlns:a16="http://schemas.microsoft.com/office/drawing/2014/main" id="{32B5E4C5-62AC-412B-A1B3-125B41CE7047}"/>
                </a:ext>
              </a:extLst>
            </p:cNvPr>
            <p:cNvCxnSpPr/>
            <p:nvPr/>
          </p:nvCxnSpPr>
          <p:spPr>
            <a:xfrm>
              <a:off x="1191237" y="5985037"/>
              <a:ext cx="469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8ED168F4-E695-4135-B975-436F841B219D}"/>
                </a:ext>
              </a:extLst>
            </p:cNvPr>
            <p:cNvCxnSpPr>
              <a:cxnSpLocks/>
            </p:cNvCxnSpPr>
            <p:nvPr/>
          </p:nvCxnSpPr>
          <p:spPr>
            <a:xfrm>
              <a:off x="1761688" y="5985806"/>
              <a:ext cx="23912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78E26263-B360-4DF0-B486-9E8CC574575A}"/>
                </a:ext>
              </a:extLst>
            </p:cNvPr>
            <p:cNvCxnSpPr/>
            <p:nvPr/>
          </p:nvCxnSpPr>
          <p:spPr>
            <a:xfrm>
              <a:off x="4227909" y="5979618"/>
              <a:ext cx="562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7C1014F3-6E08-4356-9D09-CA1E75BCF1F9}"/>
                </a:ext>
              </a:extLst>
            </p:cNvPr>
            <p:cNvCxnSpPr/>
            <p:nvPr/>
          </p:nvCxnSpPr>
          <p:spPr>
            <a:xfrm>
              <a:off x="4918680" y="5970093"/>
              <a:ext cx="192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2261A4EA-02CA-4404-BFF8-1728E6DFC9DC}"/>
                </a:ext>
              </a:extLst>
            </p:cNvPr>
            <p:cNvCxnSpPr>
              <a:cxnSpLocks/>
            </p:cNvCxnSpPr>
            <p:nvPr/>
          </p:nvCxnSpPr>
          <p:spPr>
            <a:xfrm>
              <a:off x="5149575" y="5974199"/>
              <a:ext cx="107129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B73C0E89-2725-4421-ABF5-EF605FF3548C}"/>
                </a:ext>
              </a:extLst>
            </p:cNvPr>
            <p:cNvSpPr txBox="1"/>
            <p:nvPr/>
          </p:nvSpPr>
          <p:spPr>
            <a:xfrm>
              <a:off x="939728" y="6250976"/>
              <a:ext cx="1182848" cy="646331"/>
            </a:xfrm>
            <a:prstGeom prst="rect">
              <a:avLst/>
            </a:prstGeom>
            <a:noFill/>
          </p:spPr>
          <p:txBody>
            <a:bodyPr wrap="square" rtlCol="0">
              <a:spAutoFit/>
            </a:bodyPr>
            <a:lstStyle/>
            <a:p>
              <a:pPr algn="ctr"/>
              <a:r>
                <a:rPr lang="es-US" dirty="0"/>
                <a:t>Método o verbo</a:t>
              </a:r>
            </a:p>
          </p:txBody>
        </p:sp>
        <p:sp>
          <p:nvSpPr>
            <p:cNvPr id="18" name="CuadroTexto 17">
              <a:extLst>
                <a:ext uri="{FF2B5EF4-FFF2-40B4-BE49-F238E27FC236}">
                  <a16:creationId xmlns:a16="http://schemas.microsoft.com/office/drawing/2014/main" id="{C1D82058-4F74-4406-A8BF-9E5D984C19C0}"/>
                </a:ext>
              </a:extLst>
            </p:cNvPr>
            <p:cNvSpPr txBox="1"/>
            <p:nvPr/>
          </p:nvSpPr>
          <p:spPr>
            <a:xfrm>
              <a:off x="2476541" y="6305575"/>
              <a:ext cx="1182848" cy="369332"/>
            </a:xfrm>
            <a:prstGeom prst="rect">
              <a:avLst/>
            </a:prstGeom>
            <a:noFill/>
          </p:spPr>
          <p:txBody>
            <a:bodyPr wrap="square" rtlCol="0">
              <a:spAutoFit/>
            </a:bodyPr>
            <a:lstStyle/>
            <a:p>
              <a:pPr algn="ctr"/>
              <a:r>
                <a:rPr lang="es-US" dirty="0"/>
                <a:t>Dominio</a:t>
              </a:r>
            </a:p>
          </p:txBody>
        </p:sp>
        <p:cxnSp>
          <p:nvCxnSpPr>
            <p:cNvPr id="20" name="Conector recto de flecha 19">
              <a:extLst>
                <a:ext uri="{FF2B5EF4-FFF2-40B4-BE49-F238E27FC236}">
                  <a16:creationId xmlns:a16="http://schemas.microsoft.com/office/drawing/2014/main" id="{F61E316A-32E7-4115-949C-FB9C6C5B92D8}"/>
                </a:ext>
              </a:extLst>
            </p:cNvPr>
            <p:cNvCxnSpPr>
              <a:cxnSpLocks/>
            </p:cNvCxnSpPr>
            <p:nvPr/>
          </p:nvCxnSpPr>
          <p:spPr>
            <a:xfrm flipV="1">
              <a:off x="1501629" y="6023906"/>
              <a:ext cx="0" cy="276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377E5D86-6460-417B-851F-053FFE0C7794}"/>
                </a:ext>
              </a:extLst>
            </p:cNvPr>
            <p:cNvCxnSpPr>
              <a:cxnSpLocks/>
            </p:cNvCxnSpPr>
            <p:nvPr/>
          </p:nvCxnSpPr>
          <p:spPr>
            <a:xfrm flipV="1">
              <a:off x="3070370" y="6023907"/>
              <a:ext cx="0" cy="27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B8717878-E1B0-4379-B40C-EF16BE159B40}"/>
                </a:ext>
              </a:extLst>
            </p:cNvPr>
            <p:cNvSpPr txBox="1"/>
            <p:nvPr/>
          </p:nvSpPr>
          <p:spPr>
            <a:xfrm>
              <a:off x="3885241" y="6229860"/>
              <a:ext cx="1174620" cy="369332"/>
            </a:xfrm>
            <a:prstGeom prst="rect">
              <a:avLst/>
            </a:prstGeom>
            <a:noFill/>
          </p:spPr>
          <p:txBody>
            <a:bodyPr wrap="square" rtlCol="0">
              <a:spAutoFit/>
            </a:bodyPr>
            <a:lstStyle/>
            <a:p>
              <a:pPr algn="ctr"/>
              <a:r>
                <a:rPr lang="es-US" dirty="0"/>
                <a:t>Recurso</a:t>
              </a:r>
            </a:p>
          </p:txBody>
        </p:sp>
        <p:cxnSp>
          <p:nvCxnSpPr>
            <p:cNvPr id="29" name="Conector recto de flecha 28">
              <a:extLst>
                <a:ext uri="{FF2B5EF4-FFF2-40B4-BE49-F238E27FC236}">
                  <a16:creationId xmlns:a16="http://schemas.microsoft.com/office/drawing/2014/main" id="{8A3ECE53-A5C1-414E-BEDA-C3F7ABD5D791}"/>
                </a:ext>
              </a:extLst>
            </p:cNvPr>
            <p:cNvCxnSpPr>
              <a:cxnSpLocks/>
            </p:cNvCxnSpPr>
            <p:nvPr/>
          </p:nvCxnSpPr>
          <p:spPr>
            <a:xfrm flipV="1">
              <a:off x="4439191" y="6023907"/>
              <a:ext cx="0" cy="27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F3E893CE-0C0C-4072-BE15-CFF4EE61601F}"/>
                </a:ext>
              </a:extLst>
            </p:cNvPr>
            <p:cNvSpPr txBox="1"/>
            <p:nvPr/>
          </p:nvSpPr>
          <p:spPr>
            <a:xfrm>
              <a:off x="6825225" y="6102725"/>
              <a:ext cx="2180563" cy="369332"/>
            </a:xfrm>
            <a:prstGeom prst="rect">
              <a:avLst/>
            </a:prstGeom>
            <a:noFill/>
          </p:spPr>
          <p:txBody>
            <a:bodyPr wrap="square" rtlCol="0">
              <a:spAutoFit/>
            </a:bodyPr>
            <a:lstStyle/>
            <a:p>
              <a:pPr algn="ctr"/>
              <a:r>
                <a:rPr lang="es-US" dirty="0"/>
                <a:t>Protocolo/versión</a:t>
              </a:r>
            </a:p>
          </p:txBody>
        </p:sp>
        <p:cxnSp>
          <p:nvCxnSpPr>
            <p:cNvPr id="31" name="Conector recto de flecha 30">
              <a:extLst>
                <a:ext uri="{FF2B5EF4-FFF2-40B4-BE49-F238E27FC236}">
                  <a16:creationId xmlns:a16="http://schemas.microsoft.com/office/drawing/2014/main" id="{50D7424D-FE9F-4319-A03E-154D90C1A336}"/>
                </a:ext>
              </a:extLst>
            </p:cNvPr>
            <p:cNvCxnSpPr>
              <a:cxnSpLocks/>
            </p:cNvCxnSpPr>
            <p:nvPr/>
          </p:nvCxnSpPr>
          <p:spPr>
            <a:xfrm flipV="1">
              <a:off x="5239278" y="6023907"/>
              <a:ext cx="0" cy="55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32">
              <a:extLst>
                <a:ext uri="{FF2B5EF4-FFF2-40B4-BE49-F238E27FC236}">
                  <a16:creationId xmlns:a16="http://schemas.microsoft.com/office/drawing/2014/main" id="{52406070-F2B7-4367-8F1E-E14767E64018}"/>
                </a:ext>
              </a:extLst>
            </p:cNvPr>
            <p:cNvCxnSpPr/>
            <p:nvPr/>
          </p:nvCxnSpPr>
          <p:spPr>
            <a:xfrm>
              <a:off x="6346766" y="5985806"/>
              <a:ext cx="547083" cy="3073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343207EF-9FFC-4ACA-BB75-EE85DFB6F747}"/>
                </a:ext>
              </a:extLst>
            </p:cNvPr>
            <p:cNvSpPr txBox="1"/>
            <p:nvPr/>
          </p:nvSpPr>
          <p:spPr>
            <a:xfrm>
              <a:off x="4658507" y="6574141"/>
              <a:ext cx="1373745" cy="369332"/>
            </a:xfrm>
            <a:prstGeom prst="rect">
              <a:avLst/>
            </a:prstGeom>
            <a:noFill/>
          </p:spPr>
          <p:txBody>
            <a:bodyPr wrap="square" rtlCol="0">
              <a:spAutoFit/>
            </a:bodyPr>
            <a:lstStyle/>
            <a:p>
              <a:pPr algn="ctr"/>
              <a:r>
                <a:rPr lang="es-US" dirty="0"/>
                <a:t>Parámetro</a:t>
              </a:r>
            </a:p>
          </p:txBody>
        </p:sp>
      </p:grpSp>
    </p:spTree>
    <p:extLst>
      <p:ext uri="{BB962C8B-B14F-4D97-AF65-F5344CB8AC3E}">
        <p14:creationId xmlns:p14="http://schemas.microsoft.com/office/powerpoint/2010/main" val="9791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B64EA-D77A-43BB-9680-D2B00C1B7F98}"/>
              </a:ext>
            </a:extLst>
          </p:cNvPr>
          <p:cNvSpPr>
            <a:spLocks noGrp="1"/>
          </p:cNvSpPr>
          <p:nvPr>
            <p:ph type="title"/>
          </p:nvPr>
        </p:nvSpPr>
        <p:spPr/>
        <p:txBody>
          <a:bodyPr/>
          <a:lstStyle/>
          <a:p>
            <a:r>
              <a:rPr lang="es-US" dirty="0"/>
              <a:t>Conceptos Básicos de API REST</a:t>
            </a:r>
          </a:p>
        </p:txBody>
      </p:sp>
      <p:sp>
        <p:nvSpPr>
          <p:cNvPr id="5" name="Marcador de contenido 4">
            <a:extLst>
              <a:ext uri="{FF2B5EF4-FFF2-40B4-BE49-F238E27FC236}">
                <a16:creationId xmlns:a16="http://schemas.microsoft.com/office/drawing/2014/main" id="{4D99DBED-3A1E-4527-B3D7-C1266BDADA18}"/>
              </a:ext>
            </a:extLst>
          </p:cNvPr>
          <p:cNvSpPr>
            <a:spLocks noGrp="1"/>
          </p:cNvSpPr>
          <p:nvPr>
            <p:ph idx="1"/>
          </p:nvPr>
        </p:nvSpPr>
        <p:spPr/>
        <p:txBody>
          <a:bodyPr>
            <a:normAutofit/>
          </a:bodyPr>
          <a:lstStyle/>
          <a:p>
            <a:r>
              <a:rPr lang="es-US" dirty="0"/>
              <a:t>Los REST </a:t>
            </a:r>
            <a:r>
              <a:rPr lang="es-US" dirty="0" err="1"/>
              <a:t>API’s</a:t>
            </a:r>
            <a:r>
              <a:rPr lang="es-US" dirty="0"/>
              <a:t> están ligados (altamente acoplados) al protocolo HTTP. </a:t>
            </a:r>
          </a:p>
          <a:p>
            <a:endParaRPr lang="es-US" dirty="0"/>
          </a:p>
          <a:p>
            <a:r>
              <a:rPr lang="es-US" dirty="0"/>
              <a:t>La URL se usa para definir el recurso y el verbo HTTP para definir la acción que queremos hacer sobre ese recurso .</a:t>
            </a:r>
          </a:p>
          <a:p>
            <a:endParaRPr lang="es-US" dirty="0"/>
          </a:p>
          <a:p>
            <a:r>
              <a:rPr lang="es-US" dirty="0"/>
              <a:t>SOAP, por el contrario, siempre usa el verbo POST y toda la información viaja dentro del XML.  </a:t>
            </a:r>
          </a:p>
        </p:txBody>
      </p:sp>
    </p:spTree>
    <p:extLst>
      <p:ext uri="{BB962C8B-B14F-4D97-AF65-F5344CB8AC3E}">
        <p14:creationId xmlns:p14="http://schemas.microsoft.com/office/powerpoint/2010/main" val="133246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C71E0-2FB4-4FB0-A581-39B49404EA5C}"/>
              </a:ext>
            </a:extLst>
          </p:cNvPr>
          <p:cNvSpPr>
            <a:spLocks noGrp="1"/>
          </p:cNvSpPr>
          <p:nvPr>
            <p:ph type="title"/>
          </p:nvPr>
        </p:nvSpPr>
        <p:spPr/>
        <p:txBody>
          <a:bodyPr/>
          <a:lstStyle/>
          <a:p>
            <a:r>
              <a:rPr lang="es-US" dirty="0"/>
              <a:t>Estructura de una petición HTTP</a:t>
            </a:r>
          </a:p>
        </p:txBody>
      </p:sp>
      <p:sp>
        <p:nvSpPr>
          <p:cNvPr id="3" name="Marcador de contenido 2">
            <a:extLst>
              <a:ext uri="{FF2B5EF4-FFF2-40B4-BE49-F238E27FC236}">
                <a16:creationId xmlns:a16="http://schemas.microsoft.com/office/drawing/2014/main" id="{52996BB0-9EF4-4F67-81F5-5C949DCF07D8}"/>
              </a:ext>
            </a:extLst>
          </p:cNvPr>
          <p:cNvSpPr>
            <a:spLocks noGrp="1"/>
          </p:cNvSpPr>
          <p:nvPr>
            <p:ph idx="1"/>
          </p:nvPr>
        </p:nvSpPr>
        <p:spPr/>
        <p:txBody>
          <a:bodyPr>
            <a:normAutofit/>
          </a:bodyPr>
          <a:lstStyle/>
          <a:p>
            <a:r>
              <a:rPr lang="es-US" dirty="0"/>
              <a:t>Cuando trabajamos con Web Api la comunicación entre los clientes y el Web API, se realiza utilizando </a:t>
            </a:r>
            <a:r>
              <a:rPr lang="es-US" dirty="0">
                <a:effectLst>
                  <a:outerShdw blurRad="38100" dist="38100" dir="2700000" algn="tl">
                    <a:srgbClr val="000000">
                      <a:alpha val="43137"/>
                    </a:srgbClr>
                  </a:outerShdw>
                </a:effectLst>
              </a:rPr>
              <a:t>peticiones HTTP</a:t>
            </a:r>
            <a:r>
              <a:rPr lang="es-US" dirty="0"/>
              <a:t>. Una petición HTTP es </a:t>
            </a:r>
            <a:r>
              <a:rPr lang="es-US" dirty="0">
                <a:effectLst>
                  <a:outerShdw blurRad="38100" dist="38100" dir="2700000" algn="tl">
                    <a:srgbClr val="000000">
                      <a:alpha val="43137"/>
                    </a:srgbClr>
                  </a:outerShdw>
                </a:effectLst>
              </a:rPr>
              <a:t>un mensaje </a:t>
            </a:r>
            <a:r>
              <a:rPr lang="es-US" dirty="0"/>
              <a:t>que una computadora envía a otra </a:t>
            </a:r>
            <a:r>
              <a:rPr lang="es-US" dirty="0">
                <a:effectLst>
                  <a:outerShdw blurRad="38100" dist="38100" dir="2700000" algn="tl">
                    <a:srgbClr val="000000">
                      <a:alpha val="43137"/>
                    </a:srgbClr>
                  </a:outerShdw>
                </a:effectLst>
              </a:rPr>
              <a:t>utilizando</a:t>
            </a:r>
            <a:r>
              <a:rPr lang="es-US" b="1" dirty="0">
                <a:effectLst>
                  <a:outerShdw blurRad="38100" dist="38100" dir="2700000" algn="tl">
                    <a:srgbClr val="000000">
                      <a:alpha val="43137"/>
                    </a:srgbClr>
                  </a:outerShdw>
                </a:effectLst>
              </a:rPr>
              <a:t> </a:t>
            </a:r>
            <a:r>
              <a:rPr lang="es-US" dirty="0">
                <a:effectLst>
                  <a:outerShdw blurRad="38100" dist="38100" dir="2700000" algn="tl">
                    <a:srgbClr val="000000">
                      <a:alpha val="43137"/>
                    </a:srgbClr>
                  </a:outerShdw>
                </a:effectLst>
              </a:rPr>
              <a:t>el protocolo HTTP</a:t>
            </a:r>
            <a:r>
              <a:rPr lang="es-US" dirty="0"/>
              <a:t>. La petición HTTP las hacen los clientes de la API hacia la API; cuando la API recibe esta petición, la procesa y luego retorna una respuesta llamada respuesta HTTP.</a:t>
            </a:r>
          </a:p>
          <a:p>
            <a:r>
              <a:rPr lang="es-US" dirty="0"/>
              <a:t>Los clientes y el Web API se van a comunicar utilizando peticiones y respuestas HTTP (en inglés </a:t>
            </a:r>
            <a:r>
              <a:rPr lang="es-US" dirty="0" err="1"/>
              <a:t>Request</a:t>
            </a:r>
            <a:r>
              <a:rPr lang="es-US" dirty="0"/>
              <a:t> y Response, y en español otra forma de llamarlas en Solicitud y Respuesta).</a:t>
            </a:r>
          </a:p>
        </p:txBody>
      </p:sp>
    </p:spTree>
    <p:extLst>
      <p:ext uri="{BB962C8B-B14F-4D97-AF65-F5344CB8AC3E}">
        <p14:creationId xmlns:p14="http://schemas.microsoft.com/office/powerpoint/2010/main" val="318854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C71E0-2FB4-4FB0-A581-39B49404EA5C}"/>
              </a:ext>
            </a:extLst>
          </p:cNvPr>
          <p:cNvSpPr>
            <a:spLocks noGrp="1"/>
          </p:cNvSpPr>
          <p:nvPr>
            <p:ph type="title"/>
          </p:nvPr>
        </p:nvSpPr>
        <p:spPr/>
        <p:txBody>
          <a:bodyPr/>
          <a:lstStyle/>
          <a:p>
            <a:r>
              <a:rPr lang="es-US" dirty="0"/>
              <a:t>Métodos HTTP (Introducción)</a:t>
            </a:r>
          </a:p>
        </p:txBody>
      </p:sp>
      <p:sp>
        <p:nvSpPr>
          <p:cNvPr id="3" name="Marcador de contenido 2">
            <a:extLst>
              <a:ext uri="{FF2B5EF4-FFF2-40B4-BE49-F238E27FC236}">
                <a16:creationId xmlns:a16="http://schemas.microsoft.com/office/drawing/2014/main" id="{52996BB0-9EF4-4F67-81F5-5C949DCF07D8}"/>
              </a:ext>
            </a:extLst>
          </p:cNvPr>
          <p:cNvSpPr>
            <a:spLocks noGrp="1"/>
          </p:cNvSpPr>
          <p:nvPr>
            <p:ph idx="1"/>
          </p:nvPr>
        </p:nvSpPr>
        <p:spPr/>
        <p:txBody>
          <a:bodyPr>
            <a:normAutofit/>
          </a:bodyPr>
          <a:lstStyle/>
          <a:p>
            <a:pPr lvl="1"/>
            <a:r>
              <a:rPr lang="es-US" dirty="0"/>
              <a:t>Método HTTP (anteriormente llamados verbos). Define la operación que el cliente quiera realizar. </a:t>
            </a:r>
          </a:p>
          <a:p>
            <a:pPr lvl="1"/>
            <a:endParaRPr lang="es-US" dirty="0"/>
          </a:p>
          <a:p>
            <a:pPr lvl="1"/>
            <a:r>
              <a:rPr lang="es-US" dirty="0"/>
              <a:t>Los más utilizados son los llamados HTTP CRUD (</a:t>
            </a:r>
            <a:r>
              <a:rPr lang="es-US" dirty="0" err="1"/>
              <a:t>Create</a:t>
            </a:r>
            <a:r>
              <a:rPr lang="es-US" dirty="0"/>
              <a:t>, </a:t>
            </a:r>
            <a:r>
              <a:rPr lang="es-US" dirty="0" err="1"/>
              <a:t>Read</a:t>
            </a:r>
            <a:r>
              <a:rPr lang="es-US" dirty="0"/>
              <a:t>, </a:t>
            </a:r>
            <a:r>
              <a:rPr lang="es-US" dirty="0" err="1"/>
              <a:t>Update</a:t>
            </a:r>
            <a:r>
              <a:rPr lang="es-US" dirty="0"/>
              <a:t>, </a:t>
            </a:r>
            <a:r>
              <a:rPr lang="es-US" dirty="0" err="1"/>
              <a:t>Delete</a:t>
            </a:r>
            <a:r>
              <a:rPr lang="es-US" dirty="0"/>
              <a:t>), aunque no son los únicos:</a:t>
            </a:r>
          </a:p>
          <a:p>
            <a:pPr lvl="2"/>
            <a:r>
              <a:rPr lang="es-US" dirty="0"/>
              <a:t>GET: Obtención de un registro.</a:t>
            </a:r>
          </a:p>
          <a:p>
            <a:pPr lvl="2"/>
            <a:r>
              <a:rPr lang="es-US" dirty="0"/>
              <a:t>POST: Creación de un registro.</a:t>
            </a:r>
          </a:p>
          <a:p>
            <a:pPr lvl="2"/>
            <a:r>
              <a:rPr lang="es-US" dirty="0"/>
              <a:t>PUT: Actualización de un registro.</a:t>
            </a:r>
          </a:p>
          <a:p>
            <a:pPr lvl="2"/>
            <a:r>
              <a:rPr lang="es-US" dirty="0"/>
              <a:t>DELETE : Eliminación de un registro</a:t>
            </a:r>
          </a:p>
        </p:txBody>
      </p:sp>
    </p:spTree>
    <p:extLst>
      <p:ext uri="{BB962C8B-B14F-4D97-AF65-F5344CB8AC3E}">
        <p14:creationId xmlns:p14="http://schemas.microsoft.com/office/powerpoint/2010/main" val="1343144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C71E0-2FB4-4FB0-A581-39B49404EA5C}"/>
              </a:ext>
            </a:extLst>
          </p:cNvPr>
          <p:cNvSpPr>
            <a:spLocks noGrp="1"/>
          </p:cNvSpPr>
          <p:nvPr>
            <p:ph type="title"/>
          </p:nvPr>
        </p:nvSpPr>
        <p:spPr/>
        <p:txBody>
          <a:bodyPr/>
          <a:lstStyle/>
          <a:p>
            <a:r>
              <a:rPr lang="es-US" dirty="0"/>
              <a:t>Estructura de una petición HTTP</a:t>
            </a:r>
          </a:p>
        </p:txBody>
      </p:sp>
      <p:sp>
        <p:nvSpPr>
          <p:cNvPr id="3" name="Marcador de contenido 2">
            <a:extLst>
              <a:ext uri="{FF2B5EF4-FFF2-40B4-BE49-F238E27FC236}">
                <a16:creationId xmlns:a16="http://schemas.microsoft.com/office/drawing/2014/main" id="{52996BB0-9EF4-4F67-81F5-5C949DCF07D8}"/>
              </a:ext>
            </a:extLst>
          </p:cNvPr>
          <p:cNvSpPr>
            <a:spLocks noGrp="1"/>
          </p:cNvSpPr>
          <p:nvPr>
            <p:ph idx="1"/>
          </p:nvPr>
        </p:nvSpPr>
        <p:spPr/>
        <p:txBody>
          <a:bodyPr>
            <a:normAutofit fontScale="85000" lnSpcReduction="10000"/>
          </a:bodyPr>
          <a:lstStyle/>
          <a:p>
            <a:r>
              <a:rPr lang="es-US" dirty="0"/>
              <a:t>Una petición de HTTP, está formado  por los siguientes campos:</a:t>
            </a:r>
          </a:p>
          <a:p>
            <a:pPr lvl="1"/>
            <a:r>
              <a:rPr lang="es-US" dirty="0"/>
              <a:t>Línea de Petición</a:t>
            </a:r>
          </a:p>
          <a:p>
            <a:pPr lvl="2"/>
            <a:r>
              <a:rPr lang="es-US" dirty="0"/>
              <a:t>Contiene el método HTTP a usar, la URI de la petición y el protocolo HTTP a usar.</a:t>
            </a:r>
          </a:p>
          <a:p>
            <a:pPr lvl="1"/>
            <a:r>
              <a:rPr lang="es-US" dirty="0"/>
              <a:t>URI</a:t>
            </a:r>
          </a:p>
          <a:p>
            <a:pPr lvl="2"/>
            <a:r>
              <a:rPr lang="es-US" dirty="0"/>
              <a:t>La URI se refiere a la dirección donde se encuentra el recurso que se desea consultar</a:t>
            </a:r>
          </a:p>
          <a:p>
            <a:pPr lvl="2"/>
            <a:r>
              <a:rPr lang="es-US" dirty="0"/>
              <a:t>HTTP se refiere a qué protocolo HTTP se va a usar, porque existen varias versiones del protocolo HTTP, por ejemplo, HTTP 1.1</a:t>
            </a:r>
          </a:p>
          <a:p>
            <a:pPr lvl="2"/>
            <a:r>
              <a:rPr lang="en-US" dirty="0" err="1"/>
              <a:t>Ejemplo</a:t>
            </a:r>
            <a:r>
              <a:rPr lang="en-US" dirty="0"/>
              <a:t>: GET /</a:t>
            </a:r>
            <a:r>
              <a:rPr lang="en-US" dirty="0" err="1"/>
              <a:t>api</a:t>
            </a:r>
            <a:r>
              <a:rPr lang="en-US" dirty="0"/>
              <a:t>/</a:t>
            </a:r>
            <a:r>
              <a:rPr lang="en-US" dirty="0" err="1"/>
              <a:t>autores</a:t>
            </a:r>
            <a:r>
              <a:rPr lang="en-US" dirty="0"/>
              <a:t> HTTP/1.1</a:t>
            </a:r>
            <a:endParaRPr lang="es-US" dirty="0"/>
          </a:p>
          <a:p>
            <a:r>
              <a:rPr lang="es-US" dirty="0"/>
              <a:t>Cabeceras HTTP (opcionales)</a:t>
            </a:r>
          </a:p>
          <a:p>
            <a:pPr lvl="1"/>
            <a:r>
              <a:rPr lang="es-US" dirty="0"/>
              <a:t>Pueden aportar información adicional a los servidores. Cada cabecera se especifica con un nombre, luego dos puntos y seguido por el valor de dicha cabecera.</a:t>
            </a:r>
          </a:p>
          <a:p>
            <a:pPr lvl="1"/>
            <a:r>
              <a:rPr lang="es-US" dirty="0"/>
              <a:t>Ejemplo</a:t>
            </a:r>
          </a:p>
          <a:p>
            <a:pPr lvl="2"/>
            <a:r>
              <a:rPr lang="es-US" dirty="0"/>
              <a:t>Host: en.wikipedia.org</a:t>
            </a:r>
          </a:p>
          <a:p>
            <a:r>
              <a:rPr lang="es-US" dirty="0"/>
              <a:t>Cuerpo de mensaje</a:t>
            </a:r>
          </a:p>
          <a:p>
            <a:pPr lvl="1"/>
            <a:r>
              <a:rPr lang="es-US" dirty="0"/>
              <a:t>En algunos métodos, como puede ser POST y UPDATE, se usa el cuerpo para enviar la información relacionada a los valores del registro que se quiere crear o actualizar.</a:t>
            </a:r>
          </a:p>
        </p:txBody>
      </p:sp>
    </p:spTree>
    <p:extLst>
      <p:ext uri="{BB962C8B-B14F-4D97-AF65-F5344CB8AC3E}">
        <p14:creationId xmlns:p14="http://schemas.microsoft.com/office/powerpoint/2010/main" val="63667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C71E0-2FB4-4FB0-A581-39B49404EA5C}"/>
              </a:ext>
            </a:extLst>
          </p:cNvPr>
          <p:cNvSpPr>
            <a:spLocks noGrp="1"/>
          </p:cNvSpPr>
          <p:nvPr>
            <p:ph type="title"/>
          </p:nvPr>
        </p:nvSpPr>
        <p:spPr/>
        <p:txBody>
          <a:bodyPr/>
          <a:lstStyle/>
          <a:p>
            <a:r>
              <a:rPr lang="es-US" dirty="0"/>
              <a:t>Ejemplo de una petición HTTP</a:t>
            </a:r>
          </a:p>
        </p:txBody>
      </p:sp>
      <p:sp>
        <p:nvSpPr>
          <p:cNvPr id="3" name="Marcador de contenido 2">
            <a:extLst>
              <a:ext uri="{FF2B5EF4-FFF2-40B4-BE49-F238E27FC236}">
                <a16:creationId xmlns:a16="http://schemas.microsoft.com/office/drawing/2014/main" id="{52996BB0-9EF4-4F67-81F5-5C949DCF07D8}"/>
              </a:ext>
            </a:extLst>
          </p:cNvPr>
          <p:cNvSpPr>
            <a:spLocks noGrp="1"/>
          </p:cNvSpPr>
          <p:nvPr>
            <p:ph idx="1"/>
          </p:nvPr>
        </p:nvSpPr>
        <p:spPr/>
        <p:txBody>
          <a:bodyPr>
            <a:normAutofit/>
          </a:bodyPr>
          <a:lstStyle/>
          <a:p>
            <a:pPr marL="0" indent="0">
              <a:buNone/>
            </a:pPr>
            <a:r>
              <a:rPr lang="es-US" dirty="0"/>
              <a:t>POST /api/autores HTTP/1.1</a:t>
            </a:r>
          </a:p>
          <a:p>
            <a:pPr marL="0" indent="0">
              <a:buNone/>
            </a:pPr>
            <a:r>
              <a:rPr lang="es-US" dirty="0"/>
              <a:t>Host: miWebApi.com</a:t>
            </a:r>
          </a:p>
          <a:p>
            <a:pPr marL="0" indent="0">
              <a:buNone/>
            </a:pPr>
            <a:r>
              <a:rPr lang="es-US" dirty="0"/>
              <a:t>Content-</a:t>
            </a:r>
            <a:r>
              <a:rPr lang="es-US" dirty="0" err="1"/>
              <a:t>Type</a:t>
            </a:r>
            <a:r>
              <a:rPr lang="es-US" dirty="0"/>
              <a:t>: </a:t>
            </a:r>
            <a:r>
              <a:rPr lang="es-US" dirty="0" err="1"/>
              <a:t>application</a:t>
            </a:r>
            <a:r>
              <a:rPr lang="es-US" dirty="0"/>
              <a:t>/</a:t>
            </a:r>
            <a:r>
              <a:rPr lang="es-US" dirty="0" err="1"/>
              <a:t>json</a:t>
            </a:r>
            <a:endParaRPr lang="es-US" dirty="0"/>
          </a:p>
          <a:p>
            <a:pPr marL="0" indent="0">
              <a:buNone/>
            </a:pPr>
            <a:r>
              <a:rPr lang="es-US" dirty="0" err="1"/>
              <a:t>Cache-Control:no-cache</a:t>
            </a:r>
            <a:endParaRPr lang="es-US" dirty="0"/>
          </a:p>
          <a:p>
            <a:pPr marL="0" indent="0">
              <a:buNone/>
            </a:pPr>
            <a:endParaRPr lang="es-US" dirty="0"/>
          </a:p>
          <a:p>
            <a:pPr marL="0" indent="0">
              <a:buNone/>
            </a:pPr>
            <a:r>
              <a:rPr lang="es-US" dirty="0"/>
              <a:t>{</a:t>
            </a:r>
          </a:p>
          <a:p>
            <a:pPr marL="0" indent="0">
              <a:buNone/>
            </a:pPr>
            <a:r>
              <a:rPr lang="es-US" dirty="0"/>
              <a:t>	“Nombre”: “Juan </a:t>
            </a:r>
            <a:r>
              <a:rPr lang="es-US" dirty="0" err="1"/>
              <a:t>Perez</a:t>
            </a:r>
            <a:r>
              <a:rPr lang="es-US" dirty="0"/>
              <a:t>”,</a:t>
            </a:r>
          </a:p>
          <a:p>
            <a:pPr marL="0" indent="0">
              <a:buNone/>
            </a:pPr>
            <a:r>
              <a:rPr lang="es-US" dirty="0"/>
              <a:t>	“</a:t>
            </a:r>
            <a:r>
              <a:rPr lang="es-US" dirty="0" err="1"/>
              <a:t>PublicadoEn</a:t>
            </a:r>
            <a:r>
              <a:rPr lang="es-US" dirty="0"/>
              <a:t>”: “2019”</a:t>
            </a:r>
          </a:p>
          <a:p>
            <a:pPr marL="0" indent="0">
              <a:buNone/>
            </a:pPr>
            <a:r>
              <a:rPr lang="es-US" dirty="0"/>
              <a:t>}</a:t>
            </a:r>
          </a:p>
        </p:txBody>
      </p:sp>
      <p:cxnSp>
        <p:nvCxnSpPr>
          <p:cNvPr id="5" name="Conector recto de flecha 4">
            <a:extLst>
              <a:ext uri="{FF2B5EF4-FFF2-40B4-BE49-F238E27FC236}">
                <a16:creationId xmlns:a16="http://schemas.microsoft.com/office/drawing/2014/main" id="{6A66F08C-A251-45B5-8D5A-977DB4C1B0F3}"/>
              </a:ext>
            </a:extLst>
          </p:cNvPr>
          <p:cNvCxnSpPr>
            <a:cxnSpLocks/>
            <a:stCxn id="6" idx="1"/>
          </p:cNvCxnSpPr>
          <p:nvPr/>
        </p:nvCxnSpPr>
        <p:spPr>
          <a:xfrm flipH="1">
            <a:off x="5013935" y="1998522"/>
            <a:ext cx="21173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CuadroTexto 5">
            <a:extLst>
              <a:ext uri="{FF2B5EF4-FFF2-40B4-BE49-F238E27FC236}">
                <a16:creationId xmlns:a16="http://schemas.microsoft.com/office/drawing/2014/main" id="{C2A515C0-42C2-4772-8786-BFCBA93022B9}"/>
              </a:ext>
            </a:extLst>
          </p:cNvPr>
          <p:cNvSpPr txBox="1"/>
          <p:nvPr/>
        </p:nvSpPr>
        <p:spPr>
          <a:xfrm>
            <a:off x="7131253" y="1813856"/>
            <a:ext cx="2990850" cy="369332"/>
          </a:xfrm>
          <a:prstGeom prst="rect">
            <a:avLst/>
          </a:prstGeom>
          <a:noFill/>
        </p:spPr>
        <p:txBody>
          <a:bodyPr wrap="square" rtlCol="0">
            <a:spAutoFit/>
          </a:bodyPr>
          <a:lstStyle/>
          <a:p>
            <a:r>
              <a:rPr lang="es-US" dirty="0"/>
              <a:t>Línea de Petición</a:t>
            </a:r>
          </a:p>
        </p:txBody>
      </p:sp>
      <p:cxnSp>
        <p:nvCxnSpPr>
          <p:cNvPr id="7" name="Conector recto de flecha 6">
            <a:extLst>
              <a:ext uri="{FF2B5EF4-FFF2-40B4-BE49-F238E27FC236}">
                <a16:creationId xmlns:a16="http://schemas.microsoft.com/office/drawing/2014/main" id="{DEC3F3D9-F1F4-4397-8109-056DC25D3E1A}"/>
              </a:ext>
            </a:extLst>
          </p:cNvPr>
          <p:cNvCxnSpPr/>
          <p:nvPr/>
        </p:nvCxnSpPr>
        <p:spPr>
          <a:xfrm flipH="1">
            <a:off x="5373078" y="3037419"/>
            <a:ext cx="16859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CuadroTexto 7">
            <a:extLst>
              <a:ext uri="{FF2B5EF4-FFF2-40B4-BE49-F238E27FC236}">
                <a16:creationId xmlns:a16="http://schemas.microsoft.com/office/drawing/2014/main" id="{6A0AFD3A-AC0A-4884-B863-E39A69291693}"/>
              </a:ext>
            </a:extLst>
          </p:cNvPr>
          <p:cNvSpPr txBox="1"/>
          <p:nvPr/>
        </p:nvSpPr>
        <p:spPr>
          <a:xfrm>
            <a:off x="7059003" y="2852753"/>
            <a:ext cx="2990850" cy="369332"/>
          </a:xfrm>
          <a:prstGeom prst="rect">
            <a:avLst/>
          </a:prstGeom>
          <a:noFill/>
        </p:spPr>
        <p:txBody>
          <a:bodyPr wrap="square" rtlCol="0">
            <a:spAutoFit/>
          </a:bodyPr>
          <a:lstStyle/>
          <a:p>
            <a:r>
              <a:rPr lang="es-US" dirty="0"/>
              <a:t>Cabecera de la petición</a:t>
            </a:r>
          </a:p>
        </p:txBody>
      </p:sp>
      <p:sp>
        <p:nvSpPr>
          <p:cNvPr id="11" name="Cerrar llave 10">
            <a:extLst>
              <a:ext uri="{FF2B5EF4-FFF2-40B4-BE49-F238E27FC236}">
                <a16:creationId xmlns:a16="http://schemas.microsoft.com/office/drawing/2014/main" id="{4CD9774F-C3BA-4E3E-95CA-56C12F70C14D}"/>
              </a:ext>
            </a:extLst>
          </p:cNvPr>
          <p:cNvSpPr/>
          <p:nvPr/>
        </p:nvSpPr>
        <p:spPr>
          <a:xfrm>
            <a:off x="5013935" y="2400304"/>
            <a:ext cx="238125" cy="1276346"/>
          </a:xfrm>
          <a:prstGeom prst="rightBrace">
            <a:avLst>
              <a:gd name="adj1" fmla="val 44695"/>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US"/>
          </a:p>
        </p:txBody>
      </p:sp>
      <p:cxnSp>
        <p:nvCxnSpPr>
          <p:cNvPr id="12" name="Conector recto de flecha 11">
            <a:extLst>
              <a:ext uri="{FF2B5EF4-FFF2-40B4-BE49-F238E27FC236}">
                <a16:creationId xmlns:a16="http://schemas.microsoft.com/office/drawing/2014/main" id="{51A2E222-5025-4A9E-9C59-A3D5C0F97C18}"/>
              </a:ext>
            </a:extLst>
          </p:cNvPr>
          <p:cNvCxnSpPr/>
          <p:nvPr/>
        </p:nvCxnSpPr>
        <p:spPr>
          <a:xfrm flipH="1">
            <a:off x="5445328" y="5175235"/>
            <a:ext cx="16859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CuadroTexto 12">
            <a:extLst>
              <a:ext uri="{FF2B5EF4-FFF2-40B4-BE49-F238E27FC236}">
                <a16:creationId xmlns:a16="http://schemas.microsoft.com/office/drawing/2014/main" id="{1C62EE51-B417-44E1-BB38-F7EF6F100EC6}"/>
              </a:ext>
            </a:extLst>
          </p:cNvPr>
          <p:cNvSpPr txBox="1"/>
          <p:nvPr/>
        </p:nvSpPr>
        <p:spPr>
          <a:xfrm>
            <a:off x="7131253" y="4990569"/>
            <a:ext cx="2990850" cy="369332"/>
          </a:xfrm>
          <a:prstGeom prst="rect">
            <a:avLst/>
          </a:prstGeom>
          <a:noFill/>
        </p:spPr>
        <p:txBody>
          <a:bodyPr wrap="square" rtlCol="0">
            <a:spAutoFit/>
          </a:bodyPr>
          <a:lstStyle/>
          <a:p>
            <a:r>
              <a:rPr lang="es-US" dirty="0"/>
              <a:t>Cuerpo de la Petición</a:t>
            </a:r>
          </a:p>
        </p:txBody>
      </p:sp>
      <p:sp>
        <p:nvSpPr>
          <p:cNvPr id="14" name="Cerrar llave 13">
            <a:extLst>
              <a:ext uri="{FF2B5EF4-FFF2-40B4-BE49-F238E27FC236}">
                <a16:creationId xmlns:a16="http://schemas.microsoft.com/office/drawing/2014/main" id="{AFBFFA2B-7235-4113-B049-1BE07914FBB7}"/>
              </a:ext>
            </a:extLst>
          </p:cNvPr>
          <p:cNvSpPr/>
          <p:nvPr/>
        </p:nvSpPr>
        <p:spPr>
          <a:xfrm>
            <a:off x="5086185" y="4354258"/>
            <a:ext cx="238125" cy="1626236"/>
          </a:xfrm>
          <a:prstGeom prst="rightBrace">
            <a:avLst>
              <a:gd name="adj1" fmla="val 44695"/>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US"/>
          </a:p>
        </p:txBody>
      </p:sp>
      <p:cxnSp>
        <p:nvCxnSpPr>
          <p:cNvPr id="15" name="Conector recto de flecha 14">
            <a:extLst>
              <a:ext uri="{FF2B5EF4-FFF2-40B4-BE49-F238E27FC236}">
                <a16:creationId xmlns:a16="http://schemas.microsoft.com/office/drawing/2014/main" id="{C1295E4C-F6DF-461D-8A93-0180068A8AF5}"/>
              </a:ext>
            </a:extLst>
          </p:cNvPr>
          <p:cNvCxnSpPr>
            <a:cxnSpLocks/>
            <a:stCxn id="16" idx="1"/>
          </p:cNvCxnSpPr>
          <p:nvPr/>
        </p:nvCxnSpPr>
        <p:spPr>
          <a:xfrm flipH="1">
            <a:off x="5075683" y="4084359"/>
            <a:ext cx="20555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CuadroTexto 15">
            <a:extLst>
              <a:ext uri="{FF2B5EF4-FFF2-40B4-BE49-F238E27FC236}">
                <a16:creationId xmlns:a16="http://schemas.microsoft.com/office/drawing/2014/main" id="{D6523812-7BEC-4516-A20A-0ADBB249D540}"/>
              </a:ext>
            </a:extLst>
          </p:cNvPr>
          <p:cNvSpPr txBox="1"/>
          <p:nvPr/>
        </p:nvSpPr>
        <p:spPr>
          <a:xfrm>
            <a:off x="7131253" y="3899693"/>
            <a:ext cx="2990850" cy="369332"/>
          </a:xfrm>
          <a:prstGeom prst="rect">
            <a:avLst/>
          </a:prstGeom>
          <a:noFill/>
        </p:spPr>
        <p:txBody>
          <a:bodyPr wrap="square" rtlCol="0">
            <a:spAutoFit/>
          </a:bodyPr>
          <a:lstStyle/>
          <a:p>
            <a:r>
              <a:rPr lang="es-US" dirty="0"/>
              <a:t>Línea en blanco</a:t>
            </a:r>
          </a:p>
        </p:txBody>
      </p:sp>
    </p:spTree>
    <p:extLst>
      <p:ext uri="{BB962C8B-B14F-4D97-AF65-F5344CB8AC3E}">
        <p14:creationId xmlns:p14="http://schemas.microsoft.com/office/powerpoint/2010/main" val="40220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C71E0-2FB4-4FB0-A581-39B49404EA5C}"/>
              </a:ext>
            </a:extLst>
          </p:cNvPr>
          <p:cNvSpPr>
            <a:spLocks noGrp="1"/>
          </p:cNvSpPr>
          <p:nvPr>
            <p:ph type="title"/>
          </p:nvPr>
        </p:nvSpPr>
        <p:spPr/>
        <p:txBody>
          <a:bodyPr/>
          <a:lstStyle/>
          <a:p>
            <a:r>
              <a:rPr lang="es-US" dirty="0"/>
              <a:t>HTTP Response</a:t>
            </a:r>
          </a:p>
        </p:txBody>
      </p:sp>
      <p:sp>
        <p:nvSpPr>
          <p:cNvPr id="3" name="Marcador de contenido 2">
            <a:extLst>
              <a:ext uri="{FF2B5EF4-FFF2-40B4-BE49-F238E27FC236}">
                <a16:creationId xmlns:a16="http://schemas.microsoft.com/office/drawing/2014/main" id="{52996BB0-9EF4-4F67-81F5-5C949DCF07D8}"/>
              </a:ext>
            </a:extLst>
          </p:cNvPr>
          <p:cNvSpPr>
            <a:spLocks noGrp="1"/>
          </p:cNvSpPr>
          <p:nvPr>
            <p:ph idx="1"/>
          </p:nvPr>
        </p:nvSpPr>
        <p:spPr/>
        <p:txBody>
          <a:bodyPr>
            <a:normAutofit/>
          </a:bodyPr>
          <a:lstStyle/>
          <a:p>
            <a:r>
              <a:rPr lang="es-US" dirty="0"/>
              <a:t>Cuando el cliente nos envía una petición HTTP nuestro servidor debe responder con una respuesta HTTP. La respuesta HTTP también tiene su propia estructura que es bastante similar a la estructura de la petición, estas partes son:</a:t>
            </a:r>
          </a:p>
          <a:p>
            <a:pPr lvl="1"/>
            <a:r>
              <a:rPr lang="es-US" dirty="0"/>
              <a:t>Línea de Estado: En la línea de estado se indica el “estado” de la petición, es decir si fue exitosa o si hubo un error o si se requiere que tomemos algún tipo de acción. En esta línea también se coloca un código de estado HTTP:</a:t>
            </a:r>
          </a:p>
          <a:p>
            <a:pPr lvl="1"/>
            <a:r>
              <a:rPr lang="es-US" dirty="0"/>
              <a:t>Cabecera: es un conjunto de cabeceras también igual que la cabecera de la petición. El servidor puede agregar o incluso quitar valores de la cabecera al devolver el response.</a:t>
            </a:r>
          </a:p>
          <a:p>
            <a:pPr lvl="1"/>
            <a:r>
              <a:rPr lang="es-US" dirty="0"/>
              <a:t>Cuerpo (opcional): es importante a la hora de utilizar páginas web, ya que es a través del cuerpo recibimos el HTML de la página web que queremos visualizar en nuestro navegador.</a:t>
            </a:r>
          </a:p>
        </p:txBody>
      </p:sp>
    </p:spTree>
    <p:extLst>
      <p:ext uri="{BB962C8B-B14F-4D97-AF65-F5344CB8AC3E}">
        <p14:creationId xmlns:p14="http://schemas.microsoft.com/office/powerpoint/2010/main" val="287316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C71E0-2FB4-4FB0-A581-39B49404EA5C}"/>
              </a:ext>
            </a:extLst>
          </p:cNvPr>
          <p:cNvSpPr>
            <a:spLocks noGrp="1"/>
          </p:cNvSpPr>
          <p:nvPr>
            <p:ph type="title"/>
          </p:nvPr>
        </p:nvSpPr>
        <p:spPr/>
        <p:txBody>
          <a:bodyPr/>
          <a:lstStyle/>
          <a:p>
            <a:r>
              <a:rPr lang="es-US" dirty="0"/>
              <a:t>Ejemplo de una Respuesta HTTP</a:t>
            </a:r>
          </a:p>
        </p:txBody>
      </p:sp>
      <p:sp>
        <p:nvSpPr>
          <p:cNvPr id="3" name="Marcador de contenido 2">
            <a:extLst>
              <a:ext uri="{FF2B5EF4-FFF2-40B4-BE49-F238E27FC236}">
                <a16:creationId xmlns:a16="http://schemas.microsoft.com/office/drawing/2014/main" id="{52996BB0-9EF4-4F67-81F5-5C949DCF07D8}"/>
              </a:ext>
            </a:extLst>
          </p:cNvPr>
          <p:cNvSpPr>
            <a:spLocks noGrp="1"/>
          </p:cNvSpPr>
          <p:nvPr>
            <p:ph idx="1"/>
          </p:nvPr>
        </p:nvSpPr>
        <p:spPr/>
        <p:txBody>
          <a:bodyPr>
            <a:normAutofit/>
          </a:bodyPr>
          <a:lstStyle/>
          <a:p>
            <a:pPr marL="0" indent="0">
              <a:buNone/>
            </a:pPr>
            <a:r>
              <a:rPr lang="es-US" dirty="0"/>
              <a:t>HTTP/1.1 200 OK</a:t>
            </a:r>
          </a:p>
          <a:p>
            <a:pPr marL="0" indent="0">
              <a:buNone/>
            </a:pPr>
            <a:r>
              <a:rPr lang="es-US" dirty="0"/>
              <a:t>Date: </a:t>
            </a:r>
            <a:r>
              <a:rPr lang="es-US" dirty="0" err="1"/>
              <a:t>Thu</a:t>
            </a:r>
            <a:r>
              <a:rPr lang="es-US" dirty="0"/>
              <a:t>, 03 Jan 2020 12:23:03 GMT</a:t>
            </a:r>
          </a:p>
          <a:p>
            <a:pPr marL="0" indent="0">
              <a:buNone/>
            </a:pPr>
            <a:r>
              <a:rPr lang="es-US" dirty="0"/>
              <a:t>Server: Saturno</a:t>
            </a:r>
          </a:p>
          <a:p>
            <a:pPr marL="0" indent="0">
              <a:buNone/>
            </a:pPr>
            <a:r>
              <a:rPr lang="es-US" dirty="0" err="1"/>
              <a:t>Accept-Ranges</a:t>
            </a:r>
            <a:r>
              <a:rPr lang="es-US" dirty="0"/>
              <a:t>: bytes</a:t>
            </a:r>
          </a:p>
          <a:p>
            <a:pPr marL="0" indent="0">
              <a:buNone/>
            </a:pPr>
            <a:r>
              <a:rPr lang="es-US" dirty="0"/>
              <a:t>Content-</a:t>
            </a:r>
            <a:r>
              <a:rPr lang="es-US" dirty="0" err="1"/>
              <a:t>Length</a:t>
            </a:r>
            <a:r>
              <a:rPr lang="es-US" dirty="0"/>
              <a:t>: 688 94</a:t>
            </a:r>
          </a:p>
          <a:p>
            <a:pPr marL="0" indent="0">
              <a:buNone/>
            </a:pPr>
            <a:r>
              <a:rPr lang="es-US" dirty="0"/>
              <a:t>Content-</a:t>
            </a:r>
            <a:r>
              <a:rPr lang="es-US" dirty="0" err="1"/>
              <a:t>Type</a:t>
            </a:r>
            <a:r>
              <a:rPr lang="es-US" dirty="0"/>
              <a:t>: </a:t>
            </a:r>
            <a:r>
              <a:rPr lang="es-US" dirty="0" err="1"/>
              <a:t>text</a:t>
            </a:r>
            <a:r>
              <a:rPr lang="es-US" dirty="0"/>
              <a:t>/</a:t>
            </a:r>
            <a:r>
              <a:rPr lang="es-US" dirty="0" err="1"/>
              <a:t>html</a:t>
            </a:r>
            <a:r>
              <a:rPr lang="es-US" dirty="0"/>
              <a:t>; </a:t>
            </a:r>
            <a:r>
              <a:rPr lang="es-US" dirty="0" err="1"/>
              <a:t>charset</a:t>
            </a:r>
            <a:r>
              <a:rPr lang="es-US" dirty="0"/>
              <a:t>=UTF-8</a:t>
            </a:r>
          </a:p>
          <a:p>
            <a:pPr marL="0" indent="0">
              <a:buNone/>
            </a:pPr>
            <a:endParaRPr lang="es-US" dirty="0"/>
          </a:p>
          <a:p>
            <a:pPr marL="0" indent="0">
              <a:buNone/>
            </a:pPr>
            <a:r>
              <a:rPr lang="es-US" dirty="0"/>
              <a:t>&lt;!</a:t>
            </a:r>
            <a:r>
              <a:rPr lang="es-US" dirty="0" err="1"/>
              <a:t>doctype</a:t>
            </a:r>
            <a:r>
              <a:rPr lang="es-US" dirty="0"/>
              <a:t> </a:t>
            </a:r>
            <a:r>
              <a:rPr lang="es-US" dirty="0" err="1"/>
              <a:t>html</a:t>
            </a:r>
            <a:r>
              <a:rPr lang="es-US" dirty="0"/>
              <a:t>&gt;&lt;</a:t>
            </a:r>
            <a:r>
              <a:rPr lang="es-US" dirty="0" err="1"/>
              <a:t>html</a:t>
            </a:r>
            <a:r>
              <a:rPr lang="es-US" dirty="0"/>
              <a:t>…</a:t>
            </a:r>
          </a:p>
          <a:p>
            <a:pPr marL="0" indent="0">
              <a:buNone/>
            </a:pPr>
            <a:r>
              <a:rPr lang="es-US" dirty="0"/>
              <a:t>}</a:t>
            </a:r>
          </a:p>
        </p:txBody>
      </p:sp>
      <p:cxnSp>
        <p:nvCxnSpPr>
          <p:cNvPr id="5" name="Conector recto de flecha 4">
            <a:extLst>
              <a:ext uri="{FF2B5EF4-FFF2-40B4-BE49-F238E27FC236}">
                <a16:creationId xmlns:a16="http://schemas.microsoft.com/office/drawing/2014/main" id="{6A66F08C-A251-45B5-8D5A-977DB4C1B0F3}"/>
              </a:ext>
            </a:extLst>
          </p:cNvPr>
          <p:cNvCxnSpPr>
            <a:cxnSpLocks/>
          </p:cNvCxnSpPr>
          <p:nvPr/>
        </p:nvCxnSpPr>
        <p:spPr>
          <a:xfrm flipH="1">
            <a:off x="3686175" y="1973621"/>
            <a:ext cx="441679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CuadroTexto 5">
            <a:extLst>
              <a:ext uri="{FF2B5EF4-FFF2-40B4-BE49-F238E27FC236}">
                <a16:creationId xmlns:a16="http://schemas.microsoft.com/office/drawing/2014/main" id="{C2A515C0-42C2-4772-8786-BFCBA93022B9}"/>
              </a:ext>
            </a:extLst>
          </p:cNvPr>
          <p:cNvSpPr txBox="1"/>
          <p:nvPr/>
        </p:nvSpPr>
        <p:spPr>
          <a:xfrm>
            <a:off x="8207743" y="1788955"/>
            <a:ext cx="2990850" cy="369332"/>
          </a:xfrm>
          <a:prstGeom prst="rect">
            <a:avLst/>
          </a:prstGeom>
          <a:noFill/>
        </p:spPr>
        <p:txBody>
          <a:bodyPr wrap="square" rtlCol="0">
            <a:spAutoFit/>
          </a:bodyPr>
          <a:lstStyle/>
          <a:p>
            <a:r>
              <a:rPr lang="es-US" dirty="0"/>
              <a:t>Línea de Estado</a:t>
            </a:r>
          </a:p>
        </p:txBody>
      </p:sp>
      <p:cxnSp>
        <p:nvCxnSpPr>
          <p:cNvPr id="7" name="Conector recto de flecha 6">
            <a:extLst>
              <a:ext uri="{FF2B5EF4-FFF2-40B4-BE49-F238E27FC236}">
                <a16:creationId xmlns:a16="http://schemas.microsoft.com/office/drawing/2014/main" id="{DEC3F3D9-F1F4-4397-8109-056DC25D3E1A}"/>
              </a:ext>
            </a:extLst>
          </p:cNvPr>
          <p:cNvCxnSpPr>
            <a:cxnSpLocks/>
          </p:cNvCxnSpPr>
          <p:nvPr/>
        </p:nvCxnSpPr>
        <p:spPr>
          <a:xfrm flipH="1">
            <a:off x="6655168" y="3486150"/>
            <a:ext cx="15144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CuadroTexto 7">
            <a:extLst>
              <a:ext uri="{FF2B5EF4-FFF2-40B4-BE49-F238E27FC236}">
                <a16:creationId xmlns:a16="http://schemas.microsoft.com/office/drawing/2014/main" id="{6A0AFD3A-AC0A-4884-B863-E39A69291693}"/>
              </a:ext>
            </a:extLst>
          </p:cNvPr>
          <p:cNvSpPr txBox="1"/>
          <p:nvPr/>
        </p:nvSpPr>
        <p:spPr>
          <a:xfrm>
            <a:off x="8210531" y="3301484"/>
            <a:ext cx="2990850" cy="369332"/>
          </a:xfrm>
          <a:prstGeom prst="rect">
            <a:avLst/>
          </a:prstGeom>
          <a:noFill/>
        </p:spPr>
        <p:txBody>
          <a:bodyPr wrap="square" rtlCol="0">
            <a:spAutoFit/>
          </a:bodyPr>
          <a:lstStyle/>
          <a:p>
            <a:r>
              <a:rPr lang="es-US" dirty="0"/>
              <a:t>Cabecera de la petición</a:t>
            </a:r>
          </a:p>
        </p:txBody>
      </p:sp>
      <p:sp>
        <p:nvSpPr>
          <p:cNvPr id="11" name="Cerrar llave 10">
            <a:extLst>
              <a:ext uri="{FF2B5EF4-FFF2-40B4-BE49-F238E27FC236}">
                <a16:creationId xmlns:a16="http://schemas.microsoft.com/office/drawing/2014/main" id="{4CD9774F-C3BA-4E3E-95CA-56C12F70C14D}"/>
              </a:ext>
            </a:extLst>
          </p:cNvPr>
          <p:cNvSpPr/>
          <p:nvPr/>
        </p:nvSpPr>
        <p:spPr>
          <a:xfrm>
            <a:off x="6283693" y="2344385"/>
            <a:ext cx="238125" cy="2285039"/>
          </a:xfrm>
          <a:prstGeom prst="rightBrace">
            <a:avLst>
              <a:gd name="adj1" fmla="val 44695"/>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US"/>
          </a:p>
        </p:txBody>
      </p:sp>
      <p:cxnSp>
        <p:nvCxnSpPr>
          <p:cNvPr id="12" name="Conector recto de flecha 11">
            <a:extLst>
              <a:ext uri="{FF2B5EF4-FFF2-40B4-BE49-F238E27FC236}">
                <a16:creationId xmlns:a16="http://schemas.microsoft.com/office/drawing/2014/main" id="{51A2E222-5025-4A9E-9C59-A3D5C0F97C18}"/>
              </a:ext>
            </a:extLst>
          </p:cNvPr>
          <p:cNvCxnSpPr>
            <a:cxnSpLocks/>
            <a:stCxn id="13" idx="1"/>
          </p:cNvCxnSpPr>
          <p:nvPr/>
        </p:nvCxnSpPr>
        <p:spPr>
          <a:xfrm flipH="1">
            <a:off x="4495800" y="5472704"/>
            <a:ext cx="367384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CuadroTexto 12">
            <a:extLst>
              <a:ext uri="{FF2B5EF4-FFF2-40B4-BE49-F238E27FC236}">
                <a16:creationId xmlns:a16="http://schemas.microsoft.com/office/drawing/2014/main" id="{1C62EE51-B417-44E1-BB38-F7EF6F100EC6}"/>
              </a:ext>
            </a:extLst>
          </p:cNvPr>
          <p:cNvSpPr txBox="1"/>
          <p:nvPr/>
        </p:nvSpPr>
        <p:spPr>
          <a:xfrm>
            <a:off x="8169643" y="5288038"/>
            <a:ext cx="2990850" cy="369332"/>
          </a:xfrm>
          <a:prstGeom prst="rect">
            <a:avLst/>
          </a:prstGeom>
          <a:noFill/>
        </p:spPr>
        <p:txBody>
          <a:bodyPr wrap="square" rtlCol="0">
            <a:spAutoFit/>
          </a:bodyPr>
          <a:lstStyle/>
          <a:p>
            <a:r>
              <a:rPr lang="es-US" dirty="0"/>
              <a:t>Cuerpo de la Petición</a:t>
            </a:r>
          </a:p>
        </p:txBody>
      </p:sp>
      <p:cxnSp>
        <p:nvCxnSpPr>
          <p:cNvPr id="15" name="Conector recto de flecha 14">
            <a:extLst>
              <a:ext uri="{FF2B5EF4-FFF2-40B4-BE49-F238E27FC236}">
                <a16:creationId xmlns:a16="http://schemas.microsoft.com/office/drawing/2014/main" id="{C1295E4C-F6DF-461D-8A93-0180068A8AF5}"/>
              </a:ext>
            </a:extLst>
          </p:cNvPr>
          <p:cNvCxnSpPr>
            <a:cxnSpLocks/>
          </p:cNvCxnSpPr>
          <p:nvPr/>
        </p:nvCxnSpPr>
        <p:spPr>
          <a:xfrm flipH="1">
            <a:off x="1724025" y="4862907"/>
            <a:ext cx="644561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CuadroTexto 15">
            <a:extLst>
              <a:ext uri="{FF2B5EF4-FFF2-40B4-BE49-F238E27FC236}">
                <a16:creationId xmlns:a16="http://schemas.microsoft.com/office/drawing/2014/main" id="{D6523812-7BEC-4516-A20A-0ADBB249D540}"/>
              </a:ext>
            </a:extLst>
          </p:cNvPr>
          <p:cNvSpPr txBox="1"/>
          <p:nvPr/>
        </p:nvSpPr>
        <p:spPr>
          <a:xfrm>
            <a:off x="8207743" y="4629424"/>
            <a:ext cx="2990850" cy="369332"/>
          </a:xfrm>
          <a:prstGeom prst="rect">
            <a:avLst/>
          </a:prstGeom>
          <a:noFill/>
        </p:spPr>
        <p:txBody>
          <a:bodyPr wrap="square" rtlCol="0">
            <a:spAutoFit/>
          </a:bodyPr>
          <a:lstStyle/>
          <a:p>
            <a:r>
              <a:rPr lang="es-US" dirty="0"/>
              <a:t>Línea en blanco</a:t>
            </a:r>
          </a:p>
        </p:txBody>
      </p:sp>
    </p:spTree>
    <p:extLst>
      <p:ext uri="{BB962C8B-B14F-4D97-AF65-F5344CB8AC3E}">
        <p14:creationId xmlns:p14="http://schemas.microsoft.com/office/powerpoint/2010/main" val="19242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20E84-49FE-433F-A558-E09F5F401EA6}"/>
              </a:ext>
            </a:extLst>
          </p:cNvPr>
          <p:cNvSpPr>
            <a:spLocks noGrp="1"/>
          </p:cNvSpPr>
          <p:nvPr>
            <p:ph type="title"/>
          </p:nvPr>
        </p:nvSpPr>
        <p:spPr/>
        <p:txBody>
          <a:bodyPr>
            <a:normAutofit/>
          </a:bodyPr>
          <a:lstStyle/>
          <a:p>
            <a:r>
              <a:rPr lang="es-US" dirty="0"/>
              <a:t>Softwares y herramientas necesarias para el curso</a:t>
            </a:r>
          </a:p>
        </p:txBody>
      </p:sp>
      <p:sp>
        <p:nvSpPr>
          <p:cNvPr id="3" name="Marcador de contenido 2">
            <a:extLst>
              <a:ext uri="{FF2B5EF4-FFF2-40B4-BE49-F238E27FC236}">
                <a16:creationId xmlns:a16="http://schemas.microsoft.com/office/drawing/2014/main" id="{1A953EA3-4F9B-4EA0-A876-F99296A3F1C5}"/>
              </a:ext>
            </a:extLst>
          </p:cNvPr>
          <p:cNvSpPr>
            <a:spLocks noGrp="1"/>
          </p:cNvSpPr>
          <p:nvPr>
            <p:ph idx="1"/>
          </p:nvPr>
        </p:nvSpPr>
        <p:spPr>
          <a:xfrm>
            <a:off x="1103311" y="2052918"/>
            <a:ext cx="10725165" cy="4733776"/>
          </a:xfrm>
        </p:spPr>
        <p:txBody>
          <a:bodyPr>
            <a:normAutofit fontScale="92500" lnSpcReduction="20000"/>
          </a:bodyPr>
          <a:lstStyle/>
          <a:p>
            <a:r>
              <a:rPr lang="es-US" dirty="0"/>
              <a:t>Visual Studio </a:t>
            </a:r>
            <a:r>
              <a:rPr lang="es-US" dirty="0" err="1"/>
              <a:t>Community</a:t>
            </a:r>
            <a:r>
              <a:rPr lang="es-US" dirty="0"/>
              <a:t> (17 o superior)</a:t>
            </a:r>
          </a:p>
          <a:p>
            <a:r>
              <a:rPr lang="es-US" dirty="0">
                <a:hlinkClick r:id="rId2"/>
              </a:rPr>
              <a:t>https://visualstudio.microsoft.com/es/vs/community/</a:t>
            </a:r>
            <a:endParaRPr lang="es-US" dirty="0"/>
          </a:p>
          <a:p>
            <a:endParaRPr lang="es-US" dirty="0"/>
          </a:p>
          <a:p>
            <a:r>
              <a:rPr lang="es-US" dirty="0"/>
              <a:t>Visual Studio </a:t>
            </a:r>
            <a:r>
              <a:rPr lang="es-US" dirty="0" err="1"/>
              <a:t>Code</a:t>
            </a:r>
            <a:endParaRPr lang="es-US" dirty="0"/>
          </a:p>
          <a:p>
            <a:r>
              <a:rPr lang="es-US" dirty="0">
                <a:hlinkClick r:id="rId3"/>
              </a:rPr>
              <a:t>https://code.visualstudio.com/</a:t>
            </a:r>
            <a:endParaRPr lang="es-US" dirty="0"/>
          </a:p>
          <a:p>
            <a:pPr marL="0" indent="0">
              <a:buNone/>
            </a:pPr>
            <a:endParaRPr lang="es-US" dirty="0"/>
          </a:p>
          <a:p>
            <a:r>
              <a:rPr lang="es-US" dirty="0" err="1"/>
              <a:t>Sql</a:t>
            </a:r>
            <a:r>
              <a:rPr lang="es-US" dirty="0"/>
              <a:t> Server Express</a:t>
            </a:r>
          </a:p>
          <a:p>
            <a:r>
              <a:rPr lang="es-ES" dirty="0">
                <a:hlinkClick r:id="rId4"/>
              </a:rPr>
              <a:t>https://www.microsoft.com/es-es/sql-server/sql-server-editions-express</a:t>
            </a:r>
            <a:endParaRPr lang="es-ES" dirty="0"/>
          </a:p>
          <a:p>
            <a:endParaRPr lang="es-ES" b="1" dirty="0"/>
          </a:p>
          <a:p>
            <a:r>
              <a:rPr lang="es-US" dirty="0"/>
              <a:t>SQL </a:t>
            </a:r>
            <a:r>
              <a:rPr lang="es-US" dirty="0" err="1"/>
              <a:t>Managment</a:t>
            </a:r>
            <a:r>
              <a:rPr lang="es-US" dirty="0"/>
              <a:t> Studio (IDE)</a:t>
            </a:r>
          </a:p>
          <a:p>
            <a:r>
              <a:rPr lang="es-ES" dirty="0">
                <a:hlinkClick r:id="rId5"/>
              </a:rPr>
              <a:t>https://docs.microsoft.com/en-us/sql/ssms/download-sql-server-management-studio-ssms?view=sql-server-2017</a:t>
            </a:r>
            <a:endParaRPr lang="es-ES" b="1" dirty="0"/>
          </a:p>
        </p:txBody>
      </p:sp>
    </p:spTree>
    <p:extLst>
      <p:ext uri="{BB962C8B-B14F-4D97-AF65-F5344CB8AC3E}">
        <p14:creationId xmlns:p14="http://schemas.microsoft.com/office/powerpoint/2010/main" val="291455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86E11-71EA-4FFD-B087-FAF100B1257A}"/>
              </a:ext>
            </a:extLst>
          </p:cNvPr>
          <p:cNvSpPr>
            <a:spLocks noGrp="1"/>
          </p:cNvSpPr>
          <p:nvPr>
            <p:ph type="title"/>
          </p:nvPr>
        </p:nvSpPr>
        <p:spPr/>
        <p:txBody>
          <a:bodyPr/>
          <a:lstStyle/>
          <a:p>
            <a:r>
              <a:rPr lang="es-US" dirty="0"/>
              <a:t>Métodos HTTP</a:t>
            </a:r>
          </a:p>
        </p:txBody>
      </p:sp>
      <p:sp>
        <p:nvSpPr>
          <p:cNvPr id="3" name="Marcador de contenido 2">
            <a:extLst>
              <a:ext uri="{FF2B5EF4-FFF2-40B4-BE49-F238E27FC236}">
                <a16:creationId xmlns:a16="http://schemas.microsoft.com/office/drawing/2014/main" id="{84080B3B-7576-491D-A87D-72C9FCF0DFF1}"/>
              </a:ext>
            </a:extLst>
          </p:cNvPr>
          <p:cNvSpPr>
            <a:spLocks noGrp="1"/>
          </p:cNvSpPr>
          <p:nvPr>
            <p:ph idx="1"/>
          </p:nvPr>
        </p:nvSpPr>
        <p:spPr/>
        <p:txBody>
          <a:bodyPr>
            <a:normAutofit lnSpcReduction="10000"/>
          </a:bodyPr>
          <a:lstStyle/>
          <a:p>
            <a:r>
              <a:rPr lang="es-US" sz="2100" dirty="0"/>
              <a:t>Los métodos HTTP también conocidos informalmente como “verbos HTTP”, son un mecanismo del protocolo HTTP que permite expresar la acción que queremos hacer sobre un recurso.</a:t>
            </a:r>
          </a:p>
          <a:p>
            <a:r>
              <a:rPr lang="es-US" sz="2100" dirty="0"/>
              <a:t>Nos permiten “expresar la acción que queremos realizar sobre un recurso”. </a:t>
            </a:r>
          </a:p>
          <a:p>
            <a:r>
              <a:rPr lang="es-US" sz="2100" dirty="0"/>
              <a:t>Nosotros como desarrolladores diseñaremos y programaremos la funcionalidad del </a:t>
            </a:r>
            <a:r>
              <a:rPr lang="es-US" sz="2100" dirty="0" err="1"/>
              <a:t>webapi</a:t>
            </a:r>
            <a:r>
              <a:rPr lang="es-US" sz="2100" dirty="0"/>
              <a:t> que queremos exponer hacia los clientes que lo consumirán, a través de los métodos HTTP.</a:t>
            </a:r>
            <a:endParaRPr lang="es-ES" sz="2100" dirty="0"/>
          </a:p>
          <a:p>
            <a:r>
              <a:rPr lang="es-US" dirty="0"/>
              <a:t>Cuando un cliente utiliza un método HTTP sobre algún recurso, además podemos</a:t>
            </a:r>
          </a:p>
          <a:p>
            <a:r>
              <a:rPr lang="es-US" dirty="0"/>
              <a:t>definir si un determinado verbo HTTP no es permitido para acceder a ese recurso.</a:t>
            </a:r>
            <a:endParaRPr lang="es-ES" dirty="0"/>
          </a:p>
          <a:p>
            <a:endParaRPr lang="es-ES" dirty="0"/>
          </a:p>
          <a:p>
            <a:endParaRPr lang="es-ES" dirty="0"/>
          </a:p>
          <a:p>
            <a:endParaRPr lang="es-US" dirty="0"/>
          </a:p>
        </p:txBody>
      </p:sp>
    </p:spTree>
    <p:extLst>
      <p:ext uri="{BB962C8B-B14F-4D97-AF65-F5344CB8AC3E}">
        <p14:creationId xmlns:p14="http://schemas.microsoft.com/office/powerpoint/2010/main" val="1990568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86E11-71EA-4FFD-B087-FAF100B1257A}"/>
              </a:ext>
            </a:extLst>
          </p:cNvPr>
          <p:cNvSpPr>
            <a:spLocks noGrp="1"/>
          </p:cNvSpPr>
          <p:nvPr>
            <p:ph type="title"/>
          </p:nvPr>
        </p:nvSpPr>
        <p:spPr/>
        <p:txBody>
          <a:bodyPr/>
          <a:lstStyle/>
          <a:p>
            <a:r>
              <a:rPr lang="es-US" dirty="0"/>
              <a:t>Métodos HTTP</a:t>
            </a:r>
          </a:p>
        </p:txBody>
      </p:sp>
      <p:sp>
        <p:nvSpPr>
          <p:cNvPr id="3" name="Marcador de contenido 2">
            <a:extLst>
              <a:ext uri="{FF2B5EF4-FFF2-40B4-BE49-F238E27FC236}">
                <a16:creationId xmlns:a16="http://schemas.microsoft.com/office/drawing/2014/main" id="{84080B3B-7576-491D-A87D-72C9FCF0DFF1}"/>
              </a:ext>
            </a:extLst>
          </p:cNvPr>
          <p:cNvSpPr>
            <a:spLocks noGrp="1"/>
          </p:cNvSpPr>
          <p:nvPr>
            <p:ph idx="1"/>
          </p:nvPr>
        </p:nvSpPr>
        <p:spPr/>
        <p:txBody>
          <a:bodyPr>
            <a:normAutofit lnSpcReduction="10000"/>
          </a:bodyPr>
          <a:lstStyle/>
          <a:p>
            <a:r>
              <a:rPr lang="es-US" dirty="0">
                <a:effectLst>
                  <a:outerShdw blurRad="38100" dist="38100" dir="2700000" algn="tl">
                    <a:srgbClr val="000000">
                      <a:alpha val="43137"/>
                    </a:srgbClr>
                  </a:outerShdw>
                </a:effectLst>
              </a:rPr>
              <a:t>GET</a:t>
            </a:r>
            <a:r>
              <a:rPr lang="es-US" b="1" dirty="0">
                <a:effectLst>
                  <a:outerShdw blurRad="38100" dist="38100" dir="2700000" algn="tl">
                    <a:srgbClr val="000000">
                      <a:alpha val="43137"/>
                    </a:srgbClr>
                  </a:outerShdw>
                </a:effectLst>
              </a:rPr>
              <a:t>:</a:t>
            </a:r>
            <a:r>
              <a:rPr lang="es-US" dirty="0"/>
              <a:t> </a:t>
            </a:r>
            <a:r>
              <a:rPr lang="es-ES" dirty="0"/>
              <a:t>Solicita una representación de un recurso específico. Las peticiones que usan el método GET sólo deben recuperar datos.</a:t>
            </a:r>
          </a:p>
          <a:p>
            <a:r>
              <a:rPr lang="es-ES" dirty="0">
                <a:effectLst>
                  <a:outerShdw blurRad="38100" dist="38100" dir="2700000" algn="tl">
                    <a:srgbClr val="000000">
                      <a:alpha val="43137"/>
                    </a:srgbClr>
                  </a:outerShdw>
                </a:effectLst>
              </a:rPr>
              <a:t>HEAD</a:t>
            </a:r>
            <a:r>
              <a:rPr lang="es-ES" b="1" dirty="0">
                <a:effectLst>
                  <a:outerShdw blurRad="38100" dist="38100" dir="2700000" algn="tl">
                    <a:srgbClr val="000000">
                      <a:alpha val="43137"/>
                    </a:srgbClr>
                  </a:outerShdw>
                </a:effectLst>
              </a:rPr>
              <a:t>:</a:t>
            </a:r>
            <a:r>
              <a:rPr lang="es-ES" dirty="0"/>
              <a:t> Pide una respuesta idéntica a la de una petición GET, pero sin el cuerpo de la respuesta ( mas liviano ).</a:t>
            </a:r>
          </a:p>
          <a:p>
            <a:r>
              <a:rPr lang="es-ES" dirty="0">
                <a:effectLst>
                  <a:outerShdw blurRad="38100" dist="38100" dir="2700000" algn="tl">
                    <a:srgbClr val="000000">
                      <a:alpha val="43137"/>
                    </a:srgbClr>
                  </a:outerShdw>
                </a:effectLst>
              </a:rPr>
              <a:t>POST</a:t>
            </a:r>
            <a:r>
              <a:rPr lang="es-ES" b="1" dirty="0">
                <a:effectLst>
                  <a:outerShdw blurRad="38100" dist="38100" dir="2700000" algn="tl">
                    <a:srgbClr val="000000">
                      <a:alpha val="43137"/>
                    </a:srgbClr>
                  </a:outerShdw>
                </a:effectLst>
              </a:rPr>
              <a:t>:</a:t>
            </a:r>
            <a:r>
              <a:rPr lang="es-ES" dirty="0"/>
              <a:t> Se utiliza para enviar una entidad a un recurso específico, causando a menudo un cambio en el estado o efectos secundarios en el servidor.</a:t>
            </a:r>
          </a:p>
          <a:p>
            <a:r>
              <a:rPr lang="es-ES" dirty="0">
                <a:effectLst>
                  <a:outerShdw blurRad="38100" dist="38100" dir="2700000" algn="tl">
                    <a:srgbClr val="000000">
                      <a:alpha val="43137"/>
                    </a:srgbClr>
                  </a:outerShdw>
                </a:effectLst>
              </a:rPr>
              <a:t>PUT</a:t>
            </a:r>
            <a:r>
              <a:rPr lang="es-ES" b="1" dirty="0">
                <a:effectLst>
                  <a:outerShdw blurRad="38100" dist="38100" dir="2700000" algn="tl">
                    <a:srgbClr val="000000">
                      <a:alpha val="43137"/>
                    </a:srgbClr>
                  </a:outerShdw>
                </a:effectLst>
              </a:rPr>
              <a:t>:</a:t>
            </a:r>
            <a:r>
              <a:rPr lang="es-ES" dirty="0"/>
              <a:t> Reemplaza todas las representaciones actuales del recurso de destino con la carga útil de la petición.</a:t>
            </a:r>
          </a:p>
          <a:p>
            <a:r>
              <a:rPr lang="es-ES" sz="2100" dirty="0">
                <a:effectLst>
                  <a:outerShdw blurRad="38100" dist="38100" dir="2700000" algn="tl">
                    <a:srgbClr val="000000">
                      <a:alpha val="43137"/>
                    </a:srgbClr>
                  </a:outerShdw>
                </a:effectLst>
              </a:rPr>
              <a:t>DELETE</a:t>
            </a:r>
            <a:r>
              <a:rPr lang="es-ES" sz="2100" b="1" dirty="0">
                <a:effectLst>
                  <a:outerShdw blurRad="38100" dist="38100" dir="2700000" algn="tl">
                    <a:srgbClr val="000000">
                      <a:alpha val="43137"/>
                    </a:srgbClr>
                  </a:outerShdw>
                </a:effectLst>
              </a:rPr>
              <a:t>:</a:t>
            </a:r>
            <a:r>
              <a:rPr lang="es-ES" sz="2100" dirty="0"/>
              <a:t> Borra un recurso en específico.</a:t>
            </a:r>
          </a:p>
          <a:p>
            <a:r>
              <a:rPr lang="es-ES" sz="2100" dirty="0">
                <a:effectLst>
                  <a:outerShdw blurRad="38100" dist="38100" dir="2700000" algn="tl">
                    <a:srgbClr val="000000">
                      <a:alpha val="43137"/>
                    </a:srgbClr>
                  </a:outerShdw>
                </a:effectLst>
              </a:rPr>
              <a:t>CONNECT</a:t>
            </a:r>
            <a:r>
              <a:rPr lang="es-ES" sz="2100" b="1" dirty="0">
                <a:effectLst>
                  <a:outerShdw blurRad="38100" dist="38100" dir="2700000" algn="tl">
                    <a:srgbClr val="000000">
                      <a:alpha val="43137"/>
                    </a:srgbClr>
                  </a:outerShdw>
                </a:effectLst>
              </a:rPr>
              <a:t>:</a:t>
            </a:r>
            <a:r>
              <a:rPr lang="es-ES" sz="2100" dirty="0"/>
              <a:t> Establece un túnel hacia el servidor identificado por el recurso.</a:t>
            </a:r>
          </a:p>
          <a:p>
            <a:endParaRPr lang="es-ES" b="1" dirty="0"/>
          </a:p>
          <a:p>
            <a:endParaRPr lang="es-ES" dirty="0"/>
          </a:p>
          <a:p>
            <a:endParaRPr lang="es-ES" dirty="0"/>
          </a:p>
          <a:p>
            <a:endParaRPr lang="es-US" dirty="0"/>
          </a:p>
        </p:txBody>
      </p:sp>
    </p:spTree>
    <p:extLst>
      <p:ext uri="{BB962C8B-B14F-4D97-AF65-F5344CB8AC3E}">
        <p14:creationId xmlns:p14="http://schemas.microsoft.com/office/powerpoint/2010/main" val="899592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1F27D-A00A-4780-BBF8-C31409B4C1D5}"/>
              </a:ext>
            </a:extLst>
          </p:cNvPr>
          <p:cNvSpPr>
            <a:spLocks noGrp="1"/>
          </p:cNvSpPr>
          <p:nvPr>
            <p:ph type="title"/>
          </p:nvPr>
        </p:nvSpPr>
        <p:spPr/>
        <p:txBody>
          <a:bodyPr/>
          <a:lstStyle/>
          <a:p>
            <a:r>
              <a:rPr lang="es-US" dirty="0"/>
              <a:t>Métodos HTTP</a:t>
            </a:r>
          </a:p>
        </p:txBody>
      </p:sp>
      <p:sp>
        <p:nvSpPr>
          <p:cNvPr id="3" name="Marcador de contenido 2">
            <a:extLst>
              <a:ext uri="{FF2B5EF4-FFF2-40B4-BE49-F238E27FC236}">
                <a16:creationId xmlns:a16="http://schemas.microsoft.com/office/drawing/2014/main" id="{0AE9C30D-50EA-468A-B12A-ADCDD24DD6F9}"/>
              </a:ext>
            </a:extLst>
          </p:cNvPr>
          <p:cNvSpPr>
            <a:spLocks noGrp="1"/>
          </p:cNvSpPr>
          <p:nvPr>
            <p:ph idx="1"/>
          </p:nvPr>
        </p:nvSpPr>
        <p:spPr/>
        <p:txBody>
          <a:bodyPr/>
          <a:lstStyle/>
          <a:p>
            <a:r>
              <a:rPr lang="es-ES" sz="1900" b="1" dirty="0">
                <a:effectLst>
                  <a:outerShdw blurRad="38100" dist="38100" dir="2700000" algn="tl">
                    <a:srgbClr val="000000">
                      <a:alpha val="43137"/>
                    </a:srgbClr>
                  </a:outerShdw>
                </a:effectLst>
              </a:rPr>
              <a:t>OPTIONS:</a:t>
            </a:r>
            <a:r>
              <a:rPr lang="es-ES" sz="1900" dirty="0"/>
              <a:t> es utilizado para describir las opciones de comunicación para el recurso de destino.</a:t>
            </a:r>
          </a:p>
          <a:p>
            <a:endParaRPr lang="es-ES" sz="1900" dirty="0"/>
          </a:p>
          <a:p>
            <a:r>
              <a:rPr lang="es-ES" sz="1900" b="1" dirty="0">
                <a:effectLst>
                  <a:outerShdw blurRad="38100" dist="38100" dir="2700000" algn="tl">
                    <a:srgbClr val="000000">
                      <a:alpha val="43137"/>
                    </a:srgbClr>
                  </a:outerShdw>
                </a:effectLst>
              </a:rPr>
              <a:t>TRACE: </a:t>
            </a:r>
            <a:r>
              <a:rPr lang="es-ES" sz="1900" dirty="0"/>
              <a:t>realiza una prueba de bucle de retorno de mensaje a lo largo de la ruta al recurso de destino.</a:t>
            </a:r>
          </a:p>
          <a:p>
            <a:endParaRPr lang="es-ES" sz="1900" dirty="0"/>
          </a:p>
          <a:p>
            <a:r>
              <a:rPr lang="es-ES" sz="1900" b="1" dirty="0">
                <a:effectLst>
                  <a:outerShdw blurRad="38100" dist="38100" dir="2700000" algn="tl">
                    <a:srgbClr val="000000">
                      <a:alpha val="43137"/>
                    </a:srgbClr>
                  </a:outerShdw>
                </a:effectLst>
              </a:rPr>
              <a:t>PATCH: </a:t>
            </a:r>
            <a:r>
              <a:rPr lang="es-ES" sz="1900" dirty="0"/>
              <a:t> es utilizado para aplicar modificaciones parciales a un recurso.</a:t>
            </a:r>
            <a:endParaRPr lang="es-US" sz="1900" dirty="0"/>
          </a:p>
        </p:txBody>
      </p:sp>
    </p:spTree>
    <p:extLst>
      <p:ext uri="{BB962C8B-B14F-4D97-AF65-F5344CB8AC3E}">
        <p14:creationId xmlns:p14="http://schemas.microsoft.com/office/powerpoint/2010/main" val="232029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1F27D-A00A-4780-BBF8-C31409B4C1D5}"/>
              </a:ext>
            </a:extLst>
          </p:cNvPr>
          <p:cNvSpPr>
            <a:spLocks noGrp="1"/>
          </p:cNvSpPr>
          <p:nvPr>
            <p:ph type="title"/>
          </p:nvPr>
        </p:nvSpPr>
        <p:spPr/>
        <p:txBody>
          <a:bodyPr/>
          <a:lstStyle/>
          <a:p>
            <a:r>
              <a:rPr lang="es-US" dirty="0"/>
              <a:t>Métodos HTTP</a:t>
            </a:r>
          </a:p>
        </p:txBody>
      </p:sp>
      <p:sp>
        <p:nvSpPr>
          <p:cNvPr id="3" name="Marcador de contenido 2">
            <a:extLst>
              <a:ext uri="{FF2B5EF4-FFF2-40B4-BE49-F238E27FC236}">
                <a16:creationId xmlns:a16="http://schemas.microsoft.com/office/drawing/2014/main" id="{0AE9C30D-50EA-468A-B12A-ADCDD24DD6F9}"/>
              </a:ext>
            </a:extLst>
          </p:cNvPr>
          <p:cNvSpPr>
            <a:spLocks noGrp="1"/>
          </p:cNvSpPr>
          <p:nvPr>
            <p:ph idx="1"/>
          </p:nvPr>
        </p:nvSpPr>
        <p:spPr/>
        <p:txBody>
          <a:bodyPr/>
          <a:lstStyle/>
          <a:p>
            <a:r>
              <a:rPr lang="es-US" sz="1900" dirty="0"/>
              <a:t>Los métodos HTTP mencionados hasta ahora, los podemos asociar con las operaciones de un CRUD:</a:t>
            </a:r>
          </a:p>
          <a:p>
            <a:pPr lvl="1"/>
            <a:r>
              <a:rPr lang="es-US" sz="1700" b="1" dirty="0" err="1">
                <a:effectLst>
                  <a:outerShdw blurRad="38100" dist="38100" dir="2700000" algn="tl">
                    <a:srgbClr val="000000">
                      <a:alpha val="43137"/>
                    </a:srgbClr>
                  </a:outerShdw>
                </a:effectLst>
              </a:rPr>
              <a:t>C</a:t>
            </a:r>
            <a:r>
              <a:rPr lang="es-US" sz="1700" dirty="0" err="1"/>
              <a:t>reate</a:t>
            </a:r>
            <a:r>
              <a:rPr lang="es-US" sz="1700" dirty="0"/>
              <a:t>: Inserción</a:t>
            </a:r>
          </a:p>
          <a:p>
            <a:pPr lvl="1"/>
            <a:r>
              <a:rPr lang="es-US" sz="1700" b="1" dirty="0" err="1">
                <a:effectLst>
                  <a:outerShdw blurRad="38100" dist="38100" dir="2700000" algn="tl">
                    <a:srgbClr val="000000">
                      <a:alpha val="43137"/>
                    </a:srgbClr>
                  </a:outerShdw>
                </a:effectLst>
              </a:rPr>
              <a:t>R</a:t>
            </a:r>
            <a:r>
              <a:rPr lang="es-US" sz="1700" dirty="0" err="1"/>
              <a:t>ead</a:t>
            </a:r>
            <a:r>
              <a:rPr lang="es-US" sz="1700" dirty="0"/>
              <a:t>: Lectura</a:t>
            </a:r>
          </a:p>
          <a:p>
            <a:pPr lvl="1"/>
            <a:r>
              <a:rPr lang="es-US" sz="1700" b="1" dirty="0" err="1">
                <a:effectLst>
                  <a:outerShdw blurRad="38100" dist="38100" dir="2700000" algn="tl">
                    <a:srgbClr val="000000">
                      <a:alpha val="43137"/>
                    </a:srgbClr>
                  </a:outerShdw>
                </a:effectLst>
              </a:rPr>
              <a:t>U</a:t>
            </a:r>
            <a:r>
              <a:rPr lang="es-US" sz="1700" dirty="0" err="1"/>
              <a:t>pdate</a:t>
            </a:r>
            <a:r>
              <a:rPr lang="es-US" sz="1700" dirty="0"/>
              <a:t>: Actualización</a:t>
            </a:r>
          </a:p>
          <a:p>
            <a:pPr lvl="1"/>
            <a:r>
              <a:rPr lang="es-US" sz="1700" b="1" dirty="0" err="1">
                <a:effectLst>
                  <a:outerShdw blurRad="38100" dist="38100" dir="2700000" algn="tl">
                    <a:srgbClr val="000000">
                      <a:alpha val="43137"/>
                    </a:srgbClr>
                  </a:outerShdw>
                </a:effectLst>
              </a:rPr>
              <a:t>D</a:t>
            </a:r>
            <a:r>
              <a:rPr lang="es-US" sz="1700" dirty="0" err="1"/>
              <a:t>elete</a:t>
            </a:r>
            <a:r>
              <a:rPr lang="es-US" sz="1700" dirty="0"/>
              <a:t>: Eliminación</a:t>
            </a:r>
          </a:p>
          <a:p>
            <a:pPr lvl="1"/>
            <a:endParaRPr lang="es-US" sz="1700" dirty="0"/>
          </a:p>
          <a:p>
            <a:r>
              <a:rPr lang="es-US" sz="1900" dirty="0"/>
              <a:t>A los web </a:t>
            </a:r>
            <a:r>
              <a:rPr lang="es-US" sz="1900" dirty="0" err="1"/>
              <a:t>APIs</a:t>
            </a:r>
            <a:r>
              <a:rPr lang="es-US" sz="1900" dirty="0"/>
              <a:t> que usan estos métodos para realizar esas operaciones sobre una base de datos, informalmente se los llama HTTP CRUD.</a:t>
            </a:r>
          </a:p>
        </p:txBody>
      </p:sp>
    </p:spTree>
    <p:extLst>
      <p:ext uri="{BB962C8B-B14F-4D97-AF65-F5344CB8AC3E}">
        <p14:creationId xmlns:p14="http://schemas.microsoft.com/office/powerpoint/2010/main" val="1157925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9124C-1A57-4590-B256-7F3B333C4AC1}"/>
              </a:ext>
            </a:extLst>
          </p:cNvPr>
          <p:cNvSpPr>
            <a:spLocks noGrp="1"/>
          </p:cNvSpPr>
          <p:nvPr>
            <p:ph type="title"/>
          </p:nvPr>
        </p:nvSpPr>
        <p:spPr/>
        <p:txBody>
          <a:bodyPr/>
          <a:lstStyle/>
          <a:p>
            <a:r>
              <a:rPr lang="es-US" dirty="0"/>
              <a:t>API de Cotización de Divisas</a:t>
            </a:r>
          </a:p>
        </p:txBody>
      </p:sp>
      <p:sp>
        <p:nvSpPr>
          <p:cNvPr id="3" name="Marcador de contenido 2">
            <a:extLst>
              <a:ext uri="{FF2B5EF4-FFF2-40B4-BE49-F238E27FC236}">
                <a16:creationId xmlns:a16="http://schemas.microsoft.com/office/drawing/2014/main" id="{CE12B959-EC38-44C0-8317-9DD584AABDA5}"/>
              </a:ext>
            </a:extLst>
          </p:cNvPr>
          <p:cNvSpPr>
            <a:spLocks noGrp="1"/>
          </p:cNvSpPr>
          <p:nvPr>
            <p:ph idx="1"/>
          </p:nvPr>
        </p:nvSpPr>
        <p:spPr/>
        <p:txBody>
          <a:bodyPr/>
          <a:lstStyle/>
          <a:p>
            <a:r>
              <a:rPr lang="es-US" dirty="0"/>
              <a:t>A continuación vamos a desarrollar una API sencilla utilizando la plataforma de NET Core para consolidar los conceptos vistos en esta presentación.</a:t>
            </a:r>
          </a:p>
          <a:p>
            <a:endParaRPr lang="es-US" dirty="0"/>
          </a:p>
          <a:p>
            <a:r>
              <a:rPr lang="es-US" dirty="0"/>
              <a:t>Realizaremos una API que permita consultar el valor de las divisas extranjeras (dólar y euro) en relación al peso argentino según el Banco Nación.</a:t>
            </a:r>
          </a:p>
        </p:txBody>
      </p:sp>
    </p:spTree>
    <p:extLst>
      <p:ext uri="{BB962C8B-B14F-4D97-AF65-F5344CB8AC3E}">
        <p14:creationId xmlns:p14="http://schemas.microsoft.com/office/powerpoint/2010/main" val="348189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FA281-7A5C-4468-88E1-BE4A517C1CC2}"/>
              </a:ext>
            </a:extLst>
          </p:cNvPr>
          <p:cNvSpPr>
            <a:spLocks noGrp="1"/>
          </p:cNvSpPr>
          <p:nvPr>
            <p:ph type="title"/>
          </p:nvPr>
        </p:nvSpPr>
        <p:spPr/>
        <p:txBody>
          <a:bodyPr/>
          <a:lstStyle/>
          <a:p>
            <a:r>
              <a:rPr lang="es-US" dirty="0"/>
              <a:t>Creación </a:t>
            </a:r>
            <a:r>
              <a:rPr lang="es-US"/>
              <a:t>del Proyecto</a:t>
            </a:r>
          </a:p>
        </p:txBody>
      </p:sp>
      <p:pic>
        <p:nvPicPr>
          <p:cNvPr id="4" name="Marcador de contenido 3">
            <a:extLst>
              <a:ext uri="{FF2B5EF4-FFF2-40B4-BE49-F238E27FC236}">
                <a16:creationId xmlns:a16="http://schemas.microsoft.com/office/drawing/2014/main" id="{33B68CB8-B763-4939-94EA-3216C3D4BA60}"/>
              </a:ext>
            </a:extLst>
          </p:cNvPr>
          <p:cNvPicPr>
            <a:picLocks noGrp="1" noChangeAspect="1"/>
          </p:cNvPicPr>
          <p:nvPr>
            <p:ph idx="1"/>
          </p:nvPr>
        </p:nvPicPr>
        <p:blipFill>
          <a:blip r:embed="rId2"/>
          <a:stretch>
            <a:fillRect/>
          </a:stretch>
        </p:blipFill>
        <p:spPr>
          <a:xfrm>
            <a:off x="1450532" y="2067951"/>
            <a:ext cx="3047911" cy="4543425"/>
          </a:xfrm>
          <a:prstGeom prst="rect">
            <a:avLst/>
          </a:prstGeom>
        </p:spPr>
      </p:pic>
      <p:sp>
        <p:nvSpPr>
          <p:cNvPr id="5" name="Rectángulo: esquinas redondeadas 4">
            <a:extLst>
              <a:ext uri="{FF2B5EF4-FFF2-40B4-BE49-F238E27FC236}">
                <a16:creationId xmlns:a16="http://schemas.microsoft.com/office/drawing/2014/main" id="{40F0F62B-FF9D-4150-A6FD-0214B17B7A11}"/>
              </a:ext>
            </a:extLst>
          </p:cNvPr>
          <p:cNvSpPr/>
          <p:nvPr/>
        </p:nvSpPr>
        <p:spPr>
          <a:xfrm>
            <a:off x="1755286" y="5037552"/>
            <a:ext cx="2495551" cy="658398"/>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dirty="0"/>
          </a:p>
        </p:txBody>
      </p:sp>
      <p:pic>
        <p:nvPicPr>
          <p:cNvPr id="6" name="Imagen 5">
            <a:extLst>
              <a:ext uri="{FF2B5EF4-FFF2-40B4-BE49-F238E27FC236}">
                <a16:creationId xmlns:a16="http://schemas.microsoft.com/office/drawing/2014/main" id="{4BD0441E-A744-46F0-A075-FF508F375F95}"/>
              </a:ext>
            </a:extLst>
          </p:cNvPr>
          <p:cNvPicPr>
            <a:picLocks noChangeAspect="1"/>
          </p:cNvPicPr>
          <p:nvPr/>
        </p:nvPicPr>
        <p:blipFill>
          <a:blip r:embed="rId3"/>
          <a:stretch>
            <a:fillRect/>
          </a:stretch>
        </p:blipFill>
        <p:spPr>
          <a:xfrm>
            <a:off x="4672536" y="2067951"/>
            <a:ext cx="6448521" cy="4543425"/>
          </a:xfrm>
          <a:prstGeom prst="rect">
            <a:avLst/>
          </a:prstGeom>
        </p:spPr>
      </p:pic>
    </p:spTree>
    <p:extLst>
      <p:ext uri="{BB962C8B-B14F-4D97-AF65-F5344CB8AC3E}">
        <p14:creationId xmlns:p14="http://schemas.microsoft.com/office/powerpoint/2010/main" val="228880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33002-5404-4988-906B-8D851E99BA85}"/>
              </a:ext>
            </a:extLst>
          </p:cNvPr>
          <p:cNvSpPr>
            <a:spLocks noGrp="1"/>
          </p:cNvSpPr>
          <p:nvPr>
            <p:ph type="title"/>
          </p:nvPr>
        </p:nvSpPr>
        <p:spPr/>
        <p:txBody>
          <a:bodyPr/>
          <a:lstStyle/>
          <a:p>
            <a:r>
              <a:rPr lang="es-US" dirty="0"/>
              <a:t>Nombre del Proyecto</a:t>
            </a:r>
          </a:p>
        </p:txBody>
      </p:sp>
      <p:pic>
        <p:nvPicPr>
          <p:cNvPr id="4" name="Marcador de contenido 3">
            <a:extLst>
              <a:ext uri="{FF2B5EF4-FFF2-40B4-BE49-F238E27FC236}">
                <a16:creationId xmlns:a16="http://schemas.microsoft.com/office/drawing/2014/main" id="{99B3CD2D-5E23-46BE-8A07-10E7E68A76EC}"/>
              </a:ext>
            </a:extLst>
          </p:cNvPr>
          <p:cNvPicPr>
            <a:picLocks noGrp="1" noChangeAspect="1"/>
          </p:cNvPicPr>
          <p:nvPr>
            <p:ph idx="1"/>
          </p:nvPr>
        </p:nvPicPr>
        <p:blipFill>
          <a:blip r:embed="rId2"/>
          <a:stretch>
            <a:fillRect/>
          </a:stretch>
        </p:blipFill>
        <p:spPr>
          <a:xfrm>
            <a:off x="2365427" y="1828800"/>
            <a:ext cx="6387996" cy="4351338"/>
          </a:xfrm>
          <a:prstGeom prst="rect">
            <a:avLst/>
          </a:prstGeom>
        </p:spPr>
      </p:pic>
      <p:sp>
        <p:nvSpPr>
          <p:cNvPr id="5" name="Rectángulo: esquinas redondeadas 4">
            <a:extLst>
              <a:ext uri="{FF2B5EF4-FFF2-40B4-BE49-F238E27FC236}">
                <a16:creationId xmlns:a16="http://schemas.microsoft.com/office/drawing/2014/main" id="{12BB0110-0855-4171-8CAB-A968ED7B856D}"/>
              </a:ext>
            </a:extLst>
          </p:cNvPr>
          <p:cNvSpPr/>
          <p:nvPr/>
        </p:nvSpPr>
        <p:spPr>
          <a:xfrm>
            <a:off x="7934325" y="5762626"/>
            <a:ext cx="647700" cy="247650"/>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Tree>
    <p:extLst>
      <p:ext uri="{BB962C8B-B14F-4D97-AF65-F5344CB8AC3E}">
        <p14:creationId xmlns:p14="http://schemas.microsoft.com/office/powerpoint/2010/main" val="1415549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5128329D-70C0-486B-AF83-A3456BE3E079}"/>
              </a:ext>
            </a:extLst>
          </p:cNvPr>
          <p:cNvPicPr>
            <a:picLocks noChangeAspect="1"/>
          </p:cNvPicPr>
          <p:nvPr/>
        </p:nvPicPr>
        <p:blipFill>
          <a:blip r:embed="rId2"/>
          <a:stretch>
            <a:fillRect/>
          </a:stretch>
        </p:blipFill>
        <p:spPr>
          <a:xfrm>
            <a:off x="1390651" y="1733550"/>
            <a:ext cx="7084762" cy="4705991"/>
          </a:xfrm>
          <a:prstGeom prst="rect">
            <a:avLst/>
          </a:prstGeom>
        </p:spPr>
      </p:pic>
      <p:sp>
        <p:nvSpPr>
          <p:cNvPr id="2" name="Título 1">
            <a:extLst>
              <a:ext uri="{FF2B5EF4-FFF2-40B4-BE49-F238E27FC236}">
                <a16:creationId xmlns:a16="http://schemas.microsoft.com/office/drawing/2014/main" id="{486A18FC-88C9-4900-A006-10350B9B01D2}"/>
              </a:ext>
            </a:extLst>
          </p:cNvPr>
          <p:cNvSpPr>
            <a:spLocks noGrp="1"/>
          </p:cNvSpPr>
          <p:nvPr>
            <p:ph type="title"/>
          </p:nvPr>
        </p:nvSpPr>
        <p:spPr/>
        <p:txBody>
          <a:bodyPr/>
          <a:lstStyle/>
          <a:p>
            <a:r>
              <a:rPr lang="es-US" dirty="0"/>
              <a:t>Definir </a:t>
            </a:r>
            <a:r>
              <a:rPr lang="es-US" dirty="0" err="1"/>
              <a:t>Template</a:t>
            </a:r>
            <a:endParaRPr lang="es-US" dirty="0"/>
          </a:p>
        </p:txBody>
      </p:sp>
      <p:sp>
        <p:nvSpPr>
          <p:cNvPr id="7" name="Rectángulo: esquinas redondeadas 6">
            <a:extLst>
              <a:ext uri="{FF2B5EF4-FFF2-40B4-BE49-F238E27FC236}">
                <a16:creationId xmlns:a16="http://schemas.microsoft.com/office/drawing/2014/main" id="{769F3C13-EC47-4C6A-B82F-DBDF42AE75DD}"/>
              </a:ext>
            </a:extLst>
          </p:cNvPr>
          <p:cNvSpPr/>
          <p:nvPr/>
        </p:nvSpPr>
        <p:spPr>
          <a:xfrm>
            <a:off x="6705599" y="4053603"/>
            <a:ext cx="1057276" cy="175497"/>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
        <p:nvSpPr>
          <p:cNvPr id="8" name="Rectángulo: esquinas redondeadas 7">
            <a:extLst>
              <a:ext uri="{FF2B5EF4-FFF2-40B4-BE49-F238E27FC236}">
                <a16:creationId xmlns:a16="http://schemas.microsoft.com/office/drawing/2014/main" id="{AF311330-9AC8-4C9D-87FC-6FEFB597B5AA}"/>
              </a:ext>
            </a:extLst>
          </p:cNvPr>
          <p:cNvSpPr/>
          <p:nvPr/>
        </p:nvSpPr>
        <p:spPr>
          <a:xfrm>
            <a:off x="1543049" y="3314700"/>
            <a:ext cx="4962526" cy="643653"/>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
        <p:nvSpPr>
          <p:cNvPr id="9" name="Rectángulo: esquinas redondeadas 8">
            <a:extLst>
              <a:ext uri="{FF2B5EF4-FFF2-40B4-BE49-F238E27FC236}">
                <a16:creationId xmlns:a16="http://schemas.microsoft.com/office/drawing/2014/main" id="{75758DC6-840D-4738-99F6-7638FE93E6CC}"/>
              </a:ext>
            </a:extLst>
          </p:cNvPr>
          <p:cNvSpPr/>
          <p:nvPr/>
        </p:nvSpPr>
        <p:spPr>
          <a:xfrm>
            <a:off x="7724774" y="6134100"/>
            <a:ext cx="676275" cy="266700"/>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cxnSp>
        <p:nvCxnSpPr>
          <p:cNvPr id="11" name="Conector recto de flecha 10">
            <a:extLst>
              <a:ext uri="{FF2B5EF4-FFF2-40B4-BE49-F238E27FC236}">
                <a16:creationId xmlns:a16="http://schemas.microsoft.com/office/drawing/2014/main" id="{A1D20B99-E288-48D6-B4C5-1C8A982E6817}"/>
              </a:ext>
            </a:extLst>
          </p:cNvPr>
          <p:cNvCxnSpPr>
            <a:cxnSpLocks/>
          </p:cNvCxnSpPr>
          <p:nvPr/>
        </p:nvCxnSpPr>
        <p:spPr>
          <a:xfrm>
            <a:off x="7791450" y="4141352"/>
            <a:ext cx="1200149" cy="75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CuadroTexto 12">
            <a:extLst>
              <a:ext uri="{FF2B5EF4-FFF2-40B4-BE49-F238E27FC236}">
                <a16:creationId xmlns:a16="http://schemas.microsoft.com/office/drawing/2014/main" id="{94A6A515-E301-406B-84B8-9BCED14AE14A}"/>
              </a:ext>
            </a:extLst>
          </p:cNvPr>
          <p:cNvSpPr txBox="1"/>
          <p:nvPr/>
        </p:nvSpPr>
        <p:spPr>
          <a:xfrm>
            <a:off x="8963024" y="3948828"/>
            <a:ext cx="1362075" cy="369332"/>
          </a:xfrm>
          <a:prstGeom prst="rect">
            <a:avLst/>
          </a:prstGeom>
          <a:noFill/>
        </p:spPr>
        <p:txBody>
          <a:bodyPr wrap="square" rtlCol="0">
            <a:spAutoFit/>
          </a:bodyPr>
          <a:lstStyle/>
          <a:p>
            <a:r>
              <a:rPr lang="es-US" dirty="0" err="1"/>
              <a:t>Destildar</a:t>
            </a:r>
            <a:endParaRPr lang="es-US" dirty="0"/>
          </a:p>
        </p:txBody>
      </p:sp>
      <p:sp>
        <p:nvSpPr>
          <p:cNvPr id="18" name="Rectángulo: esquinas redondeadas 17">
            <a:extLst>
              <a:ext uri="{FF2B5EF4-FFF2-40B4-BE49-F238E27FC236}">
                <a16:creationId xmlns:a16="http://schemas.microsoft.com/office/drawing/2014/main" id="{A2A17581-E86D-4A45-A1B6-D30991D1AF40}"/>
              </a:ext>
            </a:extLst>
          </p:cNvPr>
          <p:cNvSpPr/>
          <p:nvPr/>
        </p:nvSpPr>
        <p:spPr>
          <a:xfrm>
            <a:off x="1552574" y="2457450"/>
            <a:ext cx="2990851" cy="285749"/>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Tree>
    <p:extLst>
      <p:ext uri="{BB962C8B-B14F-4D97-AF65-F5344CB8AC3E}">
        <p14:creationId xmlns:p14="http://schemas.microsoft.com/office/powerpoint/2010/main" val="3822128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5A75B-5D00-49C8-AEE2-599EB21A52F8}"/>
              </a:ext>
            </a:extLst>
          </p:cNvPr>
          <p:cNvSpPr>
            <a:spLocks noGrp="1"/>
          </p:cNvSpPr>
          <p:nvPr>
            <p:ph type="title"/>
          </p:nvPr>
        </p:nvSpPr>
        <p:spPr/>
        <p:txBody>
          <a:bodyPr/>
          <a:lstStyle/>
          <a:p>
            <a:r>
              <a:rPr lang="es-US" dirty="0"/>
              <a:t>Creando el proyecto</a:t>
            </a:r>
          </a:p>
        </p:txBody>
      </p:sp>
      <p:sp>
        <p:nvSpPr>
          <p:cNvPr id="3" name="Marcador de contenido 2">
            <a:extLst>
              <a:ext uri="{FF2B5EF4-FFF2-40B4-BE49-F238E27FC236}">
                <a16:creationId xmlns:a16="http://schemas.microsoft.com/office/drawing/2014/main" id="{CF18E0FF-073C-4FBE-9ADA-D4604D522CCB}"/>
              </a:ext>
            </a:extLst>
          </p:cNvPr>
          <p:cNvSpPr>
            <a:spLocks noGrp="1"/>
          </p:cNvSpPr>
          <p:nvPr>
            <p:ph idx="1"/>
          </p:nvPr>
        </p:nvSpPr>
        <p:spPr/>
        <p:txBody>
          <a:bodyPr/>
          <a:lstStyle/>
          <a:p>
            <a:r>
              <a:rPr lang="es-US" dirty="0"/>
              <a:t>Esperar a que se cree el proyecto</a:t>
            </a:r>
          </a:p>
        </p:txBody>
      </p:sp>
      <p:pic>
        <p:nvPicPr>
          <p:cNvPr id="4" name="Imagen 3">
            <a:extLst>
              <a:ext uri="{FF2B5EF4-FFF2-40B4-BE49-F238E27FC236}">
                <a16:creationId xmlns:a16="http://schemas.microsoft.com/office/drawing/2014/main" id="{CE2A5895-4BEF-457F-98F1-736C2313B8E2}"/>
              </a:ext>
            </a:extLst>
          </p:cNvPr>
          <p:cNvPicPr>
            <a:picLocks noChangeAspect="1"/>
          </p:cNvPicPr>
          <p:nvPr/>
        </p:nvPicPr>
        <p:blipFill>
          <a:blip r:embed="rId2"/>
          <a:stretch>
            <a:fillRect/>
          </a:stretch>
        </p:blipFill>
        <p:spPr>
          <a:xfrm>
            <a:off x="2619375" y="2341372"/>
            <a:ext cx="6400800" cy="4424457"/>
          </a:xfrm>
          <a:prstGeom prst="rect">
            <a:avLst/>
          </a:prstGeom>
        </p:spPr>
      </p:pic>
    </p:spTree>
    <p:extLst>
      <p:ext uri="{BB962C8B-B14F-4D97-AF65-F5344CB8AC3E}">
        <p14:creationId xmlns:p14="http://schemas.microsoft.com/office/powerpoint/2010/main" val="410446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91D0C-190D-4F62-B7FD-1984B4D2C891}"/>
              </a:ext>
            </a:extLst>
          </p:cNvPr>
          <p:cNvSpPr>
            <a:spLocks noGrp="1"/>
          </p:cNvSpPr>
          <p:nvPr>
            <p:ph type="title"/>
          </p:nvPr>
        </p:nvSpPr>
        <p:spPr/>
        <p:txBody>
          <a:bodyPr/>
          <a:lstStyle/>
          <a:p>
            <a:r>
              <a:rPr lang="es-US" dirty="0"/>
              <a:t>Eliminar el controlador </a:t>
            </a:r>
            <a:r>
              <a:rPr lang="es-US" dirty="0" err="1"/>
              <a:t>ValuesController</a:t>
            </a:r>
            <a:endParaRPr lang="es-US" dirty="0"/>
          </a:p>
        </p:txBody>
      </p:sp>
      <p:pic>
        <p:nvPicPr>
          <p:cNvPr id="7" name="Marcador de contenido 6">
            <a:extLst>
              <a:ext uri="{FF2B5EF4-FFF2-40B4-BE49-F238E27FC236}">
                <a16:creationId xmlns:a16="http://schemas.microsoft.com/office/drawing/2014/main" id="{4F60EF97-351A-4D4D-9184-2AC0CB37F6B9}"/>
              </a:ext>
            </a:extLst>
          </p:cNvPr>
          <p:cNvPicPr>
            <a:picLocks noGrp="1" noChangeAspect="1"/>
          </p:cNvPicPr>
          <p:nvPr>
            <p:ph idx="1"/>
          </p:nvPr>
        </p:nvPicPr>
        <p:blipFill>
          <a:blip r:embed="rId2"/>
          <a:stretch>
            <a:fillRect/>
          </a:stretch>
        </p:blipFill>
        <p:spPr>
          <a:xfrm>
            <a:off x="1507242" y="1828800"/>
            <a:ext cx="8104367" cy="4351338"/>
          </a:xfrm>
          <a:prstGeom prst="rect">
            <a:avLst/>
          </a:prstGeom>
        </p:spPr>
      </p:pic>
      <p:sp>
        <p:nvSpPr>
          <p:cNvPr id="8" name="Rectángulo: esquinas redondeadas 7">
            <a:extLst>
              <a:ext uri="{FF2B5EF4-FFF2-40B4-BE49-F238E27FC236}">
                <a16:creationId xmlns:a16="http://schemas.microsoft.com/office/drawing/2014/main" id="{0245BC05-15E5-4DEC-AACD-902CD1703D75}"/>
              </a:ext>
            </a:extLst>
          </p:cNvPr>
          <p:cNvSpPr/>
          <p:nvPr/>
        </p:nvSpPr>
        <p:spPr>
          <a:xfrm>
            <a:off x="1800225" y="3448050"/>
            <a:ext cx="1828800" cy="190500"/>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Tree>
    <p:extLst>
      <p:ext uri="{BB962C8B-B14F-4D97-AF65-F5344CB8AC3E}">
        <p14:creationId xmlns:p14="http://schemas.microsoft.com/office/powerpoint/2010/main" val="273751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E871F-0F38-4B83-8776-2DA6F4EBEAB8}"/>
              </a:ext>
            </a:extLst>
          </p:cNvPr>
          <p:cNvSpPr>
            <a:spLocks noGrp="1"/>
          </p:cNvSpPr>
          <p:nvPr>
            <p:ph type="title"/>
          </p:nvPr>
        </p:nvSpPr>
        <p:spPr/>
        <p:txBody>
          <a:bodyPr/>
          <a:lstStyle/>
          <a:p>
            <a:r>
              <a:rPr lang="es-US" dirty="0"/>
              <a:t>TEMARIO</a:t>
            </a:r>
          </a:p>
        </p:txBody>
      </p:sp>
      <p:sp>
        <p:nvSpPr>
          <p:cNvPr id="3" name="Marcador de contenido 2">
            <a:extLst>
              <a:ext uri="{FF2B5EF4-FFF2-40B4-BE49-F238E27FC236}">
                <a16:creationId xmlns:a16="http://schemas.microsoft.com/office/drawing/2014/main" id="{F6C4EFCD-720A-405E-9F64-C40BF4A0EC01}"/>
              </a:ext>
            </a:extLst>
          </p:cNvPr>
          <p:cNvSpPr>
            <a:spLocks noGrp="1"/>
          </p:cNvSpPr>
          <p:nvPr>
            <p:ph idx="1"/>
          </p:nvPr>
        </p:nvSpPr>
        <p:spPr/>
        <p:txBody>
          <a:bodyPr>
            <a:normAutofit/>
          </a:bodyPr>
          <a:lstStyle/>
          <a:p>
            <a:r>
              <a:rPr lang="es-US" dirty="0"/>
              <a:t>1. Fundamentos de Web API y HTTP</a:t>
            </a:r>
          </a:p>
          <a:p>
            <a:r>
              <a:rPr lang="es-US" dirty="0"/>
              <a:t>2. Preparando el ambiente de trabajo</a:t>
            </a:r>
          </a:p>
          <a:p>
            <a:r>
              <a:rPr lang="es-US" dirty="0"/>
              <a:t>3. Web API con Base de Datos</a:t>
            </a:r>
          </a:p>
          <a:p>
            <a:r>
              <a:rPr lang="es-US" dirty="0"/>
              <a:t>4. Fundamentos de ASP.NET Core y Web API</a:t>
            </a:r>
          </a:p>
          <a:p>
            <a:r>
              <a:rPr lang="es-US" dirty="0"/>
              <a:t>5. Middleware</a:t>
            </a:r>
          </a:p>
          <a:p>
            <a:r>
              <a:rPr lang="es-US" dirty="0"/>
              <a:t>6. Trabajo con Recursos</a:t>
            </a:r>
          </a:p>
          <a:p>
            <a:r>
              <a:rPr lang="es-US" dirty="0"/>
              <a:t>7. Seguridad</a:t>
            </a:r>
          </a:p>
        </p:txBody>
      </p:sp>
    </p:spTree>
    <p:extLst>
      <p:ext uri="{BB962C8B-B14F-4D97-AF65-F5344CB8AC3E}">
        <p14:creationId xmlns:p14="http://schemas.microsoft.com/office/powerpoint/2010/main" val="1466941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8645A4-C9E9-4A87-B164-B61773DC98B2}"/>
              </a:ext>
            </a:extLst>
          </p:cNvPr>
          <p:cNvSpPr>
            <a:spLocks noGrp="1"/>
          </p:cNvSpPr>
          <p:nvPr>
            <p:ph type="title"/>
          </p:nvPr>
        </p:nvSpPr>
        <p:spPr/>
        <p:txBody>
          <a:bodyPr/>
          <a:lstStyle/>
          <a:p>
            <a:r>
              <a:rPr lang="es-US" dirty="0"/>
              <a:t>Agregar nuevo </a:t>
            </a:r>
            <a:r>
              <a:rPr lang="es-US" dirty="0" err="1"/>
              <a:t>Controller</a:t>
            </a:r>
            <a:endParaRPr lang="es-US" dirty="0"/>
          </a:p>
        </p:txBody>
      </p:sp>
      <p:pic>
        <p:nvPicPr>
          <p:cNvPr id="4" name="Imagen 3">
            <a:extLst>
              <a:ext uri="{FF2B5EF4-FFF2-40B4-BE49-F238E27FC236}">
                <a16:creationId xmlns:a16="http://schemas.microsoft.com/office/drawing/2014/main" id="{C4FF92A9-7314-45E4-A6A5-67EA1DF4D776}"/>
              </a:ext>
            </a:extLst>
          </p:cNvPr>
          <p:cNvPicPr>
            <a:picLocks noChangeAspect="1"/>
          </p:cNvPicPr>
          <p:nvPr/>
        </p:nvPicPr>
        <p:blipFill>
          <a:blip r:embed="rId2"/>
          <a:stretch>
            <a:fillRect/>
          </a:stretch>
        </p:blipFill>
        <p:spPr>
          <a:xfrm>
            <a:off x="2538699" y="1866408"/>
            <a:ext cx="6719602" cy="4895597"/>
          </a:xfrm>
          <a:prstGeom prst="rect">
            <a:avLst/>
          </a:prstGeom>
        </p:spPr>
      </p:pic>
      <p:sp>
        <p:nvSpPr>
          <p:cNvPr id="6" name="Rectángulo: esquinas redondeadas 5">
            <a:extLst>
              <a:ext uri="{FF2B5EF4-FFF2-40B4-BE49-F238E27FC236}">
                <a16:creationId xmlns:a16="http://schemas.microsoft.com/office/drawing/2014/main" id="{92E91621-61A8-4D27-ABFB-BD65B05DA88B}"/>
              </a:ext>
            </a:extLst>
          </p:cNvPr>
          <p:cNvSpPr/>
          <p:nvPr/>
        </p:nvSpPr>
        <p:spPr>
          <a:xfrm>
            <a:off x="6619873" y="4595909"/>
            <a:ext cx="2638427" cy="195166"/>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
        <p:nvSpPr>
          <p:cNvPr id="11" name="CuadroTexto 10">
            <a:extLst>
              <a:ext uri="{FF2B5EF4-FFF2-40B4-BE49-F238E27FC236}">
                <a16:creationId xmlns:a16="http://schemas.microsoft.com/office/drawing/2014/main" id="{6DB4D7F5-BC87-42CF-97F4-D27FB3B284FD}"/>
              </a:ext>
            </a:extLst>
          </p:cNvPr>
          <p:cNvSpPr txBox="1"/>
          <p:nvPr/>
        </p:nvSpPr>
        <p:spPr>
          <a:xfrm>
            <a:off x="9653301" y="4514649"/>
            <a:ext cx="1462374" cy="923330"/>
          </a:xfrm>
          <a:prstGeom prst="rect">
            <a:avLst/>
          </a:prstGeom>
          <a:noFill/>
        </p:spPr>
        <p:txBody>
          <a:bodyPr wrap="square" rtlCol="0">
            <a:spAutoFit/>
          </a:bodyPr>
          <a:lstStyle/>
          <a:p>
            <a:r>
              <a:rPr lang="es-US" dirty="0"/>
              <a:t>1. Agregar nuevo </a:t>
            </a:r>
            <a:r>
              <a:rPr lang="es-US" dirty="0" err="1"/>
              <a:t>Controller</a:t>
            </a:r>
            <a:endParaRPr lang="es-US" dirty="0"/>
          </a:p>
        </p:txBody>
      </p:sp>
      <p:cxnSp>
        <p:nvCxnSpPr>
          <p:cNvPr id="12" name="Conector recto de flecha 11">
            <a:extLst>
              <a:ext uri="{FF2B5EF4-FFF2-40B4-BE49-F238E27FC236}">
                <a16:creationId xmlns:a16="http://schemas.microsoft.com/office/drawing/2014/main" id="{5E792D9C-8513-4EE0-AABD-09A1739B3AB5}"/>
              </a:ext>
            </a:extLst>
          </p:cNvPr>
          <p:cNvCxnSpPr>
            <a:cxnSpLocks/>
          </p:cNvCxnSpPr>
          <p:nvPr/>
        </p:nvCxnSpPr>
        <p:spPr>
          <a:xfrm>
            <a:off x="9277351" y="4693492"/>
            <a:ext cx="395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791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AE5D7-FFD2-48D6-B84A-538B9FDC5006}"/>
              </a:ext>
            </a:extLst>
          </p:cNvPr>
          <p:cNvSpPr>
            <a:spLocks noGrp="1"/>
          </p:cNvSpPr>
          <p:nvPr>
            <p:ph type="title"/>
          </p:nvPr>
        </p:nvSpPr>
        <p:spPr/>
        <p:txBody>
          <a:bodyPr/>
          <a:lstStyle/>
          <a:p>
            <a:r>
              <a:rPr lang="es-US" dirty="0"/>
              <a:t>Agregar nuevo:</a:t>
            </a:r>
            <a:br>
              <a:rPr lang="es-US" dirty="0"/>
            </a:br>
            <a:r>
              <a:rPr lang="es-US" dirty="0"/>
              <a:t>API </a:t>
            </a:r>
            <a:r>
              <a:rPr lang="es-US" dirty="0" err="1"/>
              <a:t>Controller</a:t>
            </a:r>
            <a:r>
              <a:rPr lang="es-US" dirty="0"/>
              <a:t> - </a:t>
            </a:r>
            <a:r>
              <a:rPr lang="es-US" dirty="0" err="1"/>
              <a:t>Empty</a:t>
            </a:r>
            <a:endParaRPr lang="es-US" dirty="0"/>
          </a:p>
        </p:txBody>
      </p:sp>
      <p:pic>
        <p:nvPicPr>
          <p:cNvPr id="4" name="Marcador de contenido 3">
            <a:extLst>
              <a:ext uri="{FF2B5EF4-FFF2-40B4-BE49-F238E27FC236}">
                <a16:creationId xmlns:a16="http://schemas.microsoft.com/office/drawing/2014/main" id="{34CD2108-759E-4D1C-B1EA-A54042ED6A97}"/>
              </a:ext>
            </a:extLst>
          </p:cNvPr>
          <p:cNvPicPr>
            <a:picLocks noGrp="1" noChangeAspect="1"/>
          </p:cNvPicPr>
          <p:nvPr>
            <p:ph idx="1"/>
          </p:nvPr>
        </p:nvPicPr>
        <p:blipFill rotWithShape="1">
          <a:blip r:embed="rId2"/>
          <a:srcRect t="611"/>
          <a:stretch/>
        </p:blipFill>
        <p:spPr>
          <a:xfrm>
            <a:off x="2431276" y="1857375"/>
            <a:ext cx="6722250" cy="4646836"/>
          </a:xfrm>
          <a:prstGeom prst="rect">
            <a:avLst/>
          </a:prstGeom>
        </p:spPr>
      </p:pic>
      <p:sp>
        <p:nvSpPr>
          <p:cNvPr id="5" name="Rectángulo: esquinas redondeadas 4">
            <a:extLst>
              <a:ext uri="{FF2B5EF4-FFF2-40B4-BE49-F238E27FC236}">
                <a16:creationId xmlns:a16="http://schemas.microsoft.com/office/drawing/2014/main" id="{E1484042-CFC1-47D2-B215-4C4DCC20D60C}"/>
              </a:ext>
            </a:extLst>
          </p:cNvPr>
          <p:cNvSpPr/>
          <p:nvPr/>
        </p:nvSpPr>
        <p:spPr>
          <a:xfrm>
            <a:off x="4181473" y="3176684"/>
            <a:ext cx="3162301" cy="252316"/>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
        <p:nvSpPr>
          <p:cNvPr id="6" name="Rectángulo: esquinas redondeadas 5">
            <a:extLst>
              <a:ext uri="{FF2B5EF4-FFF2-40B4-BE49-F238E27FC236}">
                <a16:creationId xmlns:a16="http://schemas.microsoft.com/office/drawing/2014/main" id="{9D3DAFD9-D4F7-4856-8D48-9DEE33C7C1CA}"/>
              </a:ext>
            </a:extLst>
          </p:cNvPr>
          <p:cNvSpPr/>
          <p:nvPr/>
        </p:nvSpPr>
        <p:spPr>
          <a:xfrm>
            <a:off x="7915275" y="6265548"/>
            <a:ext cx="619124" cy="252316"/>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Tree>
    <p:extLst>
      <p:ext uri="{BB962C8B-B14F-4D97-AF65-F5344CB8AC3E}">
        <p14:creationId xmlns:p14="http://schemas.microsoft.com/office/powerpoint/2010/main" val="39816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876EB-F5EE-4950-A4DC-C45A18894D42}"/>
              </a:ext>
            </a:extLst>
          </p:cNvPr>
          <p:cNvSpPr>
            <a:spLocks noGrp="1"/>
          </p:cNvSpPr>
          <p:nvPr>
            <p:ph type="title"/>
          </p:nvPr>
        </p:nvSpPr>
        <p:spPr/>
        <p:txBody>
          <a:bodyPr/>
          <a:lstStyle/>
          <a:p>
            <a:r>
              <a:rPr lang="es-US" dirty="0"/>
              <a:t>Nombre del </a:t>
            </a:r>
            <a:r>
              <a:rPr lang="es-US" dirty="0" err="1"/>
              <a:t>Controller</a:t>
            </a:r>
            <a:endParaRPr lang="es-US" dirty="0"/>
          </a:p>
        </p:txBody>
      </p:sp>
      <p:sp>
        <p:nvSpPr>
          <p:cNvPr id="6" name="Marcador de contenido 5">
            <a:extLst>
              <a:ext uri="{FF2B5EF4-FFF2-40B4-BE49-F238E27FC236}">
                <a16:creationId xmlns:a16="http://schemas.microsoft.com/office/drawing/2014/main" id="{BA27DEE7-3C2F-4F93-94BD-E81400071486}"/>
              </a:ext>
            </a:extLst>
          </p:cNvPr>
          <p:cNvSpPr>
            <a:spLocks noGrp="1"/>
          </p:cNvSpPr>
          <p:nvPr>
            <p:ph idx="1"/>
          </p:nvPr>
        </p:nvSpPr>
        <p:spPr/>
        <p:txBody>
          <a:bodyPr/>
          <a:lstStyle/>
          <a:p>
            <a:r>
              <a:rPr lang="es-US" dirty="0"/>
              <a:t>Como nombre del controlador, colocamos </a:t>
            </a:r>
            <a:r>
              <a:rPr lang="es-US" dirty="0" err="1"/>
              <a:t>DivisasController</a:t>
            </a:r>
            <a:r>
              <a:rPr lang="es-US" dirty="0"/>
              <a:t>. </a:t>
            </a:r>
          </a:p>
          <a:p>
            <a:r>
              <a:rPr lang="es-US" dirty="0"/>
              <a:t>Por convención, siempre debe colocar el sufijo </a:t>
            </a:r>
            <a:r>
              <a:rPr lang="es-US" dirty="0" err="1"/>
              <a:t>Controller</a:t>
            </a:r>
            <a:endParaRPr lang="es-US" dirty="0"/>
          </a:p>
        </p:txBody>
      </p:sp>
      <p:pic>
        <p:nvPicPr>
          <p:cNvPr id="8" name="Imagen 7">
            <a:extLst>
              <a:ext uri="{FF2B5EF4-FFF2-40B4-BE49-F238E27FC236}">
                <a16:creationId xmlns:a16="http://schemas.microsoft.com/office/drawing/2014/main" id="{109428DC-29CC-48D8-BB85-DA0B45AA90B0}"/>
              </a:ext>
            </a:extLst>
          </p:cNvPr>
          <p:cNvPicPr>
            <a:picLocks noChangeAspect="1"/>
          </p:cNvPicPr>
          <p:nvPr/>
        </p:nvPicPr>
        <p:blipFill>
          <a:blip r:embed="rId2"/>
          <a:stretch>
            <a:fillRect/>
          </a:stretch>
        </p:blipFill>
        <p:spPr>
          <a:xfrm>
            <a:off x="2090737" y="3186112"/>
            <a:ext cx="5572125" cy="1133475"/>
          </a:xfrm>
          <a:prstGeom prst="rect">
            <a:avLst/>
          </a:prstGeom>
        </p:spPr>
      </p:pic>
    </p:spTree>
    <p:extLst>
      <p:ext uri="{BB962C8B-B14F-4D97-AF65-F5344CB8AC3E}">
        <p14:creationId xmlns:p14="http://schemas.microsoft.com/office/powerpoint/2010/main" val="1686913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F57E2-9914-47AF-B504-775009117033}"/>
              </a:ext>
            </a:extLst>
          </p:cNvPr>
          <p:cNvSpPr>
            <a:spLocks noGrp="1"/>
          </p:cNvSpPr>
          <p:nvPr>
            <p:ph type="title"/>
          </p:nvPr>
        </p:nvSpPr>
        <p:spPr/>
        <p:txBody>
          <a:bodyPr/>
          <a:lstStyle/>
          <a:p>
            <a:r>
              <a:rPr lang="es-US" dirty="0"/>
              <a:t>Crear archivo </a:t>
            </a:r>
            <a:r>
              <a:rPr lang="es-US" dirty="0" err="1"/>
              <a:t>data.json</a:t>
            </a:r>
            <a:r>
              <a:rPr lang="es-US" dirty="0"/>
              <a:t> que contendrá los datos de las divisas</a:t>
            </a:r>
          </a:p>
        </p:txBody>
      </p:sp>
      <p:sp>
        <p:nvSpPr>
          <p:cNvPr id="3" name="Marcador de contenido 2">
            <a:extLst>
              <a:ext uri="{FF2B5EF4-FFF2-40B4-BE49-F238E27FC236}">
                <a16:creationId xmlns:a16="http://schemas.microsoft.com/office/drawing/2014/main" id="{2492BC4E-8956-48C2-B50F-10621C69BE25}"/>
              </a:ext>
            </a:extLst>
          </p:cNvPr>
          <p:cNvSpPr>
            <a:spLocks noGrp="1"/>
          </p:cNvSpPr>
          <p:nvPr>
            <p:ph idx="1"/>
          </p:nvPr>
        </p:nvSpPr>
        <p:spPr/>
        <p:txBody>
          <a:bodyPr/>
          <a:lstStyle/>
          <a:p>
            <a:r>
              <a:rPr lang="es-US" dirty="0"/>
              <a:t>En primer lugar, elegimos la opción de crear un nuevo ítem sobre el directorio raíz del proyecto (no de la solución)</a:t>
            </a:r>
          </a:p>
        </p:txBody>
      </p:sp>
      <p:pic>
        <p:nvPicPr>
          <p:cNvPr id="4" name="Imagen 3">
            <a:extLst>
              <a:ext uri="{FF2B5EF4-FFF2-40B4-BE49-F238E27FC236}">
                <a16:creationId xmlns:a16="http://schemas.microsoft.com/office/drawing/2014/main" id="{9726B7A1-B86F-4F49-A9C2-F0F26FE0C4C4}"/>
              </a:ext>
            </a:extLst>
          </p:cNvPr>
          <p:cNvPicPr>
            <a:picLocks noChangeAspect="1"/>
          </p:cNvPicPr>
          <p:nvPr/>
        </p:nvPicPr>
        <p:blipFill rotWithShape="1">
          <a:blip r:embed="rId2"/>
          <a:srcRect t="25470" b="18083"/>
          <a:stretch/>
        </p:blipFill>
        <p:spPr>
          <a:xfrm>
            <a:off x="2210943" y="2669540"/>
            <a:ext cx="7162800" cy="3419475"/>
          </a:xfrm>
          <a:prstGeom prst="rect">
            <a:avLst/>
          </a:prstGeom>
        </p:spPr>
      </p:pic>
    </p:spTree>
    <p:extLst>
      <p:ext uri="{BB962C8B-B14F-4D97-AF65-F5344CB8AC3E}">
        <p14:creationId xmlns:p14="http://schemas.microsoft.com/office/powerpoint/2010/main" val="31013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4A829-1BEE-4F5E-A94F-2024169B63DF}"/>
              </a:ext>
            </a:extLst>
          </p:cNvPr>
          <p:cNvSpPr>
            <a:spLocks noGrp="1"/>
          </p:cNvSpPr>
          <p:nvPr>
            <p:ph type="title"/>
          </p:nvPr>
        </p:nvSpPr>
        <p:spPr/>
        <p:txBody>
          <a:bodyPr/>
          <a:lstStyle/>
          <a:p>
            <a:r>
              <a:rPr lang="es-US" dirty="0"/>
              <a:t>Elegimos un archivo del tipo </a:t>
            </a:r>
            <a:r>
              <a:rPr lang="es-US" dirty="0" err="1"/>
              <a:t>json</a:t>
            </a:r>
            <a:endParaRPr lang="es-US" dirty="0"/>
          </a:p>
        </p:txBody>
      </p:sp>
      <p:sp>
        <p:nvSpPr>
          <p:cNvPr id="3" name="Marcador de contenido 2">
            <a:extLst>
              <a:ext uri="{FF2B5EF4-FFF2-40B4-BE49-F238E27FC236}">
                <a16:creationId xmlns:a16="http://schemas.microsoft.com/office/drawing/2014/main" id="{65877395-194B-46E6-9774-D95F120E4654}"/>
              </a:ext>
            </a:extLst>
          </p:cNvPr>
          <p:cNvSpPr>
            <a:spLocks noGrp="1"/>
          </p:cNvSpPr>
          <p:nvPr>
            <p:ph idx="1"/>
          </p:nvPr>
        </p:nvSpPr>
        <p:spPr/>
        <p:txBody>
          <a:bodyPr/>
          <a:lstStyle/>
          <a:p>
            <a:r>
              <a:rPr lang="es-US" dirty="0"/>
              <a:t>Se debe elegir el archivo JSON. Podes crearlo dando doble </a:t>
            </a:r>
            <a:r>
              <a:rPr lang="es-US" dirty="0" err="1"/>
              <a:t>click</a:t>
            </a:r>
            <a:r>
              <a:rPr lang="es-US" dirty="0"/>
              <a:t> sobre el ítem o seleccionándolo y pulsando sobre el botón </a:t>
            </a:r>
            <a:r>
              <a:rPr lang="es-US" dirty="0" err="1"/>
              <a:t>Add</a:t>
            </a:r>
            <a:r>
              <a:rPr lang="es-US" dirty="0"/>
              <a:t> o Agregar. Colocarle </a:t>
            </a:r>
            <a:r>
              <a:rPr lang="es-US" dirty="0" err="1"/>
              <a:t>data.json</a:t>
            </a:r>
            <a:r>
              <a:rPr lang="es-US" dirty="0"/>
              <a:t> de nombre.</a:t>
            </a:r>
          </a:p>
          <a:p>
            <a:endParaRPr lang="es-US" dirty="0"/>
          </a:p>
        </p:txBody>
      </p:sp>
      <p:pic>
        <p:nvPicPr>
          <p:cNvPr id="6" name="Imagen 5">
            <a:extLst>
              <a:ext uri="{FF2B5EF4-FFF2-40B4-BE49-F238E27FC236}">
                <a16:creationId xmlns:a16="http://schemas.microsoft.com/office/drawing/2014/main" id="{B86526AE-5D97-4588-BDAF-F6A3D5C0B9B0}"/>
              </a:ext>
            </a:extLst>
          </p:cNvPr>
          <p:cNvPicPr>
            <a:picLocks noChangeAspect="1"/>
          </p:cNvPicPr>
          <p:nvPr/>
        </p:nvPicPr>
        <p:blipFill>
          <a:blip r:embed="rId2"/>
          <a:stretch>
            <a:fillRect/>
          </a:stretch>
        </p:blipFill>
        <p:spPr>
          <a:xfrm>
            <a:off x="1962150" y="2798030"/>
            <a:ext cx="6657975" cy="3914957"/>
          </a:xfrm>
          <a:prstGeom prst="rect">
            <a:avLst/>
          </a:prstGeom>
        </p:spPr>
      </p:pic>
    </p:spTree>
    <p:extLst>
      <p:ext uri="{BB962C8B-B14F-4D97-AF65-F5344CB8AC3E}">
        <p14:creationId xmlns:p14="http://schemas.microsoft.com/office/powerpoint/2010/main" val="3422922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3476B-0519-4584-B981-502847D71E11}"/>
              </a:ext>
            </a:extLst>
          </p:cNvPr>
          <p:cNvSpPr>
            <a:spLocks noGrp="1"/>
          </p:cNvSpPr>
          <p:nvPr>
            <p:ph type="title"/>
          </p:nvPr>
        </p:nvSpPr>
        <p:spPr/>
        <p:txBody>
          <a:bodyPr/>
          <a:lstStyle/>
          <a:p>
            <a:r>
              <a:rPr lang="es-US" dirty="0"/>
              <a:t>Buscar la cotización de las divisas según el Banco Nación</a:t>
            </a:r>
          </a:p>
        </p:txBody>
      </p:sp>
      <p:sp>
        <p:nvSpPr>
          <p:cNvPr id="3" name="Marcador de contenido 2">
            <a:extLst>
              <a:ext uri="{FF2B5EF4-FFF2-40B4-BE49-F238E27FC236}">
                <a16:creationId xmlns:a16="http://schemas.microsoft.com/office/drawing/2014/main" id="{E93784A4-6153-4AF0-B2E2-D079C59BF15F}"/>
              </a:ext>
            </a:extLst>
          </p:cNvPr>
          <p:cNvSpPr>
            <a:spLocks noGrp="1"/>
          </p:cNvSpPr>
          <p:nvPr>
            <p:ph idx="1"/>
          </p:nvPr>
        </p:nvSpPr>
        <p:spPr/>
        <p:txBody>
          <a:bodyPr/>
          <a:lstStyle/>
          <a:p>
            <a:r>
              <a:rPr lang="es-US" dirty="0"/>
              <a:t>Dirigirse a la página de Banco Nación y buscar la cotización de las divisas extranjeras.</a:t>
            </a:r>
          </a:p>
          <a:p>
            <a:endParaRPr lang="es-US" dirty="0"/>
          </a:p>
        </p:txBody>
      </p:sp>
      <p:pic>
        <p:nvPicPr>
          <p:cNvPr id="4" name="Imagen 3">
            <a:extLst>
              <a:ext uri="{FF2B5EF4-FFF2-40B4-BE49-F238E27FC236}">
                <a16:creationId xmlns:a16="http://schemas.microsoft.com/office/drawing/2014/main" id="{0945D98E-F87B-441D-A536-EE24111A6CA4}"/>
              </a:ext>
            </a:extLst>
          </p:cNvPr>
          <p:cNvPicPr>
            <a:picLocks noChangeAspect="1"/>
          </p:cNvPicPr>
          <p:nvPr/>
        </p:nvPicPr>
        <p:blipFill>
          <a:blip r:embed="rId2"/>
          <a:stretch>
            <a:fillRect/>
          </a:stretch>
        </p:blipFill>
        <p:spPr>
          <a:xfrm>
            <a:off x="1533524" y="2567967"/>
            <a:ext cx="8412861" cy="3612170"/>
          </a:xfrm>
          <a:prstGeom prst="rect">
            <a:avLst/>
          </a:prstGeom>
        </p:spPr>
      </p:pic>
      <p:sp>
        <p:nvSpPr>
          <p:cNvPr id="5" name="Rectángulo: esquinas redondeadas 4">
            <a:extLst>
              <a:ext uri="{FF2B5EF4-FFF2-40B4-BE49-F238E27FC236}">
                <a16:creationId xmlns:a16="http://schemas.microsoft.com/office/drawing/2014/main" id="{892AFF18-B867-48C7-9B88-D3FE60AC1362}"/>
              </a:ext>
            </a:extLst>
          </p:cNvPr>
          <p:cNvSpPr/>
          <p:nvPr/>
        </p:nvSpPr>
        <p:spPr>
          <a:xfrm>
            <a:off x="7915274" y="4374051"/>
            <a:ext cx="2031112" cy="1806085"/>
          </a:xfrm>
          <a:prstGeom prst="roundRect">
            <a:avLst>
              <a:gd name="adj" fmla="val 5064"/>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
        <p:nvSpPr>
          <p:cNvPr id="6" name="Rectángulo: esquinas redondeadas 5">
            <a:extLst>
              <a:ext uri="{FF2B5EF4-FFF2-40B4-BE49-F238E27FC236}">
                <a16:creationId xmlns:a16="http://schemas.microsoft.com/office/drawing/2014/main" id="{23C072BC-3859-4139-8DB6-5895B4B1143F}"/>
              </a:ext>
            </a:extLst>
          </p:cNvPr>
          <p:cNvSpPr/>
          <p:nvPr/>
        </p:nvSpPr>
        <p:spPr>
          <a:xfrm>
            <a:off x="1533523" y="2567967"/>
            <a:ext cx="2031112" cy="280009"/>
          </a:xfrm>
          <a:prstGeom prst="roundRect">
            <a:avLst>
              <a:gd name="adj" fmla="val 8756"/>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Tree>
    <p:extLst>
      <p:ext uri="{BB962C8B-B14F-4D97-AF65-F5344CB8AC3E}">
        <p14:creationId xmlns:p14="http://schemas.microsoft.com/office/powerpoint/2010/main" val="166716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91ABB-C577-44C0-A5F2-BFCA5414CCCB}"/>
              </a:ext>
            </a:extLst>
          </p:cNvPr>
          <p:cNvSpPr>
            <a:spLocks noGrp="1"/>
          </p:cNvSpPr>
          <p:nvPr>
            <p:ph type="title"/>
          </p:nvPr>
        </p:nvSpPr>
        <p:spPr/>
        <p:txBody>
          <a:bodyPr/>
          <a:lstStyle/>
          <a:p>
            <a:r>
              <a:rPr lang="es-US" dirty="0"/>
              <a:t>Agregar datos al archivo </a:t>
            </a:r>
            <a:r>
              <a:rPr lang="es-US" dirty="0" err="1"/>
              <a:t>data.json</a:t>
            </a:r>
            <a:endParaRPr lang="es-US" dirty="0"/>
          </a:p>
        </p:txBody>
      </p:sp>
      <p:sp>
        <p:nvSpPr>
          <p:cNvPr id="3" name="Marcador de contenido 2">
            <a:extLst>
              <a:ext uri="{FF2B5EF4-FFF2-40B4-BE49-F238E27FC236}">
                <a16:creationId xmlns:a16="http://schemas.microsoft.com/office/drawing/2014/main" id="{F5BB1CDA-CFE8-4133-99F1-F6C3D2756222}"/>
              </a:ext>
            </a:extLst>
          </p:cNvPr>
          <p:cNvSpPr>
            <a:spLocks noGrp="1"/>
          </p:cNvSpPr>
          <p:nvPr>
            <p:ph idx="1"/>
          </p:nvPr>
        </p:nvSpPr>
        <p:spPr/>
        <p:txBody>
          <a:bodyPr>
            <a:normAutofit fontScale="62500" lnSpcReduction="20000"/>
          </a:bodyPr>
          <a:lstStyle/>
          <a:p>
            <a:r>
              <a:rPr lang="es-US" dirty="0"/>
              <a:t>Con los datos obtenidos del Banco Nación, abrir el archivo </a:t>
            </a:r>
            <a:r>
              <a:rPr lang="es-US" dirty="0" err="1"/>
              <a:t>data.json</a:t>
            </a:r>
            <a:r>
              <a:rPr lang="es-US" dirty="0"/>
              <a:t> y colocar el siguiente texto:</a:t>
            </a:r>
          </a:p>
          <a:p>
            <a:pPr marL="0" indent="0">
              <a:buNone/>
            </a:pPr>
            <a:r>
              <a:rPr lang="es-US" dirty="0"/>
              <a:t>{</a:t>
            </a:r>
          </a:p>
          <a:p>
            <a:pPr marL="0" indent="0">
              <a:buNone/>
            </a:pPr>
            <a:r>
              <a:rPr lang="es-US" dirty="0"/>
              <a:t>  "</a:t>
            </a:r>
            <a:r>
              <a:rPr lang="es-US" dirty="0" err="1"/>
              <a:t>dolar</a:t>
            </a:r>
            <a:r>
              <a:rPr lang="es-US" dirty="0"/>
              <a:t>": {</a:t>
            </a:r>
          </a:p>
          <a:p>
            <a:pPr marL="0" indent="0">
              <a:buNone/>
            </a:pPr>
            <a:r>
              <a:rPr lang="es-US" dirty="0"/>
              <a:t>    "compra": 60,</a:t>
            </a:r>
          </a:p>
          <a:p>
            <a:pPr marL="0" indent="0">
              <a:buNone/>
            </a:pPr>
            <a:r>
              <a:rPr lang="es-US" dirty="0"/>
              <a:t>    "venta": 65</a:t>
            </a:r>
          </a:p>
          <a:p>
            <a:pPr marL="0" indent="0">
              <a:buNone/>
            </a:pPr>
            <a:r>
              <a:rPr lang="es-US" dirty="0"/>
              <a:t>  },</a:t>
            </a:r>
          </a:p>
          <a:p>
            <a:pPr marL="0" indent="0">
              <a:buNone/>
            </a:pPr>
            <a:r>
              <a:rPr lang="es-US" dirty="0"/>
              <a:t>  "euro": {</a:t>
            </a:r>
          </a:p>
          <a:p>
            <a:pPr marL="0" indent="0">
              <a:buNone/>
            </a:pPr>
            <a:r>
              <a:rPr lang="es-US" dirty="0"/>
              <a:t>    "compra": 69,</a:t>
            </a:r>
          </a:p>
          <a:p>
            <a:pPr marL="0" indent="0">
              <a:buNone/>
            </a:pPr>
            <a:r>
              <a:rPr lang="es-US" dirty="0"/>
              <a:t>    "venta": 73</a:t>
            </a:r>
          </a:p>
          <a:p>
            <a:pPr marL="0" indent="0">
              <a:buNone/>
            </a:pPr>
            <a:r>
              <a:rPr lang="es-US" dirty="0"/>
              <a:t>  }</a:t>
            </a:r>
          </a:p>
          <a:p>
            <a:pPr marL="0" indent="0">
              <a:buNone/>
            </a:pPr>
            <a:r>
              <a:rPr lang="es-US" dirty="0"/>
              <a:t>}</a:t>
            </a:r>
          </a:p>
          <a:p>
            <a:r>
              <a:rPr lang="es-US" dirty="0"/>
              <a:t>Nota: El precio de compra y venta de cada divisa debe coincidir con el publicado por el Banco Nación cada día.</a:t>
            </a:r>
          </a:p>
        </p:txBody>
      </p:sp>
    </p:spTree>
    <p:extLst>
      <p:ext uri="{BB962C8B-B14F-4D97-AF65-F5344CB8AC3E}">
        <p14:creationId xmlns:p14="http://schemas.microsoft.com/office/powerpoint/2010/main" val="2810676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2AA8E-23B0-4254-ADAF-35CFF4F06DCD}"/>
              </a:ext>
            </a:extLst>
          </p:cNvPr>
          <p:cNvSpPr>
            <a:spLocks noGrp="1"/>
          </p:cNvSpPr>
          <p:nvPr>
            <p:ph type="title"/>
          </p:nvPr>
        </p:nvSpPr>
        <p:spPr/>
        <p:txBody>
          <a:bodyPr/>
          <a:lstStyle/>
          <a:p>
            <a:r>
              <a:rPr lang="es-US" dirty="0"/>
              <a:t>Agregar método GET en </a:t>
            </a:r>
            <a:r>
              <a:rPr lang="es-US" dirty="0" err="1"/>
              <a:t>DivisasController</a:t>
            </a:r>
            <a:endParaRPr lang="es-US" dirty="0"/>
          </a:p>
        </p:txBody>
      </p:sp>
      <p:sp>
        <p:nvSpPr>
          <p:cNvPr id="3" name="Marcador de contenido 2">
            <a:extLst>
              <a:ext uri="{FF2B5EF4-FFF2-40B4-BE49-F238E27FC236}">
                <a16:creationId xmlns:a16="http://schemas.microsoft.com/office/drawing/2014/main" id="{408F9F0B-19D2-4AB0-BE2B-D60FE6C06D68}"/>
              </a:ext>
            </a:extLst>
          </p:cNvPr>
          <p:cNvSpPr>
            <a:spLocks noGrp="1"/>
          </p:cNvSpPr>
          <p:nvPr>
            <p:ph idx="1"/>
          </p:nvPr>
        </p:nvSpPr>
        <p:spPr/>
        <p:txBody>
          <a:bodyPr>
            <a:normAutofit fontScale="55000" lnSpcReduction="20000"/>
          </a:bodyPr>
          <a:lstStyle/>
          <a:p>
            <a:pPr marL="0" indent="0">
              <a:buNone/>
            </a:pPr>
            <a:r>
              <a:rPr lang="es-US" dirty="0"/>
              <a:t>       [</a:t>
            </a:r>
            <a:r>
              <a:rPr lang="es-US" dirty="0" err="1"/>
              <a:t>HttpGet</a:t>
            </a:r>
            <a:r>
              <a:rPr lang="es-US" dirty="0"/>
              <a:t>]</a:t>
            </a:r>
          </a:p>
          <a:p>
            <a:pPr marL="0" indent="0">
              <a:buNone/>
            </a:pPr>
            <a:r>
              <a:rPr lang="en-US" dirty="0"/>
              <a:t>        public async Task&lt;</a:t>
            </a:r>
            <a:r>
              <a:rPr lang="en-US" dirty="0" err="1"/>
              <a:t>IActionResult</a:t>
            </a:r>
            <a:r>
              <a:rPr lang="en-US" dirty="0"/>
              <a:t>&gt; Get()</a:t>
            </a:r>
          </a:p>
          <a:p>
            <a:pPr marL="0" indent="0">
              <a:buNone/>
            </a:pPr>
            <a:r>
              <a:rPr lang="es-US" dirty="0"/>
              <a:t>        {</a:t>
            </a:r>
          </a:p>
          <a:p>
            <a:pPr marL="0" indent="0">
              <a:buNone/>
            </a:pPr>
            <a:r>
              <a:rPr lang="en-US" dirty="0"/>
              <a:t>            using (</a:t>
            </a:r>
            <a:r>
              <a:rPr lang="en-US" dirty="0" err="1"/>
              <a:t>FileStream</a:t>
            </a:r>
            <a:r>
              <a:rPr lang="en-US" dirty="0"/>
              <a:t> fs = new </a:t>
            </a:r>
            <a:r>
              <a:rPr lang="en-US" dirty="0" err="1"/>
              <a:t>FileStream</a:t>
            </a:r>
            <a:r>
              <a:rPr lang="en-US" dirty="0"/>
              <a:t>("</a:t>
            </a:r>
            <a:r>
              <a:rPr lang="en-US" dirty="0" err="1"/>
              <a:t>data.json</a:t>
            </a:r>
            <a:r>
              <a:rPr lang="en-US" dirty="0"/>
              <a:t>", </a:t>
            </a:r>
            <a:r>
              <a:rPr lang="en-US" dirty="0" err="1"/>
              <a:t>FileMode.Open</a:t>
            </a:r>
            <a:r>
              <a:rPr lang="en-US" dirty="0"/>
              <a:t>))</a:t>
            </a:r>
          </a:p>
          <a:p>
            <a:pPr marL="0" indent="0">
              <a:buNone/>
            </a:pPr>
            <a:r>
              <a:rPr lang="es-US" dirty="0"/>
              <a:t>            {</a:t>
            </a:r>
          </a:p>
          <a:p>
            <a:pPr marL="0" indent="0">
              <a:buNone/>
            </a:pPr>
            <a:r>
              <a:rPr lang="en-US" dirty="0"/>
              <a:t>                using (</a:t>
            </a:r>
            <a:r>
              <a:rPr lang="en-US" dirty="0" err="1"/>
              <a:t>StreamReader</a:t>
            </a:r>
            <a:r>
              <a:rPr lang="en-US" dirty="0"/>
              <a:t> </a:t>
            </a:r>
            <a:r>
              <a:rPr lang="en-US" dirty="0" err="1"/>
              <a:t>streamReader</a:t>
            </a:r>
            <a:r>
              <a:rPr lang="en-US" dirty="0"/>
              <a:t> = new </a:t>
            </a:r>
            <a:r>
              <a:rPr lang="en-US" dirty="0" err="1"/>
              <a:t>StreamReader</a:t>
            </a:r>
            <a:r>
              <a:rPr lang="en-US" dirty="0"/>
              <a:t>(fs))</a:t>
            </a:r>
          </a:p>
          <a:p>
            <a:pPr marL="0" indent="0">
              <a:buNone/>
            </a:pPr>
            <a:r>
              <a:rPr lang="es-US" dirty="0"/>
              <a:t>                {</a:t>
            </a:r>
          </a:p>
          <a:p>
            <a:pPr marL="0" indent="0">
              <a:buNone/>
            </a:pPr>
            <a:r>
              <a:rPr lang="es-US" dirty="0"/>
              <a:t>                    </a:t>
            </a:r>
            <a:r>
              <a:rPr lang="es-US" dirty="0" err="1"/>
              <a:t>var</a:t>
            </a:r>
            <a:r>
              <a:rPr lang="es-US" dirty="0"/>
              <a:t> data = </a:t>
            </a:r>
            <a:r>
              <a:rPr lang="es-US" dirty="0" err="1"/>
              <a:t>await</a:t>
            </a:r>
            <a:r>
              <a:rPr lang="es-US" dirty="0"/>
              <a:t> </a:t>
            </a:r>
            <a:r>
              <a:rPr lang="es-US" dirty="0" err="1"/>
              <a:t>streamReader.ReadToEndAsync</a:t>
            </a:r>
            <a:r>
              <a:rPr lang="es-US" dirty="0"/>
              <a:t>();</a:t>
            </a:r>
          </a:p>
          <a:p>
            <a:pPr marL="0" indent="0">
              <a:buNone/>
            </a:pPr>
            <a:r>
              <a:rPr lang="es-US" dirty="0"/>
              <a:t>                    </a:t>
            </a:r>
            <a:r>
              <a:rPr lang="es-US" dirty="0" err="1"/>
              <a:t>return</a:t>
            </a:r>
            <a:r>
              <a:rPr lang="es-US" dirty="0"/>
              <a:t> Ok(data);</a:t>
            </a:r>
          </a:p>
          <a:p>
            <a:pPr marL="0" indent="0">
              <a:buNone/>
            </a:pPr>
            <a:r>
              <a:rPr lang="es-US" dirty="0"/>
              <a:t>                }</a:t>
            </a:r>
          </a:p>
          <a:p>
            <a:pPr marL="0" indent="0">
              <a:buNone/>
            </a:pPr>
            <a:r>
              <a:rPr lang="es-US" dirty="0"/>
              <a:t>            }</a:t>
            </a:r>
          </a:p>
          <a:p>
            <a:pPr marL="0" indent="0">
              <a:buNone/>
            </a:pPr>
            <a:r>
              <a:rPr lang="es-US" dirty="0"/>
              <a:t>         }</a:t>
            </a:r>
          </a:p>
          <a:p>
            <a:pPr marL="0" indent="0">
              <a:buNone/>
            </a:pPr>
            <a:r>
              <a:rPr lang="es-US" dirty="0">
                <a:effectLst>
                  <a:outerShdw blurRad="38100" dist="38100" dir="2700000" algn="tl">
                    <a:srgbClr val="000000">
                      <a:alpha val="43137"/>
                    </a:srgbClr>
                  </a:outerShdw>
                </a:effectLst>
              </a:rPr>
              <a:t>Nota: Debe agregarse el </a:t>
            </a:r>
            <a:r>
              <a:rPr lang="es-US" dirty="0" err="1">
                <a:effectLst>
                  <a:outerShdw blurRad="38100" dist="38100" dir="2700000" algn="tl">
                    <a:srgbClr val="000000">
                      <a:alpha val="43137"/>
                    </a:srgbClr>
                  </a:outerShdw>
                </a:effectLst>
              </a:rPr>
              <a:t>using</a:t>
            </a:r>
            <a:r>
              <a:rPr lang="es-US" dirty="0">
                <a:effectLst>
                  <a:outerShdw blurRad="38100" dist="38100" dir="2700000" algn="tl">
                    <a:srgbClr val="000000">
                      <a:alpha val="43137"/>
                    </a:srgbClr>
                  </a:outerShdw>
                </a:effectLst>
              </a:rPr>
              <a:t> System.IO;</a:t>
            </a:r>
          </a:p>
        </p:txBody>
      </p:sp>
    </p:spTree>
    <p:extLst>
      <p:ext uri="{BB962C8B-B14F-4D97-AF65-F5344CB8AC3E}">
        <p14:creationId xmlns:p14="http://schemas.microsoft.com/office/powerpoint/2010/main" val="4159346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B78BA-E092-4C8A-9C02-77138538DAE3}"/>
              </a:ext>
            </a:extLst>
          </p:cNvPr>
          <p:cNvSpPr>
            <a:spLocks noGrp="1"/>
          </p:cNvSpPr>
          <p:nvPr>
            <p:ph type="title"/>
          </p:nvPr>
        </p:nvSpPr>
        <p:spPr>
          <a:xfrm>
            <a:off x="1261872" y="541848"/>
            <a:ext cx="9692640" cy="1397124"/>
          </a:xfrm>
        </p:spPr>
        <p:txBody>
          <a:bodyPr>
            <a:normAutofit fontScale="90000"/>
          </a:bodyPr>
          <a:lstStyle/>
          <a:p>
            <a:r>
              <a:rPr lang="es-US" dirty="0"/>
              <a:t>Modificar </a:t>
            </a:r>
            <a:r>
              <a:rPr lang="es-US" dirty="0" err="1"/>
              <a:t>launchUrl</a:t>
            </a:r>
            <a:r>
              <a:rPr lang="es-US" dirty="0"/>
              <a:t> para que  la aplicación abra en el controlador de divisas</a:t>
            </a:r>
          </a:p>
        </p:txBody>
      </p:sp>
      <p:sp>
        <p:nvSpPr>
          <p:cNvPr id="3" name="Marcador de contenido 2">
            <a:extLst>
              <a:ext uri="{FF2B5EF4-FFF2-40B4-BE49-F238E27FC236}">
                <a16:creationId xmlns:a16="http://schemas.microsoft.com/office/drawing/2014/main" id="{2CF4C0BA-8FE8-466D-9351-A8B41B594A37}"/>
              </a:ext>
            </a:extLst>
          </p:cNvPr>
          <p:cNvSpPr>
            <a:spLocks noGrp="1"/>
          </p:cNvSpPr>
          <p:nvPr>
            <p:ph idx="1"/>
          </p:nvPr>
        </p:nvSpPr>
        <p:spPr>
          <a:xfrm>
            <a:off x="1261872" y="1938972"/>
            <a:ext cx="8595360" cy="4351337"/>
          </a:xfrm>
        </p:spPr>
        <p:txBody>
          <a:bodyPr/>
          <a:lstStyle/>
          <a:p>
            <a:r>
              <a:rPr lang="es-US" dirty="0"/>
              <a:t>En el archivo </a:t>
            </a:r>
            <a:r>
              <a:rPr lang="es-US" dirty="0" err="1"/>
              <a:t>launchSettings.json</a:t>
            </a:r>
            <a:r>
              <a:rPr lang="es-US" dirty="0"/>
              <a:t> debe cambiarse el valor api/</a:t>
            </a:r>
            <a:r>
              <a:rPr lang="es-US" dirty="0" err="1"/>
              <a:t>values</a:t>
            </a:r>
            <a:r>
              <a:rPr lang="es-US" dirty="0"/>
              <a:t> por api/divisas (de esta manera, al ejecutar la aplicación, consultará por defecto al controlador de divisas) </a:t>
            </a:r>
          </a:p>
        </p:txBody>
      </p:sp>
      <p:pic>
        <p:nvPicPr>
          <p:cNvPr id="6" name="Imagen 5">
            <a:extLst>
              <a:ext uri="{FF2B5EF4-FFF2-40B4-BE49-F238E27FC236}">
                <a16:creationId xmlns:a16="http://schemas.microsoft.com/office/drawing/2014/main" id="{72A29437-B3C4-4D56-BE2A-E7F91B4F3317}"/>
              </a:ext>
            </a:extLst>
          </p:cNvPr>
          <p:cNvPicPr>
            <a:picLocks noChangeAspect="1"/>
          </p:cNvPicPr>
          <p:nvPr/>
        </p:nvPicPr>
        <p:blipFill>
          <a:blip r:embed="rId2"/>
          <a:stretch>
            <a:fillRect/>
          </a:stretch>
        </p:blipFill>
        <p:spPr>
          <a:xfrm>
            <a:off x="1543050" y="3029456"/>
            <a:ext cx="8886825" cy="3779145"/>
          </a:xfrm>
          <a:prstGeom prst="rect">
            <a:avLst/>
          </a:prstGeom>
        </p:spPr>
      </p:pic>
    </p:spTree>
    <p:extLst>
      <p:ext uri="{BB962C8B-B14F-4D97-AF65-F5344CB8AC3E}">
        <p14:creationId xmlns:p14="http://schemas.microsoft.com/office/powerpoint/2010/main" val="479154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DC170-865C-46D6-99C6-103EDEBD7E34}"/>
              </a:ext>
            </a:extLst>
          </p:cNvPr>
          <p:cNvSpPr>
            <a:spLocks noGrp="1"/>
          </p:cNvSpPr>
          <p:nvPr>
            <p:ph type="title"/>
          </p:nvPr>
        </p:nvSpPr>
        <p:spPr>
          <a:xfrm>
            <a:off x="1249680" y="636001"/>
            <a:ext cx="9692640" cy="1397124"/>
          </a:xfrm>
        </p:spPr>
        <p:txBody>
          <a:bodyPr>
            <a:normAutofit fontScale="90000"/>
          </a:bodyPr>
          <a:lstStyle/>
          <a:p>
            <a:r>
              <a:rPr lang="es-US" dirty="0"/>
              <a:t>Modificar </a:t>
            </a:r>
            <a:r>
              <a:rPr lang="es-US" dirty="0" err="1"/>
              <a:t>launchUrl</a:t>
            </a:r>
            <a:r>
              <a:rPr lang="es-US" dirty="0"/>
              <a:t> para que  la aplicación abra en el controlador de divisas</a:t>
            </a:r>
          </a:p>
        </p:txBody>
      </p:sp>
      <p:pic>
        <p:nvPicPr>
          <p:cNvPr id="4" name="Marcador de contenido 3">
            <a:extLst>
              <a:ext uri="{FF2B5EF4-FFF2-40B4-BE49-F238E27FC236}">
                <a16:creationId xmlns:a16="http://schemas.microsoft.com/office/drawing/2014/main" id="{8803E441-C8A6-483A-8FD3-21E4EE52646A}"/>
              </a:ext>
            </a:extLst>
          </p:cNvPr>
          <p:cNvPicPr>
            <a:picLocks noGrp="1" noChangeAspect="1"/>
          </p:cNvPicPr>
          <p:nvPr>
            <p:ph idx="1"/>
          </p:nvPr>
        </p:nvPicPr>
        <p:blipFill>
          <a:blip r:embed="rId2"/>
          <a:stretch>
            <a:fillRect/>
          </a:stretch>
        </p:blipFill>
        <p:spPr>
          <a:xfrm>
            <a:off x="1262063" y="2225088"/>
            <a:ext cx="8594725" cy="3996911"/>
          </a:xfrm>
          <a:prstGeom prst="rect">
            <a:avLst/>
          </a:prstGeom>
        </p:spPr>
      </p:pic>
    </p:spTree>
    <p:extLst>
      <p:ext uri="{BB962C8B-B14F-4D97-AF65-F5344CB8AC3E}">
        <p14:creationId xmlns:p14="http://schemas.microsoft.com/office/powerpoint/2010/main" val="338105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30710AFB-D5B2-46FC-9D9C-0DEC1473D4E0}"/>
              </a:ext>
            </a:extLst>
          </p:cNvPr>
          <p:cNvSpPr>
            <a:spLocks noGrp="1"/>
          </p:cNvSpPr>
          <p:nvPr>
            <p:ph type="ctrTitle"/>
          </p:nvPr>
        </p:nvSpPr>
        <p:spPr/>
        <p:txBody>
          <a:bodyPr/>
          <a:lstStyle/>
          <a:p>
            <a:r>
              <a:rPr lang="es-US" dirty="0"/>
              <a:t>CLASE 1</a:t>
            </a:r>
          </a:p>
        </p:txBody>
      </p:sp>
      <p:sp>
        <p:nvSpPr>
          <p:cNvPr id="11" name="Subtítulo 10">
            <a:extLst>
              <a:ext uri="{FF2B5EF4-FFF2-40B4-BE49-F238E27FC236}">
                <a16:creationId xmlns:a16="http://schemas.microsoft.com/office/drawing/2014/main" id="{721FE5C1-8DD3-40A9-8B97-3E4086B4D838}"/>
              </a:ext>
            </a:extLst>
          </p:cNvPr>
          <p:cNvSpPr>
            <a:spLocks noGrp="1"/>
          </p:cNvSpPr>
          <p:nvPr>
            <p:ph type="subTitle" idx="1"/>
          </p:nvPr>
        </p:nvSpPr>
        <p:spPr/>
        <p:txBody>
          <a:bodyPr/>
          <a:lstStyle/>
          <a:p>
            <a:r>
              <a:rPr lang="es-US" dirty="0"/>
              <a:t>Fundamentos de Web API y HTTP</a:t>
            </a:r>
          </a:p>
        </p:txBody>
      </p:sp>
    </p:spTree>
    <p:extLst>
      <p:ext uri="{BB962C8B-B14F-4D97-AF65-F5344CB8AC3E}">
        <p14:creationId xmlns:p14="http://schemas.microsoft.com/office/powerpoint/2010/main" val="273457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E444F-DB28-4E7E-B585-4C3EE1127423}"/>
              </a:ext>
            </a:extLst>
          </p:cNvPr>
          <p:cNvSpPr>
            <a:spLocks noGrp="1"/>
          </p:cNvSpPr>
          <p:nvPr>
            <p:ph type="title"/>
          </p:nvPr>
        </p:nvSpPr>
        <p:spPr/>
        <p:txBody>
          <a:bodyPr/>
          <a:lstStyle/>
          <a:p>
            <a:r>
              <a:rPr lang="es-US" dirty="0"/>
              <a:t>Ejecutar API</a:t>
            </a:r>
          </a:p>
        </p:txBody>
      </p:sp>
      <p:pic>
        <p:nvPicPr>
          <p:cNvPr id="4" name="Marcador de contenido 3">
            <a:extLst>
              <a:ext uri="{FF2B5EF4-FFF2-40B4-BE49-F238E27FC236}">
                <a16:creationId xmlns:a16="http://schemas.microsoft.com/office/drawing/2014/main" id="{B6C6CA4A-EBA9-4555-8162-0E36A33C95B6}"/>
              </a:ext>
            </a:extLst>
          </p:cNvPr>
          <p:cNvPicPr>
            <a:picLocks noGrp="1" noChangeAspect="1"/>
          </p:cNvPicPr>
          <p:nvPr>
            <p:ph idx="1"/>
          </p:nvPr>
        </p:nvPicPr>
        <p:blipFill>
          <a:blip r:embed="rId2"/>
          <a:stretch>
            <a:fillRect/>
          </a:stretch>
        </p:blipFill>
        <p:spPr>
          <a:xfrm>
            <a:off x="1803208" y="1828800"/>
            <a:ext cx="7512434" cy="4351338"/>
          </a:xfrm>
          <a:prstGeom prst="rect">
            <a:avLst/>
          </a:prstGeom>
        </p:spPr>
      </p:pic>
      <p:sp>
        <p:nvSpPr>
          <p:cNvPr id="5" name="Rectángulo: esquinas redondeadas 4">
            <a:extLst>
              <a:ext uri="{FF2B5EF4-FFF2-40B4-BE49-F238E27FC236}">
                <a16:creationId xmlns:a16="http://schemas.microsoft.com/office/drawing/2014/main" id="{77752E83-3C10-4540-A6E1-BC890F9FD92E}"/>
              </a:ext>
            </a:extLst>
          </p:cNvPr>
          <p:cNvSpPr/>
          <p:nvPr/>
        </p:nvSpPr>
        <p:spPr>
          <a:xfrm>
            <a:off x="5105399" y="2062259"/>
            <a:ext cx="723902" cy="252316"/>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US"/>
          </a:p>
        </p:txBody>
      </p:sp>
    </p:spTree>
    <p:extLst>
      <p:ext uri="{BB962C8B-B14F-4D97-AF65-F5344CB8AC3E}">
        <p14:creationId xmlns:p14="http://schemas.microsoft.com/office/powerpoint/2010/main" val="586007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58E68-0384-4394-8954-F58939A97911}"/>
              </a:ext>
            </a:extLst>
          </p:cNvPr>
          <p:cNvSpPr>
            <a:spLocks noGrp="1"/>
          </p:cNvSpPr>
          <p:nvPr>
            <p:ph type="title"/>
          </p:nvPr>
        </p:nvSpPr>
        <p:spPr/>
        <p:txBody>
          <a:bodyPr/>
          <a:lstStyle/>
          <a:p>
            <a:r>
              <a:rPr lang="es-US" dirty="0"/>
              <a:t>Resultado de la Ejecución</a:t>
            </a:r>
          </a:p>
        </p:txBody>
      </p:sp>
      <p:pic>
        <p:nvPicPr>
          <p:cNvPr id="4" name="Marcador de contenido 3">
            <a:extLst>
              <a:ext uri="{FF2B5EF4-FFF2-40B4-BE49-F238E27FC236}">
                <a16:creationId xmlns:a16="http://schemas.microsoft.com/office/drawing/2014/main" id="{B7A72A62-CFA2-4A08-83F1-8269F153395B}"/>
              </a:ext>
            </a:extLst>
          </p:cNvPr>
          <p:cNvPicPr>
            <a:picLocks noGrp="1" noChangeAspect="1"/>
          </p:cNvPicPr>
          <p:nvPr>
            <p:ph idx="1"/>
          </p:nvPr>
        </p:nvPicPr>
        <p:blipFill>
          <a:blip r:embed="rId2"/>
          <a:stretch>
            <a:fillRect/>
          </a:stretch>
        </p:blipFill>
        <p:spPr>
          <a:xfrm>
            <a:off x="2135188" y="2380456"/>
            <a:ext cx="6848475" cy="3248025"/>
          </a:xfrm>
          <a:prstGeom prst="rect">
            <a:avLst/>
          </a:prstGeom>
        </p:spPr>
      </p:pic>
    </p:spTree>
    <p:extLst>
      <p:ext uri="{BB962C8B-B14F-4D97-AF65-F5344CB8AC3E}">
        <p14:creationId xmlns:p14="http://schemas.microsoft.com/office/powerpoint/2010/main" val="712241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EA4F8-2715-42D3-AB8C-D037EE31B020}"/>
              </a:ext>
            </a:extLst>
          </p:cNvPr>
          <p:cNvSpPr>
            <a:spLocks noGrp="1"/>
          </p:cNvSpPr>
          <p:nvPr>
            <p:ph type="title"/>
          </p:nvPr>
        </p:nvSpPr>
        <p:spPr/>
        <p:txBody>
          <a:bodyPr/>
          <a:lstStyle/>
          <a:p>
            <a:r>
              <a:rPr lang="es-US" dirty="0"/>
              <a:t>Práctica</a:t>
            </a:r>
          </a:p>
        </p:txBody>
      </p:sp>
      <p:sp>
        <p:nvSpPr>
          <p:cNvPr id="3" name="Marcador de contenido 2">
            <a:extLst>
              <a:ext uri="{FF2B5EF4-FFF2-40B4-BE49-F238E27FC236}">
                <a16:creationId xmlns:a16="http://schemas.microsoft.com/office/drawing/2014/main" id="{59D494B4-1D1B-4A21-89BD-A3E70D8E2120}"/>
              </a:ext>
            </a:extLst>
          </p:cNvPr>
          <p:cNvSpPr>
            <a:spLocks noGrp="1"/>
          </p:cNvSpPr>
          <p:nvPr>
            <p:ph idx="1"/>
          </p:nvPr>
        </p:nvSpPr>
        <p:spPr/>
        <p:txBody>
          <a:bodyPr/>
          <a:lstStyle/>
          <a:p>
            <a:r>
              <a:rPr lang="es-US" dirty="0"/>
              <a:t>Desarrollar una Web API en NET Core que al invocar la URI correspondiente devuelva todos los feriados de Argentina del año en curso.</a:t>
            </a:r>
          </a:p>
          <a:p>
            <a:endParaRPr lang="es-US" dirty="0"/>
          </a:p>
          <a:p>
            <a:r>
              <a:rPr lang="es-US" dirty="0"/>
              <a:t>Notas: Utilizar la página </a:t>
            </a:r>
            <a:r>
              <a:rPr lang="es-US" dirty="0">
                <a:hlinkClick r:id="rId2"/>
              </a:rPr>
              <a:t>https://www.argentina.gob.ar/interior/feriados-nacionales-2019</a:t>
            </a:r>
            <a:r>
              <a:rPr lang="es-US" dirty="0"/>
              <a:t> para conocer los feriados y transcribirlos en un archivo </a:t>
            </a:r>
            <a:r>
              <a:rPr lang="es-US" dirty="0" err="1"/>
              <a:t>data.json</a:t>
            </a:r>
            <a:r>
              <a:rPr lang="es-US" dirty="0"/>
              <a:t> </a:t>
            </a:r>
          </a:p>
          <a:p>
            <a:r>
              <a:rPr lang="es-US" dirty="0"/>
              <a:t>El nombre del controlador (recurso) debe ser </a:t>
            </a:r>
            <a:r>
              <a:rPr lang="es-US" dirty="0" err="1"/>
              <a:t>FeriadosController</a:t>
            </a:r>
            <a:r>
              <a:rPr lang="es-US" dirty="0"/>
              <a:t> </a:t>
            </a:r>
          </a:p>
        </p:txBody>
      </p:sp>
    </p:spTree>
    <p:extLst>
      <p:ext uri="{BB962C8B-B14F-4D97-AF65-F5344CB8AC3E}">
        <p14:creationId xmlns:p14="http://schemas.microsoft.com/office/powerpoint/2010/main" val="317404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E871F-0F38-4B83-8776-2DA6F4EBEAB8}"/>
              </a:ext>
            </a:extLst>
          </p:cNvPr>
          <p:cNvSpPr>
            <a:spLocks noGrp="1"/>
          </p:cNvSpPr>
          <p:nvPr>
            <p:ph type="title"/>
          </p:nvPr>
        </p:nvSpPr>
        <p:spPr/>
        <p:txBody>
          <a:bodyPr/>
          <a:lstStyle/>
          <a:p>
            <a:r>
              <a:rPr lang="es-US" dirty="0"/>
              <a:t>TEMARIO</a:t>
            </a:r>
          </a:p>
        </p:txBody>
      </p:sp>
      <p:sp>
        <p:nvSpPr>
          <p:cNvPr id="3" name="Marcador de contenido 2">
            <a:extLst>
              <a:ext uri="{FF2B5EF4-FFF2-40B4-BE49-F238E27FC236}">
                <a16:creationId xmlns:a16="http://schemas.microsoft.com/office/drawing/2014/main" id="{F6C4EFCD-720A-405E-9F64-C40BF4A0EC01}"/>
              </a:ext>
            </a:extLst>
          </p:cNvPr>
          <p:cNvSpPr>
            <a:spLocks noGrp="1"/>
          </p:cNvSpPr>
          <p:nvPr>
            <p:ph idx="1"/>
          </p:nvPr>
        </p:nvSpPr>
        <p:spPr/>
        <p:txBody>
          <a:bodyPr>
            <a:normAutofit/>
          </a:bodyPr>
          <a:lstStyle/>
          <a:p>
            <a:pPr marL="457200" indent="-457200">
              <a:buFont typeface="+mj-lt"/>
              <a:buAutoNum type="arabicPeriod"/>
            </a:pPr>
            <a:r>
              <a:rPr lang="es-US" dirty="0"/>
              <a:t>Qué es una Web API?</a:t>
            </a:r>
          </a:p>
          <a:p>
            <a:pPr marL="457200" indent="-457200">
              <a:buFont typeface="+mj-lt"/>
              <a:buAutoNum type="arabicPeriod"/>
            </a:pPr>
            <a:r>
              <a:rPr lang="es-US" dirty="0"/>
              <a:t>Conceptos Básicos de API REST</a:t>
            </a:r>
          </a:p>
          <a:p>
            <a:pPr marL="457200" indent="-457200">
              <a:buFont typeface="+mj-lt"/>
              <a:buAutoNum type="arabicPeriod"/>
            </a:pPr>
            <a:r>
              <a:rPr lang="es-US" dirty="0"/>
              <a:t>Estructura de una Petición HTTP</a:t>
            </a:r>
          </a:p>
          <a:p>
            <a:pPr marL="457200" indent="-457200">
              <a:buFont typeface="+mj-lt"/>
              <a:buAutoNum type="arabicPeriod"/>
            </a:pPr>
            <a:r>
              <a:rPr lang="es-US" dirty="0"/>
              <a:t>Estructura de una Respuesta HTTP</a:t>
            </a:r>
          </a:p>
          <a:p>
            <a:pPr marL="457200" indent="-457200">
              <a:buFont typeface="+mj-lt"/>
              <a:buAutoNum type="arabicPeriod"/>
            </a:pPr>
            <a:r>
              <a:rPr lang="es-US" dirty="0"/>
              <a:t>Métodos HTTP</a:t>
            </a:r>
          </a:p>
          <a:p>
            <a:pPr marL="457200" indent="-457200">
              <a:buFont typeface="+mj-lt"/>
              <a:buAutoNum type="arabicPeriod"/>
            </a:pPr>
            <a:r>
              <a:rPr lang="es-US" dirty="0"/>
              <a:t>API de Ejemplo: Cotización de Divisas</a:t>
            </a:r>
          </a:p>
          <a:p>
            <a:pPr marL="457200" indent="-457200">
              <a:buFont typeface="+mj-lt"/>
              <a:buAutoNum type="arabicPeriod"/>
            </a:pPr>
            <a:endParaRPr lang="es-US" dirty="0"/>
          </a:p>
          <a:p>
            <a:r>
              <a:rPr lang="es-US" dirty="0"/>
              <a:t>Práctica Personal</a:t>
            </a:r>
          </a:p>
          <a:p>
            <a:pPr marL="457200" indent="-457200">
              <a:buFont typeface="+mj-lt"/>
              <a:buAutoNum type="arabicPeriod"/>
            </a:pPr>
            <a:r>
              <a:rPr lang="es-US" dirty="0"/>
              <a:t>API de Feriados de Argentina</a:t>
            </a:r>
          </a:p>
        </p:txBody>
      </p:sp>
    </p:spTree>
    <p:extLst>
      <p:ext uri="{BB962C8B-B14F-4D97-AF65-F5344CB8AC3E}">
        <p14:creationId xmlns:p14="http://schemas.microsoft.com/office/powerpoint/2010/main" val="279634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D7EA5D4-EDA6-4440-A1EF-FB36292752D7}"/>
              </a:ext>
            </a:extLst>
          </p:cNvPr>
          <p:cNvSpPr>
            <a:spLocks noGrp="1"/>
          </p:cNvSpPr>
          <p:nvPr>
            <p:ph type="title"/>
          </p:nvPr>
        </p:nvSpPr>
        <p:spPr>
          <a:xfrm>
            <a:off x="1154954" y="1087074"/>
            <a:ext cx="3401064" cy="1447800"/>
          </a:xfrm>
        </p:spPr>
        <p:txBody>
          <a:bodyPr/>
          <a:lstStyle/>
          <a:p>
            <a:r>
              <a:rPr lang="es-US" dirty="0"/>
              <a:t>Que es una API?</a:t>
            </a:r>
          </a:p>
        </p:txBody>
      </p:sp>
      <p:pic>
        <p:nvPicPr>
          <p:cNvPr id="1026" name="Picture 2" descr="Resultado de imagen de adapter pattern">
            <a:extLst>
              <a:ext uri="{FF2B5EF4-FFF2-40B4-BE49-F238E27FC236}">
                <a16:creationId xmlns:a16="http://schemas.microsoft.com/office/drawing/2014/main" id="{D0DD422F-D622-43F8-8140-51CAD4B7B29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4456113" y="2328984"/>
            <a:ext cx="6080125" cy="3621802"/>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texto 5">
            <a:extLst>
              <a:ext uri="{FF2B5EF4-FFF2-40B4-BE49-F238E27FC236}">
                <a16:creationId xmlns:a16="http://schemas.microsoft.com/office/drawing/2014/main" id="{F41F5C0B-B88D-42BC-B37A-CB0E2B5FAF29}"/>
              </a:ext>
            </a:extLst>
          </p:cNvPr>
          <p:cNvSpPr>
            <a:spLocks noGrp="1"/>
          </p:cNvSpPr>
          <p:nvPr>
            <p:ph type="body" sz="half" idx="2"/>
          </p:nvPr>
        </p:nvSpPr>
        <p:spPr>
          <a:xfrm>
            <a:off x="1154954" y="2768554"/>
            <a:ext cx="3401063" cy="3621802"/>
          </a:xfrm>
        </p:spPr>
        <p:txBody>
          <a:bodyPr>
            <a:normAutofit/>
          </a:bodyPr>
          <a:lstStyle/>
          <a:p>
            <a:r>
              <a:rPr lang="es-US" dirty="0"/>
              <a:t>Una API es una interfaz de </a:t>
            </a:r>
            <a:r>
              <a:rPr lang="es-US" dirty="0" err="1"/>
              <a:t>programacion</a:t>
            </a:r>
            <a:r>
              <a:rPr lang="es-US" dirty="0"/>
              <a:t> de  Aplicaciones.</a:t>
            </a:r>
          </a:p>
          <a:p>
            <a:endParaRPr lang="es-US" dirty="0"/>
          </a:p>
          <a:p>
            <a:r>
              <a:rPr lang="es-US" dirty="0"/>
              <a:t>(del inglés API: </a:t>
            </a:r>
            <a:r>
              <a:rPr lang="es-US" dirty="0" err="1"/>
              <a:t>Application</a:t>
            </a:r>
            <a:r>
              <a:rPr lang="es-US" dirty="0"/>
              <a:t> </a:t>
            </a:r>
            <a:r>
              <a:rPr lang="es-US" dirty="0" err="1"/>
              <a:t>Programming</a:t>
            </a:r>
            <a:r>
              <a:rPr lang="es-US" dirty="0"/>
              <a:t> Interface). </a:t>
            </a:r>
          </a:p>
          <a:p>
            <a:endParaRPr lang="es-US" dirty="0"/>
          </a:p>
          <a:p>
            <a:r>
              <a:rPr lang="es-US" dirty="0"/>
              <a:t>Es un conjunto de rutinas que provee acceso a funciones de un determinado software para ser utilizado por otro como una capa de abstracción.</a:t>
            </a:r>
          </a:p>
        </p:txBody>
      </p:sp>
      <p:sp>
        <p:nvSpPr>
          <p:cNvPr id="7" name="CuadroTexto 6">
            <a:extLst>
              <a:ext uri="{FF2B5EF4-FFF2-40B4-BE49-F238E27FC236}">
                <a16:creationId xmlns:a16="http://schemas.microsoft.com/office/drawing/2014/main" id="{7F6257EF-27C2-44E9-B2D5-C2D8FDAD6FA4}"/>
              </a:ext>
            </a:extLst>
          </p:cNvPr>
          <p:cNvSpPr txBox="1"/>
          <p:nvPr/>
        </p:nvSpPr>
        <p:spPr>
          <a:xfrm>
            <a:off x="4723002" y="1612319"/>
            <a:ext cx="1372998" cy="382627"/>
          </a:xfrm>
          <a:prstGeom prst="rect">
            <a:avLst/>
          </a:prstGeom>
          <a:noFill/>
        </p:spPr>
        <p:txBody>
          <a:bodyPr wrap="square" rtlCol="0">
            <a:spAutoFit/>
          </a:bodyPr>
          <a:lstStyle/>
          <a:p>
            <a:pPr algn="ctr"/>
            <a:r>
              <a:rPr lang="es-US" dirty="0"/>
              <a:t>Cliente</a:t>
            </a:r>
          </a:p>
        </p:txBody>
      </p:sp>
      <p:sp>
        <p:nvSpPr>
          <p:cNvPr id="9" name="CuadroTexto 8">
            <a:extLst>
              <a:ext uri="{FF2B5EF4-FFF2-40B4-BE49-F238E27FC236}">
                <a16:creationId xmlns:a16="http://schemas.microsoft.com/office/drawing/2014/main" id="{7304E663-3ADC-4091-A117-1AD677DDC43F}"/>
              </a:ext>
            </a:extLst>
          </p:cNvPr>
          <p:cNvSpPr txBox="1"/>
          <p:nvPr/>
        </p:nvSpPr>
        <p:spPr>
          <a:xfrm>
            <a:off x="6553200" y="1612318"/>
            <a:ext cx="1372998" cy="382627"/>
          </a:xfrm>
          <a:prstGeom prst="rect">
            <a:avLst/>
          </a:prstGeom>
          <a:noFill/>
        </p:spPr>
        <p:txBody>
          <a:bodyPr wrap="square" rtlCol="0">
            <a:spAutoFit/>
          </a:bodyPr>
          <a:lstStyle/>
          <a:p>
            <a:pPr algn="ctr"/>
            <a:r>
              <a:rPr lang="es-US" dirty="0"/>
              <a:t>API</a:t>
            </a:r>
          </a:p>
        </p:txBody>
      </p:sp>
      <p:sp>
        <p:nvSpPr>
          <p:cNvPr id="10" name="CuadroTexto 9">
            <a:extLst>
              <a:ext uri="{FF2B5EF4-FFF2-40B4-BE49-F238E27FC236}">
                <a16:creationId xmlns:a16="http://schemas.microsoft.com/office/drawing/2014/main" id="{C850B6E2-8FDA-4027-AEDE-BB37FD649268}"/>
              </a:ext>
            </a:extLst>
          </p:cNvPr>
          <p:cNvSpPr txBox="1"/>
          <p:nvPr/>
        </p:nvSpPr>
        <p:spPr>
          <a:xfrm>
            <a:off x="8550382" y="1612317"/>
            <a:ext cx="1372998" cy="382627"/>
          </a:xfrm>
          <a:prstGeom prst="rect">
            <a:avLst/>
          </a:prstGeom>
          <a:noFill/>
        </p:spPr>
        <p:txBody>
          <a:bodyPr wrap="square" rtlCol="0">
            <a:spAutoFit/>
          </a:bodyPr>
          <a:lstStyle/>
          <a:p>
            <a:pPr algn="ctr"/>
            <a:r>
              <a:rPr lang="es-US" dirty="0"/>
              <a:t>Software</a:t>
            </a:r>
          </a:p>
        </p:txBody>
      </p:sp>
      <p:cxnSp>
        <p:nvCxnSpPr>
          <p:cNvPr id="11" name="Conector recto de flecha 10">
            <a:extLst>
              <a:ext uri="{FF2B5EF4-FFF2-40B4-BE49-F238E27FC236}">
                <a16:creationId xmlns:a16="http://schemas.microsoft.com/office/drawing/2014/main" id="{BCCD021D-6D12-4F6A-9E55-2AC9D8357E4C}"/>
              </a:ext>
            </a:extLst>
          </p:cNvPr>
          <p:cNvCxnSpPr/>
          <p:nvPr/>
        </p:nvCxnSpPr>
        <p:spPr>
          <a:xfrm flipV="1">
            <a:off x="5469622" y="1994944"/>
            <a:ext cx="0" cy="47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42782015-E10B-4446-9E3C-662B2A45F658}"/>
              </a:ext>
            </a:extLst>
          </p:cNvPr>
          <p:cNvCxnSpPr>
            <a:cxnSpLocks/>
            <a:endCxn id="9" idx="2"/>
          </p:cNvCxnSpPr>
          <p:nvPr/>
        </p:nvCxnSpPr>
        <p:spPr>
          <a:xfrm flipV="1">
            <a:off x="7239699" y="1994945"/>
            <a:ext cx="0" cy="23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5AD5F3BA-7C7A-4229-9C06-0AE21420D4EF}"/>
              </a:ext>
            </a:extLst>
          </p:cNvPr>
          <p:cNvCxnSpPr>
            <a:cxnSpLocks/>
          </p:cNvCxnSpPr>
          <p:nvPr/>
        </p:nvCxnSpPr>
        <p:spPr>
          <a:xfrm flipV="1">
            <a:off x="9246668" y="1946357"/>
            <a:ext cx="0" cy="23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49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9">
            <a:extLst>
              <a:ext uri="{FF2B5EF4-FFF2-40B4-BE49-F238E27FC236}">
                <a16:creationId xmlns:a16="http://schemas.microsoft.com/office/drawing/2014/main" id="{8E56A5D7-6C82-4665-BC1F-F08DD0E0EDCB}"/>
              </a:ext>
            </a:extLst>
          </p:cNvPr>
          <p:cNvSpPr>
            <a:spLocks noGrp="1"/>
          </p:cNvSpPr>
          <p:nvPr>
            <p:ph type="title"/>
          </p:nvPr>
        </p:nvSpPr>
        <p:spPr/>
        <p:txBody>
          <a:bodyPr/>
          <a:lstStyle/>
          <a:p>
            <a:r>
              <a:rPr lang="es-US" dirty="0"/>
              <a:t>Uso de API</a:t>
            </a:r>
          </a:p>
        </p:txBody>
      </p:sp>
      <p:sp>
        <p:nvSpPr>
          <p:cNvPr id="22" name="Marcador de contenido 21">
            <a:extLst>
              <a:ext uri="{FF2B5EF4-FFF2-40B4-BE49-F238E27FC236}">
                <a16:creationId xmlns:a16="http://schemas.microsoft.com/office/drawing/2014/main" id="{419DC4CA-B0DD-441D-81DE-D96A9C351F46}"/>
              </a:ext>
            </a:extLst>
          </p:cNvPr>
          <p:cNvSpPr>
            <a:spLocks noGrp="1"/>
          </p:cNvSpPr>
          <p:nvPr>
            <p:ph sz="half" idx="2"/>
          </p:nvPr>
        </p:nvSpPr>
        <p:spPr>
          <a:xfrm>
            <a:off x="1103312" y="2514600"/>
            <a:ext cx="9944989" cy="3047301"/>
          </a:xfrm>
        </p:spPr>
        <p:txBody>
          <a:bodyPr>
            <a:normAutofit/>
          </a:bodyPr>
          <a:lstStyle/>
          <a:p>
            <a:r>
              <a:rPr lang="es-US" dirty="0"/>
              <a:t>Son publicadas por los fabricantes de software para permitir acceso a características de bajo nivel o propietarias, detallando solamente la forma en  que cada rutina debe ser llevada a cabo y la  funcionalidad que brinda, sin otorgar información acerca de cómo se lleva a cabo la tarea (Abstracción)</a:t>
            </a:r>
          </a:p>
          <a:p>
            <a:r>
              <a:rPr lang="es-US" dirty="0"/>
              <a:t>Son utilizadas por los programadores para construir sus aplicaciones sin necesidad de volver a programar funciones ya hechas por otros, reutilizando código que se sabe que está probado y que funciona correctamente.</a:t>
            </a:r>
          </a:p>
          <a:p>
            <a:r>
              <a:rPr lang="es-US" dirty="0"/>
              <a:t>En la web, las </a:t>
            </a:r>
            <a:r>
              <a:rPr lang="es-US" dirty="0" err="1"/>
              <a:t>API's</a:t>
            </a:r>
            <a:r>
              <a:rPr lang="es-US" dirty="0"/>
              <a:t> son publicadas por sitios para brindar la posibilidad de realizar alguna acción o acceder a alguna característica o contenido que el sitio provee. </a:t>
            </a:r>
          </a:p>
        </p:txBody>
      </p:sp>
    </p:spTree>
    <p:extLst>
      <p:ext uri="{BB962C8B-B14F-4D97-AF65-F5344CB8AC3E}">
        <p14:creationId xmlns:p14="http://schemas.microsoft.com/office/powerpoint/2010/main" val="133884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5EE56-9980-4299-80E7-294573CDB019}"/>
              </a:ext>
            </a:extLst>
          </p:cNvPr>
          <p:cNvSpPr>
            <a:spLocks noGrp="1"/>
          </p:cNvSpPr>
          <p:nvPr>
            <p:ph type="title"/>
          </p:nvPr>
        </p:nvSpPr>
        <p:spPr/>
        <p:txBody>
          <a:bodyPr/>
          <a:lstStyle/>
          <a:p>
            <a:r>
              <a:rPr lang="es-US" dirty="0"/>
              <a:t>Que es una Web API</a:t>
            </a:r>
          </a:p>
        </p:txBody>
      </p:sp>
      <p:sp>
        <p:nvSpPr>
          <p:cNvPr id="8" name="Marcador de contenido 7">
            <a:extLst>
              <a:ext uri="{FF2B5EF4-FFF2-40B4-BE49-F238E27FC236}">
                <a16:creationId xmlns:a16="http://schemas.microsoft.com/office/drawing/2014/main" id="{366A5B5C-8A72-4493-B1A7-47AE9346C8D4}"/>
              </a:ext>
            </a:extLst>
          </p:cNvPr>
          <p:cNvSpPr>
            <a:spLocks noGrp="1"/>
          </p:cNvSpPr>
          <p:nvPr>
            <p:ph idx="1"/>
          </p:nvPr>
        </p:nvSpPr>
        <p:spPr/>
        <p:txBody>
          <a:bodyPr>
            <a:normAutofit/>
          </a:bodyPr>
          <a:lstStyle/>
          <a:p>
            <a:r>
              <a:rPr lang="es-US" dirty="0"/>
              <a:t>Una Web API es una API que se invoca a través del protocolo HTTP (</a:t>
            </a:r>
            <a:r>
              <a:rPr lang="pt-BR" dirty="0"/>
              <a:t>Protocolo de </a:t>
            </a:r>
            <a:r>
              <a:rPr lang="pt-BR" dirty="0" err="1"/>
              <a:t>transferencia</a:t>
            </a:r>
            <a:r>
              <a:rPr lang="pt-BR" dirty="0"/>
              <a:t> de hipertexto)</a:t>
            </a:r>
            <a:r>
              <a:rPr lang="es-US" dirty="0"/>
              <a:t>. </a:t>
            </a:r>
          </a:p>
          <a:p>
            <a:r>
              <a:rPr lang="es-US" dirty="0"/>
              <a:t>La ventaja de usar HTTP es que es posible hacer peticiones desde cualquier lenguaje de programación, lo que hace a la Web un medio ideal para conectar aplicaciones.</a:t>
            </a:r>
          </a:p>
          <a:p>
            <a:r>
              <a:rPr lang="es-US" dirty="0"/>
              <a:t>HTTP no es sólo para servir páginas web. </a:t>
            </a:r>
          </a:p>
          <a:p>
            <a:r>
              <a:rPr lang="es-US" dirty="0"/>
              <a:t>Es también una poderosa plataforma para la construcción de las API que exponen servicios y datos. </a:t>
            </a:r>
          </a:p>
          <a:p>
            <a:r>
              <a:rPr lang="es-US" dirty="0"/>
              <a:t>HTTP es simple y muy flexible .</a:t>
            </a:r>
          </a:p>
        </p:txBody>
      </p:sp>
      <p:pic>
        <p:nvPicPr>
          <p:cNvPr id="11" name="Picture 4">
            <a:extLst>
              <a:ext uri="{FF2B5EF4-FFF2-40B4-BE49-F238E27FC236}">
                <a16:creationId xmlns:a16="http://schemas.microsoft.com/office/drawing/2014/main" id="{5B32CFED-6EAA-4510-AB50-89D622FD9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264" y="4661177"/>
            <a:ext cx="3551514" cy="208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16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F4ACA1F6-3F8E-4168-AA31-9F751C61578A}"/>
              </a:ext>
            </a:extLst>
          </p:cNvPr>
          <p:cNvSpPr>
            <a:spLocks noGrp="1"/>
          </p:cNvSpPr>
          <p:nvPr>
            <p:ph type="title"/>
          </p:nvPr>
        </p:nvSpPr>
        <p:spPr/>
        <p:txBody>
          <a:bodyPr/>
          <a:lstStyle/>
          <a:p>
            <a:r>
              <a:rPr lang="es-US" dirty="0"/>
              <a:t>Como funciona una WEB API?</a:t>
            </a:r>
          </a:p>
        </p:txBody>
      </p:sp>
      <p:sp>
        <p:nvSpPr>
          <p:cNvPr id="12" name="Marcador de texto 11">
            <a:extLst>
              <a:ext uri="{FF2B5EF4-FFF2-40B4-BE49-F238E27FC236}">
                <a16:creationId xmlns:a16="http://schemas.microsoft.com/office/drawing/2014/main" id="{574FE8B9-B1FB-42F3-B2EF-22BB013FD78F}"/>
              </a:ext>
            </a:extLst>
          </p:cNvPr>
          <p:cNvSpPr>
            <a:spLocks noGrp="1"/>
          </p:cNvSpPr>
          <p:nvPr>
            <p:ph type="body" idx="1"/>
          </p:nvPr>
        </p:nvSpPr>
        <p:spPr/>
        <p:txBody>
          <a:bodyPr/>
          <a:lstStyle/>
          <a:p>
            <a:pPr algn="ctr"/>
            <a:r>
              <a:rPr lang="es-US" dirty="0" err="1"/>
              <a:t>Request</a:t>
            </a:r>
            <a:endParaRPr lang="es-US" dirty="0"/>
          </a:p>
        </p:txBody>
      </p:sp>
      <p:pic>
        <p:nvPicPr>
          <p:cNvPr id="3074" name="Picture 2">
            <a:extLst>
              <a:ext uri="{FF2B5EF4-FFF2-40B4-BE49-F238E27FC236}">
                <a16:creationId xmlns:a16="http://schemas.microsoft.com/office/drawing/2014/main" id="{B08AC9B6-FEAB-459D-8535-57ECF29EEDE7}"/>
              </a:ext>
            </a:extLst>
          </p:cNvPr>
          <p:cNvPicPr>
            <a:picLocks noGrp="1" noChangeAspect="1" noChangeArrowheads="1"/>
          </p:cNvPicPr>
          <p:nvPr>
            <p:ph type="pic" idx="15"/>
          </p:nvPr>
        </p:nvPicPr>
        <p:blipFill>
          <a:blip r:embed="rId2">
            <a:extLst>
              <a:ext uri="{28A0092B-C50C-407E-A947-70E740481C1C}">
                <a14:useLocalDpi xmlns:a14="http://schemas.microsoft.com/office/drawing/2010/main" val="0"/>
              </a:ext>
            </a:extLst>
          </a:blip>
          <a:srcRect t="16795" b="167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texto 15">
            <a:extLst>
              <a:ext uri="{FF2B5EF4-FFF2-40B4-BE49-F238E27FC236}">
                <a16:creationId xmlns:a16="http://schemas.microsoft.com/office/drawing/2014/main" id="{7049D566-7E7D-4BAA-A179-D9C3F9F06B39}"/>
              </a:ext>
            </a:extLst>
          </p:cNvPr>
          <p:cNvSpPr>
            <a:spLocks noGrp="1"/>
          </p:cNvSpPr>
          <p:nvPr>
            <p:ph type="body" sz="half" idx="18"/>
          </p:nvPr>
        </p:nvSpPr>
        <p:spPr>
          <a:xfrm>
            <a:off x="652463" y="4827211"/>
            <a:ext cx="2940050" cy="1263196"/>
          </a:xfrm>
        </p:spPr>
        <p:txBody>
          <a:bodyPr>
            <a:normAutofit/>
          </a:bodyPr>
          <a:lstStyle/>
          <a:p>
            <a:pPr algn="ctr"/>
            <a:r>
              <a:rPr lang="es-US" dirty="0"/>
              <a:t>Cuando ingresamos a una dirección Web (URL) desde un browser, el navegador envía una petición HTTP (</a:t>
            </a:r>
            <a:r>
              <a:rPr lang="es-US" dirty="0" err="1"/>
              <a:t>request</a:t>
            </a:r>
            <a:r>
              <a:rPr lang="es-US" dirty="0"/>
              <a:t>) al servidor.</a:t>
            </a:r>
          </a:p>
        </p:txBody>
      </p:sp>
      <p:sp>
        <p:nvSpPr>
          <p:cNvPr id="13" name="Marcador de texto 12">
            <a:extLst>
              <a:ext uri="{FF2B5EF4-FFF2-40B4-BE49-F238E27FC236}">
                <a16:creationId xmlns:a16="http://schemas.microsoft.com/office/drawing/2014/main" id="{61841A01-30B4-4B1B-8C65-4604D752AD3F}"/>
              </a:ext>
            </a:extLst>
          </p:cNvPr>
          <p:cNvSpPr>
            <a:spLocks noGrp="1"/>
          </p:cNvSpPr>
          <p:nvPr>
            <p:ph type="body" sz="quarter" idx="3"/>
          </p:nvPr>
        </p:nvSpPr>
        <p:spPr>
          <a:xfrm>
            <a:off x="3889375" y="4250949"/>
            <a:ext cx="2932113" cy="576262"/>
          </a:xfrm>
        </p:spPr>
        <p:txBody>
          <a:bodyPr/>
          <a:lstStyle/>
          <a:p>
            <a:pPr algn="ctr"/>
            <a:r>
              <a:rPr lang="es-US" dirty="0"/>
              <a:t>Response</a:t>
            </a:r>
          </a:p>
        </p:txBody>
      </p:sp>
      <p:pic>
        <p:nvPicPr>
          <p:cNvPr id="3080" name="Picture 8" descr="Resultado de imagen de server icon">
            <a:extLst>
              <a:ext uri="{FF2B5EF4-FFF2-40B4-BE49-F238E27FC236}">
                <a16:creationId xmlns:a16="http://schemas.microsoft.com/office/drawing/2014/main" id="{46D3301D-8693-4502-929B-5F4BD6E96F69}"/>
              </a:ext>
            </a:extLst>
          </p:cNvPr>
          <p:cNvPicPr>
            <a:picLocks noGrp="1" noChangeAspect="1" noChangeArrowheads="1"/>
          </p:cNvPicPr>
          <p:nvPr>
            <p:ph type="pic" idx="21"/>
          </p:nvPr>
        </p:nvPicPr>
        <p:blipFill>
          <a:blip r:embed="rId3">
            <a:extLst>
              <a:ext uri="{28A0092B-C50C-407E-A947-70E740481C1C}">
                <a14:useLocalDpi xmlns:a14="http://schemas.microsoft.com/office/drawing/2010/main" val="0"/>
              </a:ext>
            </a:extLst>
          </a:blip>
          <a:srcRect l="2217" r="2217"/>
          <a:stretch>
            <a:fillRect/>
          </a:stretch>
        </p:blipFill>
        <p:spPr bwMode="auto">
          <a:xfrm>
            <a:off x="4532312" y="2209800"/>
            <a:ext cx="1563688" cy="1524000"/>
          </a:xfrm>
          <a:prstGeom prst="rect">
            <a:avLst/>
          </a:prstGeom>
          <a:noFill/>
          <a:extLst>
            <a:ext uri="{909E8E84-426E-40DD-AFC4-6F175D3DCCD1}">
              <a14:hiddenFill xmlns:a14="http://schemas.microsoft.com/office/drawing/2010/main">
                <a:solidFill>
                  <a:srgbClr val="FFFFFF"/>
                </a:solidFill>
              </a14:hiddenFill>
            </a:ext>
          </a:extLst>
        </p:spPr>
      </p:pic>
      <p:sp>
        <p:nvSpPr>
          <p:cNvPr id="17" name="Marcador de texto 16">
            <a:extLst>
              <a:ext uri="{FF2B5EF4-FFF2-40B4-BE49-F238E27FC236}">
                <a16:creationId xmlns:a16="http://schemas.microsoft.com/office/drawing/2014/main" id="{010D88B2-649B-4950-8DD4-67F758D719D2}"/>
              </a:ext>
            </a:extLst>
          </p:cNvPr>
          <p:cNvSpPr>
            <a:spLocks noGrp="1"/>
          </p:cNvSpPr>
          <p:nvPr>
            <p:ph type="body" sz="half" idx="19"/>
          </p:nvPr>
        </p:nvSpPr>
        <p:spPr>
          <a:xfrm>
            <a:off x="3888022" y="4827210"/>
            <a:ext cx="2934406" cy="793414"/>
          </a:xfrm>
        </p:spPr>
        <p:txBody>
          <a:bodyPr>
            <a:normAutofit fontScale="92500" lnSpcReduction="10000"/>
          </a:bodyPr>
          <a:lstStyle/>
          <a:p>
            <a:pPr algn="ctr"/>
            <a:r>
              <a:rPr lang="es-US" dirty="0"/>
              <a:t>El servidor recibe la petición y devuelve la respuesta correspondiente con código HTML( Response).</a:t>
            </a:r>
          </a:p>
        </p:txBody>
      </p:sp>
      <p:sp>
        <p:nvSpPr>
          <p:cNvPr id="14" name="Marcador de texto 13">
            <a:extLst>
              <a:ext uri="{FF2B5EF4-FFF2-40B4-BE49-F238E27FC236}">
                <a16:creationId xmlns:a16="http://schemas.microsoft.com/office/drawing/2014/main" id="{A2176D07-5F80-47D0-8EFB-E154E9E2D19B}"/>
              </a:ext>
            </a:extLst>
          </p:cNvPr>
          <p:cNvSpPr>
            <a:spLocks noGrp="1"/>
          </p:cNvSpPr>
          <p:nvPr>
            <p:ph type="body" sz="quarter" idx="13"/>
          </p:nvPr>
        </p:nvSpPr>
        <p:spPr/>
        <p:txBody>
          <a:bodyPr/>
          <a:lstStyle/>
          <a:p>
            <a:pPr algn="ctr"/>
            <a:r>
              <a:rPr lang="es-US" dirty="0"/>
              <a:t>WEB API</a:t>
            </a:r>
          </a:p>
        </p:txBody>
      </p:sp>
      <p:pic>
        <p:nvPicPr>
          <p:cNvPr id="3086" name="Picture 14" descr="Resultado de imagen de web api">
            <a:extLst>
              <a:ext uri="{FF2B5EF4-FFF2-40B4-BE49-F238E27FC236}">
                <a16:creationId xmlns:a16="http://schemas.microsoft.com/office/drawing/2014/main" id="{AEB87485-CA22-4D65-93B0-5F88E6C1FA4A}"/>
              </a:ext>
            </a:extLst>
          </p:cNvPr>
          <p:cNvPicPr>
            <a:picLocks noGrp="1" noChangeAspect="1" noChangeArrowheads="1"/>
          </p:cNvPicPr>
          <p:nvPr>
            <p:ph type="pic" idx="22"/>
          </p:nvPr>
        </p:nvPicPr>
        <p:blipFill>
          <a:blip r:embed="rId4">
            <a:extLst>
              <a:ext uri="{28A0092B-C50C-407E-A947-70E740481C1C}">
                <a14:useLocalDpi xmlns:a14="http://schemas.microsoft.com/office/drawing/2010/main" val="0"/>
              </a:ext>
            </a:extLst>
          </a:blip>
          <a:srcRect l="5893" r="589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8" name="Marcador de texto 17">
            <a:extLst>
              <a:ext uri="{FF2B5EF4-FFF2-40B4-BE49-F238E27FC236}">
                <a16:creationId xmlns:a16="http://schemas.microsoft.com/office/drawing/2014/main" id="{2855BE18-2C8A-4E56-BCDF-4C0ABBA33C2B}"/>
              </a:ext>
            </a:extLst>
          </p:cNvPr>
          <p:cNvSpPr>
            <a:spLocks noGrp="1"/>
          </p:cNvSpPr>
          <p:nvPr>
            <p:ph type="body" sz="half" idx="20"/>
          </p:nvPr>
        </p:nvSpPr>
        <p:spPr>
          <a:xfrm>
            <a:off x="7124575" y="4827207"/>
            <a:ext cx="2935997" cy="1892375"/>
          </a:xfrm>
        </p:spPr>
        <p:txBody>
          <a:bodyPr>
            <a:normAutofit fontScale="92500" lnSpcReduction="20000"/>
          </a:bodyPr>
          <a:lstStyle/>
          <a:p>
            <a:pPr algn="ctr"/>
            <a:r>
              <a:rPr lang="es-US" dirty="0"/>
              <a:t>Un Web API funciona muy parecido. Se hace una petición HTTP (generalmente desde algún lenguaje de programación), pero en vez de retornar una página HTML, el servidor retorna la información en una representación fácil de manipular en un formato de  texto sencillo para el intercambio de datos.</a:t>
            </a:r>
          </a:p>
        </p:txBody>
      </p:sp>
    </p:spTree>
    <p:extLst>
      <p:ext uri="{BB962C8B-B14F-4D97-AF65-F5344CB8AC3E}">
        <p14:creationId xmlns:p14="http://schemas.microsoft.com/office/powerpoint/2010/main" val="71495042"/>
      </p:ext>
    </p:extLst>
  </p:cSld>
  <p:clrMapOvr>
    <a:masterClrMapping/>
  </p:clrMapOvr>
</p:sld>
</file>

<file path=ppt/theme/theme1.xml><?xml version="1.0" encoding="utf-8"?>
<a:theme xmlns:a="http://schemas.openxmlformats.org/drawingml/2006/main" name="Vista">
  <a:themeElements>
    <a:clrScheme name="Vist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TM03457515[[fn=Vista]]</Template>
  <TotalTime>1323</TotalTime>
  <Words>2320</Words>
  <Application>Microsoft Office PowerPoint</Application>
  <PresentationFormat>Panorámica</PresentationFormat>
  <Paragraphs>237</Paragraphs>
  <Slides>42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42</vt:i4>
      </vt:variant>
    </vt:vector>
  </HeadingPairs>
  <TitlesOfParts>
    <vt:vector size="46" baseType="lpstr">
      <vt:lpstr>Arial</vt:lpstr>
      <vt:lpstr>Century Schoolbook</vt:lpstr>
      <vt:lpstr>Wingdings 2</vt:lpstr>
      <vt:lpstr>Vista</vt:lpstr>
      <vt:lpstr>Web API .NET Core</vt:lpstr>
      <vt:lpstr>Softwares y herramientas necesarias para el curso</vt:lpstr>
      <vt:lpstr>TEMARIO</vt:lpstr>
      <vt:lpstr>CLASE 1</vt:lpstr>
      <vt:lpstr>TEMARIO</vt:lpstr>
      <vt:lpstr>Que es una API?</vt:lpstr>
      <vt:lpstr>Uso de API</vt:lpstr>
      <vt:lpstr>Que es una Web API</vt:lpstr>
      <vt:lpstr>Como funciona una WEB API?</vt:lpstr>
      <vt:lpstr>Como funciona una WEB API?</vt:lpstr>
      <vt:lpstr>Conceptos Básicos de API REST JSON vs XML</vt:lpstr>
      <vt:lpstr>Conceptos Básicos de API REST</vt:lpstr>
      <vt:lpstr>Conceptos Básicos de API REST</vt:lpstr>
      <vt:lpstr>Estructura de una petición HTTP</vt:lpstr>
      <vt:lpstr>Métodos HTTP (Introducción)</vt:lpstr>
      <vt:lpstr>Estructura de una petición HTTP</vt:lpstr>
      <vt:lpstr>Ejemplo de una petición HTTP</vt:lpstr>
      <vt:lpstr>HTTP Response</vt:lpstr>
      <vt:lpstr>Ejemplo de una Respuesta HTTP</vt:lpstr>
      <vt:lpstr>Métodos HTTP</vt:lpstr>
      <vt:lpstr>Métodos HTTP</vt:lpstr>
      <vt:lpstr>Métodos HTTP</vt:lpstr>
      <vt:lpstr>Métodos HTTP</vt:lpstr>
      <vt:lpstr>API de Cotización de Divisas</vt:lpstr>
      <vt:lpstr>Creación del Proyecto</vt:lpstr>
      <vt:lpstr>Nombre del Proyecto</vt:lpstr>
      <vt:lpstr>Definir Template</vt:lpstr>
      <vt:lpstr>Creando el proyecto</vt:lpstr>
      <vt:lpstr>Eliminar el controlador ValuesController</vt:lpstr>
      <vt:lpstr>Agregar nuevo Controller</vt:lpstr>
      <vt:lpstr>Agregar nuevo: API Controller - Empty</vt:lpstr>
      <vt:lpstr>Nombre del Controller</vt:lpstr>
      <vt:lpstr>Crear archivo data.json que contendrá los datos de las divisas</vt:lpstr>
      <vt:lpstr>Elegimos un archivo del tipo json</vt:lpstr>
      <vt:lpstr>Buscar la cotización de las divisas según el Banco Nación</vt:lpstr>
      <vt:lpstr>Agregar datos al archivo data.json</vt:lpstr>
      <vt:lpstr>Agregar método GET en DivisasController</vt:lpstr>
      <vt:lpstr>Modificar launchUrl para que  la aplicación abra en el controlador de divisas</vt:lpstr>
      <vt:lpstr>Modificar launchUrl para que  la aplicación abra en el controlador de divisas</vt:lpstr>
      <vt:lpstr>Ejecutar API</vt:lpstr>
      <vt:lpstr>Resultado de la Ejecución</vt:lpstr>
      <vt:lpstr>Práctica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 .NET Core</dc:title>
  <dc:creator>Brian Nahuel Desiderio</dc:creator>
  <cp:lastModifiedBy>Brian Nahuel Desiderio</cp:lastModifiedBy>
  <cp:revision>53</cp:revision>
  <dcterms:created xsi:type="dcterms:W3CDTF">2020-03-23T22:46:42Z</dcterms:created>
  <dcterms:modified xsi:type="dcterms:W3CDTF">2020-03-24T20:58:23Z</dcterms:modified>
</cp:coreProperties>
</file>