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6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0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3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53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8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4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8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5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6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29E8-8A3D-432D-97EC-B756D573530E}" type="datetimeFigureOut">
              <a:rPr lang="en-IN" smtClean="0"/>
              <a:t>11-11-2015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724A-719C-47C8-A6A4-EB73B5325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Modeling</a:t>
            </a:r>
            <a:r>
              <a:rPr lang="en-IN" sz="4800" dirty="0" smtClean="0"/>
              <a:t> </a:t>
            </a:r>
            <a:r>
              <a:rPr lang="en-IN" sz="4800" dirty="0" smtClean="0"/>
              <a:t>interference in </a:t>
            </a:r>
            <a:r>
              <a:rPr lang="en-IN" sz="4800" dirty="0" smtClean="0"/>
              <a:t>networks using </a:t>
            </a:r>
            <a:r>
              <a:rPr lang="en-IN" sz="4800" dirty="0" smtClean="0"/>
              <a:t>experimental data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1057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is to estimate the effect of treatment (T=1 or 0) on outcome Y</a:t>
            </a:r>
          </a:p>
          <a:p>
            <a:r>
              <a:rPr lang="en-US" dirty="0" smtClean="0"/>
              <a:t>Donald Rubin’s causal inference model (Potential Outcomes framework) based on counterfactual effects is commonly used</a:t>
            </a:r>
          </a:p>
          <a:p>
            <a:r>
              <a:rPr lang="en-US" dirty="0" smtClean="0"/>
              <a:t>Stable Unit Treatment Value Assumption:</a:t>
            </a:r>
          </a:p>
          <a:p>
            <a:pPr lvl="1"/>
            <a:r>
              <a:rPr lang="en-IN" dirty="0" smtClean="0"/>
              <a:t>the treatment status of any unit does not affect the potential outcomes of the other units (non-interference)</a:t>
            </a:r>
          </a:p>
          <a:p>
            <a:pPr lvl="1"/>
            <a:r>
              <a:rPr lang="en-IN" dirty="0" smtClean="0"/>
              <a:t>the treatments for all units are comparable (no variation in treatment)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259" y="6405562"/>
            <a:ext cx="1179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http://www.people.fas.harvard.edu/~plam/teaching/methods/causal/causal_print.pdf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01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outcome of any unit necessarily affects the outcome of some other units</a:t>
            </a:r>
          </a:p>
          <a:p>
            <a:r>
              <a:rPr lang="en-US" dirty="0" smtClean="0"/>
              <a:t>SUTVA breaks down</a:t>
            </a:r>
          </a:p>
          <a:p>
            <a:r>
              <a:rPr lang="en-US" dirty="0" smtClean="0"/>
              <a:t>Studying that effect (interference effect or propagation effect) might itself be of interest</a:t>
            </a:r>
          </a:p>
          <a:p>
            <a:pPr lvl="1"/>
            <a:r>
              <a:rPr lang="en-US" dirty="0" smtClean="0"/>
              <a:t>Example: How does emailing some of the legislators about an upcoming bill by a grassroots organization affect the vote of those legislators who were not emailed?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5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Interference can be modeled basis links established via a particular type of network e.g. ideological or geographical network</a:t>
            </a:r>
          </a:p>
          <a:p>
            <a:r>
              <a:rPr lang="en-US" dirty="0" smtClean="0"/>
              <a:t>For an untreated unit, receiving a treatment and its effect depends on the number of neighbors and potentially other external factors</a:t>
            </a:r>
          </a:p>
          <a:p>
            <a:r>
              <a:rPr lang="en-US" dirty="0" smtClean="0"/>
              <a:t>Fields such as marketing (e.g. spread of advertising campaign) or epidemiology (spread of diseases) have modeled this</a:t>
            </a:r>
            <a:r>
              <a:rPr lang="en-US" dirty="0"/>
              <a:t> </a:t>
            </a:r>
            <a:r>
              <a:rPr lang="en-US" dirty="0" smtClean="0"/>
              <a:t>phenomena</a:t>
            </a:r>
          </a:p>
        </p:txBody>
      </p:sp>
    </p:spTree>
    <p:extLst>
      <p:ext uri="{BB962C8B-B14F-4D97-AF65-F5344CB8AC3E}">
        <p14:creationId xmlns:p14="http://schemas.microsoft.com/office/powerpoint/2010/main" val="180536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outcomes framework assumes SUTVA and devices methods to ensure that background variables are averages, before calculating expected treatment effects</a:t>
            </a:r>
          </a:p>
          <a:p>
            <a:r>
              <a:rPr lang="en-US" dirty="0" smtClean="0"/>
              <a:t>Good randomized experiments take care of this aspect</a:t>
            </a:r>
          </a:p>
          <a:p>
            <a:r>
              <a:rPr lang="en-US" dirty="0" smtClean="0"/>
              <a:t>In field experiments on social groups, interference is substantial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4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Mexico:</a:t>
            </a:r>
          </a:p>
          <a:p>
            <a:pPr lvl="1"/>
            <a:r>
              <a:rPr lang="en-US" dirty="0" smtClean="0"/>
              <a:t>Studying whether legislator are responsive to public opinion</a:t>
            </a:r>
          </a:p>
          <a:p>
            <a:pPr lvl="1"/>
            <a:r>
              <a:rPr lang="en-US" dirty="0" smtClean="0"/>
              <a:t>New Mexico’s special legislative session, 2008</a:t>
            </a:r>
          </a:p>
          <a:p>
            <a:pPr lvl="1"/>
            <a:r>
              <a:rPr lang="en-US" dirty="0" smtClean="0"/>
              <a:t>Treatment: District-specific letters sent to corresponding legislators, indicating the results of an opinion survey</a:t>
            </a:r>
          </a:p>
          <a:p>
            <a:pPr lvl="1"/>
            <a:r>
              <a:rPr lang="en-US" dirty="0" smtClean="0"/>
              <a:t>Outcome: Voting behavior of legislators (treated and control group)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New Hampshire:</a:t>
            </a:r>
          </a:p>
          <a:p>
            <a:pPr lvl="1"/>
            <a:r>
              <a:rPr lang="en-US" dirty="0" smtClean="0"/>
              <a:t>Estimating the effect of grassroots lobbying on legislators' behavior</a:t>
            </a:r>
          </a:p>
          <a:p>
            <a:pPr lvl="1"/>
            <a:r>
              <a:rPr lang="en-US" dirty="0" smtClean="0"/>
              <a:t>House of Representative in the state voted on an anti-smoking bill in Spring of 2006</a:t>
            </a:r>
          </a:p>
          <a:p>
            <a:pPr lvl="1"/>
            <a:r>
              <a:rPr lang="en-US" dirty="0" smtClean="0"/>
              <a:t>Grassroots emailing campaign was undertaken and voting behavior was observed</a:t>
            </a:r>
          </a:p>
        </p:txBody>
      </p:sp>
    </p:spTree>
    <p:extLst>
      <p:ext uri="{BB962C8B-B14F-4D97-AF65-F5344CB8AC3E}">
        <p14:creationId xmlns:p14="http://schemas.microsoft.com/office/powerpoint/2010/main" val="9115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New Mexico paper (Butler and Nickerson, 2011)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Treatment given after matching</a:t>
            </a:r>
          </a:p>
          <a:p>
            <a:r>
              <a:rPr lang="en-US" dirty="0" smtClean="0"/>
              <a:t>Interference was not estimated in this paper. However a follow-up paper by </a:t>
            </a:r>
            <a:r>
              <a:rPr lang="en-US" dirty="0" err="1" smtClean="0"/>
              <a:t>Coppock</a:t>
            </a:r>
            <a:r>
              <a:rPr lang="en-US" dirty="0" smtClean="0"/>
              <a:t> (2015) estimated the interference effect as well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New Hampshire paper (Bergan, 2009)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Matched pair design implemented treatment assignment</a:t>
            </a:r>
          </a:p>
          <a:p>
            <a:r>
              <a:rPr lang="en-US" dirty="0" smtClean="0"/>
              <a:t>Many threats to internal and external validity</a:t>
            </a:r>
          </a:p>
          <a:p>
            <a:r>
              <a:rPr lang="en-US" dirty="0" smtClean="0"/>
              <a:t>Interference not modeled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propagation models based on geographical proximity, ideological similarity and co-committee membership</a:t>
            </a:r>
          </a:p>
          <a:p>
            <a:r>
              <a:rPr lang="en-US" dirty="0" smtClean="0"/>
              <a:t>Ensuring that the data takes care of other factors such as influence from legislators who had already made a decision and interaction between above mentioned factors</a:t>
            </a:r>
          </a:p>
          <a:p>
            <a:r>
              <a:rPr lang="en-US" dirty="0" smtClean="0"/>
              <a:t>Replicating results from some more papers</a:t>
            </a:r>
          </a:p>
          <a:p>
            <a:r>
              <a:rPr lang="en-US" dirty="0" smtClean="0"/>
              <a:t>Adapting these propagation models to both datasets and evaluating the effects using </a:t>
            </a:r>
            <a:r>
              <a:rPr lang="en-US" smtClean="0"/>
              <a:t>permutation testing</a:t>
            </a:r>
          </a:p>
        </p:txBody>
      </p:sp>
    </p:spTree>
    <p:extLst>
      <p:ext uri="{BB962C8B-B14F-4D97-AF65-F5344CB8AC3E}">
        <p14:creationId xmlns:p14="http://schemas.microsoft.com/office/powerpoint/2010/main" val="15348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459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Modeling interference in networks using experimental data</vt:lpstr>
      <vt:lpstr>Causal inference</vt:lpstr>
      <vt:lpstr>Networks</vt:lpstr>
      <vt:lpstr>Modeling interference</vt:lpstr>
      <vt:lpstr>Randomized experiments</vt:lpstr>
      <vt:lpstr>Datasets</vt:lpstr>
      <vt:lpstr>New Mexico paper (Butler and Nickerson, 2011)</vt:lpstr>
      <vt:lpstr>New Hampshire paper (Bergan, 2009)</vt:lpstr>
      <vt:lpstr>Plan ahead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interference in networks, using experimental data</dc:title>
  <dc:creator>Sayali Phadke</dc:creator>
  <cp:lastModifiedBy>Sayali Phadke</cp:lastModifiedBy>
  <cp:revision>14</cp:revision>
  <dcterms:created xsi:type="dcterms:W3CDTF">2015-11-11T11:28:19Z</dcterms:created>
  <dcterms:modified xsi:type="dcterms:W3CDTF">2015-11-11T14:04:29Z</dcterms:modified>
</cp:coreProperties>
</file>