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997700" cy="9271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F9F92-A16F-4E4E-841E-7D056660579B}">
  <a:tblStyle styleId="{969F9F92-A16F-4E4E-841E-7D05666057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475" lIns="92950" spcFirstLastPara="1" rIns="92950" wrap="square" tIns="464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745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07450"/>
            <a:ext cx="303371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75" lIns="92950" spcFirstLastPara="1" rIns="92950" wrap="square" tIns="464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c3f10e24_0_24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cc3f10e24_0_24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c8d2a8d6b_0_49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8c8d2a8d6b_0_49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c8d2a8d6b_0_61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c8d2a8d6b_0_61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8d2a8d6b_0_3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c8d2a8d6b_0_3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8d2a8d6b_0_15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c8d2a8d6b_0_15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8d2a8d6b_0_24:notes"/>
          <p:cNvSpPr txBox="1"/>
          <p:nvPr>
            <p:ph idx="1" type="body"/>
          </p:nvPr>
        </p:nvSpPr>
        <p:spPr>
          <a:xfrm>
            <a:off x="933450" y="4403725"/>
            <a:ext cx="5130900" cy="417210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c8d2a8d6b_0_24:notes"/>
          <p:cNvSpPr/>
          <p:nvPr>
            <p:ph idx="2" type="sldImg"/>
          </p:nvPr>
        </p:nvSpPr>
        <p:spPr>
          <a:xfrm>
            <a:off x="1181100" y="695325"/>
            <a:ext cx="46356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33450" y="4403725"/>
            <a:ext cx="5130800" cy="4171950"/>
          </a:xfrm>
          <a:prstGeom prst="rect">
            <a:avLst/>
          </a:prstGeom>
        </p:spPr>
        <p:txBody>
          <a:bodyPr anchorCtr="0" anchor="t" bIns="46475" lIns="92950" spcFirstLastPara="1" rIns="92950" wrap="square" tIns="4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8110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85800" y="16764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648200" y="16764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 rot="5400000">
            <a:off x="4552950" y="2190750"/>
            <a:ext cx="5867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 rot="5400000">
            <a:off x="590550" y="323850"/>
            <a:ext cx="5867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2362200" y="0"/>
            <a:ext cx="4419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0" name="Google Shape;70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15240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/>
        </p:nvSpPr>
        <p:spPr>
          <a:xfrm rot="-2700000">
            <a:off x="6248400" y="5105400"/>
            <a:ext cx="2895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4000"/>
              <a:buFont typeface="Times New Roman"/>
              <a:buNone/>
            </a:pPr>
            <a:r>
              <a:rPr b="0" i="0" lang="en-US" sz="40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pic>
        <p:nvPicPr>
          <p:cNvPr descr="NOAA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152400"/>
            <a:ext cx="1192212" cy="1192212"/>
          </a:xfrm>
          <a:prstGeom prst="rect">
            <a:avLst/>
          </a:prstGeom>
          <a:noFill/>
          <a:ln>
            <a:noFill/>
          </a:ln>
          <a:effectLst>
            <a:outerShdw blurRad="63500" dir="2021404" dist="45790">
              <a:srgbClr val="000066">
                <a:alpha val="49803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brennan.dettmann@noaa.gov" TargetMode="External"/><Relationship Id="rId4" Type="http://schemas.openxmlformats.org/officeDocument/2006/relationships/hyperlink" Target="mailto:brennan.dettmann@valpo.edu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4400"/>
              <a:t>Wind Gust Climatology</a:t>
            </a:r>
            <a:endParaRPr sz="4400"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505200"/>
            <a:ext cx="6400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300"/>
              <a:t>Brennan Dettmann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Valparaiso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Meteorology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Weather Ready Nation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/>
              <a:t>Juneau Weather Forecast Office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2000"/>
              <a:t>: Bryan Caffrey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100"/>
              <a:t>31 July 2020</a:t>
            </a:r>
            <a:endParaRPr sz="250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653" y="120975"/>
            <a:ext cx="2017400" cy="1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none">
                <a:solidFill>
                  <a:schemeClr val="dk2"/>
                </a:solidFill>
              </a:rPr>
              <a:t>Comparing 2016 &amp; 2020 Studies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2"/>
                </a:solidFill>
              </a:rPr>
              <a:t>(</a:t>
            </a:r>
            <a:r>
              <a:rPr i="1" lang="en-US" sz="3200"/>
              <a:t>46205</a:t>
            </a:r>
            <a:r>
              <a:rPr i="1" lang="en-US" sz="3200" u="none">
                <a:solidFill>
                  <a:schemeClr val="dk2"/>
                </a:solidFill>
              </a:rPr>
              <a:t> - </a:t>
            </a:r>
            <a:r>
              <a:rPr i="1" lang="en-US" sz="3200"/>
              <a:t>Buoy SE Gulf of AK</a:t>
            </a:r>
            <a:r>
              <a:rPr b="0" i="0" lang="en-US" sz="3200" u="none">
                <a:solidFill>
                  <a:schemeClr val="dk2"/>
                </a:solidFill>
              </a:rPr>
              <a:t>)</a:t>
            </a:r>
            <a:endParaRPr b="0" sz="3200"/>
          </a:p>
        </p:txBody>
      </p:sp>
      <p:sp>
        <p:nvSpPr>
          <p:cNvPr id="182" name="Google Shape;182;p22"/>
          <p:cNvSpPr txBox="1"/>
          <p:nvPr/>
        </p:nvSpPr>
        <p:spPr>
          <a:xfrm>
            <a:off x="-9824" y="1688800"/>
            <a:ext cx="3294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2016: </a:t>
            </a:r>
            <a:r>
              <a:rPr b="1" lang="en-US" sz="2000" u="sng"/>
              <a:t>Initial Power Model</a:t>
            </a:r>
            <a:endParaRPr b="1" sz="2000" u="sng"/>
          </a:p>
        </p:txBody>
      </p:sp>
      <p:sp>
        <p:nvSpPr>
          <p:cNvPr id="183" name="Google Shape;183;p22"/>
          <p:cNvSpPr txBox="1"/>
          <p:nvPr/>
        </p:nvSpPr>
        <p:spPr>
          <a:xfrm>
            <a:off x="5664713" y="1688800"/>
            <a:ext cx="3473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2020: </a:t>
            </a:r>
            <a:r>
              <a:rPr b="1" lang="en-US" sz="2000" u="sng"/>
              <a:t>Refined Power Model</a:t>
            </a:r>
            <a:endParaRPr b="1" sz="2000" u="sng"/>
          </a:p>
        </p:txBody>
      </p:sp>
      <p:sp>
        <p:nvSpPr>
          <p:cNvPr id="184" name="Google Shape;184;p22"/>
          <p:cNvSpPr txBox="1"/>
          <p:nvPr/>
        </p:nvSpPr>
        <p:spPr>
          <a:xfrm>
            <a:off x="3266400" y="3560575"/>
            <a:ext cx="2611200" cy="16392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Total Observations: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104,627 -&gt; 89,465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R-Squared values: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0.51 -&gt; 0.15</a:t>
            </a:r>
            <a:endParaRPr sz="19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00" y="2181625"/>
            <a:ext cx="2233700" cy="22241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5" y="4509600"/>
            <a:ext cx="2233699" cy="2202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725" y="2184934"/>
            <a:ext cx="2233701" cy="222434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724" y="4497814"/>
            <a:ext cx="2233699" cy="222551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4477513" y="4207400"/>
            <a:ext cx="4514100" cy="14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477525" y="2560900"/>
            <a:ext cx="4514100" cy="1408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63800" y="5059650"/>
            <a:ext cx="4147200" cy="134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263788" y="3429000"/>
            <a:ext cx="4147200" cy="134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263800" y="1798350"/>
            <a:ext cx="4147200" cy="1340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none">
                <a:solidFill>
                  <a:schemeClr val="dk2"/>
                </a:solidFill>
              </a:rPr>
              <a:t>Comparing 2016 &amp; 2020 Studies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/>
              <a:t>R-Squared Values)</a:t>
            </a:r>
            <a:endParaRPr b="0" sz="3200"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485325" y="22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{969F9F92-A16F-4E4E-841E-7D056660579B}</a:tableStyleId>
              </a:tblPr>
              <a:tblGrid>
                <a:gridCol w="1285875"/>
                <a:gridCol w="1562100"/>
                <a:gridCol w="933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7.497759205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749.78%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0.03023290002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485325" y="1798350"/>
            <a:ext cx="286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Land Observation Sites (28):</a:t>
            </a:r>
            <a:endParaRPr b="1" u="sng"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8532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{969F9F92-A16F-4E4E-841E-7D056660579B}</a:tableStyleId>
              </a:tblPr>
              <a:tblGrid>
                <a:gridCol w="1285875"/>
                <a:gridCol w="1562100"/>
                <a:gridCol w="933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1.890311282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189.03%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0.04200691738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485325" y="551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{969F9F92-A16F-4E4E-841E-7D056660579B}</a:tableStyleId>
              </a:tblPr>
              <a:tblGrid>
                <a:gridCol w="1285875"/>
                <a:gridCol w="1562100"/>
                <a:gridCol w="9334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-14.03190517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-1403.19%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-0.2598500958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-25.99%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23"/>
          <p:cNvSpPr txBox="1"/>
          <p:nvPr/>
        </p:nvSpPr>
        <p:spPr>
          <a:xfrm>
            <a:off x="485325" y="3429000"/>
            <a:ext cx="334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</a:rPr>
              <a:t>Inner Channel </a:t>
            </a:r>
            <a:r>
              <a:rPr b="1" lang="en-US" u="sng">
                <a:solidFill>
                  <a:schemeClr val="dk1"/>
                </a:solidFill>
              </a:rPr>
              <a:t>Observation Sites (5):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485325" y="5059650"/>
            <a:ext cx="300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</a:rPr>
              <a:t>Gulf </a:t>
            </a:r>
            <a:r>
              <a:rPr b="1" lang="en-US" u="sng">
                <a:solidFill>
                  <a:schemeClr val="dk1"/>
                </a:solidFill>
              </a:rPr>
              <a:t>Observation Sites (6):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4572000" y="30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{969F9F92-A16F-4E4E-841E-7D056660579B}</a:tableStyleId>
              </a:tblPr>
              <a:tblGrid>
                <a:gridCol w="1835800"/>
                <a:gridCol w="495575"/>
                <a:gridCol w="1334100"/>
                <a:gridCol w="62625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 (Land &amp; Inner Channels):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9.388070487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938.81%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0.0361199087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3"/>
          <p:cNvGraphicFramePr/>
          <p:nvPr/>
        </p:nvGraphicFramePr>
        <p:xfrm>
          <a:off x="4572000" y="466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{969F9F92-A16F-4E4E-841E-7D056660579B}</a:tableStyleId>
              </a:tblPr>
              <a:tblGrid>
                <a:gridCol w="1841075"/>
                <a:gridCol w="870025"/>
                <a:gridCol w="964875"/>
                <a:gridCol w="615750"/>
              </a:tblGrid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Change (Land &amp; Inner Channels &amp; Gulf):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-4.643834687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-464.38%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Average Change: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-0.0625367594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-6.25%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3"/>
          <p:cNvSpPr txBox="1"/>
          <p:nvPr/>
        </p:nvSpPr>
        <p:spPr>
          <a:xfrm>
            <a:off x="4572000" y="2560900"/>
            <a:ext cx="32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Land &amp; Inner Channel (33):</a:t>
            </a:r>
            <a:endParaRPr b="1" u="sng"/>
          </a:p>
        </p:txBody>
      </p:sp>
      <p:sp>
        <p:nvSpPr>
          <p:cNvPr id="209" name="Google Shape;209;p23"/>
          <p:cNvSpPr txBox="1"/>
          <p:nvPr/>
        </p:nvSpPr>
        <p:spPr>
          <a:xfrm>
            <a:off x="4533950" y="4207375"/>
            <a:ext cx="404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Land, Inner Channel, &amp; Gulf (39):</a:t>
            </a:r>
            <a:endParaRPr b="1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6858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</a:t>
            </a:r>
            <a:r>
              <a:rPr b="1" lang="en-US" sz="2000"/>
              <a:t>average number of observations</a:t>
            </a:r>
            <a:r>
              <a:rPr lang="en-US" sz="2000"/>
              <a:t> was </a:t>
            </a:r>
            <a:r>
              <a:rPr b="1" lang="en-US" sz="2000"/>
              <a:t>increased</a:t>
            </a:r>
            <a:r>
              <a:rPr lang="en-US" sz="2000"/>
              <a:t> from </a:t>
            </a:r>
            <a:r>
              <a:rPr b="1" lang="en-US" sz="2000"/>
              <a:t>52,481.4 </a:t>
            </a:r>
            <a:r>
              <a:rPr lang="en-US" sz="2000"/>
              <a:t>to </a:t>
            </a:r>
            <a:r>
              <a:rPr b="1" lang="en-US" sz="2000"/>
              <a:t>101,827.5</a:t>
            </a:r>
            <a:r>
              <a:rPr lang="en-US" sz="2000"/>
              <a:t> indicating a </a:t>
            </a:r>
            <a:r>
              <a:rPr b="1" lang="en-US" sz="2000"/>
              <a:t>more reliable study</a:t>
            </a:r>
            <a:r>
              <a:rPr lang="en-US" sz="2000"/>
              <a:t> (more independence/random).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879 models provided a </a:t>
            </a:r>
            <a:r>
              <a:rPr b="1" lang="en-US" sz="2000"/>
              <a:t>wide range of R</a:t>
            </a:r>
            <a:r>
              <a:rPr b="1" baseline="30000" lang="en-US" sz="2000"/>
              <a:t>2</a:t>
            </a:r>
            <a:r>
              <a:rPr b="1" lang="en-US" sz="2000"/>
              <a:t> values</a:t>
            </a:r>
            <a:r>
              <a:rPr b="1" lang="en-US" sz="2000"/>
              <a:t> </a:t>
            </a:r>
            <a:r>
              <a:rPr lang="en-US" sz="2000"/>
              <a:t>(</a:t>
            </a:r>
            <a:r>
              <a:rPr i="1" lang="en-US" sz="2000"/>
              <a:t>0.00027 </a:t>
            </a:r>
            <a:r>
              <a:rPr lang="en-US" sz="2000"/>
              <a:t>to</a:t>
            </a:r>
            <a:r>
              <a:rPr i="1" lang="en-US" sz="2000"/>
              <a:t> 0.96686</a:t>
            </a:r>
            <a:r>
              <a:rPr lang="en-US" sz="2000"/>
              <a:t>)</a:t>
            </a:r>
            <a:r>
              <a:rPr lang="en-US" sz="2000"/>
              <a:t>, however there was an </a:t>
            </a:r>
            <a:r>
              <a:rPr b="1" lang="en-US" sz="2000"/>
              <a:t>average increase of 3.61% </a:t>
            </a:r>
            <a:r>
              <a:rPr lang="en-US" sz="2000"/>
              <a:t> from the stations that were analyzed in Kimberly’s study compared to the equations derived in this project </a:t>
            </a:r>
            <a:r>
              <a:rPr lang="en-US" sz="2000"/>
              <a:t>(excluding the Gulf values)</a:t>
            </a:r>
            <a:r>
              <a:rPr lang="en-US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Approximately </a:t>
            </a:r>
            <a:r>
              <a:rPr b="1" lang="en-US" sz="2000"/>
              <a:t>98.7%</a:t>
            </a:r>
            <a:r>
              <a:rPr b="1" lang="en-US" sz="2000"/>
              <a:t> </a:t>
            </a:r>
            <a:r>
              <a:rPr lang="en-US" sz="2000"/>
              <a:t>(</a:t>
            </a:r>
            <a:r>
              <a:rPr lang="en-US" sz="2000"/>
              <a:t>868/879</a:t>
            </a:r>
            <a:r>
              <a:rPr lang="en-US" sz="2000"/>
              <a:t>) of the models were determined to be </a:t>
            </a:r>
            <a:r>
              <a:rPr b="1" lang="en-US" sz="2000"/>
              <a:t>statistically significant</a:t>
            </a:r>
            <a:r>
              <a:rPr lang="en-US" sz="2000"/>
              <a:t> at the 95% confidence level.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•"/>
            </a:pPr>
            <a:r>
              <a:rPr lang="en-US" sz="2000"/>
              <a:t>The computed power models will provide the foundation for a </a:t>
            </a:r>
            <a:r>
              <a:rPr b="1" lang="en-US" sz="2000"/>
              <a:t>more expansive and overall more accurate</a:t>
            </a:r>
            <a:r>
              <a:rPr lang="en-US" sz="2000"/>
              <a:t> wind gust forecast upon implementation (excluding gulf stations). 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Verifying the predicting power of the models through empirical experiments.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Python wind gust tool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Future work could be done to create non-power models or models based on specific wind speed ranges.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685800" y="1676400"/>
            <a:ext cx="80625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Special thanks to </a:t>
            </a:r>
            <a:r>
              <a:rPr b="1" lang="en-US"/>
              <a:t>Bryan Caffrey</a:t>
            </a:r>
            <a:r>
              <a:rPr lang="en-US"/>
              <a:t> for guidance throughout the project; </a:t>
            </a:r>
            <a:r>
              <a:rPr b="1" lang="en-US"/>
              <a:t>Leanne Blind-Doskocil</a:t>
            </a:r>
            <a:r>
              <a:rPr lang="en-US"/>
              <a:t> for cohort support along the way; and to the </a:t>
            </a:r>
            <a:r>
              <a:rPr b="1" lang="en-US"/>
              <a:t>Juneau WFO</a:t>
            </a:r>
            <a:r>
              <a:rPr lang="en-US"/>
              <a:t> for being welcoming hosts!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Thanks</a:t>
            </a:r>
            <a:r>
              <a:rPr lang="en-US"/>
              <a:t> to </a:t>
            </a:r>
            <a:r>
              <a:rPr b="1" lang="en-US"/>
              <a:t>Kimberly Clinch</a:t>
            </a:r>
            <a:r>
              <a:rPr lang="en-US"/>
              <a:t> and the work that she began in her 2016 study.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Thanks to the </a:t>
            </a:r>
            <a:r>
              <a:rPr b="1" lang="en-US"/>
              <a:t>NOAA Ernest F. Hollings Undergraduate Scholarship Program</a:t>
            </a:r>
            <a:r>
              <a:rPr lang="en-US"/>
              <a:t> for funding the research.</a:t>
            </a:r>
            <a:endParaRPr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Contact Info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597750" y="1828800"/>
            <a:ext cx="79485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4000"/>
              <a:t>Brennan Dettmann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Email: </a:t>
            </a:r>
            <a:r>
              <a:rPr b="1" lang="en-US" sz="2400">
                <a:solidFill>
                  <a:srgbClr val="000000"/>
                </a:solidFill>
                <a:uFill>
                  <a:noFill/>
                </a:uFill>
                <a:hlinkClick r:id="rId3"/>
              </a:rPr>
              <a:t>brennan.dettmann@noaa.gov</a:t>
            </a:r>
            <a:r>
              <a:rPr b="1" lang="en-US" sz="2400">
                <a:solidFill>
                  <a:srgbClr val="000000"/>
                </a:solidFill>
              </a:rPr>
              <a:t>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Email(school):</a:t>
            </a:r>
            <a:r>
              <a:rPr b="1" lang="en-US" sz="2400">
                <a:solidFill>
                  <a:srgbClr val="000000"/>
                </a:solidFill>
              </a:rPr>
              <a:t> </a:t>
            </a:r>
            <a:r>
              <a:rPr b="1" lang="en-US" sz="2400">
                <a:solidFill>
                  <a:srgbClr val="000000"/>
                </a:solidFill>
                <a:uFill>
                  <a:noFill/>
                </a:uFill>
                <a:hlinkClick r:id="rId4"/>
              </a:rPr>
              <a:t>brennan.dettmann@valpo.edu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Twitter: </a:t>
            </a:r>
            <a:r>
              <a:rPr b="1" lang="en-US" sz="2400"/>
              <a:t>@bed_wx</a:t>
            </a:r>
            <a:endParaRPr sz="3200"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0403" y="110725"/>
            <a:ext cx="2017400" cy="1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1752500"/>
            <a:ext cx="3886200" cy="4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075" y="2112325"/>
            <a:ext cx="3348950" cy="3348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4"/>
          <p:cNvSpPr txBox="1"/>
          <p:nvPr/>
        </p:nvSpPr>
        <p:spPr>
          <a:xfrm>
            <a:off x="4520900" y="5693125"/>
            <a:ext cx="4131300" cy="32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1"/>
                </a:solidFill>
              </a:rPr>
              <a:t>Taken during my site visit to the NWS Juneau Office in March.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514825" y="1828800"/>
            <a:ext cx="4023600" cy="252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Facts </a:t>
            </a:r>
            <a:r>
              <a:rPr lang="en-US" sz="2000"/>
              <a:t>about</a:t>
            </a:r>
            <a:r>
              <a:rPr b="1" lang="en-US" sz="2000"/>
              <a:t> Southeast Alaska (SEAK):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Very complex terrain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Harder to forecast wind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Covers roughly 35,138 square miles of land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Population of ~ 72,373 people</a:t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10526" r="19435" t="2856"/>
          <a:stretch/>
        </p:blipFill>
        <p:spPr>
          <a:xfrm>
            <a:off x="4739200" y="1839608"/>
            <a:ext cx="4252400" cy="317879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15"/>
          <p:cNvSpPr txBox="1"/>
          <p:nvPr/>
        </p:nvSpPr>
        <p:spPr>
          <a:xfrm>
            <a:off x="5264600" y="5151425"/>
            <a:ext cx="3201600" cy="71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chemeClr val="dk1"/>
                </a:solidFill>
              </a:rPr>
              <a:t>West Peak Mountain facing south towards the Gastineau Channel and Admiralty Island. Photo courtesy of Cody Moore.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Background Cont.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877000" y="1676400"/>
            <a:ext cx="4194600" cy="42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Gust Forecast History: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Old Model: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Flat 1.2 gust factor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/>
              <a:t>Gust Forecast = (1.2) * (Sustained Wind Speed)</a:t>
            </a:r>
            <a:endParaRPr b="1" i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Typically </a:t>
            </a:r>
            <a:r>
              <a:rPr b="1" lang="en-US" sz="1800"/>
              <a:t>underestimates</a:t>
            </a:r>
            <a:r>
              <a:rPr lang="en-US" sz="1800"/>
              <a:t> for </a:t>
            </a:r>
            <a:r>
              <a:rPr b="1" lang="en-US" sz="1800"/>
              <a:t>lower wind speeds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Current Model: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Region-specific power model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/>
              <a:t>y = ax</a:t>
            </a:r>
            <a:r>
              <a:rPr b="1" baseline="30000" i="1" lang="en-US" sz="1400"/>
              <a:t>b</a:t>
            </a:r>
            <a:endParaRPr b="1" baseline="30000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Better predicting power than flat 1.2 gust factor</a:t>
            </a:r>
            <a:r>
              <a:rPr baseline="30000" lang="en-US" sz="1800"/>
              <a:t>1</a:t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25825" y="5665950"/>
            <a:ext cx="3201600" cy="53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</a:rPr>
              <a:t>Nishida, Tomoya &amp; Waseda, Takuji. (2015). The Impact of the Winter Monsoon on Marine Surface-Layer Turbulence. Boundary-Layer Meteorology. 157. 10.1007/s10546-015-0053-5.</a:t>
            </a:r>
            <a:endParaRPr sz="1100"/>
          </a:p>
        </p:txBody>
      </p:sp>
      <p:sp>
        <p:nvSpPr>
          <p:cNvPr id="120" name="Google Shape;120;p16"/>
          <p:cNvSpPr txBox="1"/>
          <p:nvPr/>
        </p:nvSpPr>
        <p:spPr>
          <a:xfrm>
            <a:off x="0" y="6553200"/>
            <a:ext cx="793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AutoNum type="arabicPeriod"/>
            </a:pPr>
            <a:r>
              <a:rPr lang="en-US" sz="900">
                <a:solidFill>
                  <a:srgbClr val="666666"/>
                </a:solidFill>
              </a:rPr>
              <a:t>Clinch, K., and Caffrey, B.. Improving Wind Gust Forecasts in Southeast Alaska. 2016.</a:t>
            </a:r>
            <a:endParaRPr sz="1100">
              <a:solidFill>
                <a:srgbClr val="666666"/>
              </a:solidFill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50" y="2073700"/>
            <a:ext cx="4256951" cy="3400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6"/>
          <p:cNvSpPr txBox="1"/>
          <p:nvPr/>
        </p:nvSpPr>
        <p:spPr>
          <a:xfrm>
            <a:off x="775525" y="1676400"/>
            <a:ext cx="3502200" cy="3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</a:rPr>
              <a:t>Arbitrary Gust Factor vs. Sustained Wind Speed Plot</a:t>
            </a:r>
            <a:endParaRPr sz="1100" u="sng"/>
          </a:p>
        </p:txBody>
      </p:sp>
      <p:cxnSp>
        <p:nvCxnSpPr>
          <p:cNvPr id="123" name="Google Shape;123;p16"/>
          <p:cNvCxnSpPr/>
          <p:nvPr/>
        </p:nvCxnSpPr>
        <p:spPr>
          <a:xfrm>
            <a:off x="625250" y="4879550"/>
            <a:ext cx="3174600" cy="18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5160000" dist="38100">
              <a:srgbClr val="000000">
                <a:alpha val="50000"/>
              </a:srgbClr>
            </a:outerShdw>
          </a:effectLst>
        </p:spPr>
      </p:cxnSp>
      <p:sp>
        <p:nvSpPr>
          <p:cNvPr id="124" name="Google Shape;124;p16"/>
          <p:cNvSpPr/>
          <p:nvPr/>
        </p:nvSpPr>
        <p:spPr>
          <a:xfrm rot="1065618">
            <a:off x="3513896" y="4316211"/>
            <a:ext cx="209484" cy="5346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3250475" y="3967925"/>
            <a:ext cx="1017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Flat Multiplier</a:t>
            </a:r>
            <a:endParaRPr i="1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558000" y="4176075"/>
            <a:ext cx="8028000" cy="184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77675" y="2958300"/>
            <a:ext cx="8028000" cy="10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77675" y="1683575"/>
            <a:ext cx="8028000" cy="10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500"/>
              <a:t>Goal: </a:t>
            </a:r>
            <a:r>
              <a:rPr lang="en-US" sz="2000"/>
              <a:t>With over </a:t>
            </a:r>
            <a:r>
              <a:rPr b="1" lang="en-US" sz="2000"/>
              <a:t>4 years of new data and a wider network of stations</a:t>
            </a:r>
            <a:r>
              <a:rPr lang="en-US" sz="2000"/>
              <a:t>, the office </a:t>
            </a:r>
            <a:r>
              <a:rPr b="1" lang="en-US" sz="2000"/>
              <a:t>aims to improve wind gust forecasts</a:t>
            </a:r>
            <a:r>
              <a:rPr lang="en-US" sz="2000"/>
              <a:t> through a research experiment.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500"/>
              <a:t>Question:</a:t>
            </a:r>
            <a:r>
              <a:rPr b="1" lang="en-US" sz="2300"/>
              <a:t> </a:t>
            </a:r>
            <a:r>
              <a:rPr lang="en-US" sz="2000"/>
              <a:t>Will statistical analysis and an increased observation density improve wind gust forecasts across the complex terrain of Southeast Alaska?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500"/>
              <a:t>Hypothesis: </a:t>
            </a:r>
            <a:r>
              <a:rPr lang="en-US" sz="2000"/>
              <a:t>After witnessing the predicting power of a power model, it is evident that a higher gust factor is more effective for lower wind speeds. Following the success of Kimberly’s findings, it is </a:t>
            </a:r>
            <a:r>
              <a:rPr b="1" lang="en-US" sz="2000"/>
              <a:t>expected </a:t>
            </a:r>
            <a:r>
              <a:rPr lang="en-US" sz="2000"/>
              <a:t>that a</a:t>
            </a:r>
            <a:r>
              <a:rPr b="1" lang="en-US" sz="2000"/>
              <a:t> higher observation density </a:t>
            </a:r>
            <a:r>
              <a:rPr lang="en-US" sz="2000"/>
              <a:t>will</a:t>
            </a:r>
            <a:r>
              <a:rPr b="1" lang="en-US" sz="2000"/>
              <a:t> lead to more refined equations</a:t>
            </a:r>
            <a:r>
              <a:rPr lang="en-US" sz="2000"/>
              <a:t> and ultimately </a:t>
            </a:r>
            <a:r>
              <a:rPr b="1" lang="en-US" sz="2000"/>
              <a:t>more accurate forecasts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09700" y="1752625"/>
            <a:ext cx="4676400" cy="335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/>
              <a:t>Data: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Pulled from 97 unique observation sites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Increased from 48 in 2016 study</a:t>
            </a:r>
            <a:endParaRPr sz="20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Three primary databases</a:t>
            </a:r>
            <a:endParaRPr sz="20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Alaska Ocean Observing System (AOOS)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Synoptic Data - MesoWest</a:t>
            </a:r>
            <a:endParaRPr sz="15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500"/>
              <a:t>National Data Buoy Center (NDBC)</a:t>
            </a:r>
            <a:endParaRPr sz="1500"/>
          </a:p>
          <a:p>
            <a:pPr indent="-317500" lvl="0" marL="457200" rtl="0" algn="l">
              <a:spcBef>
                <a:spcPts val="560"/>
              </a:spcBef>
              <a:spcAft>
                <a:spcPts val="1000"/>
              </a:spcAft>
              <a:buSzPts val="1400"/>
              <a:buChar char="•"/>
            </a:pPr>
            <a:r>
              <a:rPr lang="en-US" sz="2000"/>
              <a:t>Created Python scripts to “clean” files</a:t>
            </a:r>
            <a:endParaRPr sz="15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44" y="1752626"/>
            <a:ext cx="3585268" cy="3509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349" y="3973374"/>
            <a:ext cx="1477675" cy="1289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18"/>
          <p:cNvSpPr txBox="1"/>
          <p:nvPr/>
        </p:nvSpPr>
        <p:spPr>
          <a:xfrm>
            <a:off x="5715175" y="5478875"/>
            <a:ext cx="2967600" cy="87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/>
              <a:t>Figure illustrates 57 of the observations sites in SEAK. Red indicates</a:t>
            </a:r>
            <a:r>
              <a:rPr i="1" lang="en-US" sz="1100">
                <a:solidFill>
                  <a:srgbClr val="980000"/>
                </a:solidFill>
              </a:rPr>
              <a:t> </a:t>
            </a:r>
            <a:r>
              <a:rPr i="1" lang="en-US" sz="1100">
                <a:solidFill>
                  <a:srgbClr val="FF0000"/>
                </a:solidFill>
              </a:rPr>
              <a:t>land-based sites</a:t>
            </a:r>
            <a:r>
              <a:rPr i="1" lang="en-US" sz="1100"/>
              <a:t>, purple indicates</a:t>
            </a:r>
            <a:r>
              <a:rPr i="1" lang="en-US" sz="1100">
                <a:solidFill>
                  <a:srgbClr val="9900FF"/>
                </a:solidFill>
              </a:rPr>
              <a:t> channel-based</a:t>
            </a:r>
            <a:r>
              <a:rPr i="1" lang="en-US" sz="1100"/>
              <a:t>, and blue indicates </a:t>
            </a:r>
            <a:r>
              <a:rPr i="1" lang="en-US" sz="1100">
                <a:solidFill>
                  <a:srgbClr val="4A86E8"/>
                </a:solidFill>
              </a:rPr>
              <a:t>gulf-based</a:t>
            </a:r>
            <a:r>
              <a:rPr i="1" lang="en-US" sz="1100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 Cont.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09700" y="1752625"/>
            <a:ext cx="7948500" cy="24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/>
              <a:t>For each observation site</a:t>
            </a:r>
            <a:r>
              <a:rPr b="1" lang="en-US"/>
              <a:t>:</a:t>
            </a:r>
            <a:endParaRPr b="1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Calculate gust factor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600"/>
              <a:t>Gust Factor = Gust Wind Speed / Sustained Wind Speed</a:t>
            </a:r>
            <a:endParaRPr b="1" i="1"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Sort data by wind direction into 9 separate files</a:t>
            </a:r>
            <a:endParaRPr sz="2000"/>
          </a:p>
          <a:p>
            <a:pPr indent="-285750" lvl="1" marL="914400" rtl="0" algn="l">
              <a:spcBef>
                <a:spcPts val="100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Each cardinal direction (ex. east, north, southwest, etc.)</a:t>
            </a:r>
            <a:endParaRPr sz="1500"/>
          </a:p>
          <a:p>
            <a:pPr indent="-285750" lvl="1" marL="914400" rtl="0" algn="l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One file containing all data points</a:t>
            </a:r>
            <a:endParaRPr sz="15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17" y="4559149"/>
            <a:ext cx="5134483" cy="1689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9"/>
          <p:cNvSpPr txBox="1"/>
          <p:nvPr/>
        </p:nvSpPr>
        <p:spPr>
          <a:xfrm>
            <a:off x="1298200" y="5080375"/>
            <a:ext cx="1828800" cy="646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MVXA2 (Mendenhall Valley) NW file: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1447800" y="2286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Methodology Cont.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609700" y="1752625"/>
            <a:ext cx="7948500" cy="285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/>
              <a:t>Create Power Models</a:t>
            </a:r>
            <a:r>
              <a:rPr b="1" lang="en-US"/>
              <a:t>:</a:t>
            </a:r>
            <a:endParaRPr b="1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Analyzing relationship between gust factor and sustained wind speed values</a:t>
            </a:r>
            <a:endParaRPr b="1" i="1"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Find </a:t>
            </a:r>
            <a:r>
              <a:rPr i="1" lang="en-US" sz="2000"/>
              <a:t>a </a:t>
            </a:r>
            <a:r>
              <a:rPr lang="en-US" sz="2000"/>
              <a:t>and </a:t>
            </a:r>
            <a:r>
              <a:rPr i="1" lang="en-US" sz="2000"/>
              <a:t>b </a:t>
            </a:r>
            <a:r>
              <a:rPr lang="en-US" sz="2000"/>
              <a:t>such that </a:t>
            </a:r>
            <a:r>
              <a:rPr i="1" lang="en-US" sz="2000"/>
              <a:t>y = ax</a:t>
            </a:r>
            <a:r>
              <a:rPr baseline="30000" i="1" lang="en-US" sz="2000"/>
              <a:t>b</a:t>
            </a:r>
            <a:endParaRPr baseline="30000" i="1" sz="2000"/>
          </a:p>
          <a:p>
            <a:pPr indent="-285750" lvl="1" marL="914400" rtl="0" algn="l">
              <a:spcBef>
                <a:spcPts val="100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Transformed power function by taking natural logarithm of each side</a:t>
            </a:r>
            <a:endParaRPr sz="1500"/>
          </a:p>
          <a:p>
            <a:pPr indent="-285750" lvl="1" marL="914400" rtl="0" algn="l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Used linear regression to find appropriate coefficients</a:t>
            </a:r>
            <a:endParaRPr sz="1500"/>
          </a:p>
          <a:p>
            <a:pPr indent="-285750" lvl="1" marL="914400" rtl="0" algn="l">
              <a:spcBef>
                <a:spcPts val="560"/>
              </a:spcBef>
              <a:spcAft>
                <a:spcPts val="0"/>
              </a:spcAft>
              <a:buSzPts val="900"/>
              <a:buChar char="–"/>
            </a:pPr>
            <a:r>
              <a:rPr lang="en-US" sz="1500"/>
              <a:t>Assessed goodness of fit with R-squared values</a:t>
            </a:r>
            <a:endParaRPr sz="1500"/>
          </a:p>
        </p:txBody>
      </p:sp>
      <p:sp>
        <p:nvSpPr>
          <p:cNvPr id="162" name="Google Shape;162;p20"/>
          <p:cNvSpPr txBox="1"/>
          <p:nvPr/>
        </p:nvSpPr>
        <p:spPr>
          <a:xfrm>
            <a:off x="1894500" y="4908100"/>
            <a:ext cx="5355000" cy="1607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Portion of C</a:t>
            </a:r>
            <a:r>
              <a:rPr b="1" lang="en-US"/>
              <a:t>ode</a:t>
            </a:r>
            <a:r>
              <a:rPr b="1" lang="en-US"/>
              <a:t> Used in R</a:t>
            </a:r>
            <a:r>
              <a:rPr b="1" lang="en-US"/>
              <a:t>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= lm(log(data$GustMult)~log(data$SusWindSpeed))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coefs = unname(coef(model))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coefa = exp(coefs[1])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coefb = coefs[2]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rsquared = summary(model)$r.squared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1447800" y="228600"/>
            <a:ext cx="7500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u="none">
                <a:solidFill>
                  <a:schemeClr val="dk2"/>
                </a:solidFill>
              </a:rPr>
              <a:t>Comparing 2016 &amp; 2020 Studies</a:t>
            </a:r>
            <a:r>
              <a:rPr b="1" i="0" lang="en-US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2"/>
                </a:solidFill>
              </a:rPr>
              <a:t>(</a:t>
            </a:r>
            <a:r>
              <a:rPr i="1" lang="en-US" sz="3200" u="none">
                <a:solidFill>
                  <a:schemeClr val="dk2"/>
                </a:solidFill>
              </a:rPr>
              <a:t>HADA2 - Hydaburg, AK</a:t>
            </a:r>
            <a:r>
              <a:rPr b="0" i="0" lang="en-US" sz="3200" u="none">
                <a:solidFill>
                  <a:schemeClr val="dk2"/>
                </a:solidFill>
              </a:rPr>
              <a:t>)</a:t>
            </a:r>
            <a:endParaRPr b="0" sz="32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39" y="2230750"/>
            <a:ext cx="2234262" cy="21905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175" y="2230734"/>
            <a:ext cx="2234249" cy="219058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50" y="4516387"/>
            <a:ext cx="2234251" cy="21892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175" y="4516386"/>
            <a:ext cx="2234252" cy="218924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1"/>
          <p:cNvSpPr txBox="1"/>
          <p:nvPr/>
        </p:nvSpPr>
        <p:spPr>
          <a:xfrm>
            <a:off x="84075" y="1736350"/>
            <a:ext cx="3106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/>
              <a:t>2016: </a:t>
            </a:r>
            <a:r>
              <a:rPr b="1" lang="en-US" sz="1900" u="sng"/>
              <a:t>Initial Power Model</a:t>
            </a:r>
            <a:endParaRPr b="1" sz="1900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5664438" y="1764850"/>
            <a:ext cx="3473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/>
              <a:t>2020</a:t>
            </a:r>
            <a:r>
              <a:rPr lang="en-US" sz="2000" u="sng"/>
              <a:t>: </a:t>
            </a:r>
            <a:r>
              <a:rPr b="1" lang="en-US" sz="2000" u="sng"/>
              <a:t>Refined Power Model</a:t>
            </a:r>
            <a:endParaRPr b="1" sz="2000" u="sng"/>
          </a:p>
        </p:txBody>
      </p:sp>
      <p:sp>
        <p:nvSpPr>
          <p:cNvPr id="175" name="Google Shape;175;p21"/>
          <p:cNvSpPr txBox="1"/>
          <p:nvPr/>
        </p:nvSpPr>
        <p:spPr>
          <a:xfrm>
            <a:off x="3266400" y="3570100"/>
            <a:ext cx="2611200" cy="1639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Total Observations: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155 --&gt; 22,764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R-Squared values: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0.05 --&gt; 0.23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