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997700" cy="9271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DBF50D-0A17-4D51-95D7-233688C73194}">
  <a:tblStyle styleId="{17DBF50D-0A17-4D51-95D7-233688C731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3712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3987" y="0"/>
            <a:ext cx="3033712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07450"/>
            <a:ext cx="3033712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3987" y="8807450"/>
            <a:ext cx="3033712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50" tIns="46475" rIns="92950" bIns="464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cc3f10e24_0_24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900" cy="417210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8cc3f10e2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600" cy="347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8d2a8d6b_0_49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900" cy="417210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8c8d2a8d6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8d2a8d6b_0_61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900" cy="417210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8c8d2a8d6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8d2a8d6b_0_3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900" cy="417210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8c8d2a8d6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600" cy="347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8d2a8d6b_0_15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900" cy="417210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8c8d2a8d6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600" cy="347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c8d2a8d6b_0_24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900" cy="417210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c8d2a8d6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600" cy="347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spcFirstLastPara="1" wrap="square" lIns="92950" tIns="46475" rIns="92950" bIns="46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2"/>
          </p:nvPr>
        </p:nvSpPr>
        <p:spPr>
          <a:xfrm>
            <a:off x="4648200" y="16764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 rot="5400000">
            <a:off x="4552950" y="2190750"/>
            <a:ext cx="5867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590550" y="323850"/>
            <a:ext cx="5867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 rot="5400000">
            <a:off x="2362200" y="0"/>
            <a:ext cx="44196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228600" y="1524000"/>
            <a:ext cx="8686800" cy="0"/>
          </a:xfrm>
          <a:prstGeom prst="straightConnector1">
            <a:avLst/>
          </a:prstGeom>
          <a:noFill/>
          <a:ln w="5715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" name="Google Shape;16;p1"/>
          <p:cNvSpPr txBox="1"/>
          <p:nvPr/>
        </p:nvSpPr>
        <p:spPr>
          <a:xfrm rot="-2700000">
            <a:off x="6248400" y="5105400"/>
            <a:ext cx="2895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pic>
        <p:nvPicPr>
          <p:cNvPr id="17" name="Google Shape;17;p1" descr="NOAA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2400" y="152400"/>
            <a:ext cx="1192212" cy="1192212"/>
          </a:xfrm>
          <a:prstGeom prst="rect">
            <a:avLst/>
          </a:prstGeom>
          <a:noFill/>
          <a:ln>
            <a:noFill/>
          </a:ln>
          <a:effectLst>
            <a:outerShdw blurRad="63500" dist="45790" dir="2021404">
              <a:srgbClr val="000066">
                <a:alpha val="49803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rennan.dettmann@noaa.gov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brennan.dettmann@valpo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4400"/>
              <a:t>Wind Gust Climatology</a:t>
            </a:r>
            <a:endParaRPr sz="440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300"/>
              <a:t>Brennan Dettmann</a:t>
            </a:r>
            <a:endParaRPr sz="3700"/>
          </a:p>
          <a:p>
            <a:pPr marL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/>
              <a:t>Valparaiso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/>
              <a:t>Meteorology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/>
              <a:t>Weather Ready Nation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/>
              <a:t>Juneau Weather Forecast Office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lang="en-US" sz="2000"/>
              <a:t>: Bryan Caffrey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/>
          </a:p>
          <a:p>
            <a:pPr marL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100"/>
              <a:t>29 July 2020</a:t>
            </a:r>
            <a:endParaRPr sz="2500"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653" y="120975"/>
            <a:ext cx="2017400" cy="12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7500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r>
              <a:rPr lang="en-US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>
                <a:solidFill>
                  <a:schemeClr val="dk2"/>
                </a:solidFill>
              </a:rPr>
              <a:t>Comparing 2016 &amp; 2020 Studies</a:t>
            </a:r>
            <a:r>
              <a:rPr lang="en-US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>
                <a:solidFill>
                  <a:schemeClr val="dk2"/>
                </a:solidFill>
              </a:rPr>
              <a:t>(</a:t>
            </a:r>
            <a:r>
              <a:rPr lang="en-US" sz="3200" i="1"/>
              <a:t>46205</a:t>
            </a:r>
            <a:r>
              <a:rPr lang="en-US" sz="3200" i="1" u="none">
                <a:solidFill>
                  <a:schemeClr val="dk2"/>
                </a:solidFill>
              </a:rPr>
              <a:t> - </a:t>
            </a:r>
            <a:r>
              <a:rPr lang="en-US" sz="3200" i="1"/>
              <a:t>Buoy SE Gulf of AK</a:t>
            </a:r>
            <a:r>
              <a:rPr lang="en-US" sz="3200" b="0" i="0" u="none">
                <a:solidFill>
                  <a:schemeClr val="dk2"/>
                </a:solidFill>
              </a:rPr>
              <a:t>)</a:t>
            </a:r>
            <a:endParaRPr sz="3200" b="0"/>
          </a:p>
        </p:txBody>
      </p:sp>
      <p:sp>
        <p:nvSpPr>
          <p:cNvPr id="184" name="Google Shape;184;p22"/>
          <p:cNvSpPr txBox="1"/>
          <p:nvPr/>
        </p:nvSpPr>
        <p:spPr>
          <a:xfrm>
            <a:off x="-9824" y="1688800"/>
            <a:ext cx="32946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/>
              <a:t>2016: </a:t>
            </a:r>
            <a:r>
              <a:rPr lang="en-US" sz="2000" b="1" u="sng"/>
              <a:t>Initial Power Model</a:t>
            </a:r>
            <a:endParaRPr sz="2000" b="1" u="sng"/>
          </a:p>
        </p:txBody>
      </p:sp>
      <p:sp>
        <p:nvSpPr>
          <p:cNvPr id="185" name="Google Shape;185;p22"/>
          <p:cNvSpPr txBox="1"/>
          <p:nvPr/>
        </p:nvSpPr>
        <p:spPr>
          <a:xfrm>
            <a:off x="5664713" y="1688800"/>
            <a:ext cx="34737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/>
              <a:t>2020: </a:t>
            </a:r>
            <a:r>
              <a:rPr lang="en-US" sz="2000" b="1" u="sng"/>
              <a:t>Refined Power Model</a:t>
            </a:r>
            <a:endParaRPr sz="2000" b="1" u="sng"/>
          </a:p>
        </p:txBody>
      </p:sp>
      <p:sp>
        <p:nvSpPr>
          <p:cNvPr id="186" name="Google Shape;186;p22"/>
          <p:cNvSpPr txBox="1"/>
          <p:nvPr/>
        </p:nvSpPr>
        <p:spPr>
          <a:xfrm>
            <a:off x="3266400" y="3560575"/>
            <a:ext cx="2611200" cy="16392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Total Observations:</a:t>
            </a:r>
            <a:endParaRPr sz="1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104,627 -&gt; 89,465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R-Squared values:</a:t>
            </a:r>
            <a:endParaRPr sz="1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0.51 -&gt; 0.15</a:t>
            </a:r>
            <a:endParaRPr sz="1900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00" y="2181625"/>
            <a:ext cx="2233700" cy="222417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5" y="4509600"/>
            <a:ext cx="2233699" cy="220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4725" y="2184934"/>
            <a:ext cx="2233701" cy="222434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724" y="4497814"/>
            <a:ext cx="2233699" cy="222551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>
            <a:off x="4477513" y="4207400"/>
            <a:ext cx="4514100" cy="14085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4477525" y="2560900"/>
            <a:ext cx="4514100" cy="14085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263800" y="5059650"/>
            <a:ext cx="4147200" cy="1340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263788" y="3429000"/>
            <a:ext cx="4147200" cy="1340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63800" y="1798350"/>
            <a:ext cx="4147200" cy="1340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7500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r>
              <a:rPr lang="en-US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>
                <a:solidFill>
                  <a:schemeClr val="dk2"/>
                </a:solidFill>
              </a:rPr>
              <a:t>Comparing 2016 &amp; 2020 Studies</a:t>
            </a:r>
            <a:r>
              <a:rPr lang="en-US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/>
              <a:t>R-Squared Values)</a:t>
            </a:r>
            <a:endParaRPr sz="3200" b="0"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485325" y="2255550"/>
          <a:ext cx="3781425" cy="728666"/>
        </p:xfrm>
        <a:graphic>
          <a:graphicData uri="http://schemas.openxmlformats.org/drawingml/2006/table">
            <a:tbl>
              <a:tblPr>
                <a:noFill/>
                <a:tableStyleId>{17DBF50D-0A17-4D51-95D7-233688C73194}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7.497759205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749.78%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0.03023290002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Google Shape;203;p23"/>
          <p:cNvSpPr txBox="1"/>
          <p:nvPr/>
        </p:nvSpPr>
        <p:spPr>
          <a:xfrm>
            <a:off x="485325" y="1798350"/>
            <a:ext cx="28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Land Observation Sites (28):</a:t>
            </a:r>
            <a:endParaRPr b="1" u="sng"/>
          </a:p>
        </p:txBody>
      </p:sp>
      <p:graphicFrame>
        <p:nvGraphicFramePr>
          <p:cNvPr id="204" name="Google Shape;204;p23"/>
          <p:cNvGraphicFramePr/>
          <p:nvPr/>
        </p:nvGraphicFramePr>
        <p:xfrm>
          <a:off x="485325" y="3886200"/>
          <a:ext cx="3781425" cy="728666"/>
        </p:xfrm>
        <a:graphic>
          <a:graphicData uri="http://schemas.openxmlformats.org/drawingml/2006/table">
            <a:tbl>
              <a:tblPr>
                <a:noFill/>
                <a:tableStyleId>{17DBF50D-0A17-4D51-95D7-233688C73194}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1.890311282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189.03%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0.04200691738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" name="Google Shape;205;p23"/>
          <p:cNvGraphicFramePr/>
          <p:nvPr/>
        </p:nvGraphicFramePr>
        <p:xfrm>
          <a:off x="485325" y="5516850"/>
          <a:ext cx="3781425" cy="728666"/>
        </p:xfrm>
        <a:graphic>
          <a:graphicData uri="http://schemas.openxmlformats.org/drawingml/2006/table">
            <a:tbl>
              <a:tblPr>
                <a:noFill/>
                <a:tableStyleId>{17DBF50D-0A17-4D51-95D7-233688C73194}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-14.03190517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-1403.19%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-0.2598500958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-25.99%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6" name="Google Shape;206;p23"/>
          <p:cNvSpPr txBox="1"/>
          <p:nvPr/>
        </p:nvSpPr>
        <p:spPr>
          <a:xfrm>
            <a:off x="485325" y="3429000"/>
            <a:ext cx="3345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dk1"/>
                </a:solidFill>
              </a:rPr>
              <a:t>Inner Channel Observation Sites (5):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485325" y="5059650"/>
            <a:ext cx="300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dk1"/>
                </a:solidFill>
              </a:rPr>
              <a:t>Gulf Observation Sites (6):</a:t>
            </a:r>
            <a:endParaRPr/>
          </a:p>
        </p:txBody>
      </p:sp>
      <p:graphicFrame>
        <p:nvGraphicFramePr>
          <p:cNvPr id="208" name="Google Shape;208;p23"/>
          <p:cNvGraphicFramePr/>
          <p:nvPr/>
        </p:nvGraphicFramePr>
        <p:xfrm>
          <a:off x="4572000" y="3055650"/>
          <a:ext cx="4291725" cy="728666"/>
        </p:xfrm>
        <a:graphic>
          <a:graphicData uri="http://schemas.openxmlformats.org/drawingml/2006/table">
            <a:tbl>
              <a:tblPr>
                <a:noFill/>
                <a:tableStyleId>{17DBF50D-0A17-4D51-95D7-233688C73194}</a:tableStyleId>
              </a:tblPr>
              <a:tblGrid>
                <a:gridCol w="183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Change (Land &amp; Inner Channels):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9.388070487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938.81%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0.0361199087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3.61%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9" name="Google Shape;209;p23"/>
          <p:cNvGraphicFramePr/>
          <p:nvPr/>
        </p:nvGraphicFramePr>
        <p:xfrm>
          <a:off x="4572000" y="4664575"/>
          <a:ext cx="4291725" cy="728666"/>
        </p:xfrm>
        <a:graphic>
          <a:graphicData uri="http://schemas.openxmlformats.org/drawingml/2006/table">
            <a:tbl>
              <a:tblPr>
                <a:noFill/>
                <a:tableStyleId>{17DBF50D-0A17-4D51-95D7-233688C73194}</a:tableStyleId>
              </a:tblPr>
              <a:tblGrid>
                <a:gridCol w="184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Change (Land &amp; Inner Channels &amp; Gulf):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-11.93347646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-464.38%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-0.0625367594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-6.25%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0" name="Google Shape;210;p23"/>
          <p:cNvSpPr txBox="1"/>
          <p:nvPr/>
        </p:nvSpPr>
        <p:spPr>
          <a:xfrm>
            <a:off x="4572000" y="2560900"/>
            <a:ext cx="328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Land &amp; Inner Channel (</a:t>
            </a:r>
            <a:r>
              <a:rPr lang="en-US" u="sng"/>
              <a:t>28 + 5 = </a:t>
            </a:r>
            <a:r>
              <a:rPr lang="en-US" b="1" u="sng"/>
              <a:t>33):</a:t>
            </a:r>
            <a:endParaRPr b="1" u="sng"/>
          </a:p>
        </p:txBody>
      </p:sp>
      <p:sp>
        <p:nvSpPr>
          <p:cNvPr id="211" name="Google Shape;211;p23"/>
          <p:cNvSpPr txBox="1"/>
          <p:nvPr/>
        </p:nvSpPr>
        <p:spPr>
          <a:xfrm>
            <a:off x="4533950" y="4207375"/>
            <a:ext cx="4043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Land, Inner Channel, &amp; Gulf (</a:t>
            </a:r>
            <a:r>
              <a:rPr lang="en-US" u="sng"/>
              <a:t>28 + 5 + 6 =</a:t>
            </a:r>
            <a:r>
              <a:rPr lang="en-US" b="1" u="sng"/>
              <a:t> 39):</a:t>
            </a:r>
            <a:endParaRPr b="1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computed power models will provide the foundation for a </a:t>
            </a:r>
            <a:r>
              <a:rPr lang="en-US" sz="2000" b="1"/>
              <a:t>more expansive and overall more accurate</a:t>
            </a:r>
            <a:r>
              <a:rPr lang="en-US" sz="2000"/>
              <a:t> wind gust forecasts upon implementation (excluding gulf stations). 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average number of observations</a:t>
            </a:r>
            <a:r>
              <a:rPr lang="en-US" sz="2000"/>
              <a:t> was </a:t>
            </a:r>
            <a:r>
              <a:rPr lang="en-US" sz="2000" b="1"/>
              <a:t>increased</a:t>
            </a:r>
            <a:r>
              <a:rPr lang="en-US" sz="2000"/>
              <a:t> from </a:t>
            </a:r>
            <a:r>
              <a:rPr lang="en-US" sz="2000" b="1"/>
              <a:t>52,481.4 </a:t>
            </a:r>
            <a:r>
              <a:rPr lang="en-US" sz="2000"/>
              <a:t>to </a:t>
            </a:r>
            <a:r>
              <a:rPr lang="en-US" sz="2000" b="1"/>
              <a:t>101,827.5</a:t>
            </a:r>
            <a:r>
              <a:rPr lang="en-US" sz="2000"/>
              <a:t> indicating a </a:t>
            </a:r>
            <a:r>
              <a:rPr lang="en-US" sz="2000" b="1"/>
              <a:t>more reliable study</a:t>
            </a:r>
            <a:r>
              <a:rPr lang="en-US" sz="2000"/>
              <a:t> (less independence and more random).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879 models provided a </a:t>
            </a:r>
            <a:r>
              <a:rPr lang="en-US" sz="2000" b="1"/>
              <a:t>wide range of R</a:t>
            </a:r>
            <a:r>
              <a:rPr lang="en-US" sz="2000" b="1" baseline="30000"/>
              <a:t>2</a:t>
            </a:r>
            <a:r>
              <a:rPr lang="en-US" sz="2000" b="1"/>
              <a:t> values </a:t>
            </a:r>
            <a:r>
              <a:rPr lang="en-US" sz="2000"/>
              <a:t>(</a:t>
            </a:r>
            <a:r>
              <a:rPr lang="en-US" sz="2000" i="1"/>
              <a:t>0.00027 </a:t>
            </a:r>
            <a:r>
              <a:rPr lang="en-US" sz="2000"/>
              <a:t>to</a:t>
            </a:r>
            <a:r>
              <a:rPr lang="en-US" sz="2000" i="1"/>
              <a:t> 0.96686</a:t>
            </a:r>
            <a:r>
              <a:rPr lang="en-US" sz="2000"/>
              <a:t>), however there was an </a:t>
            </a:r>
            <a:r>
              <a:rPr lang="en-US" sz="2000" b="1"/>
              <a:t>average increase of 3.61% </a:t>
            </a:r>
            <a:r>
              <a:rPr lang="en-US" sz="2000"/>
              <a:t> from the stations that were analyzed in Kimberly’s study compared to the equations derived in this project (excluding the Gulf values).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en-US" sz="2000"/>
              <a:t>Approximately </a:t>
            </a:r>
            <a:r>
              <a:rPr lang="en-US" sz="2000" b="1"/>
              <a:t>98.7% </a:t>
            </a:r>
            <a:r>
              <a:rPr lang="en-US" sz="2000"/>
              <a:t>(868/879) of the models were determined to be </a:t>
            </a:r>
            <a:r>
              <a:rPr lang="en-US" sz="2000" b="1"/>
              <a:t>statistically significant</a:t>
            </a:r>
            <a:r>
              <a:rPr lang="en-US" sz="2000"/>
              <a:t> at the 95% confidence level.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Verifying the predicting power of the models through empirical experiments.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Looked into fitting the data to a power model with two terms y = ax</a:t>
            </a:r>
            <a:r>
              <a:rPr lang="en-US" baseline="30000"/>
              <a:t>b</a:t>
            </a:r>
            <a:r>
              <a:rPr lang="en-US"/>
              <a:t> + cx</a:t>
            </a:r>
            <a:r>
              <a:rPr lang="en-US" baseline="30000"/>
              <a:t>d</a:t>
            </a:r>
            <a:r>
              <a:rPr lang="en-US"/>
              <a:t>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Unable to use linear regression and obtain an R-squared value.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Could attempt to fit it to other models.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Future work could be done to create models based on specific wind speed ranges.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80625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Special thanks to </a:t>
            </a:r>
            <a:r>
              <a:rPr lang="en-US" b="1"/>
              <a:t>Bryan Caffrey</a:t>
            </a:r>
            <a:r>
              <a:rPr lang="en-US"/>
              <a:t> for guidance throughout the project; </a:t>
            </a:r>
            <a:r>
              <a:rPr lang="en-US" b="1"/>
              <a:t>Leanne Blind-Doskocil</a:t>
            </a:r>
            <a:r>
              <a:rPr lang="en-US"/>
              <a:t> for cohort support along the way; and to the </a:t>
            </a:r>
            <a:r>
              <a:rPr lang="en-US" b="1"/>
              <a:t>Juneau WFO</a:t>
            </a:r>
            <a:r>
              <a:rPr lang="en-US"/>
              <a:t> for being welcoming hosts!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Thanks to </a:t>
            </a:r>
            <a:r>
              <a:rPr lang="en-US" b="1"/>
              <a:t>Kimberly Clinch</a:t>
            </a:r>
            <a:r>
              <a:rPr lang="en-US"/>
              <a:t> and the work that she began in her 2016 study.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Thanks to the </a:t>
            </a:r>
            <a:r>
              <a:rPr lang="en-US" b="1"/>
              <a:t>NOAA Ernest F. Hollings Undergraduate Scholarship Program</a:t>
            </a:r>
            <a:r>
              <a:rPr lang="en-US"/>
              <a:t> for funding the research.</a:t>
            </a:r>
            <a:endParaRPr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Contact Info</a:t>
            </a:r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body" idx="1"/>
          </p:nvPr>
        </p:nvSpPr>
        <p:spPr>
          <a:xfrm>
            <a:off x="597750" y="1828800"/>
            <a:ext cx="79485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3300" dirty="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4000" b="1" dirty="0"/>
              <a:t>Brennan Dettmann</a:t>
            </a:r>
            <a:endParaRPr sz="4000" b="1" dirty="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1000" b="1" dirty="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dirty="0"/>
              <a:t>Email: </a:t>
            </a:r>
            <a:r>
              <a:rPr lang="en-US" sz="2400" b="1" dirty="0">
                <a:solidFill>
                  <a:schemeClr val="tx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brennan.dettmann@noaa.gov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Email(school):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brennan.dettmann@valpo.edu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dirty="0"/>
              <a:t>Twitter: </a:t>
            </a:r>
            <a:r>
              <a:rPr lang="en-US" sz="2400" b="1" dirty="0"/>
              <a:t>@bed_wx</a:t>
            </a:r>
            <a:endParaRPr sz="3200" dirty="0"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0403" y="110725"/>
            <a:ext cx="2017400" cy="12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685800" y="1752500"/>
            <a:ext cx="3886200" cy="40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075" y="2112325"/>
            <a:ext cx="3348950" cy="33489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4"/>
          <p:cNvSpPr txBox="1"/>
          <p:nvPr/>
        </p:nvSpPr>
        <p:spPr>
          <a:xfrm>
            <a:off x="4520900" y="5693125"/>
            <a:ext cx="4131300" cy="323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chemeClr val="dk1"/>
                </a:solidFill>
              </a:rPr>
              <a:t>Taken during my site visit to the NWS Juneau Office in March.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514825" y="1828800"/>
            <a:ext cx="4023600" cy="252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Facts </a:t>
            </a:r>
            <a:r>
              <a:rPr lang="en-US" sz="2000"/>
              <a:t>about</a:t>
            </a:r>
            <a:r>
              <a:rPr lang="en-US" sz="2000" b="1"/>
              <a:t> Southeast Alaska (SEAK):</a:t>
            </a:r>
            <a:endParaRPr sz="20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Very complex terrain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Harder to forecast wind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Covers roughly 35,138 square miles of land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Population of ~ 72,373 people</a:t>
            </a:r>
            <a:endParaRPr sz="20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l="10526" t="2856" r="19435"/>
          <a:stretch/>
        </p:blipFill>
        <p:spPr>
          <a:xfrm>
            <a:off x="4739200" y="1839608"/>
            <a:ext cx="4252400" cy="317879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Google Shape;111;p15"/>
          <p:cNvSpPr txBox="1"/>
          <p:nvPr/>
        </p:nvSpPr>
        <p:spPr>
          <a:xfrm>
            <a:off x="5264600" y="5151425"/>
            <a:ext cx="3201600" cy="714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chemeClr val="dk1"/>
                </a:solidFill>
              </a:rPr>
              <a:t>West Peak Mountain facing south towards the Gastineau Channel and Admiralty Island. Photo courtesy of Cody Moore.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Background Cont.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4877000" y="1676400"/>
            <a:ext cx="4194600" cy="426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Gust Forecast History:</a:t>
            </a:r>
            <a:endParaRPr sz="20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Old Model:</a:t>
            </a:r>
            <a:endParaRPr sz="20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Flat 1.2 gust factor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/>
              <a:t>Gust Forecast = (1.2) * (Sustained Wind Speed)</a:t>
            </a:r>
            <a:endParaRPr sz="1400" b="1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Typically </a:t>
            </a:r>
            <a:r>
              <a:rPr lang="en-US" sz="1800" b="1"/>
              <a:t>underestimates</a:t>
            </a:r>
            <a:r>
              <a:rPr lang="en-US" sz="1800"/>
              <a:t> for </a:t>
            </a:r>
            <a:r>
              <a:rPr lang="en-US" sz="1800" b="1"/>
              <a:t>lower wind speeds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Current Model:</a:t>
            </a:r>
            <a:endParaRPr sz="20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Region-specific power model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/>
              <a:t>y = ax</a:t>
            </a:r>
            <a:r>
              <a:rPr lang="en-US" sz="1400" b="1" i="1" baseline="30000"/>
              <a:t>b</a:t>
            </a:r>
            <a:endParaRPr sz="1400" b="1" i="1" baseline="30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Better predicting power than flat 1.2 gust factor</a:t>
            </a:r>
            <a:r>
              <a:rPr lang="en-US" sz="1800" baseline="30000"/>
              <a:t>1</a:t>
            </a:r>
            <a:endParaRPr sz="1800" baseline="30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925825" y="5665950"/>
            <a:ext cx="3201600" cy="534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>
                <a:solidFill>
                  <a:schemeClr val="dk1"/>
                </a:solidFill>
              </a:rPr>
              <a:t>Nishida, Tomoya &amp; Waseda, Takuji. (2015). The Impact of the Winter Monsoon on Marine Surface-Layer Turbulence. Boundary-Layer Meteorology. 157. 10.1007/s10546-015-0053-5.</a:t>
            </a:r>
            <a:endParaRPr sz="1100"/>
          </a:p>
        </p:txBody>
      </p:sp>
      <p:sp>
        <p:nvSpPr>
          <p:cNvPr id="120" name="Google Shape;120;p16"/>
          <p:cNvSpPr txBox="1"/>
          <p:nvPr/>
        </p:nvSpPr>
        <p:spPr>
          <a:xfrm>
            <a:off x="0" y="6553200"/>
            <a:ext cx="7932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AutoNum type="arabicPeriod"/>
            </a:pPr>
            <a:r>
              <a:rPr lang="en-US" sz="900">
                <a:solidFill>
                  <a:srgbClr val="666666"/>
                </a:solidFill>
              </a:rPr>
              <a:t>Clinch, K., and Caffrey, B.. Improving Wind Gust Forecasts in Southeast Alaska. 2016.</a:t>
            </a:r>
            <a:endParaRPr sz="1100">
              <a:solidFill>
                <a:srgbClr val="666666"/>
              </a:solidFill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50" y="2073700"/>
            <a:ext cx="4256951" cy="34005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2" name="Google Shape;122;p16"/>
          <p:cNvSpPr txBox="1"/>
          <p:nvPr/>
        </p:nvSpPr>
        <p:spPr>
          <a:xfrm>
            <a:off x="775525" y="1676400"/>
            <a:ext cx="3502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</a:rPr>
              <a:t>Arbitrary Gust Factor vs. Sustained Wind Speed Plot</a:t>
            </a:r>
            <a:endParaRPr sz="1100" u="sng"/>
          </a:p>
        </p:txBody>
      </p:sp>
      <p:cxnSp>
        <p:nvCxnSpPr>
          <p:cNvPr id="123" name="Google Shape;123;p16"/>
          <p:cNvCxnSpPr/>
          <p:nvPr/>
        </p:nvCxnSpPr>
        <p:spPr>
          <a:xfrm>
            <a:off x="625250" y="4879550"/>
            <a:ext cx="3174600" cy="189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dir="516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24" name="Google Shape;124;p16"/>
          <p:cNvSpPr/>
          <p:nvPr/>
        </p:nvSpPr>
        <p:spPr>
          <a:xfrm rot="1065618">
            <a:off x="3513896" y="4316211"/>
            <a:ext cx="209484" cy="53461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3250475" y="3967925"/>
            <a:ext cx="1017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Flat Multiplier</a:t>
            </a:r>
            <a:endParaRPr sz="11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558000" y="4176075"/>
            <a:ext cx="8028000" cy="184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577675" y="2958300"/>
            <a:ext cx="8028000" cy="108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577675" y="1683575"/>
            <a:ext cx="8028000" cy="108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500" b="1"/>
              <a:t>Goal: </a:t>
            </a:r>
            <a:r>
              <a:rPr lang="en-US" sz="2000"/>
              <a:t>With over </a:t>
            </a:r>
            <a:r>
              <a:rPr lang="en-US" sz="2000" b="1"/>
              <a:t>4 years of new data and a wider network of stations</a:t>
            </a:r>
            <a:r>
              <a:rPr lang="en-US" sz="2000"/>
              <a:t>, the office </a:t>
            </a:r>
            <a:r>
              <a:rPr lang="en-US" sz="2000" b="1"/>
              <a:t>aims to improve wind gust forecasts</a:t>
            </a:r>
            <a:r>
              <a:rPr lang="en-US" sz="2000"/>
              <a:t> through a research experiment.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500" b="1"/>
              <a:t>Question:</a:t>
            </a:r>
            <a:r>
              <a:rPr lang="en-US" sz="2300" b="1"/>
              <a:t> </a:t>
            </a:r>
            <a:r>
              <a:rPr lang="en-US" sz="2000"/>
              <a:t>Will statistical analysis and an increased observation density improve wind gust forecasts across the complex terrain of Southeast Alaska?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500" b="1"/>
              <a:t>Hypothesis: </a:t>
            </a:r>
            <a:r>
              <a:rPr lang="en-US" sz="2000"/>
              <a:t>After witnessing the predicting power of a power model, it is evident that a higher gust factor is more effective for lower wind speeds. Following the success of Kimberly’s findings, it is </a:t>
            </a:r>
            <a:r>
              <a:rPr lang="en-US" sz="2000" b="1"/>
              <a:t>expected </a:t>
            </a:r>
            <a:r>
              <a:rPr lang="en-US" sz="2000"/>
              <a:t>that a</a:t>
            </a:r>
            <a:r>
              <a:rPr lang="en-US" sz="2000" b="1"/>
              <a:t> higher observation density </a:t>
            </a:r>
            <a:r>
              <a:rPr lang="en-US" sz="2000"/>
              <a:t>will</a:t>
            </a:r>
            <a:r>
              <a:rPr lang="en-US" sz="2000" b="1"/>
              <a:t> lead to more refined equations</a:t>
            </a:r>
            <a:r>
              <a:rPr lang="en-US" sz="2000"/>
              <a:t> and ultimately </a:t>
            </a:r>
            <a:r>
              <a:rPr lang="en-US" sz="2000" b="1"/>
              <a:t>more accurate forecasts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609700" y="1752625"/>
            <a:ext cx="4676400" cy="418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/>
              <a:t>Data: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Pulled from 97 unique observation sites</a:t>
            </a:r>
            <a:endParaRPr sz="20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Three primary databases</a:t>
            </a:r>
            <a:endParaRPr sz="2000"/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500"/>
              <a:t>Alaska Ocean Observing System (AOOS)</a:t>
            </a:r>
            <a:endParaRPr sz="1500"/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500"/>
              <a:t>Synoptic Data - MesoWest</a:t>
            </a:r>
            <a:endParaRPr sz="1500"/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500"/>
              <a:t>National Data Buoy Center (NDBC)</a:t>
            </a:r>
            <a:endParaRPr sz="1500"/>
          </a:p>
          <a:p>
            <a:pPr marL="457200" lvl="0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Created Python scripts to “clean” files</a:t>
            </a:r>
            <a:endParaRPr sz="20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Separated into 27 zones based on location</a:t>
            </a:r>
            <a:endParaRPr sz="2000"/>
          </a:p>
          <a:p>
            <a:pPr marL="914400" lvl="1" indent="-285750" algn="l" rtl="0">
              <a:spcBef>
                <a:spcPts val="560"/>
              </a:spcBef>
              <a:spcAft>
                <a:spcPts val="0"/>
              </a:spcAft>
              <a:buSzPts val="900"/>
              <a:buChar char="–"/>
            </a:pPr>
            <a:r>
              <a:rPr lang="en-US" sz="1500"/>
              <a:t>24 additional smaller groups</a:t>
            </a:r>
            <a:endParaRPr sz="1500"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344" y="1752626"/>
            <a:ext cx="3585268" cy="35099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349" y="3973374"/>
            <a:ext cx="1477675" cy="1289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18"/>
          <p:cNvSpPr txBox="1"/>
          <p:nvPr/>
        </p:nvSpPr>
        <p:spPr>
          <a:xfrm>
            <a:off x="5715175" y="5478875"/>
            <a:ext cx="2967600" cy="87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Figure illustrates 57 of the observations sites in SE AK. Red indicates</a:t>
            </a:r>
            <a:r>
              <a:rPr lang="en-US" sz="1100" i="1">
                <a:solidFill>
                  <a:srgbClr val="980000"/>
                </a:solidFill>
              </a:rPr>
              <a:t> </a:t>
            </a:r>
            <a:r>
              <a:rPr lang="en-US" sz="1100" i="1">
                <a:solidFill>
                  <a:srgbClr val="FF0000"/>
                </a:solidFill>
              </a:rPr>
              <a:t>land-based sites</a:t>
            </a:r>
            <a:r>
              <a:rPr lang="en-US" sz="1100" i="1"/>
              <a:t>, purple indicates</a:t>
            </a:r>
            <a:r>
              <a:rPr lang="en-US" sz="1100" i="1">
                <a:solidFill>
                  <a:srgbClr val="9900FF"/>
                </a:solidFill>
              </a:rPr>
              <a:t> channel-based</a:t>
            </a:r>
            <a:r>
              <a:rPr lang="en-US" sz="1100" i="1"/>
              <a:t>, and blue indicates </a:t>
            </a:r>
            <a:r>
              <a:rPr lang="en-US" sz="1100" i="1">
                <a:solidFill>
                  <a:srgbClr val="4A86E8"/>
                </a:solidFill>
              </a:rPr>
              <a:t>gulf-based</a:t>
            </a:r>
            <a:r>
              <a:rPr lang="en-US" sz="1100" i="1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Methodology Cont.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609700" y="1752625"/>
            <a:ext cx="7948500" cy="242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/>
              <a:t>For each observation site:</a:t>
            </a:r>
            <a:endParaRPr b="1"/>
          </a:p>
          <a:p>
            <a:pPr marL="457200" lvl="0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Calculate gust factor</a:t>
            </a:r>
            <a:endParaRPr sz="20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i="1"/>
              <a:t>Gust Factor = Gust Wind Speed / Sustained Wind Speed</a:t>
            </a:r>
            <a:endParaRPr sz="1600" b="1" i="1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Sort data by wind direction into 9 separate files</a:t>
            </a:r>
            <a:endParaRPr sz="2000"/>
          </a:p>
          <a:p>
            <a:pPr marL="914400" lvl="1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–"/>
            </a:pPr>
            <a:r>
              <a:rPr lang="en-US" sz="1500"/>
              <a:t>Each cardinal direction (ex. east, north, southwest, etc.)</a:t>
            </a:r>
            <a:endParaRPr sz="1500"/>
          </a:p>
          <a:p>
            <a:pPr marL="914400" lvl="1" indent="-285750" algn="l" rtl="0">
              <a:spcBef>
                <a:spcPts val="560"/>
              </a:spcBef>
              <a:spcAft>
                <a:spcPts val="0"/>
              </a:spcAft>
              <a:buSzPts val="900"/>
              <a:buChar char="–"/>
            </a:pPr>
            <a:r>
              <a:rPr lang="en-US" sz="1500"/>
              <a:t>One file containing all data points</a:t>
            </a:r>
            <a:endParaRPr sz="1500"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4980350" y="4486275"/>
            <a:ext cx="3615900" cy="165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/>
              <a:t>For each zone:</a:t>
            </a:r>
            <a:endParaRPr b="1"/>
          </a:p>
          <a:p>
            <a:pPr marL="457200" lvl="0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Concatenate files together </a:t>
            </a:r>
            <a:endParaRPr sz="1600" b="1" i="1"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–"/>
            </a:pPr>
            <a:r>
              <a:rPr lang="en-US" sz="1500"/>
              <a:t>End with 9 separate files for each zone</a:t>
            </a:r>
            <a:endParaRPr sz="15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00" y="4839275"/>
            <a:ext cx="3962300" cy="1303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p19"/>
          <p:cNvSpPr txBox="1"/>
          <p:nvPr/>
        </p:nvSpPr>
        <p:spPr>
          <a:xfrm>
            <a:off x="609700" y="4394025"/>
            <a:ext cx="2282700" cy="333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/>
              <a:t>MVXA2 (Mendenhall Valley) NW file:</a:t>
            </a:r>
            <a:endParaRPr sz="1000" u="sng"/>
          </a:p>
        </p:txBody>
      </p:sp>
      <p:sp>
        <p:nvSpPr>
          <p:cNvPr id="156" name="Google Shape;156;p19"/>
          <p:cNvSpPr/>
          <p:nvPr/>
        </p:nvSpPr>
        <p:spPr>
          <a:xfrm>
            <a:off x="3069775" y="4252175"/>
            <a:ext cx="276000" cy="51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Methodology Cont.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609700" y="1752625"/>
            <a:ext cx="7948500" cy="285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/>
              <a:t>Create Power Models:</a:t>
            </a:r>
            <a:endParaRPr b="1"/>
          </a:p>
          <a:p>
            <a:pPr marL="457200" lvl="0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Analyzing relationship between gust factor and sustained wind speed values</a:t>
            </a:r>
            <a:endParaRPr sz="1600" b="1" i="1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Find </a:t>
            </a:r>
            <a:r>
              <a:rPr lang="en-US" sz="2000" i="1"/>
              <a:t>a </a:t>
            </a:r>
            <a:r>
              <a:rPr lang="en-US" sz="2000"/>
              <a:t>and </a:t>
            </a:r>
            <a:r>
              <a:rPr lang="en-US" sz="2000" i="1"/>
              <a:t>b </a:t>
            </a:r>
            <a:r>
              <a:rPr lang="en-US" sz="2000"/>
              <a:t>such that </a:t>
            </a:r>
            <a:r>
              <a:rPr lang="en-US" sz="2000" i="1"/>
              <a:t>y = ax</a:t>
            </a:r>
            <a:r>
              <a:rPr lang="en-US" sz="2000" i="1" baseline="30000"/>
              <a:t>b</a:t>
            </a:r>
            <a:endParaRPr sz="2000" i="1" baseline="30000"/>
          </a:p>
          <a:p>
            <a:pPr marL="914400" lvl="1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–"/>
            </a:pPr>
            <a:r>
              <a:rPr lang="en-US" sz="1500"/>
              <a:t>Transformed power function by taking natural logarithm of each side</a:t>
            </a:r>
            <a:endParaRPr sz="1500"/>
          </a:p>
          <a:p>
            <a:pPr marL="914400" lvl="1" indent="-285750" algn="l" rtl="0">
              <a:spcBef>
                <a:spcPts val="560"/>
              </a:spcBef>
              <a:spcAft>
                <a:spcPts val="0"/>
              </a:spcAft>
              <a:buSzPts val="900"/>
              <a:buChar char="–"/>
            </a:pPr>
            <a:r>
              <a:rPr lang="en-US" sz="1500"/>
              <a:t>Used linear regression to find appropriate coefficients</a:t>
            </a:r>
            <a:endParaRPr sz="1500"/>
          </a:p>
          <a:p>
            <a:pPr marL="914400" lvl="1" indent="-285750" algn="l" rtl="0">
              <a:spcBef>
                <a:spcPts val="560"/>
              </a:spcBef>
              <a:spcAft>
                <a:spcPts val="0"/>
              </a:spcAft>
              <a:buSzPts val="900"/>
              <a:buChar char="–"/>
            </a:pPr>
            <a:r>
              <a:rPr lang="en-US" sz="1500"/>
              <a:t>Assessed goodness of fit with R-squared values</a:t>
            </a:r>
            <a:endParaRPr sz="1500"/>
          </a:p>
        </p:txBody>
      </p:sp>
      <p:sp>
        <p:nvSpPr>
          <p:cNvPr id="164" name="Google Shape;164;p20"/>
          <p:cNvSpPr txBox="1"/>
          <p:nvPr/>
        </p:nvSpPr>
        <p:spPr>
          <a:xfrm>
            <a:off x="1894500" y="4908100"/>
            <a:ext cx="5355000" cy="1607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Portion of Code Used in R: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= lm(log(data$GustMult)~log(data$SusWindSpeed))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coefs = unname(coef(model))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coefa = exp(coefs[1])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coefb = coefs[2]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rsquared = summary(model)$r.squared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7500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r>
              <a:rPr lang="en-US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>
                <a:solidFill>
                  <a:schemeClr val="dk2"/>
                </a:solidFill>
              </a:rPr>
              <a:t>Comparing 2016 &amp; 2020 Studies</a:t>
            </a:r>
            <a:r>
              <a:rPr lang="en-US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>
                <a:solidFill>
                  <a:schemeClr val="dk2"/>
                </a:solidFill>
              </a:rPr>
              <a:t>(</a:t>
            </a:r>
            <a:r>
              <a:rPr lang="en-US" sz="3200" i="1" u="none">
                <a:solidFill>
                  <a:schemeClr val="dk2"/>
                </a:solidFill>
              </a:rPr>
              <a:t>HADA2 - Hydaburg, AK</a:t>
            </a:r>
            <a:r>
              <a:rPr lang="en-US" sz="3200" b="0" i="0" u="none">
                <a:solidFill>
                  <a:schemeClr val="dk2"/>
                </a:solidFill>
              </a:rPr>
              <a:t>)</a:t>
            </a:r>
            <a:endParaRPr sz="3200" b="0"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39" y="2230750"/>
            <a:ext cx="2234262" cy="219054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175" y="2230734"/>
            <a:ext cx="2234249" cy="219058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50" y="4516387"/>
            <a:ext cx="2234251" cy="218921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175" y="4516386"/>
            <a:ext cx="2234252" cy="218924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5" name="Google Shape;175;p21"/>
          <p:cNvSpPr txBox="1"/>
          <p:nvPr/>
        </p:nvSpPr>
        <p:spPr>
          <a:xfrm>
            <a:off x="84075" y="1736350"/>
            <a:ext cx="31062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/>
              <a:t>2016: </a:t>
            </a:r>
            <a:r>
              <a:rPr lang="en-US" sz="1900" b="1" u="sng"/>
              <a:t>Initial Power Model</a:t>
            </a:r>
            <a:endParaRPr sz="1900" b="1" u="sng"/>
          </a:p>
        </p:txBody>
      </p:sp>
      <p:sp>
        <p:nvSpPr>
          <p:cNvPr id="176" name="Google Shape;176;p21"/>
          <p:cNvSpPr txBox="1"/>
          <p:nvPr/>
        </p:nvSpPr>
        <p:spPr>
          <a:xfrm>
            <a:off x="5664438" y="1764850"/>
            <a:ext cx="34737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/>
              <a:t>2020: </a:t>
            </a:r>
            <a:r>
              <a:rPr lang="en-US" sz="2000" b="1" u="sng"/>
              <a:t>Refined Power Model</a:t>
            </a:r>
            <a:endParaRPr sz="2000" b="1" u="sng"/>
          </a:p>
        </p:txBody>
      </p:sp>
      <p:sp>
        <p:nvSpPr>
          <p:cNvPr id="177" name="Google Shape;177;p21"/>
          <p:cNvSpPr txBox="1"/>
          <p:nvPr/>
        </p:nvSpPr>
        <p:spPr>
          <a:xfrm>
            <a:off x="3266400" y="3570100"/>
            <a:ext cx="2611200" cy="16392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Total Observations:</a:t>
            </a:r>
            <a:endParaRPr sz="1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155 --&gt; 22,764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R-Squared values:</a:t>
            </a:r>
            <a:endParaRPr sz="1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0.05 --&gt; 0.23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Microsoft Office PowerPoint</Application>
  <PresentationFormat>On-screen Show (4:3)</PresentationFormat>
  <Paragraphs>177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Default Design</vt:lpstr>
      <vt:lpstr>Wind Gust Climatology</vt:lpstr>
      <vt:lpstr>Outline</vt:lpstr>
      <vt:lpstr>Background</vt:lpstr>
      <vt:lpstr>Background Cont.</vt:lpstr>
      <vt:lpstr>Objectives</vt:lpstr>
      <vt:lpstr>Methodology</vt:lpstr>
      <vt:lpstr>Methodology Cont.</vt:lpstr>
      <vt:lpstr>Methodology Cont.</vt:lpstr>
      <vt:lpstr>Results: Comparing 2016 &amp; 2020 Studies (HADA2 - Hydaburg, AK)</vt:lpstr>
      <vt:lpstr>Results: Comparing 2016 &amp; 2020 Studies (46205 - Buoy SE Gulf of AK)</vt:lpstr>
      <vt:lpstr>Results: Comparing 2016 &amp; 2020 Studies (R-Squared Values)</vt:lpstr>
      <vt:lpstr>Summary</vt:lpstr>
      <vt:lpstr>Future Work</vt:lpstr>
      <vt:lpstr>Acknowledgements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Gust Climatology</dc:title>
  <cp:lastModifiedBy>Brennan Dettmann</cp:lastModifiedBy>
  <cp:revision>1</cp:revision>
  <dcterms:modified xsi:type="dcterms:W3CDTF">2020-07-28T16:22:29Z</dcterms:modified>
</cp:coreProperties>
</file>