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50" r:id="rId1"/>
  </p:sldMasterIdLst>
  <p:notesMasterIdLst>
    <p:notesMasterId r:id="rId64"/>
  </p:notesMasterIdLst>
  <p:handoutMasterIdLst>
    <p:handoutMasterId r:id="rId65"/>
  </p:handoutMasterIdLst>
  <p:sldIdLst>
    <p:sldId id="301" r:id="rId2"/>
    <p:sldId id="331" r:id="rId3"/>
    <p:sldId id="287" r:id="rId4"/>
    <p:sldId id="268" r:id="rId5"/>
    <p:sldId id="333" r:id="rId6"/>
    <p:sldId id="269" r:id="rId7"/>
    <p:sldId id="270" r:id="rId8"/>
    <p:sldId id="307" r:id="rId9"/>
    <p:sldId id="335" r:id="rId10"/>
    <p:sldId id="308" r:id="rId11"/>
    <p:sldId id="309" r:id="rId12"/>
    <p:sldId id="339" r:id="rId13"/>
    <p:sldId id="342" r:id="rId14"/>
    <p:sldId id="346" r:id="rId15"/>
    <p:sldId id="358" r:id="rId16"/>
    <p:sldId id="354" r:id="rId17"/>
    <p:sldId id="355" r:id="rId18"/>
    <p:sldId id="356" r:id="rId19"/>
    <p:sldId id="357" r:id="rId20"/>
    <p:sldId id="364" r:id="rId21"/>
    <p:sldId id="367" r:id="rId22"/>
    <p:sldId id="368" r:id="rId23"/>
    <p:sldId id="373" r:id="rId24"/>
    <p:sldId id="374" r:id="rId25"/>
    <p:sldId id="375" r:id="rId26"/>
    <p:sldId id="378" r:id="rId27"/>
    <p:sldId id="379" r:id="rId28"/>
    <p:sldId id="380" r:id="rId29"/>
    <p:sldId id="383" r:id="rId30"/>
    <p:sldId id="384" r:id="rId31"/>
    <p:sldId id="385" r:id="rId32"/>
    <p:sldId id="387" r:id="rId33"/>
    <p:sldId id="388" r:id="rId34"/>
    <p:sldId id="389" r:id="rId35"/>
    <p:sldId id="391" r:id="rId36"/>
    <p:sldId id="392" r:id="rId37"/>
    <p:sldId id="401" r:id="rId38"/>
    <p:sldId id="403" r:id="rId39"/>
    <p:sldId id="404" r:id="rId40"/>
    <p:sldId id="412" r:id="rId41"/>
    <p:sldId id="413" r:id="rId42"/>
    <p:sldId id="432" r:id="rId43"/>
    <p:sldId id="433" r:id="rId44"/>
    <p:sldId id="434" r:id="rId45"/>
    <p:sldId id="435" r:id="rId46"/>
    <p:sldId id="436" r:id="rId47"/>
    <p:sldId id="420" r:id="rId48"/>
    <p:sldId id="437" r:id="rId49"/>
    <p:sldId id="438" r:id="rId50"/>
    <p:sldId id="439" r:id="rId51"/>
    <p:sldId id="440" r:id="rId52"/>
    <p:sldId id="441" r:id="rId53"/>
    <p:sldId id="442" r:id="rId54"/>
    <p:sldId id="443" r:id="rId55"/>
    <p:sldId id="444" r:id="rId56"/>
    <p:sldId id="445" r:id="rId57"/>
    <p:sldId id="446" r:id="rId58"/>
    <p:sldId id="447" r:id="rId59"/>
    <p:sldId id="428" r:id="rId60"/>
    <p:sldId id="429" r:id="rId61"/>
    <p:sldId id="430" r:id="rId62"/>
    <p:sldId id="431" r:id="rId63"/>
  </p:sldIdLst>
  <p:sldSz cx="9144000" cy="6858000" type="screen4x3"/>
  <p:notesSz cx="7010400" cy="9296400"/>
  <p:embeddedFontLst>
    <p:embeddedFont>
      <p:font typeface="Book Antiqua" pitchFamily="18" charset="0"/>
      <p:regular r:id="rId66"/>
      <p:bold r:id="rId67"/>
      <p:italic r:id="rId68"/>
      <p:boldItalic r:id="rId69"/>
    </p:embeddedFont>
    <p:embeddedFont>
      <p:font typeface="Monotype Sorts" charset="2"/>
      <p:regular r:id="rId70"/>
    </p:embeddedFont>
    <p:embeddedFont>
      <p:font typeface="Arial Narrow" pitchFamily="34" charset="0"/>
      <p:regular r:id="rId71"/>
      <p:bold r:id="rId72"/>
      <p:italic r:id="rId73"/>
      <p:boldItalic r:id="rId74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0000"/>
    <a:srgbClr val="414141"/>
    <a:srgbClr val="FF5008"/>
    <a:srgbClr val="A3F25F"/>
    <a:srgbClr val="CF0E30"/>
    <a:srgbClr val="037C03"/>
    <a:srgbClr val="FAFD00"/>
    <a:srgbClr val="FAE30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 snapToGrid="0">
      <p:cViewPr>
        <p:scale>
          <a:sx n="50" d="100"/>
          <a:sy n="50" d="100"/>
        </p:scale>
        <p:origin x="-1794" y="-834"/>
      </p:cViewPr>
      <p:guideLst>
        <p:guide orient="horz" pos="60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3.fntdata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1.fntdata"/><Relationship Id="rId7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73" Type="http://schemas.openxmlformats.org/officeDocument/2006/relationships/font" Target="fonts/font8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4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5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2.wmf"/><Relationship Id="rId5" Type="http://schemas.openxmlformats.org/officeDocument/2006/relationships/image" Target="../media/image9.wmf"/><Relationship Id="rId4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5.wmf"/><Relationship Id="rId1" Type="http://schemas.openxmlformats.org/officeDocument/2006/relationships/image" Target="../media/image26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5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61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4" Type="http://schemas.openxmlformats.org/officeDocument/2006/relationships/image" Target="../media/image6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523567" y="8896454"/>
            <a:ext cx="416164" cy="3070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201" tIns="45292" rIns="92201" bIns="45292" anchor="ctr">
            <a:spAutoFit/>
          </a:bodyPr>
          <a:lstStyle/>
          <a:p>
            <a:pPr algn="r" defTabSz="931060">
              <a:defRPr/>
            </a:pPr>
            <a:fld id="{B7681A1D-C754-40FA-A6A4-7222CC74E4C4}" type="slidenum">
              <a:rPr lang="en-US" sz="1400">
                <a:latin typeface="Book Antiqua" pitchFamily="18" charset="0"/>
              </a:rPr>
              <a:pPr algn="r" defTabSz="931060">
                <a:defRPr/>
              </a:pPr>
              <a:t>‹#›</a:t>
            </a:fld>
            <a:endParaRPr lang="en-US" sz="1400" dirty="0">
              <a:latin typeface="Book Antiqu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407" y="4415160"/>
            <a:ext cx="5141588" cy="41836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01" tIns="45292" rIns="92201" bIns="452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5632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523567" y="8896454"/>
            <a:ext cx="416164" cy="3070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201" tIns="45292" rIns="92201" bIns="45292" anchor="ctr">
            <a:spAutoFit/>
          </a:bodyPr>
          <a:lstStyle/>
          <a:p>
            <a:pPr algn="r" defTabSz="931060">
              <a:defRPr/>
            </a:pPr>
            <a:fld id="{7BCCFC10-74CA-44E5-A5FD-5544351AD15E}" type="slidenum">
              <a:rPr lang="en-US" sz="1400">
                <a:latin typeface="Book Antiqua" pitchFamily="18" charset="0"/>
              </a:rPr>
              <a:pPr algn="r" defTabSz="931060">
                <a:defRPr/>
              </a:pPr>
              <a:t>‹#›</a:t>
            </a:fld>
            <a:endParaRPr lang="en-US" sz="1400" dirty="0">
              <a:latin typeface="Book Antiqu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Values of point estimator= point estimates</a:t>
            </a:r>
          </a:p>
          <a:p>
            <a:r>
              <a:rPr lang="en-US" smtClean="0"/>
              <a:t>Population parameters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261" tIns="44131" rIns="88261" bIns="4413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-2.228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-1.753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Can use normal distribution iff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3171" tIns="46586" rIns="93171" bIns="4658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88261" tIns="44131" rIns="88261" bIns="4413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88261" tIns="44131" rIns="88261" bIns="4413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88261" tIns="44131" rIns="88261" bIns="4413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88261" tIns="44131" rIns="88261" bIns="4413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88261" tIns="44131" rIns="88261" bIns="4413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88270" tIns="44136" rIns="88270" bIns="44136"/>
          <a:lstStyle/>
          <a:p>
            <a:r>
              <a:rPr lang="en-US" smtClean="0">
                <a:latin typeface="Symbol" pitchFamily="18" charset="2"/>
              </a:rPr>
              <a:t>t</a:t>
            </a:r>
            <a:r>
              <a:rPr lang="el-GR" baseline="-2500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/>
              <a:t>-</a:t>
            </a:r>
            <a:r>
              <a:rPr lang="en-US" baseline="-25000" smtClean="0">
                <a:latin typeface="Symbol" pitchFamily="18" charset="2"/>
              </a:rPr>
              <a:t></a:t>
            </a:r>
            <a:r>
              <a:rPr lang="en-US" i="1" smtClean="0"/>
              <a:t>t</a:t>
            </a:r>
            <a:r>
              <a:rPr lang="en-US" baseline="-25000" smtClean="0">
                <a:latin typeface="Symbol" pitchFamily="18" charset="2"/>
              </a:rPr>
              <a:t> </a:t>
            </a:r>
            <a:r>
              <a:rPr lang="el-GR" baseline="-2500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/2</a:t>
            </a:r>
            <a:endParaRPr lang="el-GR" baseline="-250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88261" tIns="44131" rIns="88261" bIns="4413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88261" tIns="44131" rIns="88261" bIns="4413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2,4   2,6 2,8  4,6  4,8 6,8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88964" tIns="43673" rIns="88964" bIns="4367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88964" tIns="43673" rIns="88964" bIns="4367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8964" tIns="43673" rIns="88964" bIns="43673"/>
          <a:lstStyle/>
          <a:p>
            <a:r>
              <a:rPr lang="en-US">
                <a:latin typeface="Symbol" pitchFamily="18" charset="2"/>
              </a:rPr>
              <a:t>t</a:t>
            </a:r>
            <a:r>
              <a:rPr lang="en-US" baseline="-25000">
                <a:latin typeface="Times New Roman" pitchFamily="18" charset="0"/>
              </a:rPr>
              <a:t>á </a:t>
            </a:r>
            <a:r>
              <a:rPr lang="en-US"/>
              <a:t>-</a:t>
            </a:r>
            <a:r>
              <a:rPr lang="en-US" baseline="-25000">
                <a:latin typeface="Symbol" pitchFamily="18" charset="2"/>
              </a:rPr>
              <a:t> </a:t>
            </a:r>
            <a:r>
              <a:rPr lang="en-US" i="1"/>
              <a:t>t</a:t>
            </a:r>
            <a:r>
              <a:rPr lang="en-US" baseline="-25000">
                <a:latin typeface="Symbol" pitchFamily="18" charset="2"/>
              </a:rPr>
              <a:t> </a:t>
            </a:r>
            <a:r>
              <a:rPr lang="en-US" baseline="-25000">
                <a:latin typeface="Times New Roman" pitchFamily="18" charset="0"/>
              </a:rPr>
              <a:t>á/2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261" tIns="44131" rIns="88261" bIns="4413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2,4   2,6 2,8  4,6  4,8 6,8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261" tIns="44131" rIns="88261" bIns="44131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6688" y="65088"/>
            <a:ext cx="1943100" cy="5683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5088"/>
            <a:ext cx="5678488" cy="5683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5088"/>
            <a:ext cx="7772400" cy="814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7388" y="1104900"/>
            <a:ext cx="3810000" cy="4643438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9788" y="1104900"/>
            <a:ext cx="3810000" cy="46434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5088"/>
            <a:ext cx="7772400" cy="814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7388" y="1104900"/>
            <a:ext cx="3810000" cy="46434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9788" y="1104900"/>
            <a:ext cx="3810000" cy="2244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9788" y="3502025"/>
            <a:ext cx="3810000" cy="2246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5088"/>
            <a:ext cx="7772400" cy="814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7388" y="1104900"/>
            <a:ext cx="3810000" cy="2244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9788" y="1104900"/>
            <a:ext cx="3810000" cy="2244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7388" y="3502025"/>
            <a:ext cx="3810000" cy="2246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9788" y="3502025"/>
            <a:ext cx="3810000" cy="2246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5088"/>
            <a:ext cx="7772400" cy="814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7388" y="1104900"/>
            <a:ext cx="3810000" cy="46434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104900"/>
            <a:ext cx="3810000" cy="46434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5088"/>
            <a:ext cx="7772400" cy="814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7388" y="1104900"/>
            <a:ext cx="3810000" cy="46434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9788" y="1104900"/>
            <a:ext cx="3810000" cy="2244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9788" y="3502025"/>
            <a:ext cx="3810000" cy="2246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7388" y="1104900"/>
            <a:ext cx="3810000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104900"/>
            <a:ext cx="3810000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60026"/>
            </a:gs>
            <a:gs pos="50000">
              <a:srgbClr val="300153"/>
            </a:gs>
            <a:gs pos="100000">
              <a:srgbClr val="16002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/>
          <p:cNvGrpSpPr>
            <a:grpSpLocks/>
          </p:cNvGrpSpPr>
          <p:nvPr/>
        </p:nvGrpSpPr>
        <p:grpSpPr bwMode="auto">
          <a:xfrm>
            <a:off x="457200" y="304800"/>
            <a:ext cx="8231188" cy="6183313"/>
            <a:chOff x="372" y="186"/>
            <a:chExt cx="5185" cy="3895"/>
          </a:xfrm>
        </p:grpSpPr>
        <p:grpSp>
          <p:nvGrpSpPr>
            <p:cNvPr id="34823" name="Group 3"/>
            <p:cNvGrpSpPr>
              <a:grpSpLocks/>
            </p:cNvGrpSpPr>
            <p:nvPr/>
          </p:nvGrpSpPr>
          <p:grpSpPr bwMode="auto">
            <a:xfrm>
              <a:off x="372" y="186"/>
              <a:ext cx="5185" cy="919"/>
              <a:chOff x="372" y="186"/>
              <a:chExt cx="5185" cy="919"/>
            </a:xfrm>
          </p:grpSpPr>
          <p:sp>
            <p:nvSpPr>
              <p:cNvPr id="67588" name="Freeform 4"/>
              <p:cNvSpPr>
                <a:spLocks/>
              </p:cNvSpPr>
              <p:nvPr/>
            </p:nvSpPr>
            <p:spPr bwMode="auto">
              <a:xfrm>
                <a:off x="372" y="192"/>
                <a:ext cx="86" cy="9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5" y="96"/>
                  </a:cxn>
                  <a:cxn ang="0">
                    <a:pos x="85" y="816"/>
                  </a:cxn>
                  <a:cxn ang="0">
                    <a:pos x="0" y="912"/>
                  </a:cxn>
                  <a:cxn ang="0">
                    <a:pos x="0" y="0"/>
                  </a:cxn>
                </a:cxnLst>
                <a:rect l="0" t="0" r="r" b="b"/>
                <a:pathLst>
                  <a:path w="86" h="913">
                    <a:moveTo>
                      <a:pt x="0" y="0"/>
                    </a:moveTo>
                    <a:lnTo>
                      <a:pt x="85" y="96"/>
                    </a:lnTo>
                    <a:lnTo>
                      <a:pt x="85" y="816"/>
                    </a:lnTo>
                    <a:lnTo>
                      <a:pt x="0" y="91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7589" name="Freeform 5"/>
              <p:cNvSpPr>
                <a:spLocks/>
              </p:cNvSpPr>
              <p:nvPr/>
            </p:nvSpPr>
            <p:spPr bwMode="auto">
              <a:xfrm>
                <a:off x="5470" y="186"/>
                <a:ext cx="87" cy="910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0" y="93"/>
                  </a:cxn>
                  <a:cxn ang="0">
                    <a:pos x="0" y="813"/>
                  </a:cxn>
                  <a:cxn ang="0">
                    <a:pos x="86" y="909"/>
                  </a:cxn>
                  <a:cxn ang="0">
                    <a:pos x="86" y="0"/>
                  </a:cxn>
                </a:cxnLst>
                <a:rect l="0" t="0" r="r" b="b"/>
                <a:pathLst>
                  <a:path w="87" h="910">
                    <a:moveTo>
                      <a:pt x="86" y="0"/>
                    </a:moveTo>
                    <a:lnTo>
                      <a:pt x="0" y="93"/>
                    </a:lnTo>
                    <a:lnTo>
                      <a:pt x="0" y="813"/>
                    </a:lnTo>
                    <a:lnTo>
                      <a:pt x="86" y="909"/>
                    </a:lnTo>
                    <a:lnTo>
                      <a:pt x="86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7590" name="Freeform 6"/>
              <p:cNvSpPr>
                <a:spLocks/>
              </p:cNvSpPr>
              <p:nvPr/>
            </p:nvSpPr>
            <p:spPr bwMode="auto">
              <a:xfrm>
                <a:off x="372" y="189"/>
                <a:ext cx="5185" cy="1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184" y="3"/>
                  </a:cxn>
                  <a:cxn ang="0">
                    <a:pos x="5093" y="102"/>
                  </a:cxn>
                  <a:cxn ang="0">
                    <a:pos x="88" y="102"/>
                  </a:cxn>
                  <a:cxn ang="0">
                    <a:pos x="0" y="0"/>
                  </a:cxn>
                </a:cxnLst>
                <a:rect l="0" t="0" r="r" b="b"/>
                <a:pathLst>
                  <a:path w="5185" h="103">
                    <a:moveTo>
                      <a:pt x="0" y="0"/>
                    </a:moveTo>
                    <a:lnTo>
                      <a:pt x="5184" y="3"/>
                    </a:lnTo>
                    <a:lnTo>
                      <a:pt x="5093" y="102"/>
                    </a:lnTo>
                    <a:lnTo>
                      <a:pt x="88" y="10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4824" name="Group 7"/>
            <p:cNvGrpSpPr>
              <a:grpSpLocks/>
            </p:cNvGrpSpPr>
            <p:nvPr/>
          </p:nvGrpSpPr>
          <p:grpSpPr bwMode="auto">
            <a:xfrm>
              <a:off x="372" y="291"/>
              <a:ext cx="5185" cy="3790"/>
              <a:chOff x="372" y="291"/>
              <a:chExt cx="5185" cy="3790"/>
            </a:xfrm>
          </p:grpSpPr>
          <p:sp>
            <p:nvSpPr>
              <p:cNvPr id="67592" name="Freeform 8"/>
              <p:cNvSpPr>
                <a:spLocks/>
              </p:cNvSpPr>
              <p:nvPr/>
            </p:nvSpPr>
            <p:spPr bwMode="auto">
              <a:xfrm>
                <a:off x="372" y="807"/>
                <a:ext cx="79" cy="32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8" y="107"/>
                  </a:cxn>
                  <a:cxn ang="0">
                    <a:pos x="78" y="3166"/>
                  </a:cxn>
                  <a:cxn ang="0">
                    <a:pos x="0" y="3273"/>
                  </a:cxn>
                  <a:cxn ang="0">
                    <a:pos x="0" y="0"/>
                  </a:cxn>
                </a:cxnLst>
                <a:rect l="0" t="0" r="r" b="b"/>
                <a:pathLst>
                  <a:path w="79" h="3274">
                    <a:moveTo>
                      <a:pt x="0" y="0"/>
                    </a:moveTo>
                    <a:lnTo>
                      <a:pt x="78" y="107"/>
                    </a:lnTo>
                    <a:lnTo>
                      <a:pt x="78" y="3166"/>
                    </a:lnTo>
                    <a:lnTo>
                      <a:pt x="0" y="327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7593" name="Freeform 9"/>
              <p:cNvSpPr>
                <a:spLocks/>
              </p:cNvSpPr>
              <p:nvPr/>
            </p:nvSpPr>
            <p:spPr bwMode="auto">
              <a:xfrm>
                <a:off x="5470" y="747"/>
                <a:ext cx="84" cy="3325"/>
              </a:xfrm>
              <a:custGeom>
                <a:avLst/>
                <a:gdLst/>
                <a:ahLst/>
                <a:cxnLst>
                  <a:cxn ang="0">
                    <a:pos x="83" y="0"/>
                  </a:cxn>
                  <a:cxn ang="0">
                    <a:pos x="3" y="109"/>
                  </a:cxn>
                  <a:cxn ang="0">
                    <a:pos x="0" y="3233"/>
                  </a:cxn>
                  <a:cxn ang="0">
                    <a:pos x="83" y="3324"/>
                  </a:cxn>
                  <a:cxn ang="0">
                    <a:pos x="83" y="0"/>
                  </a:cxn>
                </a:cxnLst>
                <a:rect l="0" t="0" r="r" b="b"/>
                <a:pathLst>
                  <a:path w="84" h="3325">
                    <a:moveTo>
                      <a:pt x="83" y="0"/>
                    </a:moveTo>
                    <a:lnTo>
                      <a:pt x="3" y="109"/>
                    </a:lnTo>
                    <a:lnTo>
                      <a:pt x="0" y="3233"/>
                    </a:lnTo>
                    <a:lnTo>
                      <a:pt x="83" y="3324"/>
                    </a:lnTo>
                    <a:lnTo>
                      <a:pt x="83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7594" name="Freeform 10"/>
              <p:cNvSpPr>
                <a:spLocks/>
              </p:cNvSpPr>
              <p:nvPr/>
            </p:nvSpPr>
            <p:spPr bwMode="auto">
              <a:xfrm>
                <a:off x="372" y="3984"/>
                <a:ext cx="5185" cy="88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5184" y="87"/>
                  </a:cxn>
                  <a:cxn ang="0">
                    <a:pos x="5095" y="0"/>
                  </a:cxn>
                  <a:cxn ang="0">
                    <a:pos x="89" y="0"/>
                  </a:cxn>
                  <a:cxn ang="0">
                    <a:pos x="0" y="87"/>
                  </a:cxn>
                </a:cxnLst>
                <a:rect l="0" t="0" r="r" b="b"/>
                <a:pathLst>
                  <a:path w="5185" h="88">
                    <a:moveTo>
                      <a:pt x="0" y="87"/>
                    </a:moveTo>
                    <a:lnTo>
                      <a:pt x="5184" y="87"/>
                    </a:lnTo>
                    <a:lnTo>
                      <a:pt x="5095" y="0"/>
                    </a:lnTo>
                    <a:lnTo>
                      <a:pt x="89" y="0"/>
                    </a:lnTo>
                    <a:lnTo>
                      <a:pt x="0" y="87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7595" name="Rectangle 11"/>
              <p:cNvSpPr>
                <a:spLocks noChangeArrowheads="1"/>
              </p:cNvSpPr>
              <p:nvPr/>
            </p:nvSpPr>
            <p:spPr bwMode="auto">
              <a:xfrm>
                <a:off x="457" y="291"/>
                <a:ext cx="5013" cy="36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6759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50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7388" y="1104900"/>
            <a:ext cx="7772400" cy="464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8305800" y="6445250"/>
            <a:ext cx="585788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800">
                <a:latin typeface="Book Antiqua" pitchFamily="18" charset="0"/>
              </a:rPr>
              <a:t>  </a:t>
            </a:r>
            <a:fld id="{952ADBC5-C53B-40CC-8DD3-1E094331E7F6}" type="slidenum">
              <a:rPr lang="en-US" sz="1800">
                <a:latin typeface="Book Antiqua" pitchFamily="18" charset="0"/>
              </a:rPr>
              <a:pPr>
                <a:defRPr/>
              </a:pPr>
              <a:t>‹#›</a:t>
            </a:fld>
            <a:endParaRPr lang="en-US" sz="1800">
              <a:latin typeface="Book Antiqua" pitchFamily="18" charset="0"/>
            </a:endParaRP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7851775" y="6170613"/>
            <a:ext cx="83185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US" sz="1800">
                <a:latin typeface="Book Antiqua" pitchFamily="18" charset="0"/>
              </a:rPr>
              <a:t>            Slide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SzPct val="80000"/>
        <a:buFont typeface="Monotype Sort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4.bin"/><Relationship Id="rId9" Type="http://schemas.openxmlformats.org/officeDocument/2006/relationships/oleObject" Target="../embeddings/oleObject3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5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7.bin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Relationship Id="rId9" Type="http://schemas.openxmlformats.org/officeDocument/2006/relationships/oleObject" Target="../embeddings/oleObject6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3.bin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66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67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69.bin"/><Relationship Id="rId4" Type="http://schemas.openxmlformats.org/officeDocument/2006/relationships/oleObject" Target="../embeddings/oleObject68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71.bin"/><Relationship Id="rId4" Type="http://schemas.openxmlformats.org/officeDocument/2006/relationships/oleObject" Target="../embeddings/oleObject70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77.bin"/><Relationship Id="rId5" Type="http://schemas.openxmlformats.org/officeDocument/2006/relationships/oleObject" Target="../embeddings/oleObject76.bin"/><Relationship Id="rId4" Type="http://schemas.openxmlformats.org/officeDocument/2006/relationships/oleObject" Target="../embeddings/oleObject75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78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notesSlide" Target="../notesSlides/notesSlide44.xml"/><Relationship Id="rId7" Type="http://schemas.openxmlformats.org/officeDocument/2006/relationships/oleObject" Target="../embeddings/oleObject82.bin"/><Relationship Id="rId12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81.bin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0.bin"/><Relationship Id="rId10" Type="http://schemas.openxmlformats.org/officeDocument/2006/relationships/oleObject" Target="../embeddings/oleObject85.bin"/><Relationship Id="rId4" Type="http://schemas.openxmlformats.org/officeDocument/2006/relationships/oleObject" Target="../embeddings/oleObject79.bin"/><Relationship Id="rId9" Type="http://schemas.openxmlformats.org/officeDocument/2006/relationships/oleObject" Target="../embeddings/oleObject84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3" Type="http://schemas.openxmlformats.org/officeDocument/2006/relationships/notesSlide" Target="../notesSlides/notesSlide45.xml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90.bin"/><Relationship Id="rId5" Type="http://schemas.openxmlformats.org/officeDocument/2006/relationships/oleObject" Target="../embeddings/oleObject89.bin"/><Relationship Id="rId10" Type="http://schemas.openxmlformats.org/officeDocument/2006/relationships/oleObject" Target="../embeddings/oleObject94.bin"/><Relationship Id="rId4" Type="http://schemas.openxmlformats.org/officeDocument/2006/relationships/oleObject" Target="../embeddings/oleObject88.bin"/><Relationship Id="rId9" Type="http://schemas.openxmlformats.org/officeDocument/2006/relationships/oleObject" Target="../embeddings/oleObject9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oleObject" Target="../embeddings/oleObject96.bin"/><Relationship Id="rId4" Type="http://schemas.openxmlformats.org/officeDocument/2006/relationships/oleObject" Target="../embeddings/oleObject95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3" Type="http://schemas.openxmlformats.org/officeDocument/2006/relationships/notesSlide" Target="../notesSlides/notesSlide50.xml"/><Relationship Id="rId7" Type="http://schemas.openxmlformats.org/officeDocument/2006/relationships/oleObject" Target="../embeddings/oleObject100.bin"/><Relationship Id="rId12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99.bin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98.bin"/><Relationship Id="rId10" Type="http://schemas.openxmlformats.org/officeDocument/2006/relationships/oleObject" Target="../embeddings/oleObject103.bin"/><Relationship Id="rId4" Type="http://schemas.openxmlformats.org/officeDocument/2006/relationships/oleObject" Target="../embeddings/oleObject97.bin"/><Relationship Id="rId9" Type="http://schemas.openxmlformats.org/officeDocument/2006/relationships/oleObject" Target="../embeddings/oleObject102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3" Type="http://schemas.openxmlformats.org/officeDocument/2006/relationships/notesSlide" Target="../notesSlides/notesSlide51.xml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08.bin"/><Relationship Id="rId5" Type="http://schemas.openxmlformats.org/officeDocument/2006/relationships/oleObject" Target="../embeddings/oleObject107.bin"/><Relationship Id="rId10" Type="http://schemas.openxmlformats.org/officeDocument/2006/relationships/oleObject" Target="../embeddings/oleObject112.bin"/><Relationship Id="rId4" Type="http://schemas.openxmlformats.org/officeDocument/2006/relationships/oleObject" Target="../embeddings/oleObject106.bin"/><Relationship Id="rId9" Type="http://schemas.openxmlformats.org/officeDocument/2006/relationships/oleObject" Target="../embeddings/oleObject111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113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11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17.bin"/><Relationship Id="rId5" Type="http://schemas.openxmlformats.org/officeDocument/2006/relationships/oleObject" Target="../embeddings/oleObject116.bin"/><Relationship Id="rId4" Type="http://schemas.openxmlformats.org/officeDocument/2006/relationships/oleObject" Target="../embeddings/oleObject115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21.bin"/><Relationship Id="rId5" Type="http://schemas.openxmlformats.org/officeDocument/2006/relationships/oleObject" Target="../embeddings/oleObject120.bin"/><Relationship Id="rId4" Type="http://schemas.openxmlformats.org/officeDocument/2006/relationships/oleObject" Target="../embeddings/oleObject119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24.bin"/><Relationship Id="rId5" Type="http://schemas.openxmlformats.org/officeDocument/2006/relationships/oleObject" Target="../embeddings/oleObject123.bin"/><Relationship Id="rId4" Type="http://schemas.openxmlformats.org/officeDocument/2006/relationships/oleObject" Target="../embeddings/oleObject12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450850"/>
            <a:ext cx="7772400" cy="814388"/>
          </a:xfrm>
        </p:spPr>
        <p:txBody>
          <a:bodyPr/>
          <a:lstStyle/>
          <a:p>
            <a:pPr>
              <a:defRPr/>
            </a:pPr>
            <a:r>
              <a:rPr lang="en-US" smtClean="0"/>
              <a:t>Chapter 7</a:t>
            </a:r>
            <a:br>
              <a:rPr lang="en-US" smtClean="0"/>
            </a:br>
            <a:r>
              <a:rPr lang="en-US" smtClean="0"/>
              <a:t>Sampling and Sampling Distributions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28650" y="1338263"/>
            <a:ext cx="4324350" cy="4605337"/>
          </a:xfrm>
        </p:spPr>
        <p:txBody>
          <a:bodyPr/>
          <a:lstStyle/>
          <a:p>
            <a:pPr>
              <a:defRPr/>
            </a:pPr>
            <a:endParaRPr lang="en-US" sz="2000" smtClean="0"/>
          </a:p>
          <a:p>
            <a:pPr>
              <a:defRPr/>
            </a:pPr>
            <a:r>
              <a:rPr lang="en-US" smtClean="0"/>
              <a:t>Simple Random Sampling</a:t>
            </a:r>
          </a:p>
          <a:p>
            <a:pPr>
              <a:defRPr/>
            </a:pPr>
            <a:r>
              <a:rPr lang="en-US" smtClean="0"/>
              <a:t>Point Estimation</a:t>
            </a:r>
          </a:p>
          <a:p>
            <a:pPr>
              <a:defRPr/>
            </a:pPr>
            <a:r>
              <a:rPr lang="en-US" smtClean="0"/>
              <a:t>Introduction to Sampling Distributions</a:t>
            </a:r>
          </a:p>
          <a:p>
            <a:pPr>
              <a:defRPr/>
            </a:pPr>
            <a:r>
              <a:rPr lang="en-US" smtClean="0"/>
              <a:t>Sampling Distribution of</a:t>
            </a:r>
          </a:p>
          <a:p>
            <a:pPr>
              <a:defRPr/>
            </a:pPr>
            <a:r>
              <a:rPr lang="en-US" smtClean="0"/>
              <a:t>Sampling Distribution of</a:t>
            </a:r>
          </a:p>
          <a:p>
            <a:pPr>
              <a:defRPr/>
            </a:pPr>
            <a:r>
              <a:rPr lang="en-US" smtClean="0"/>
              <a:t>Other Sampling Methods</a:t>
            </a:r>
          </a:p>
          <a:p>
            <a:pPr>
              <a:defRPr/>
            </a:pPr>
            <a:endParaRPr lang="en-US" smtClean="0"/>
          </a:p>
        </p:txBody>
      </p:sp>
      <p:graphicFrame>
        <p:nvGraphicFramePr>
          <p:cNvPr id="102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622800" y="3476625"/>
          <a:ext cx="209550" cy="244475"/>
        </p:xfrm>
        <a:graphic>
          <a:graphicData uri="http://schemas.openxmlformats.org/presentationml/2006/ole">
            <p:oleObj spid="_x0000_s1026" name="Equation" r:id="rId3" imgW="163440" imgH="163440" progId="Equation.2">
              <p:embed/>
            </p:oleObj>
          </a:graphicData>
        </a:graphic>
      </p:graphicFrame>
      <p:graphicFrame>
        <p:nvGraphicFramePr>
          <p:cNvPr id="1027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4660900" y="3935413"/>
          <a:ext cx="220663" cy="325437"/>
        </p:xfrm>
        <a:graphic>
          <a:graphicData uri="http://schemas.openxmlformats.org/presentationml/2006/ole">
            <p:oleObj spid="_x0000_s1027" name="Equation" r:id="rId4" imgW="176040" imgH="228600" progId="Equation.2">
              <p:embed/>
            </p:oleObj>
          </a:graphicData>
        </a:graphic>
      </p:graphicFrame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5088"/>
            <a:ext cx="7772400" cy="814387"/>
          </a:xfrm>
        </p:spPr>
        <p:txBody>
          <a:bodyPr/>
          <a:lstStyle/>
          <a:p>
            <a:pPr>
              <a:defRPr/>
            </a:pPr>
            <a:r>
              <a:rPr lang="en-US" smtClean="0"/>
              <a:t>Sampling Distribution of     (cont.)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11250"/>
            <a:ext cx="7772400" cy="4643438"/>
          </a:xfrm>
        </p:spPr>
        <p:txBody>
          <a:bodyPr/>
          <a:lstStyle/>
          <a:p>
            <a:pPr>
              <a:defRPr/>
            </a:pPr>
            <a:r>
              <a:rPr lang="en-US" sz="2000" smtClean="0">
                <a:solidFill>
                  <a:srgbClr val="F4E448"/>
                </a:solidFill>
              </a:rPr>
              <a:t>Standard Deviation of      ( Standard Error of       )</a:t>
            </a:r>
            <a:endParaRPr lang="en-US" sz="2000" smtClean="0">
              <a:solidFill>
                <a:srgbClr val="FAFD00"/>
              </a:solidFill>
            </a:endParaRPr>
          </a:p>
          <a:p>
            <a:pPr>
              <a:buFont typeface="Monotype Sorts" pitchFamily="2" charset="2"/>
              <a:buNone/>
              <a:defRPr/>
            </a:pPr>
            <a:endParaRPr lang="en-US" sz="2000" smtClean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/>
              <a:t>    Finite Population	                             Infinite Population</a:t>
            </a:r>
            <a:r>
              <a:rPr lang="en-US" sz="2000" smtClean="0">
                <a:solidFill>
                  <a:schemeClr val="tx2"/>
                </a:solidFill>
              </a:rPr>
              <a:t> </a:t>
            </a:r>
          </a:p>
          <a:p>
            <a:pPr>
              <a:buFont typeface="Monotype Sorts" pitchFamily="2" charset="2"/>
              <a:buNone/>
              <a:defRPr/>
            </a:pPr>
            <a:endParaRPr lang="en-US" sz="2000" smtClean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  <a:defRPr/>
            </a:pPr>
            <a:endParaRPr lang="en-US" sz="2000" smtClean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  <a:defRPr/>
            </a:pPr>
            <a:endParaRPr lang="en-US" sz="2000" smtClean="0">
              <a:solidFill>
                <a:schemeClr val="tx2"/>
              </a:solidFill>
            </a:endParaRPr>
          </a:p>
          <a:p>
            <a:pPr lvl="1">
              <a:defRPr/>
            </a:pPr>
            <a:r>
              <a:rPr lang="en-US" sz="2000" smtClean="0"/>
              <a:t>A finite population is treated as being infinite if </a:t>
            </a:r>
            <a:r>
              <a:rPr lang="en-US" sz="2000" i="1" smtClean="0"/>
              <a:t>n</a:t>
            </a:r>
            <a:r>
              <a:rPr lang="en-US" sz="2000" smtClean="0"/>
              <a:t>/</a:t>
            </a:r>
            <a:r>
              <a:rPr lang="en-US" sz="2000" i="1" smtClean="0"/>
              <a:t>N</a:t>
            </a:r>
            <a:r>
              <a:rPr lang="en-US" sz="2000" smtClean="0"/>
              <a:t> </a:t>
            </a:r>
            <a:r>
              <a:rPr lang="en-US" sz="2000" u="sng" smtClean="0"/>
              <a:t>&lt;</a:t>
            </a:r>
            <a:r>
              <a:rPr lang="en-US" sz="2000" smtClean="0"/>
              <a:t> .05.</a:t>
            </a:r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r>
              <a:rPr lang="en-US" sz="2000" smtClean="0"/>
              <a:t>                              is the finite correction factor.</a:t>
            </a:r>
          </a:p>
          <a:p>
            <a:pPr>
              <a:buFont typeface="Monotype Sorts" pitchFamily="2" charset="2"/>
              <a:buNone/>
              <a:defRPr/>
            </a:pPr>
            <a:endParaRPr lang="en-US" sz="2000" smtClean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  <a:defRPr/>
            </a:pPr>
            <a:endParaRPr lang="en-US" sz="2000" smtClean="0">
              <a:solidFill>
                <a:schemeClr val="tx2"/>
              </a:solidFill>
            </a:endParaRPr>
          </a:p>
          <a:p>
            <a:pPr lvl="1">
              <a:defRPr/>
            </a:pPr>
            <a:r>
              <a:rPr lang="en-US" sz="2000" smtClean="0"/>
              <a:t>     is referred to as the </a:t>
            </a:r>
            <a:r>
              <a:rPr lang="en-US" sz="2000" u="sng" smtClean="0"/>
              <a:t>standard error of the proportion</a:t>
            </a:r>
            <a:r>
              <a:rPr lang="en-US" sz="2000" smtClean="0"/>
              <a:t>. </a:t>
            </a:r>
          </a:p>
        </p:txBody>
      </p:sp>
      <p:graphicFrame>
        <p:nvGraphicFramePr>
          <p:cNvPr id="1024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5907088" y="327025"/>
          <a:ext cx="225425" cy="292100"/>
        </p:xfrm>
        <a:graphic>
          <a:graphicData uri="http://schemas.openxmlformats.org/presentationml/2006/ole">
            <p:oleObj spid="_x0000_s10242" name="Equation" r:id="rId4" imgW="176040" imgH="228600" progId="Equation.3">
              <p:embed/>
            </p:oleObj>
          </a:graphicData>
        </a:graphic>
      </p:graphicFrame>
      <p:graphicFrame>
        <p:nvGraphicFramePr>
          <p:cNvPr id="10243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665538" y="1204913"/>
          <a:ext cx="215900" cy="282575"/>
        </p:xfrm>
        <a:graphic>
          <a:graphicData uri="http://schemas.openxmlformats.org/presentationml/2006/ole">
            <p:oleObj spid="_x0000_s10243" name="Equation" r:id="rId5" imgW="176040" imgH="228600" progId="Equation.3">
              <p:embed/>
            </p:oleObj>
          </a:graphicData>
        </a:graphic>
      </p:graphicFrame>
      <p:graphicFrame>
        <p:nvGraphicFramePr>
          <p:cNvPr id="10244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1444625" y="2471738"/>
          <a:ext cx="2846388" cy="725487"/>
        </p:xfrm>
        <a:graphic>
          <a:graphicData uri="http://schemas.openxmlformats.org/presentationml/2006/ole">
            <p:oleObj spid="_x0000_s10244" name="Equation" r:id="rId6" imgW="2855880" imgH="734760" progId="Equation">
              <p:embed/>
            </p:oleObj>
          </a:graphicData>
        </a:graphic>
      </p:graphicFrame>
      <p:graphicFrame>
        <p:nvGraphicFramePr>
          <p:cNvPr id="10245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5191125" y="2471738"/>
          <a:ext cx="1906588" cy="725487"/>
        </p:xfrm>
        <a:graphic>
          <a:graphicData uri="http://schemas.openxmlformats.org/presentationml/2006/ole">
            <p:oleObj spid="_x0000_s10245" name="Equation" r:id="rId7" imgW="1915920" imgH="734760" progId="Equation">
              <p:embed/>
            </p:oleObj>
          </a:graphicData>
        </a:graphic>
      </p:graphicFrame>
      <p:graphicFrame>
        <p:nvGraphicFramePr>
          <p:cNvPr id="10246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1395413" y="5095875"/>
          <a:ext cx="344487" cy="382588"/>
        </p:xfrm>
        <a:graphic>
          <a:graphicData uri="http://schemas.openxmlformats.org/presentationml/2006/ole">
            <p:oleObj spid="_x0000_s10246" name="Equation" r:id="rId8" imgW="353880" imgH="392040" progId="Equation">
              <p:embed/>
            </p:oleObj>
          </a:graphicData>
        </a:graphic>
      </p:graphicFrame>
      <p:graphicFrame>
        <p:nvGraphicFramePr>
          <p:cNvPr id="10247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6180138" y="1185863"/>
          <a:ext cx="215900" cy="282575"/>
        </p:xfrm>
        <a:graphic>
          <a:graphicData uri="http://schemas.openxmlformats.org/presentationml/2006/ole">
            <p:oleObj spid="_x0000_s10247" name="Equation" r:id="rId9" imgW="176040" imgH="228600" progId="Equation.3">
              <p:embed/>
            </p:oleObj>
          </a:graphicData>
        </a:graphic>
      </p:graphicFrame>
      <p:graphicFrame>
        <p:nvGraphicFramePr>
          <p:cNvPr id="10248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1436688" y="4052888"/>
          <a:ext cx="1855787" cy="306387"/>
        </p:xfrm>
        <a:graphic>
          <a:graphicData uri="http://schemas.openxmlformats.org/presentationml/2006/ole">
            <p:oleObj spid="_x0000_s10248" name="Equation" r:id="rId10" imgW="1865160" imgH="315720" progId="Equation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Practical Value of the Sampling Distribution of 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sampling distribution     of can be used to provide probability information about the size of sampling error              .</a:t>
            </a:r>
          </a:p>
          <a:p>
            <a:pPr>
              <a:buFont typeface="Monotype Sorts" pitchFamily="2" charset="2"/>
              <a:buNone/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The sampling distribution of      can be approximate by a normal distribution whenever the sample size is large.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Rule of Thumb: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i="1" smtClean="0"/>
              <a:t>                                           np </a:t>
            </a:r>
            <a:r>
              <a:rPr lang="en-US" u="sng" smtClean="0"/>
              <a:t>&gt;</a:t>
            </a:r>
            <a:r>
              <a:rPr lang="en-US" smtClean="0"/>
              <a:t> 5 </a:t>
            </a:r>
            <a:endParaRPr lang="en-US" i="1" smtClean="0"/>
          </a:p>
          <a:p>
            <a:pPr>
              <a:buFont typeface="Monotype Sorts" pitchFamily="2" charset="2"/>
              <a:buNone/>
              <a:defRPr/>
            </a:pPr>
            <a:r>
              <a:rPr lang="en-US" i="1" smtClean="0"/>
              <a:t>                                    n</a:t>
            </a:r>
            <a:r>
              <a:rPr lang="en-US" smtClean="0"/>
              <a:t>(1 - </a:t>
            </a:r>
            <a:r>
              <a:rPr lang="en-US" i="1" smtClean="0"/>
              <a:t>p</a:t>
            </a:r>
            <a:r>
              <a:rPr lang="en-US" smtClean="0"/>
              <a:t>) </a:t>
            </a:r>
            <a:r>
              <a:rPr lang="en-US" u="sng" smtClean="0"/>
              <a:t>&gt;</a:t>
            </a:r>
            <a:r>
              <a:rPr lang="en-US" smtClean="0"/>
              <a:t> 5 </a:t>
            </a:r>
          </a:p>
        </p:txBody>
      </p:sp>
      <p:graphicFrame>
        <p:nvGraphicFramePr>
          <p:cNvPr id="1126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8307388" y="307975"/>
          <a:ext cx="225425" cy="292100"/>
        </p:xfrm>
        <a:graphic>
          <a:graphicData uri="http://schemas.openxmlformats.org/presentationml/2006/ole">
            <p:oleObj spid="_x0000_s11266" name="Equation" r:id="rId4" imgW="176040" imgH="228600" progId="Equation.3">
              <p:embed/>
            </p:oleObj>
          </a:graphicData>
        </a:graphic>
      </p:graphicFrame>
      <p:graphicFrame>
        <p:nvGraphicFramePr>
          <p:cNvPr id="1126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118100" y="2847975"/>
          <a:ext cx="215900" cy="282575"/>
        </p:xfrm>
        <a:graphic>
          <a:graphicData uri="http://schemas.openxmlformats.org/presentationml/2006/ole">
            <p:oleObj spid="_x0000_s11267" name="Equation" r:id="rId5" imgW="176040" imgH="228600" progId="Equation.3">
              <p:embed/>
            </p:oleObj>
          </a:graphicData>
        </a:graphic>
      </p:graphicFrame>
      <p:graphicFrame>
        <p:nvGraphicFramePr>
          <p:cNvPr id="11268" name="Object 6"/>
          <p:cNvGraphicFramePr>
            <a:graphicFrameLocks noChangeAspect="1"/>
          </p:cNvGraphicFramePr>
          <p:nvPr/>
        </p:nvGraphicFramePr>
        <p:xfrm>
          <a:off x="3227388" y="1860550"/>
          <a:ext cx="889000" cy="425450"/>
        </p:xfrm>
        <a:graphic>
          <a:graphicData uri="http://schemas.openxmlformats.org/presentationml/2006/ole">
            <p:oleObj spid="_x0000_s11268" name="Equation" r:id="rId6" imgW="482400" imgH="203040" progId="Equation.3">
              <p:embed/>
            </p:oleObj>
          </a:graphicData>
        </a:graphic>
      </p:graphicFrame>
      <p:graphicFrame>
        <p:nvGraphicFramePr>
          <p:cNvPr id="11269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4737100" y="1247775"/>
          <a:ext cx="215900" cy="282575"/>
        </p:xfrm>
        <a:graphic>
          <a:graphicData uri="http://schemas.openxmlformats.org/presentationml/2006/ole">
            <p:oleObj spid="_x0000_s11269" name="Equation" r:id="rId7" imgW="176040" imgH="22860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450850"/>
            <a:ext cx="7772400" cy="814388"/>
          </a:xfrm>
        </p:spPr>
        <p:txBody>
          <a:bodyPr/>
          <a:lstStyle/>
          <a:p>
            <a:pPr>
              <a:defRPr/>
            </a:pPr>
            <a:r>
              <a:rPr lang="en-US" smtClean="0"/>
              <a:t>Chapter 8</a:t>
            </a:r>
            <a:br>
              <a:rPr lang="en-US" smtClean="0"/>
            </a:br>
            <a:r>
              <a:rPr lang="en-US" smtClean="0"/>
              <a:t>Interval Estimation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01663" y="1497013"/>
            <a:ext cx="7239000" cy="4643437"/>
          </a:xfrm>
        </p:spPr>
        <p:txBody>
          <a:bodyPr/>
          <a:lstStyle/>
          <a:p>
            <a:pPr>
              <a:defRPr/>
            </a:pPr>
            <a:endParaRPr lang="en-US" sz="2000" smtClean="0"/>
          </a:p>
          <a:p>
            <a:pPr>
              <a:defRPr/>
            </a:pPr>
            <a:r>
              <a:rPr lang="en-US" smtClean="0"/>
              <a:t>Interval Estimation of a Population Mean: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	  Large-Sample Case</a:t>
            </a:r>
          </a:p>
          <a:p>
            <a:pPr>
              <a:defRPr/>
            </a:pPr>
            <a:r>
              <a:rPr lang="en-US" smtClean="0"/>
              <a:t>Interval Estimation of a Population Mean: 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	  Small-Sample Case</a:t>
            </a:r>
          </a:p>
          <a:p>
            <a:pPr>
              <a:defRPr/>
            </a:pPr>
            <a:r>
              <a:rPr lang="en-US" smtClean="0"/>
              <a:t>Determining the Sample Size</a:t>
            </a:r>
          </a:p>
          <a:p>
            <a:pPr>
              <a:defRPr/>
            </a:pPr>
            <a:r>
              <a:rPr lang="en-US" smtClean="0"/>
              <a:t>Interval Estimation of a Population Proportion</a:t>
            </a:r>
          </a:p>
          <a:p>
            <a:pPr>
              <a:defRPr/>
            </a:pPr>
            <a:endParaRPr lang="en-US" smtClean="0"/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539750" y="1454150"/>
          <a:ext cx="5235575" cy="1568450"/>
        </p:xfrm>
        <a:graphic>
          <a:graphicData uri="http://schemas.openxmlformats.org/presentationml/2006/ole">
            <p:oleObj spid="_x0000_s12290" name="MathType Equation" r:id="rId3" imgW="1511280" imgH="406080" progId="Equation">
              <p:embed/>
            </p:oleObj>
          </a:graphicData>
        </a:graphic>
      </p:graphicFrame>
      <p:sp>
        <p:nvSpPr>
          <p:cNvPr id="12294" name="Oval 3"/>
          <p:cNvSpPr>
            <a:spLocks noChangeArrowheads="1"/>
          </p:cNvSpPr>
          <p:nvPr/>
        </p:nvSpPr>
        <p:spPr bwMode="auto">
          <a:xfrm>
            <a:off x="6629400" y="400050"/>
            <a:ext cx="1752600" cy="1371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12295" name="Oval 4"/>
          <p:cNvSpPr>
            <a:spLocks noChangeArrowheads="1"/>
          </p:cNvSpPr>
          <p:nvPr/>
        </p:nvSpPr>
        <p:spPr bwMode="auto">
          <a:xfrm>
            <a:off x="7296150" y="3771900"/>
            <a:ext cx="838200" cy="7810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296" name="Line 5"/>
          <p:cNvSpPr>
            <a:spLocks noChangeShapeType="1"/>
          </p:cNvSpPr>
          <p:nvPr/>
        </p:nvSpPr>
        <p:spPr bwMode="auto">
          <a:xfrm>
            <a:off x="7505700" y="1752600"/>
            <a:ext cx="190500" cy="201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2291" name="Object 6"/>
          <p:cNvGraphicFramePr>
            <a:graphicFrameLocks noChangeAspect="1"/>
          </p:cNvGraphicFramePr>
          <p:nvPr/>
        </p:nvGraphicFramePr>
        <p:xfrm>
          <a:off x="7645400" y="4152900"/>
          <a:ext cx="177800" cy="190500"/>
        </p:xfrm>
        <a:graphic>
          <a:graphicData uri="http://schemas.openxmlformats.org/presentationml/2006/ole">
            <p:oleObj spid="_x0000_s12291" name="MathType Equation" r:id="rId4" imgW="177480" imgH="190440" progId="Equation">
              <p:embed/>
            </p:oleObj>
          </a:graphicData>
        </a:graphic>
      </p:graphicFrame>
      <p:graphicFrame>
        <p:nvGraphicFramePr>
          <p:cNvPr id="12292" name="Object 7"/>
          <p:cNvGraphicFramePr>
            <a:graphicFrameLocks noChangeAspect="1"/>
          </p:cNvGraphicFramePr>
          <p:nvPr/>
        </p:nvGraphicFramePr>
        <p:xfrm>
          <a:off x="6229350" y="4914900"/>
          <a:ext cx="1257300" cy="457200"/>
        </p:xfrm>
        <a:graphic>
          <a:graphicData uri="http://schemas.openxmlformats.org/presentationml/2006/ole">
            <p:oleObj spid="_x0000_s12292" name="MathType Equation" r:id="rId5" imgW="495000" imgH="190440" progId="Equation">
              <p:embed/>
            </p:oleObj>
          </a:graphicData>
        </a:graphic>
      </p:graphicFrame>
      <p:graphicFrame>
        <p:nvGraphicFramePr>
          <p:cNvPr id="12293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3417888" y="417513"/>
          <a:ext cx="835025" cy="338137"/>
        </p:xfrm>
        <a:graphic>
          <a:graphicData uri="http://schemas.openxmlformats.org/presentationml/2006/ole">
            <p:oleObj spid="_x0000_s12293" name="MathType Equation" r:id="rId6" imgW="760320" imgH="315720" progId="Equation">
              <p:embed/>
            </p:oleObj>
          </a:graphicData>
        </a:graphic>
      </p:graphicFrame>
      <p:sp>
        <p:nvSpPr>
          <p:cNvPr id="198665" name="Rectangle 9"/>
          <p:cNvSpPr>
            <a:spLocks noChangeArrowheads="1"/>
          </p:cNvSpPr>
          <p:nvPr/>
        </p:nvSpPr>
        <p:spPr bwMode="auto">
          <a:xfrm>
            <a:off x="1657350" y="354013"/>
            <a:ext cx="17541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Sampling Error =</a:t>
            </a: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Interval Estimate of a Population Mean: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7388" y="1104900"/>
            <a:ext cx="7962900" cy="4643438"/>
          </a:xfrm>
        </p:spPr>
        <p:txBody>
          <a:bodyPr/>
          <a:lstStyle/>
          <a:p>
            <a:pPr>
              <a:defRPr/>
            </a:pPr>
            <a:r>
              <a:rPr lang="en-US" sz="2000" smtClean="0">
                <a:solidFill>
                  <a:srgbClr val="FFFF00"/>
                </a:solidFill>
              </a:rPr>
              <a:t>With </a:t>
            </a:r>
            <a:r>
              <a:rPr lang="en-US" sz="2000" i="1" smtClean="0">
                <a:solidFill>
                  <a:srgbClr val="FFFF00"/>
                </a:solidFill>
                <a:latin typeface="Symbol" pitchFamily="18" charset="2"/>
              </a:rPr>
              <a:t> </a:t>
            </a:r>
            <a:r>
              <a:rPr lang="en-US" sz="2000" smtClean="0">
                <a:solidFill>
                  <a:srgbClr val="FFFF00"/>
                </a:solidFill>
                <a:latin typeface="Symbol" pitchFamily="18" charset="2"/>
              </a:rPr>
              <a:t></a:t>
            </a:r>
            <a:r>
              <a:rPr lang="en-US" sz="2000" smtClean="0">
                <a:solidFill>
                  <a:srgbClr val="FFFF00"/>
                </a:solidFill>
              </a:rPr>
              <a:t>Known</a:t>
            </a:r>
          </a:p>
          <a:p>
            <a:pPr>
              <a:buFont typeface="Monotype Sorts" pitchFamily="2" charset="2"/>
              <a:buNone/>
              <a:defRPr/>
            </a:pPr>
            <a:endParaRPr lang="en-US" sz="2000" smtClean="0"/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/>
              <a:t>	   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/>
              <a:t>	     where:              is the sample mean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/>
              <a:t>			 1 -</a:t>
            </a:r>
            <a:r>
              <a:rPr lang="en-US" sz="2000" i="1" smtClean="0">
                <a:latin typeface="Symbol" pitchFamily="18" charset="2"/>
              </a:rPr>
              <a:t></a:t>
            </a:r>
            <a:r>
              <a:rPr lang="en-US" sz="2000" smtClean="0"/>
              <a:t>   is the confidence coefficient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/>
              <a:t>			  </a:t>
            </a:r>
            <a:r>
              <a:rPr lang="en-US" sz="2000" i="1" smtClean="0"/>
              <a:t>z</a:t>
            </a:r>
            <a:r>
              <a:rPr lang="en-US" sz="2000" i="1" baseline="-25000" smtClean="0">
                <a:latin typeface="Symbol" pitchFamily="18" charset="2"/>
              </a:rPr>
              <a:t></a:t>
            </a:r>
            <a:r>
              <a:rPr lang="en-US" sz="2000" i="1" baseline="-25000" smtClean="0"/>
              <a:t>/2     </a:t>
            </a:r>
            <a:r>
              <a:rPr lang="en-US" sz="2000" smtClean="0"/>
              <a:t>is the </a:t>
            </a:r>
            <a:r>
              <a:rPr lang="en-US" sz="2000" i="1" smtClean="0"/>
              <a:t>z</a:t>
            </a:r>
            <a:r>
              <a:rPr lang="en-US" sz="2000" smtClean="0"/>
              <a:t> value providing an area of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/>
              <a:t>			           </a:t>
            </a:r>
            <a:r>
              <a:rPr lang="en-US" sz="2000" i="1" smtClean="0">
                <a:latin typeface="Symbol" pitchFamily="18" charset="2"/>
              </a:rPr>
              <a:t></a:t>
            </a:r>
            <a:r>
              <a:rPr lang="en-US" sz="2000" smtClean="0"/>
              <a:t>/2 in the upper tail of the standard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/>
              <a:t> 				normal probability distribution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/>
              <a:t>			    </a:t>
            </a:r>
            <a:r>
              <a:rPr lang="en-US" sz="2000" i="1" smtClean="0">
                <a:latin typeface="Symbol" pitchFamily="18" charset="2"/>
              </a:rPr>
              <a:t>s</a:t>
            </a:r>
            <a:r>
              <a:rPr lang="en-US" sz="2000" smtClean="0"/>
              <a:t>     is the population standard deviation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/>
              <a:t>			    </a:t>
            </a:r>
            <a:r>
              <a:rPr lang="en-US" sz="2000" i="1" smtClean="0"/>
              <a:t>n</a:t>
            </a:r>
            <a:r>
              <a:rPr lang="en-US" sz="2000" smtClean="0"/>
              <a:t>     is the sample size</a:t>
            </a:r>
          </a:p>
          <a:p>
            <a:pPr>
              <a:buFont typeface="Monotype Sorts" pitchFamily="2" charset="2"/>
              <a:buNone/>
              <a:defRPr/>
            </a:pPr>
            <a:endParaRPr lang="en-US" sz="900" smtClean="0">
              <a:solidFill>
                <a:schemeClr val="tx2"/>
              </a:solidFill>
            </a:endParaRPr>
          </a:p>
          <a:p>
            <a:pPr algn="ctr">
              <a:spcBef>
                <a:spcPct val="0"/>
              </a:spcBef>
              <a:buFont typeface="Monotype Sorts" pitchFamily="2" charset="2"/>
              <a:buNone/>
              <a:defRPr/>
            </a:pPr>
            <a:endParaRPr lang="en-US" sz="2000" smtClean="0"/>
          </a:p>
        </p:txBody>
      </p:sp>
      <p:graphicFrame>
        <p:nvGraphicFramePr>
          <p:cNvPr id="1331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852863" y="1503363"/>
          <a:ext cx="1419225" cy="738187"/>
        </p:xfrm>
        <a:graphic>
          <a:graphicData uri="http://schemas.openxmlformats.org/presentationml/2006/ole">
            <p:oleObj spid="_x0000_s13314" name="MathType Equation" r:id="rId4" imgW="1371600" imgH="709560" progId="Equation">
              <p:embed/>
            </p:oleObj>
          </a:graphicData>
        </a:graphic>
      </p:graphicFrame>
      <p:graphicFrame>
        <p:nvGraphicFramePr>
          <p:cNvPr id="13315" name="Object 5"/>
          <p:cNvGraphicFramePr>
            <a:graphicFrameLocks noChangeAspect="1"/>
          </p:cNvGraphicFramePr>
          <p:nvPr/>
        </p:nvGraphicFramePr>
        <p:xfrm>
          <a:off x="2501900" y="2260600"/>
          <a:ext cx="311150" cy="368300"/>
        </p:xfrm>
        <a:graphic>
          <a:graphicData uri="http://schemas.openxmlformats.org/presentationml/2006/ole">
            <p:oleObj spid="_x0000_s13315" name="Equation" r:id="rId5" imgW="139680" imgH="164880" progId="Equation.3">
              <p:embed/>
            </p:oleObj>
          </a:graphicData>
        </a:graphic>
      </p:graphicFrame>
      <p:graphicFrame>
        <p:nvGraphicFramePr>
          <p:cNvPr id="13316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452438" y="1508125"/>
          <a:ext cx="1060450" cy="742950"/>
        </p:xfrm>
        <a:graphic>
          <a:graphicData uri="http://schemas.openxmlformats.org/presentationml/2006/ole">
            <p:oleObj spid="_x0000_s13316" name="MathType Equation" r:id="rId6" imgW="622080" imgH="406080" progId="Equation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1288"/>
            <a:ext cx="7772400" cy="81438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Interval Estimation of a Population Mean:</a:t>
            </a:r>
            <a:br>
              <a:rPr lang="en-US" dirty="0" smtClean="0"/>
            </a:br>
            <a:r>
              <a:rPr lang="en-US" dirty="0" smtClean="0"/>
              <a:t> with </a:t>
            </a:r>
            <a:r>
              <a:rPr lang="en-US" i="1" dirty="0" smtClean="0">
                <a:latin typeface="Symbol" pitchFamily="18" charset="2"/>
              </a:rPr>
              <a:t></a:t>
            </a:r>
            <a:r>
              <a:rPr lang="en-US" dirty="0" smtClean="0"/>
              <a:t> Unknown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14425"/>
            <a:ext cx="7772400" cy="43815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00"/>
                </a:solidFill>
              </a:rPr>
              <a:t>Interval Estimate</a:t>
            </a:r>
          </a:p>
          <a:p>
            <a:pPr>
              <a:buFont typeface="Monotype Sorts" pitchFamily="2" charset="2"/>
              <a:buNone/>
              <a:defRPr/>
            </a:pPr>
            <a:endParaRPr lang="en-US" smtClean="0"/>
          </a:p>
          <a:p>
            <a:pPr>
              <a:buFont typeface="Monotype Sorts" pitchFamily="2" charset="2"/>
              <a:buNone/>
              <a:defRPr/>
            </a:pPr>
            <a:endParaRPr lang="en-US" smtClean="0"/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	where    1 -</a:t>
            </a:r>
            <a:r>
              <a:rPr lang="en-US" i="1" smtClean="0">
                <a:latin typeface="Symbol" pitchFamily="18" charset="2"/>
              </a:rPr>
              <a:t></a:t>
            </a:r>
            <a:r>
              <a:rPr lang="en-US" smtClean="0"/>
              <a:t>   = the confidence coefficient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		         </a:t>
            </a:r>
            <a:r>
              <a:rPr lang="en-US" i="1" smtClean="0"/>
              <a:t>t</a:t>
            </a:r>
            <a:r>
              <a:rPr lang="en-US" i="1" baseline="-25000" smtClean="0">
                <a:latin typeface="Symbol" pitchFamily="18" charset="2"/>
              </a:rPr>
              <a:t></a:t>
            </a:r>
            <a:r>
              <a:rPr lang="en-US" i="1" baseline="-25000" smtClean="0"/>
              <a:t>/2    </a:t>
            </a:r>
            <a:r>
              <a:rPr lang="en-US" i="1" smtClean="0"/>
              <a:t>=</a:t>
            </a:r>
            <a:r>
              <a:rPr lang="en-US" smtClean="0"/>
              <a:t> the </a:t>
            </a:r>
            <a:r>
              <a:rPr lang="en-US" i="1" smtClean="0"/>
              <a:t>t</a:t>
            </a:r>
            <a:r>
              <a:rPr lang="en-US" smtClean="0"/>
              <a:t>  value providing an area of </a:t>
            </a:r>
            <a:r>
              <a:rPr lang="en-US" i="1" smtClean="0">
                <a:latin typeface="Symbol" pitchFamily="18" charset="2"/>
              </a:rPr>
              <a:t></a:t>
            </a:r>
            <a:r>
              <a:rPr lang="en-US" smtClean="0"/>
              <a:t>/2 		          in the upper tail of a </a:t>
            </a:r>
            <a:r>
              <a:rPr lang="en-US" i="1" smtClean="0"/>
              <a:t>t </a:t>
            </a:r>
            <a:r>
              <a:rPr lang="en-US" smtClean="0"/>
              <a:t> distribution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			          with </a:t>
            </a:r>
            <a:r>
              <a:rPr lang="en-US" i="1" smtClean="0"/>
              <a:t>n</a:t>
            </a:r>
            <a:r>
              <a:rPr lang="en-US" smtClean="0"/>
              <a:t> - 1 degrees of freedom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			  </a:t>
            </a:r>
            <a:r>
              <a:rPr lang="en-US" i="1" smtClean="0"/>
              <a:t>s</a:t>
            </a:r>
            <a:r>
              <a:rPr lang="en-US" smtClean="0"/>
              <a:t>  = the sample standard deviation</a:t>
            </a:r>
          </a:p>
          <a:p>
            <a:pPr>
              <a:defRPr/>
            </a:pPr>
            <a:endParaRPr lang="en-US" smtClean="0">
              <a:solidFill>
                <a:srgbClr val="FFFF00"/>
              </a:solidFill>
            </a:endParaRPr>
          </a:p>
        </p:txBody>
      </p:sp>
      <p:graphicFrame>
        <p:nvGraphicFramePr>
          <p:cNvPr id="1536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911600" y="1593850"/>
          <a:ext cx="1322388" cy="700088"/>
        </p:xfrm>
        <a:graphic>
          <a:graphicData uri="http://schemas.openxmlformats.org/presentationml/2006/ole">
            <p:oleObj spid="_x0000_s15362" name="Equation" r:id="rId4" imgW="1331640" imgH="709560" progId="Equation">
              <p:embed/>
            </p:oleObj>
          </a:graphicData>
        </a:graphic>
      </p:graphicFrame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0975"/>
            <a:ext cx="7772400" cy="604838"/>
          </a:xfrm>
        </p:spPr>
        <p:txBody>
          <a:bodyPr/>
          <a:lstStyle/>
          <a:p>
            <a:pPr>
              <a:defRPr/>
            </a:pPr>
            <a:r>
              <a:rPr lang="en-US" i="1" smtClean="0"/>
              <a:t>t</a:t>
            </a:r>
            <a:r>
              <a:rPr lang="en-US" smtClean="0"/>
              <a:t>  Distribution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17600"/>
            <a:ext cx="7772400" cy="43815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mtClean="0"/>
              <a:t>The </a:t>
            </a:r>
            <a:r>
              <a:rPr lang="en-US" i="1" u="sng" smtClean="0"/>
              <a:t>t </a:t>
            </a:r>
            <a:r>
              <a:rPr lang="en-US" u="sng" smtClean="0"/>
              <a:t> distribution</a:t>
            </a:r>
            <a:r>
              <a:rPr lang="en-US" smtClean="0"/>
              <a:t> is a family of similar probability distributions.</a:t>
            </a:r>
          </a:p>
          <a:p>
            <a:pPr>
              <a:lnSpc>
                <a:spcPct val="90000"/>
              </a:lnSpc>
              <a:defRPr/>
            </a:pPr>
            <a:r>
              <a:rPr lang="en-US" smtClean="0"/>
              <a:t>A specific </a:t>
            </a:r>
            <a:r>
              <a:rPr lang="en-US" i="1" smtClean="0"/>
              <a:t>t</a:t>
            </a:r>
            <a:r>
              <a:rPr lang="en-US" smtClean="0"/>
              <a:t>  distribution depends on a parameter known as the </a:t>
            </a:r>
            <a:r>
              <a:rPr lang="en-US" u="sng" smtClean="0"/>
              <a:t>degrees of freedom</a:t>
            </a:r>
            <a:r>
              <a:rPr lang="en-US" smtClean="0"/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US" smtClean="0"/>
              <a:t>As the number of degrees of freedom increases, the difference between the </a:t>
            </a:r>
            <a:r>
              <a:rPr lang="en-US" i="1" smtClean="0"/>
              <a:t>t</a:t>
            </a:r>
            <a:r>
              <a:rPr lang="en-US" smtClean="0"/>
              <a:t>  distribution and the standard normal probability distribution becomes smaller and smaller.</a:t>
            </a:r>
          </a:p>
          <a:p>
            <a:pPr>
              <a:lnSpc>
                <a:spcPct val="90000"/>
              </a:lnSpc>
              <a:defRPr/>
            </a:pPr>
            <a:r>
              <a:rPr lang="en-US" smtClean="0"/>
              <a:t>A </a:t>
            </a:r>
            <a:r>
              <a:rPr lang="en-US" i="1" smtClean="0"/>
              <a:t>t</a:t>
            </a:r>
            <a:r>
              <a:rPr lang="en-US" smtClean="0"/>
              <a:t>  distribution with more degrees of freedom has less dispersion.</a:t>
            </a:r>
          </a:p>
          <a:p>
            <a:pPr>
              <a:lnSpc>
                <a:spcPct val="90000"/>
              </a:lnSpc>
              <a:defRPr/>
            </a:pPr>
            <a:r>
              <a:rPr lang="en-US" smtClean="0"/>
              <a:t>The mean of the </a:t>
            </a:r>
            <a:r>
              <a:rPr lang="en-US" i="1" smtClean="0"/>
              <a:t>t</a:t>
            </a:r>
            <a:r>
              <a:rPr lang="en-US" smtClean="0"/>
              <a:t>  distribution is zero.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~AUT00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9350" y="376238"/>
            <a:ext cx="7072313" cy="6078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/>
              <a:t>t</a:t>
            </a:r>
            <a:r>
              <a:rPr lang="en-US" smtClean="0"/>
              <a:t>  Distribution (cont.)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Monotype Sorts" pitchFamily="2" charset="2"/>
              <a:buNone/>
              <a:defRPr/>
            </a:pPr>
            <a:r>
              <a:rPr lang="en-US" smtClean="0"/>
              <a:t>a. Find P(t&gt;2.228) if n=11</a:t>
            </a:r>
          </a:p>
          <a:p>
            <a:pPr marL="457200" indent="-457200">
              <a:buFont typeface="Monotype Sorts" pitchFamily="2" charset="2"/>
              <a:buNone/>
              <a:defRPr/>
            </a:pPr>
            <a:r>
              <a:rPr lang="en-US" smtClean="0"/>
              <a:t>df=10</a:t>
            </a:r>
          </a:p>
          <a:p>
            <a:pPr marL="457200" indent="-457200">
              <a:buFont typeface="Monotype Sorts" pitchFamily="2" charset="2"/>
              <a:buNone/>
              <a:defRPr/>
            </a:pPr>
            <a:r>
              <a:rPr lang="en-US" smtClean="0"/>
              <a:t>=0.025</a:t>
            </a:r>
          </a:p>
          <a:p>
            <a:pPr marL="457200" indent="-457200">
              <a:defRPr/>
            </a:pPr>
            <a:endParaRPr lang="en-US" smtClean="0"/>
          </a:p>
          <a:p>
            <a:pPr marL="457200" indent="-457200">
              <a:buFont typeface="Monotype Sorts" pitchFamily="2" charset="2"/>
              <a:buNone/>
              <a:defRPr/>
            </a:pPr>
            <a:endParaRPr lang="en-US" smtClean="0"/>
          </a:p>
          <a:p>
            <a:pPr marL="457200" indent="-457200">
              <a:defRPr/>
            </a:pPr>
            <a:endParaRPr lang="en-US" smtClean="0"/>
          </a:p>
          <a:p>
            <a:pPr marL="457200" indent="-457200">
              <a:defRPr/>
            </a:pPr>
            <a:endParaRPr lang="en-US" smtClean="0"/>
          </a:p>
          <a:p>
            <a:pPr marL="457200" indent="-457200">
              <a:buFont typeface="Monotype Sorts" pitchFamily="2" charset="2"/>
              <a:buNone/>
              <a:defRPr/>
            </a:pPr>
            <a:r>
              <a:rPr lang="en-US" smtClean="0"/>
              <a:t>b. Find P(t&lt;-2.228) if n=11</a:t>
            </a:r>
          </a:p>
          <a:p>
            <a:pPr marL="457200" indent="-457200">
              <a:buFont typeface="Monotype Sorts" pitchFamily="2" charset="2"/>
              <a:buNone/>
              <a:defRPr/>
            </a:pPr>
            <a:r>
              <a:rPr lang="en-US" smtClean="0"/>
              <a:t>=0.25</a:t>
            </a:r>
          </a:p>
          <a:p>
            <a:pPr marL="457200" indent="-457200">
              <a:defRPr/>
            </a:pPr>
            <a:endParaRPr lang="en-US" smtClean="0"/>
          </a:p>
          <a:p>
            <a:pPr marL="457200" indent="-457200">
              <a:defRPr/>
            </a:pPr>
            <a:endParaRPr lang="en-US" smtClean="0"/>
          </a:p>
        </p:txBody>
      </p:sp>
      <p:sp>
        <p:nvSpPr>
          <p:cNvPr id="38916" name="Freeform 4"/>
          <p:cNvSpPr>
            <a:spLocks/>
          </p:cNvSpPr>
          <p:nvPr/>
        </p:nvSpPr>
        <p:spPr bwMode="auto">
          <a:xfrm>
            <a:off x="5033963" y="674688"/>
            <a:ext cx="3633787" cy="2203450"/>
          </a:xfrm>
          <a:custGeom>
            <a:avLst/>
            <a:gdLst>
              <a:gd name="T0" fmla="*/ 1355 w 2862"/>
              <a:gd name="T1" fmla="*/ 16 h 1928"/>
              <a:gd name="T2" fmla="*/ 1263 w 2862"/>
              <a:gd name="T3" fmla="*/ 104 h 1928"/>
              <a:gd name="T4" fmla="*/ 1204 w 2862"/>
              <a:gd name="T5" fmla="*/ 196 h 1928"/>
              <a:gd name="T6" fmla="*/ 1144 w 2862"/>
              <a:gd name="T7" fmla="*/ 314 h 1928"/>
              <a:gd name="T8" fmla="*/ 1102 w 2862"/>
              <a:gd name="T9" fmla="*/ 408 h 1928"/>
              <a:gd name="T10" fmla="*/ 1062 w 2862"/>
              <a:gd name="T11" fmla="*/ 504 h 1928"/>
              <a:gd name="T12" fmla="*/ 1020 w 2862"/>
              <a:gd name="T13" fmla="*/ 624 h 1928"/>
              <a:gd name="T14" fmla="*/ 980 w 2862"/>
              <a:gd name="T15" fmla="*/ 736 h 1928"/>
              <a:gd name="T16" fmla="*/ 950 w 2862"/>
              <a:gd name="T17" fmla="*/ 852 h 1928"/>
              <a:gd name="T18" fmla="*/ 921 w 2862"/>
              <a:gd name="T19" fmla="*/ 974 h 1928"/>
              <a:gd name="T20" fmla="*/ 885 w 2862"/>
              <a:gd name="T21" fmla="*/ 1072 h 1928"/>
              <a:gd name="T22" fmla="*/ 843 w 2862"/>
              <a:gd name="T23" fmla="*/ 1186 h 1928"/>
              <a:gd name="T24" fmla="*/ 811 w 2862"/>
              <a:gd name="T25" fmla="*/ 1288 h 1928"/>
              <a:gd name="T26" fmla="*/ 753 w 2862"/>
              <a:gd name="T27" fmla="*/ 1406 h 1928"/>
              <a:gd name="T28" fmla="*/ 675 w 2862"/>
              <a:gd name="T29" fmla="*/ 1520 h 1928"/>
              <a:gd name="T30" fmla="*/ 603 w 2862"/>
              <a:gd name="T31" fmla="*/ 1616 h 1928"/>
              <a:gd name="T32" fmla="*/ 507 w 2862"/>
              <a:gd name="T33" fmla="*/ 1688 h 1928"/>
              <a:gd name="T34" fmla="*/ 398 w 2862"/>
              <a:gd name="T35" fmla="*/ 1738 h 1928"/>
              <a:gd name="T36" fmla="*/ 291 w 2862"/>
              <a:gd name="T37" fmla="*/ 1784 h 1928"/>
              <a:gd name="T38" fmla="*/ 199 w 2862"/>
              <a:gd name="T39" fmla="*/ 1820 h 1928"/>
              <a:gd name="T40" fmla="*/ 75 w 2862"/>
              <a:gd name="T41" fmla="*/ 1860 h 1928"/>
              <a:gd name="T42" fmla="*/ 2 w 2862"/>
              <a:gd name="T43" fmla="*/ 1882 h 1928"/>
              <a:gd name="T44" fmla="*/ 2860 w 2862"/>
              <a:gd name="T45" fmla="*/ 1928 h 1928"/>
              <a:gd name="T46" fmla="*/ 2816 w 2862"/>
              <a:gd name="T47" fmla="*/ 1874 h 1928"/>
              <a:gd name="T48" fmla="*/ 2694 w 2862"/>
              <a:gd name="T49" fmla="*/ 1846 h 1928"/>
              <a:gd name="T50" fmla="*/ 2577 w 2862"/>
              <a:gd name="T51" fmla="*/ 1804 h 1928"/>
              <a:gd name="T52" fmla="*/ 2463 w 2862"/>
              <a:gd name="T53" fmla="*/ 1756 h 1928"/>
              <a:gd name="T54" fmla="*/ 2342 w 2862"/>
              <a:gd name="T55" fmla="*/ 1700 h 1928"/>
              <a:gd name="T56" fmla="*/ 2284 w 2862"/>
              <a:gd name="T57" fmla="*/ 1664 h 1928"/>
              <a:gd name="T58" fmla="*/ 2204 w 2862"/>
              <a:gd name="T59" fmla="*/ 1594 h 1928"/>
              <a:gd name="T60" fmla="*/ 2122 w 2862"/>
              <a:gd name="T61" fmla="*/ 1502 h 1928"/>
              <a:gd name="T62" fmla="*/ 2066 w 2862"/>
              <a:gd name="T63" fmla="*/ 1406 h 1928"/>
              <a:gd name="T64" fmla="*/ 2014 w 2862"/>
              <a:gd name="T65" fmla="*/ 1306 h 1928"/>
              <a:gd name="T66" fmla="*/ 1970 w 2862"/>
              <a:gd name="T67" fmla="*/ 1196 h 1928"/>
              <a:gd name="T68" fmla="*/ 1940 w 2862"/>
              <a:gd name="T69" fmla="*/ 1114 h 1928"/>
              <a:gd name="T70" fmla="*/ 1914 w 2862"/>
              <a:gd name="T71" fmla="*/ 1028 h 1928"/>
              <a:gd name="T72" fmla="*/ 1878 w 2862"/>
              <a:gd name="T73" fmla="*/ 900 h 1928"/>
              <a:gd name="T74" fmla="*/ 1842 w 2862"/>
              <a:gd name="T75" fmla="*/ 770 h 1928"/>
              <a:gd name="T76" fmla="*/ 1803 w 2862"/>
              <a:gd name="T77" fmla="*/ 652 h 1928"/>
              <a:gd name="T78" fmla="*/ 1761 w 2862"/>
              <a:gd name="T79" fmla="*/ 526 h 1928"/>
              <a:gd name="T80" fmla="*/ 1715 w 2862"/>
              <a:gd name="T81" fmla="*/ 404 h 1928"/>
              <a:gd name="T82" fmla="*/ 1683 w 2862"/>
              <a:gd name="T83" fmla="*/ 332 h 1928"/>
              <a:gd name="T84" fmla="*/ 1634 w 2862"/>
              <a:gd name="T85" fmla="*/ 236 h 1928"/>
              <a:gd name="T86" fmla="*/ 1590 w 2862"/>
              <a:gd name="T87" fmla="*/ 156 h 1928"/>
              <a:gd name="T88" fmla="*/ 1610 w 2862"/>
              <a:gd name="T89" fmla="*/ 190 h 1928"/>
              <a:gd name="T90" fmla="*/ 1587 w 2862"/>
              <a:gd name="T91" fmla="*/ 152 h 1928"/>
              <a:gd name="T92" fmla="*/ 1510 w 2862"/>
              <a:gd name="T93" fmla="*/ 52 h 1928"/>
              <a:gd name="T94" fmla="*/ 1452 w 2862"/>
              <a:gd name="T95" fmla="*/ 8 h 19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62"/>
              <a:gd name="T145" fmla="*/ 0 h 1928"/>
              <a:gd name="T146" fmla="*/ 2862 w 2862"/>
              <a:gd name="T147" fmla="*/ 1928 h 192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17" name="Freeform 5"/>
          <p:cNvSpPr>
            <a:spLocks/>
          </p:cNvSpPr>
          <p:nvPr/>
        </p:nvSpPr>
        <p:spPr bwMode="auto">
          <a:xfrm>
            <a:off x="4919663" y="3722688"/>
            <a:ext cx="3633787" cy="2203450"/>
          </a:xfrm>
          <a:custGeom>
            <a:avLst/>
            <a:gdLst>
              <a:gd name="T0" fmla="*/ 1355 w 2862"/>
              <a:gd name="T1" fmla="*/ 16 h 1928"/>
              <a:gd name="T2" fmla="*/ 1263 w 2862"/>
              <a:gd name="T3" fmla="*/ 104 h 1928"/>
              <a:gd name="T4" fmla="*/ 1204 w 2862"/>
              <a:gd name="T5" fmla="*/ 196 h 1928"/>
              <a:gd name="T6" fmla="*/ 1144 w 2862"/>
              <a:gd name="T7" fmla="*/ 314 h 1928"/>
              <a:gd name="T8" fmla="*/ 1102 w 2862"/>
              <a:gd name="T9" fmla="*/ 408 h 1928"/>
              <a:gd name="T10" fmla="*/ 1062 w 2862"/>
              <a:gd name="T11" fmla="*/ 504 h 1928"/>
              <a:gd name="T12" fmla="*/ 1020 w 2862"/>
              <a:gd name="T13" fmla="*/ 624 h 1928"/>
              <a:gd name="T14" fmla="*/ 980 w 2862"/>
              <a:gd name="T15" fmla="*/ 736 h 1928"/>
              <a:gd name="T16" fmla="*/ 950 w 2862"/>
              <a:gd name="T17" fmla="*/ 852 h 1928"/>
              <a:gd name="T18" fmla="*/ 921 w 2862"/>
              <a:gd name="T19" fmla="*/ 974 h 1928"/>
              <a:gd name="T20" fmla="*/ 885 w 2862"/>
              <a:gd name="T21" fmla="*/ 1072 h 1928"/>
              <a:gd name="T22" fmla="*/ 843 w 2862"/>
              <a:gd name="T23" fmla="*/ 1186 h 1928"/>
              <a:gd name="T24" fmla="*/ 811 w 2862"/>
              <a:gd name="T25" fmla="*/ 1288 h 1928"/>
              <a:gd name="T26" fmla="*/ 753 w 2862"/>
              <a:gd name="T27" fmla="*/ 1406 h 1928"/>
              <a:gd name="T28" fmla="*/ 675 w 2862"/>
              <a:gd name="T29" fmla="*/ 1520 h 1928"/>
              <a:gd name="T30" fmla="*/ 603 w 2862"/>
              <a:gd name="T31" fmla="*/ 1616 h 1928"/>
              <a:gd name="T32" fmla="*/ 507 w 2862"/>
              <a:gd name="T33" fmla="*/ 1688 h 1928"/>
              <a:gd name="T34" fmla="*/ 398 w 2862"/>
              <a:gd name="T35" fmla="*/ 1738 h 1928"/>
              <a:gd name="T36" fmla="*/ 291 w 2862"/>
              <a:gd name="T37" fmla="*/ 1784 h 1928"/>
              <a:gd name="T38" fmla="*/ 199 w 2862"/>
              <a:gd name="T39" fmla="*/ 1820 h 1928"/>
              <a:gd name="T40" fmla="*/ 75 w 2862"/>
              <a:gd name="T41" fmla="*/ 1860 h 1928"/>
              <a:gd name="T42" fmla="*/ 2 w 2862"/>
              <a:gd name="T43" fmla="*/ 1882 h 1928"/>
              <a:gd name="T44" fmla="*/ 2860 w 2862"/>
              <a:gd name="T45" fmla="*/ 1928 h 1928"/>
              <a:gd name="T46" fmla="*/ 2816 w 2862"/>
              <a:gd name="T47" fmla="*/ 1874 h 1928"/>
              <a:gd name="T48" fmla="*/ 2694 w 2862"/>
              <a:gd name="T49" fmla="*/ 1846 h 1928"/>
              <a:gd name="T50" fmla="*/ 2577 w 2862"/>
              <a:gd name="T51" fmla="*/ 1804 h 1928"/>
              <a:gd name="T52" fmla="*/ 2463 w 2862"/>
              <a:gd name="T53" fmla="*/ 1756 h 1928"/>
              <a:gd name="T54" fmla="*/ 2342 w 2862"/>
              <a:gd name="T55" fmla="*/ 1700 h 1928"/>
              <a:gd name="T56" fmla="*/ 2284 w 2862"/>
              <a:gd name="T57" fmla="*/ 1664 h 1928"/>
              <a:gd name="T58" fmla="*/ 2204 w 2862"/>
              <a:gd name="T59" fmla="*/ 1594 h 1928"/>
              <a:gd name="T60" fmla="*/ 2122 w 2862"/>
              <a:gd name="T61" fmla="*/ 1502 h 1928"/>
              <a:gd name="T62" fmla="*/ 2066 w 2862"/>
              <a:gd name="T63" fmla="*/ 1406 h 1928"/>
              <a:gd name="T64" fmla="*/ 2014 w 2862"/>
              <a:gd name="T65" fmla="*/ 1306 h 1928"/>
              <a:gd name="T66" fmla="*/ 1970 w 2862"/>
              <a:gd name="T67" fmla="*/ 1196 h 1928"/>
              <a:gd name="T68" fmla="*/ 1940 w 2862"/>
              <a:gd name="T69" fmla="*/ 1114 h 1928"/>
              <a:gd name="T70" fmla="*/ 1914 w 2862"/>
              <a:gd name="T71" fmla="*/ 1028 h 1928"/>
              <a:gd name="T72" fmla="*/ 1878 w 2862"/>
              <a:gd name="T73" fmla="*/ 900 h 1928"/>
              <a:gd name="T74" fmla="*/ 1842 w 2862"/>
              <a:gd name="T75" fmla="*/ 770 h 1928"/>
              <a:gd name="T76" fmla="*/ 1803 w 2862"/>
              <a:gd name="T77" fmla="*/ 652 h 1928"/>
              <a:gd name="T78" fmla="*/ 1761 w 2862"/>
              <a:gd name="T79" fmla="*/ 526 h 1928"/>
              <a:gd name="T80" fmla="*/ 1715 w 2862"/>
              <a:gd name="T81" fmla="*/ 404 h 1928"/>
              <a:gd name="T82" fmla="*/ 1683 w 2862"/>
              <a:gd name="T83" fmla="*/ 332 h 1928"/>
              <a:gd name="T84" fmla="*/ 1634 w 2862"/>
              <a:gd name="T85" fmla="*/ 236 h 1928"/>
              <a:gd name="T86" fmla="*/ 1590 w 2862"/>
              <a:gd name="T87" fmla="*/ 156 h 1928"/>
              <a:gd name="T88" fmla="*/ 1610 w 2862"/>
              <a:gd name="T89" fmla="*/ 190 h 1928"/>
              <a:gd name="T90" fmla="*/ 1587 w 2862"/>
              <a:gd name="T91" fmla="*/ 152 h 1928"/>
              <a:gd name="T92" fmla="*/ 1510 w 2862"/>
              <a:gd name="T93" fmla="*/ 52 h 1928"/>
              <a:gd name="T94" fmla="*/ 1452 w 2862"/>
              <a:gd name="T95" fmla="*/ 8 h 19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62"/>
              <a:gd name="T145" fmla="*/ 0 h 1928"/>
              <a:gd name="T146" fmla="*/ 2862 w 2862"/>
              <a:gd name="T147" fmla="*/ 1928 h 192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8115300" y="2667000"/>
            <a:ext cx="38100" cy="19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5410200" y="5676900"/>
            <a:ext cx="19050" cy="19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7762875" y="3040063"/>
            <a:ext cx="7048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/>
              <a:t>2.228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4965700" y="6107113"/>
            <a:ext cx="7747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-2.228</a:t>
            </a:r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/>
              <a:t>t</a:t>
            </a:r>
            <a:r>
              <a:rPr lang="en-US" smtClean="0"/>
              <a:t>  Distribution (cont.)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04900"/>
            <a:ext cx="7772400" cy="5753100"/>
          </a:xfrm>
        </p:spPr>
        <p:txBody>
          <a:bodyPr/>
          <a:lstStyle/>
          <a:p>
            <a:pPr marL="457200" indent="-457200">
              <a:buFont typeface="Monotype Sorts" pitchFamily="2" charset="2"/>
              <a:buNone/>
              <a:defRPr/>
            </a:pPr>
            <a:r>
              <a:rPr lang="en-US" smtClean="0"/>
              <a:t>c. Find P(t&lt;2.228) if n=11</a:t>
            </a:r>
          </a:p>
          <a:p>
            <a:pPr marL="457200" indent="-457200">
              <a:buFont typeface="Monotype Sorts" pitchFamily="2" charset="2"/>
              <a:buNone/>
              <a:defRPr/>
            </a:pPr>
            <a:r>
              <a:rPr lang="en-US" smtClean="0"/>
              <a:t> =1-.025=0.975</a:t>
            </a:r>
          </a:p>
          <a:p>
            <a:pPr marL="457200" indent="-457200">
              <a:buFont typeface="Monotype Sorts" pitchFamily="2" charset="2"/>
              <a:buNone/>
              <a:defRPr/>
            </a:pPr>
            <a:endParaRPr lang="en-US" smtClean="0"/>
          </a:p>
          <a:p>
            <a:pPr marL="457200" indent="-457200">
              <a:buFont typeface="Monotype Sorts" pitchFamily="2" charset="2"/>
              <a:buNone/>
              <a:defRPr/>
            </a:pPr>
            <a:endParaRPr lang="en-US" smtClean="0"/>
          </a:p>
          <a:p>
            <a:pPr marL="457200" indent="-457200">
              <a:buFont typeface="Monotype Sorts" pitchFamily="2" charset="2"/>
              <a:buNone/>
              <a:defRPr/>
            </a:pPr>
            <a:endParaRPr lang="en-US" smtClean="0"/>
          </a:p>
          <a:p>
            <a:pPr marL="457200" indent="-457200">
              <a:buFont typeface="Monotype Sorts" pitchFamily="2" charset="2"/>
              <a:buNone/>
              <a:defRPr/>
            </a:pPr>
            <a:endParaRPr lang="en-US" smtClean="0"/>
          </a:p>
          <a:p>
            <a:pPr marL="457200" indent="-457200">
              <a:buFont typeface="Monotype Sorts" pitchFamily="2" charset="2"/>
              <a:buNone/>
              <a:defRPr/>
            </a:pPr>
            <a:r>
              <a:rPr lang="en-US" smtClean="0"/>
              <a:t>d. Find the upper 5% and the lower 5% points of the t-distribution with 15 d.f.</a:t>
            </a:r>
          </a:p>
          <a:p>
            <a:pPr marL="457200" indent="-457200">
              <a:buFont typeface="Monotype Sorts" pitchFamily="2" charset="2"/>
              <a:buNone/>
              <a:defRPr/>
            </a:pPr>
            <a:r>
              <a:rPr lang="en-US" smtClean="0"/>
              <a:t>=1.753</a:t>
            </a:r>
          </a:p>
          <a:p>
            <a:pPr marL="457200" indent="-457200">
              <a:defRPr/>
            </a:pPr>
            <a:endParaRPr lang="en-US" smtClean="0"/>
          </a:p>
        </p:txBody>
      </p:sp>
      <p:sp>
        <p:nvSpPr>
          <p:cNvPr id="39940" name="Freeform 4"/>
          <p:cNvSpPr>
            <a:spLocks/>
          </p:cNvSpPr>
          <p:nvPr/>
        </p:nvSpPr>
        <p:spPr bwMode="auto">
          <a:xfrm>
            <a:off x="5167313" y="884238"/>
            <a:ext cx="3348037" cy="1803400"/>
          </a:xfrm>
          <a:custGeom>
            <a:avLst/>
            <a:gdLst>
              <a:gd name="T0" fmla="*/ 1355 w 2862"/>
              <a:gd name="T1" fmla="*/ 16 h 1928"/>
              <a:gd name="T2" fmla="*/ 1263 w 2862"/>
              <a:gd name="T3" fmla="*/ 104 h 1928"/>
              <a:gd name="T4" fmla="*/ 1204 w 2862"/>
              <a:gd name="T5" fmla="*/ 196 h 1928"/>
              <a:gd name="T6" fmla="*/ 1144 w 2862"/>
              <a:gd name="T7" fmla="*/ 314 h 1928"/>
              <a:gd name="T8" fmla="*/ 1102 w 2862"/>
              <a:gd name="T9" fmla="*/ 408 h 1928"/>
              <a:gd name="T10" fmla="*/ 1062 w 2862"/>
              <a:gd name="T11" fmla="*/ 504 h 1928"/>
              <a:gd name="T12" fmla="*/ 1020 w 2862"/>
              <a:gd name="T13" fmla="*/ 624 h 1928"/>
              <a:gd name="T14" fmla="*/ 980 w 2862"/>
              <a:gd name="T15" fmla="*/ 736 h 1928"/>
              <a:gd name="T16" fmla="*/ 950 w 2862"/>
              <a:gd name="T17" fmla="*/ 852 h 1928"/>
              <a:gd name="T18" fmla="*/ 921 w 2862"/>
              <a:gd name="T19" fmla="*/ 974 h 1928"/>
              <a:gd name="T20" fmla="*/ 885 w 2862"/>
              <a:gd name="T21" fmla="*/ 1072 h 1928"/>
              <a:gd name="T22" fmla="*/ 843 w 2862"/>
              <a:gd name="T23" fmla="*/ 1186 h 1928"/>
              <a:gd name="T24" fmla="*/ 811 w 2862"/>
              <a:gd name="T25" fmla="*/ 1288 h 1928"/>
              <a:gd name="T26" fmla="*/ 753 w 2862"/>
              <a:gd name="T27" fmla="*/ 1406 h 1928"/>
              <a:gd name="T28" fmla="*/ 675 w 2862"/>
              <a:gd name="T29" fmla="*/ 1520 h 1928"/>
              <a:gd name="T30" fmla="*/ 603 w 2862"/>
              <a:gd name="T31" fmla="*/ 1616 h 1928"/>
              <a:gd name="T32" fmla="*/ 507 w 2862"/>
              <a:gd name="T33" fmla="*/ 1688 h 1928"/>
              <a:gd name="T34" fmla="*/ 398 w 2862"/>
              <a:gd name="T35" fmla="*/ 1738 h 1928"/>
              <a:gd name="T36" fmla="*/ 291 w 2862"/>
              <a:gd name="T37" fmla="*/ 1784 h 1928"/>
              <a:gd name="T38" fmla="*/ 199 w 2862"/>
              <a:gd name="T39" fmla="*/ 1820 h 1928"/>
              <a:gd name="T40" fmla="*/ 75 w 2862"/>
              <a:gd name="T41" fmla="*/ 1860 h 1928"/>
              <a:gd name="T42" fmla="*/ 2 w 2862"/>
              <a:gd name="T43" fmla="*/ 1882 h 1928"/>
              <a:gd name="T44" fmla="*/ 2860 w 2862"/>
              <a:gd name="T45" fmla="*/ 1928 h 1928"/>
              <a:gd name="T46" fmla="*/ 2816 w 2862"/>
              <a:gd name="T47" fmla="*/ 1874 h 1928"/>
              <a:gd name="T48" fmla="*/ 2694 w 2862"/>
              <a:gd name="T49" fmla="*/ 1846 h 1928"/>
              <a:gd name="T50" fmla="*/ 2577 w 2862"/>
              <a:gd name="T51" fmla="*/ 1804 h 1928"/>
              <a:gd name="T52" fmla="*/ 2463 w 2862"/>
              <a:gd name="T53" fmla="*/ 1756 h 1928"/>
              <a:gd name="T54" fmla="*/ 2342 w 2862"/>
              <a:gd name="T55" fmla="*/ 1700 h 1928"/>
              <a:gd name="T56" fmla="*/ 2284 w 2862"/>
              <a:gd name="T57" fmla="*/ 1664 h 1928"/>
              <a:gd name="T58" fmla="*/ 2204 w 2862"/>
              <a:gd name="T59" fmla="*/ 1594 h 1928"/>
              <a:gd name="T60" fmla="*/ 2122 w 2862"/>
              <a:gd name="T61" fmla="*/ 1502 h 1928"/>
              <a:gd name="T62" fmla="*/ 2066 w 2862"/>
              <a:gd name="T63" fmla="*/ 1406 h 1928"/>
              <a:gd name="T64" fmla="*/ 2014 w 2862"/>
              <a:gd name="T65" fmla="*/ 1306 h 1928"/>
              <a:gd name="T66" fmla="*/ 1970 w 2862"/>
              <a:gd name="T67" fmla="*/ 1196 h 1928"/>
              <a:gd name="T68" fmla="*/ 1940 w 2862"/>
              <a:gd name="T69" fmla="*/ 1114 h 1928"/>
              <a:gd name="T70" fmla="*/ 1914 w 2862"/>
              <a:gd name="T71" fmla="*/ 1028 h 1928"/>
              <a:gd name="T72" fmla="*/ 1878 w 2862"/>
              <a:gd name="T73" fmla="*/ 900 h 1928"/>
              <a:gd name="T74" fmla="*/ 1842 w 2862"/>
              <a:gd name="T75" fmla="*/ 770 h 1928"/>
              <a:gd name="T76" fmla="*/ 1803 w 2862"/>
              <a:gd name="T77" fmla="*/ 652 h 1928"/>
              <a:gd name="T78" fmla="*/ 1761 w 2862"/>
              <a:gd name="T79" fmla="*/ 526 h 1928"/>
              <a:gd name="T80" fmla="*/ 1715 w 2862"/>
              <a:gd name="T81" fmla="*/ 404 h 1928"/>
              <a:gd name="T82" fmla="*/ 1683 w 2862"/>
              <a:gd name="T83" fmla="*/ 332 h 1928"/>
              <a:gd name="T84" fmla="*/ 1634 w 2862"/>
              <a:gd name="T85" fmla="*/ 236 h 1928"/>
              <a:gd name="T86" fmla="*/ 1590 w 2862"/>
              <a:gd name="T87" fmla="*/ 156 h 1928"/>
              <a:gd name="T88" fmla="*/ 1610 w 2862"/>
              <a:gd name="T89" fmla="*/ 190 h 1928"/>
              <a:gd name="T90" fmla="*/ 1587 w 2862"/>
              <a:gd name="T91" fmla="*/ 152 h 1928"/>
              <a:gd name="T92" fmla="*/ 1510 w 2862"/>
              <a:gd name="T93" fmla="*/ 52 h 1928"/>
              <a:gd name="T94" fmla="*/ 1452 w 2862"/>
              <a:gd name="T95" fmla="*/ 8 h 19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62"/>
              <a:gd name="T145" fmla="*/ 0 h 1928"/>
              <a:gd name="T146" fmla="*/ 2862 w 2862"/>
              <a:gd name="T147" fmla="*/ 1928 h 192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1" name="Freeform 5"/>
          <p:cNvSpPr>
            <a:spLocks/>
          </p:cNvSpPr>
          <p:nvPr/>
        </p:nvSpPr>
        <p:spPr bwMode="auto">
          <a:xfrm>
            <a:off x="4576763" y="4217988"/>
            <a:ext cx="3348037" cy="1841500"/>
          </a:xfrm>
          <a:custGeom>
            <a:avLst/>
            <a:gdLst>
              <a:gd name="T0" fmla="*/ 1355 w 2862"/>
              <a:gd name="T1" fmla="*/ 16 h 1928"/>
              <a:gd name="T2" fmla="*/ 1263 w 2862"/>
              <a:gd name="T3" fmla="*/ 104 h 1928"/>
              <a:gd name="T4" fmla="*/ 1204 w 2862"/>
              <a:gd name="T5" fmla="*/ 196 h 1928"/>
              <a:gd name="T6" fmla="*/ 1144 w 2862"/>
              <a:gd name="T7" fmla="*/ 314 h 1928"/>
              <a:gd name="T8" fmla="*/ 1102 w 2862"/>
              <a:gd name="T9" fmla="*/ 408 h 1928"/>
              <a:gd name="T10" fmla="*/ 1062 w 2862"/>
              <a:gd name="T11" fmla="*/ 504 h 1928"/>
              <a:gd name="T12" fmla="*/ 1020 w 2862"/>
              <a:gd name="T13" fmla="*/ 624 h 1928"/>
              <a:gd name="T14" fmla="*/ 980 w 2862"/>
              <a:gd name="T15" fmla="*/ 736 h 1928"/>
              <a:gd name="T16" fmla="*/ 950 w 2862"/>
              <a:gd name="T17" fmla="*/ 852 h 1928"/>
              <a:gd name="T18" fmla="*/ 921 w 2862"/>
              <a:gd name="T19" fmla="*/ 974 h 1928"/>
              <a:gd name="T20" fmla="*/ 885 w 2862"/>
              <a:gd name="T21" fmla="*/ 1072 h 1928"/>
              <a:gd name="T22" fmla="*/ 843 w 2862"/>
              <a:gd name="T23" fmla="*/ 1186 h 1928"/>
              <a:gd name="T24" fmla="*/ 811 w 2862"/>
              <a:gd name="T25" fmla="*/ 1288 h 1928"/>
              <a:gd name="T26" fmla="*/ 753 w 2862"/>
              <a:gd name="T27" fmla="*/ 1406 h 1928"/>
              <a:gd name="T28" fmla="*/ 675 w 2862"/>
              <a:gd name="T29" fmla="*/ 1520 h 1928"/>
              <a:gd name="T30" fmla="*/ 603 w 2862"/>
              <a:gd name="T31" fmla="*/ 1616 h 1928"/>
              <a:gd name="T32" fmla="*/ 507 w 2862"/>
              <a:gd name="T33" fmla="*/ 1688 h 1928"/>
              <a:gd name="T34" fmla="*/ 398 w 2862"/>
              <a:gd name="T35" fmla="*/ 1738 h 1928"/>
              <a:gd name="T36" fmla="*/ 291 w 2862"/>
              <a:gd name="T37" fmla="*/ 1784 h 1928"/>
              <a:gd name="T38" fmla="*/ 199 w 2862"/>
              <a:gd name="T39" fmla="*/ 1820 h 1928"/>
              <a:gd name="T40" fmla="*/ 75 w 2862"/>
              <a:gd name="T41" fmla="*/ 1860 h 1928"/>
              <a:gd name="T42" fmla="*/ 2 w 2862"/>
              <a:gd name="T43" fmla="*/ 1882 h 1928"/>
              <a:gd name="T44" fmla="*/ 2860 w 2862"/>
              <a:gd name="T45" fmla="*/ 1928 h 1928"/>
              <a:gd name="T46" fmla="*/ 2816 w 2862"/>
              <a:gd name="T47" fmla="*/ 1874 h 1928"/>
              <a:gd name="T48" fmla="*/ 2694 w 2862"/>
              <a:gd name="T49" fmla="*/ 1846 h 1928"/>
              <a:gd name="T50" fmla="*/ 2577 w 2862"/>
              <a:gd name="T51" fmla="*/ 1804 h 1928"/>
              <a:gd name="T52" fmla="*/ 2463 w 2862"/>
              <a:gd name="T53" fmla="*/ 1756 h 1928"/>
              <a:gd name="T54" fmla="*/ 2342 w 2862"/>
              <a:gd name="T55" fmla="*/ 1700 h 1928"/>
              <a:gd name="T56" fmla="*/ 2284 w 2862"/>
              <a:gd name="T57" fmla="*/ 1664 h 1928"/>
              <a:gd name="T58" fmla="*/ 2204 w 2862"/>
              <a:gd name="T59" fmla="*/ 1594 h 1928"/>
              <a:gd name="T60" fmla="*/ 2122 w 2862"/>
              <a:gd name="T61" fmla="*/ 1502 h 1928"/>
              <a:gd name="T62" fmla="*/ 2066 w 2862"/>
              <a:gd name="T63" fmla="*/ 1406 h 1928"/>
              <a:gd name="T64" fmla="*/ 2014 w 2862"/>
              <a:gd name="T65" fmla="*/ 1306 h 1928"/>
              <a:gd name="T66" fmla="*/ 1970 w 2862"/>
              <a:gd name="T67" fmla="*/ 1196 h 1928"/>
              <a:gd name="T68" fmla="*/ 1940 w 2862"/>
              <a:gd name="T69" fmla="*/ 1114 h 1928"/>
              <a:gd name="T70" fmla="*/ 1914 w 2862"/>
              <a:gd name="T71" fmla="*/ 1028 h 1928"/>
              <a:gd name="T72" fmla="*/ 1878 w 2862"/>
              <a:gd name="T73" fmla="*/ 900 h 1928"/>
              <a:gd name="T74" fmla="*/ 1842 w 2862"/>
              <a:gd name="T75" fmla="*/ 770 h 1928"/>
              <a:gd name="T76" fmla="*/ 1803 w 2862"/>
              <a:gd name="T77" fmla="*/ 652 h 1928"/>
              <a:gd name="T78" fmla="*/ 1761 w 2862"/>
              <a:gd name="T79" fmla="*/ 526 h 1928"/>
              <a:gd name="T80" fmla="*/ 1715 w 2862"/>
              <a:gd name="T81" fmla="*/ 404 h 1928"/>
              <a:gd name="T82" fmla="*/ 1683 w 2862"/>
              <a:gd name="T83" fmla="*/ 332 h 1928"/>
              <a:gd name="T84" fmla="*/ 1634 w 2862"/>
              <a:gd name="T85" fmla="*/ 236 h 1928"/>
              <a:gd name="T86" fmla="*/ 1590 w 2862"/>
              <a:gd name="T87" fmla="*/ 156 h 1928"/>
              <a:gd name="T88" fmla="*/ 1610 w 2862"/>
              <a:gd name="T89" fmla="*/ 190 h 1928"/>
              <a:gd name="T90" fmla="*/ 1587 w 2862"/>
              <a:gd name="T91" fmla="*/ 152 h 1928"/>
              <a:gd name="T92" fmla="*/ 1510 w 2862"/>
              <a:gd name="T93" fmla="*/ 52 h 1928"/>
              <a:gd name="T94" fmla="*/ 1452 w 2862"/>
              <a:gd name="T95" fmla="*/ 8 h 19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62"/>
              <a:gd name="T145" fmla="*/ 0 h 1928"/>
              <a:gd name="T146" fmla="*/ 2862 w 2862"/>
              <a:gd name="T147" fmla="*/ 1928 h 192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7762875" y="3040063"/>
            <a:ext cx="7048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/>
              <a:t>2.228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7943850" y="2495550"/>
            <a:ext cx="38100" cy="171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7821613" y="1039813"/>
            <a:ext cx="58896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/>
              <a:t>.025</a:t>
            </a:r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8153400" y="146685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7497763" y="5192713"/>
            <a:ext cx="4730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/>
              <a:t>.05</a:t>
            </a:r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7372350" y="5829300"/>
            <a:ext cx="19050" cy="171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5238750" y="5886450"/>
            <a:ext cx="190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4468813" y="5116513"/>
            <a:ext cx="4730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/>
              <a:t>.05</a:t>
            </a:r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4724400" y="5486400"/>
            <a:ext cx="26670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 flipH="1">
            <a:off x="7505700" y="5467350"/>
            <a:ext cx="22860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7038975" y="6164263"/>
            <a:ext cx="7048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/>
              <a:t>1.753</a:t>
            </a:r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4813300" y="6221413"/>
            <a:ext cx="7747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-1.753</a:t>
            </a: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7.3 Point Estimation 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ph idx="1"/>
          </p:nvPr>
        </p:nvGraphicFramePr>
        <p:xfrm>
          <a:off x="2755900" y="1254125"/>
          <a:ext cx="3478213" cy="1771650"/>
        </p:xfrm>
        <a:graphic>
          <a:graphicData uri="http://schemas.openxmlformats.org/presentationml/2006/ole">
            <p:oleObj spid="_x0000_s2050" name="MathType Equation" r:id="rId4" imgW="1346040" imgH="685800" progId="Equation">
              <p:embed/>
            </p:oleObj>
          </a:graphicData>
        </a:graphic>
      </p:graphicFrame>
      <p:sp>
        <p:nvSpPr>
          <p:cNvPr id="2052" name="Oval 6"/>
          <p:cNvSpPr>
            <a:spLocks noChangeArrowheads="1"/>
          </p:cNvSpPr>
          <p:nvPr/>
        </p:nvSpPr>
        <p:spPr bwMode="auto">
          <a:xfrm>
            <a:off x="6267450" y="4648200"/>
            <a:ext cx="1828800" cy="18478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3" name="Oval 7"/>
          <p:cNvSpPr>
            <a:spLocks noChangeArrowheads="1"/>
          </p:cNvSpPr>
          <p:nvPr/>
        </p:nvSpPr>
        <p:spPr bwMode="auto">
          <a:xfrm>
            <a:off x="1238250" y="5048250"/>
            <a:ext cx="914400" cy="914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4" name="Line 8"/>
          <p:cNvSpPr>
            <a:spLocks noChangeShapeType="1"/>
          </p:cNvSpPr>
          <p:nvPr/>
        </p:nvSpPr>
        <p:spPr bwMode="auto">
          <a:xfrm flipH="1" flipV="1">
            <a:off x="2209800" y="5505450"/>
            <a:ext cx="3981450" cy="19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5" name="Line 9"/>
          <p:cNvSpPr>
            <a:spLocks noChangeShapeType="1"/>
          </p:cNvSpPr>
          <p:nvPr/>
        </p:nvSpPr>
        <p:spPr bwMode="auto">
          <a:xfrm flipH="1">
            <a:off x="1866900" y="3200400"/>
            <a:ext cx="78105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6" name="Line 10"/>
          <p:cNvSpPr>
            <a:spLocks noChangeShapeType="1"/>
          </p:cNvSpPr>
          <p:nvPr/>
        </p:nvSpPr>
        <p:spPr bwMode="auto">
          <a:xfrm>
            <a:off x="5467350" y="3257550"/>
            <a:ext cx="1009650" cy="1619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7" name="Rectangle 11"/>
          <p:cNvSpPr>
            <a:spLocks noChangeArrowheads="1"/>
          </p:cNvSpPr>
          <p:nvPr/>
        </p:nvSpPr>
        <p:spPr bwMode="auto">
          <a:xfrm>
            <a:off x="285750" y="3802063"/>
            <a:ext cx="19050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Point estimator or</a:t>
            </a:r>
          </a:p>
          <a:p>
            <a:r>
              <a:rPr lang="en-US"/>
              <a:t>Sample statistics</a:t>
            </a:r>
          </a:p>
        </p:txBody>
      </p:sp>
      <p:sp>
        <p:nvSpPr>
          <p:cNvPr id="2058" name="Rectangle 12"/>
          <p:cNvSpPr>
            <a:spLocks noChangeArrowheads="1"/>
          </p:cNvSpPr>
          <p:nvPr/>
        </p:nvSpPr>
        <p:spPr bwMode="auto">
          <a:xfrm>
            <a:off x="6118225" y="3954463"/>
            <a:ext cx="22796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/>
              <a:t>Population parameters</a:t>
            </a:r>
          </a:p>
        </p:txBody>
      </p:sp>
      <p:sp>
        <p:nvSpPr>
          <p:cNvPr id="2059" name="Rectangle 13"/>
          <p:cNvSpPr>
            <a:spLocks noChangeArrowheads="1"/>
          </p:cNvSpPr>
          <p:nvPr/>
        </p:nvSpPr>
        <p:spPr bwMode="auto">
          <a:xfrm>
            <a:off x="1822450" y="6183313"/>
            <a:ext cx="4051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/>
              <a:t>Values of point estimator= point estimates</a:t>
            </a:r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73038"/>
            <a:ext cx="7772400" cy="742950"/>
          </a:xfrm>
        </p:spPr>
        <p:txBody>
          <a:bodyPr/>
          <a:lstStyle/>
          <a:p>
            <a:pPr>
              <a:defRPr/>
            </a:pPr>
            <a:r>
              <a:rPr lang="en-US" smtClean="0"/>
              <a:t>8.3 Sample Size for an Interval Estimate</a:t>
            </a:r>
            <a:br>
              <a:rPr lang="en-US" smtClean="0"/>
            </a:br>
            <a:r>
              <a:rPr lang="en-US" smtClean="0"/>
              <a:t>of a Population Mean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14425"/>
            <a:ext cx="7772400" cy="4381500"/>
          </a:xfrm>
        </p:spPr>
        <p:txBody>
          <a:bodyPr/>
          <a:lstStyle/>
          <a:p>
            <a:pPr>
              <a:defRPr/>
            </a:pPr>
            <a:r>
              <a:rPr lang="en-US" smtClean="0"/>
              <a:t>Let </a:t>
            </a:r>
            <a:r>
              <a:rPr lang="en-US" i="1" smtClean="0"/>
              <a:t>E</a:t>
            </a:r>
            <a:r>
              <a:rPr lang="en-US" smtClean="0"/>
              <a:t> = the maximum sampling error mentioned in the precision statement.</a:t>
            </a:r>
          </a:p>
          <a:p>
            <a:pPr>
              <a:defRPr/>
            </a:pPr>
            <a:r>
              <a:rPr lang="en-US" i="1" smtClean="0"/>
              <a:t>E</a:t>
            </a:r>
            <a:r>
              <a:rPr lang="en-US" smtClean="0"/>
              <a:t> is the amount added to and subtracted from the point estimate to obtain an interval estimate.</a:t>
            </a:r>
          </a:p>
          <a:p>
            <a:pPr>
              <a:defRPr/>
            </a:pPr>
            <a:r>
              <a:rPr lang="en-US" i="1" smtClean="0"/>
              <a:t>E</a:t>
            </a:r>
            <a:r>
              <a:rPr lang="en-US" smtClean="0"/>
              <a:t> is often referred to as the </a:t>
            </a:r>
            <a:r>
              <a:rPr lang="en-US" u="sng" smtClean="0"/>
              <a:t>margin of error.</a:t>
            </a:r>
            <a:endParaRPr lang="en-US" smtClean="0"/>
          </a:p>
          <a:p>
            <a:pPr>
              <a:defRPr/>
            </a:pPr>
            <a:r>
              <a:rPr lang="en-US" smtClean="0"/>
              <a:t>We have</a:t>
            </a:r>
          </a:p>
          <a:p>
            <a:pPr>
              <a:buFont typeface="Monotype Sorts" pitchFamily="2" charset="2"/>
              <a:buNone/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Solving for </a:t>
            </a:r>
            <a:r>
              <a:rPr lang="en-US" i="1" smtClean="0"/>
              <a:t>n</a:t>
            </a:r>
            <a:r>
              <a:rPr lang="en-US" smtClean="0"/>
              <a:t> we have </a:t>
            </a:r>
          </a:p>
        </p:txBody>
      </p:sp>
      <p:graphicFrame>
        <p:nvGraphicFramePr>
          <p:cNvPr id="1638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854450" y="3327400"/>
          <a:ext cx="1474788" cy="719138"/>
        </p:xfrm>
        <a:graphic>
          <a:graphicData uri="http://schemas.openxmlformats.org/presentationml/2006/ole">
            <p:oleObj spid="_x0000_s16386" name="Equation" r:id="rId4" imgW="1446120" imgH="709560" progId="Equation">
              <p:embed/>
            </p:oleObj>
          </a:graphicData>
        </a:graphic>
      </p:graphicFrame>
      <p:graphicFrame>
        <p:nvGraphicFramePr>
          <p:cNvPr id="1638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727450" y="4464050"/>
          <a:ext cx="1690688" cy="750888"/>
        </p:xfrm>
        <a:graphic>
          <a:graphicData uri="http://schemas.openxmlformats.org/presentationml/2006/ole">
            <p:oleObj spid="_x0000_s16387" name="Equation" r:id="rId5" imgW="1699920" imgH="760320" progId="Equation">
              <p:embed/>
            </p:oleObj>
          </a:graphicData>
        </a:graphic>
      </p:graphicFrame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Oval 2"/>
          <p:cNvSpPr>
            <a:spLocks noChangeArrowheads="1"/>
          </p:cNvSpPr>
          <p:nvPr/>
        </p:nvSpPr>
        <p:spPr bwMode="auto">
          <a:xfrm>
            <a:off x="6648450" y="1276350"/>
            <a:ext cx="1752600" cy="1371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7417" name="Oval 3"/>
          <p:cNvSpPr>
            <a:spLocks noChangeArrowheads="1"/>
          </p:cNvSpPr>
          <p:nvPr/>
        </p:nvSpPr>
        <p:spPr bwMode="auto">
          <a:xfrm>
            <a:off x="7296150" y="3771900"/>
            <a:ext cx="838200" cy="7810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18" name="Line 4"/>
          <p:cNvSpPr>
            <a:spLocks noChangeShapeType="1"/>
          </p:cNvSpPr>
          <p:nvPr/>
        </p:nvSpPr>
        <p:spPr bwMode="auto">
          <a:xfrm>
            <a:off x="7620000" y="2609850"/>
            <a:ext cx="76200" cy="1162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>
              <a:defRPr/>
            </a:pPr>
            <a:r>
              <a:rPr lang="en-US" sz="3200" smtClean="0"/>
              <a:t>8.4 Interval Estimation</a:t>
            </a:r>
            <a:br>
              <a:rPr lang="en-US" sz="3200" smtClean="0"/>
            </a:br>
            <a:r>
              <a:rPr lang="en-US" sz="3200" smtClean="0"/>
              <a:t>of a Population Proportion</a:t>
            </a:r>
          </a:p>
        </p:txBody>
      </p:sp>
      <p:graphicFrame>
        <p:nvGraphicFramePr>
          <p:cNvPr id="17410" name="Object 6"/>
          <p:cNvGraphicFramePr>
            <a:graphicFrameLocks noChangeAspect="1"/>
          </p:cNvGraphicFramePr>
          <p:nvPr>
            <p:ph sz="quarter" idx="1"/>
          </p:nvPr>
        </p:nvGraphicFramePr>
        <p:xfrm>
          <a:off x="604838" y="2152650"/>
          <a:ext cx="3746500" cy="1033463"/>
        </p:xfrm>
        <a:graphic>
          <a:graphicData uri="http://schemas.openxmlformats.org/presentationml/2006/ole">
            <p:oleObj spid="_x0000_s17410" name="MathType Equation" r:id="rId4" imgW="1473120" imgH="406080" progId="Equation">
              <p:embed/>
            </p:oleObj>
          </a:graphicData>
        </a:graphic>
      </p:graphicFrame>
      <p:graphicFrame>
        <p:nvGraphicFramePr>
          <p:cNvPr id="17411" name="Object 7"/>
          <p:cNvGraphicFramePr>
            <a:graphicFrameLocks noChangeAspect="1"/>
          </p:cNvGraphicFramePr>
          <p:nvPr>
            <p:ph sz="quarter" idx="2"/>
          </p:nvPr>
        </p:nvGraphicFramePr>
        <p:xfrm>
          <a:off x="503238" y="1020763"/>
          <a:ext cx="1816100" cy="765175"/>
        </p:xfrm>
        <a:graphic>
          <a:graphicData uri="http://schemas.openxmlformats.org/presentationml/2006/ole">
            <p:oleObj spid="_x0000_s17411" name="Equation" r:id="rId5" imgW="482400" imgH="203040" progId="Equation.3">
              <p:embed/>
            </p:oleObj>
          </a:graphicData>
        </a:graphic>
      </p:graphicFrame>
      <p:graphicFrame>
        <p:nvGraphicFramePr>
          <p:cNvPr id="17412" name="Object 8"/>
          <p:cNvGraphicFramePr>
            <a:graphicFrameLocks noChangeAspect="1"/>
          </p:cNvGraphicFramePr>
          <p:nvPr>
            <p:ph sz="quarter" idx="4"/>
          </p:nvPr>
        </p:nvGraphicFramePr>
        <p:xfrm>
          <a:off x="6319838" y="4529138"/>
          <a:ext cx="469900" cy="190500"/>
        </p:xfrm>
        <a:graphic>
          <a:graphicData uri="http://schemas.openxmlformats.org/presentationml/2006/ole">
            <p:oleObj spid="_x0000_s17412" name="MathType Equation" r:id="rId6" imgW="469800" imgH="190440" progId="Equation">
              <p:embed/>
            </p:oleObj>
          </a:graphicData>
        </a:graphic>
      </p:graphicFrame>
      <p:graphicFrame>
        <p:nvGraphicFramePr>
          <p:cNvPr id="17413" name="Object 9"/>
          <p:cNvGraphicFramePr>
            <a:graphicFrameLocks noChangeAspect="1"/>
          </p:cNvGraphicFramePr>
          <p:nvPr>
            <p:ph sz="quarter" idx="3"/>
          </p:nvPr>
        </p:nvGraphicFramePr>
        <p:xfrm>
          <a:off x="7615238" y="4110038"/>
          <a:ext cx="279400" cy="322262"/>
        </p:xfrm>
        <a:graphic>
          <a:graphicData uri="http://schemas.openxmlformats.org/presentationml/2006/ole">
            <p:oleObj spid="_x0000_s17413" name="MathType Equation" r:id="rId7" imgW="164880" imgH="190440" progId="Equation">
              <p:embed/>
            </p:oleObj>
          </a:graphicData>
        </a:graphic>
      </p:graphicFrame>
      <p:graphicFrame>
        <p:nvGraphicFramePr>
          <p:cNvPr id="17414" name="Object 10"/>
          <p:cNvGraphicFramePr>
            <a:graphicFrameLocks noChangeAspect="1"/>
          </p:cNvGraphicFramePr>
          <p:nvPr/>
        </p:nvGraphicFramePr>
        <p:xfrm>
          <a:off x="5949950" y="4610100"/>
          <a:ext cx="1511300" cy="647700"/>
        </p:xfrm>
        <a:graphic>
          <a:graphicData uri="http://schemas.openxmlformats.org/presentationml/2006/ole">
            <p:oleObj spid="_x0000_s17414" name="MathType Equation" r:id="rId8" imgW="444240" imgH="190440" progId="Equation">
              <p:embed/>
            </p:oleObj>
          </a:graphicData>
        </a:graphic>
      </p:graphicFrame>
      <p:graphicFrame>
        <p:nvGraphicFramePr>
          <p:cNvPr id="17415" name="Object 11"/>
          <p:cNvGraphicFramePr>
            <a:graphicFrameLocks noChangeAspect="1"/>
          </p:cNvGraphicFramePr>
          <p:nvPr/>
        </p:nvGraphicFramePr>
        <p:xfrm>
          <a:off x="679450" y="5156200"/>
          <a:ext cx="2574925" cy="889000"/>
        </p:xfrm>
        <a:graphic>
          <a:graphicData uri="http://schemas.openxmlformats.org/presentationml/2006/ole">
            <p:oleObj spid="_x0000_s17415" name="MathType Equation" r:id="rId9" imgW="736560" imgH="431640" progId="Equation">
              <p:embed/>
            </p:oleObj>
          </a:graphicData>
        </a:graphic>
      </p:graphicFrame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342900" y="4183063"/>
            <a:ext cx="35067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/>
              <a:t>Can use normal distribution iff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8.4 Interval Estimation</a:t>
            </a:r>
            <a:br>
              <a:rPr lang="en-US" smtClean="0"/>
            </a:br>
            <a:r>
              <a:rPr lang="en-US" smtClean="0"/>
              <a:t>of a Population Proportion (cont.)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7388" y="1104900"/>
            <a:ext cx="7143750" cy="4643438"/>
          </a:xfrm>
        </p:spPr>
        <p:txBody>
          <a:bodyPr/>
          <a:lstStyle/>
          <a:p>
            <a:pPr>
              <a:defRPr/>
            </a:pPr>
            <a:r>
              <a:rPr lang="en-US" sz="2000" smtClean="0">
                <a:solidFill>
                  <a:srgbClr val="FFFF00"/>
                </a:solidFill>
              </a:rPr>
              <a:t>Interval Estimate</a:t>
            </a:r>
          </a:p>
          <a:p>
            <a:pPr>
              <a:defRPr/>
            </a:pPr>
            <a:endParaRPr lang="en-US" sz="2000" smtClean="0">
              <a:solidFill>
                <a:srgbClr val="FFFF00"/>
              </a:solidFill>
            </a:endParaRPr>
          </a:p>
          <a:p>
            <a:pPr>
              <a:buFont typeface="Monotype Sorts" pitchFamily="2" charset="2"/>
              <a:buNone/>
              <a:defRPr/>
            </a:pPr>
            <a:endParaRPr lang="en-US" sz="2000" smtClean="0"/>
          </a:p>
          <a:p>
            <a:pPr>
              <a:buFont typeface="Monotype Sorts" pitchFamily="2" charset="2"/>
              <a:buNone/>
              <a:defRPr/>
            </a:pPr>
            <a:endParaRPr lang="en-US" sz="2000" smtClean="0"/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/>
              <a:t>	</a:t>
            </a:r>
          </a:p>
          <a:p>
            <a:pPr>
              <a:buFont typeface="Monotype Sorts" pitchFamily="2" charset="2"/>
              <a:buNone/>
              <a:defRPr/>
            </a:pPr>
            <a:endParaRPr lang="en-US" sz="2000" smtClean="0"/>
          </a:p>
          <a:p>
            <a:pPr>
              <a:buFont typeface="Monotype Sorts" pitchFamily="2" charset="2"/>
              <a:buNone/>
              <a:defRPr/>
            </a:pPr>
            <a:endParaRPr lang="en-US" sz="2000" smtClean="0"/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/>
              <a:t>where:    1 -</a:t>
            </a:r>
            <a:r>
              <a:rPr lang="en-US" sz="2000" i="1" smtClean="0">
                <a:latin typeface="Symbol" pitchFamily="18" charset="2"/>
              </a:rPr>
              <a:t></a:t>
            </a:r>
            <a:r>
              <a:rPr lang="en-US" sz="2000" smtClean="0"/>
              <a:t>   is the confidence coefficient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/>
              <a:t>		          </a:t>
            </a:r>
            <a:r>
              <a:rPr lang="en-US" sz="2000" i="1" smtClean="0"/>
              <a:t>z</a:t>
            </a:r>
            <a:r>
              <a:rPr lang="en-US" sz="2000" i="1" baseline="-25000" smtClean="0">
                <a:latin typeface="Symbol" pitchFamily="18" charset="2"/>
              </a:rPr>
              <a:t></a:t>
            </a:r>
            <a:r>
              <a:rPr lang="en-US" sz="2000" i="1" baseline="-25000" smtClean="0"/>
              <a:t>/2    </a:t>
            </a:r>
            <a:r>
              <a:rPr lang="en-US" sz="2000" smtClean="0"/>
              <a:t>is the </a:t>
            </a:r>
            <a:r>
              <a:rPr lang="en-US" sz="2000" i="1" smtClean="0"/>
              <a:t>z</a:t>
            </a:r>
            <a:r>
              <a:rPr lang="en-US" sz="2000" smtClean="0"/>
              <a:t> value providing an area of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/>
              <a:t>			       </a:t>
            </a:r>
            <a:r>
              <a:rPr lang="en-US" sz="2000" i="1" smtClean="0">
                <a:latin typeface="Symbol" pitchFamily="18" charset="2"/>
              </a:rPr>
              <a:t></a:t>
            </a:r>
            <a:r>
              <a:rPr lang="en-US" sz="2000" smtClean="0"/>
              <a:t>/2 in the upper tail of the standard 		        normal probability distribution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/>
              <a:t>			        is the sample proportion</a:t>
            </a:r>
          </a:p>
        </p:txBody>
      </p:sp>
      <p:graphicFrame>
        <p:nvGraphicFramePr>
          <p:cNvPr id="1843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557338" y="2609850"/>
          <a:ext cx="2211387" cy="725488"/>
        </p:xfrm>
        <a:graphic>
          <a:graphicData uri="http://schemas.openxmlformats.org/presentationml/2006/ole">
            <p:oleObj spid="_x0000_s18434" name="MathType Equation" r:id="rId4" imgW="2220840" imgH="734760" progId="Equation">
              <p:embed/>
            </p:oleObj>
          </a:graphicData>
        </a:graphic>
      </p:graphicFrame>
      <p:graphicFrame>
        <p:nvGraphicFramePr>
          <p:cNvPr id="1843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830513" y="5167313"/>
          <a:ext cx="217487" cy="255587"/>
        </p:xfrm>
        <a:graphic>
          <a:graphicData uri="http://schemas.openxmlformats.org/presentationml/2006/ole">
            <p:oleObj spid="_x0000_s18435" name="Equation" r:id="rId5" imgW="214200" imgH="264960" progId="Equation">
              <p:embed/>
            </p:oleObj>
          </a:graphicData>
        </a:graphic>
      </p:graphicFrame>
      <p:graphicFrame>
        <p:nvGraphicFramePr>
          <p:cNvPr id="18436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1227138" y="1584325"/>
          <a:ext cx="1511300" cy="661988"/>
        </p:xfrm>
        <a:graphic>
          <a:graphicData uri="http://schemas.openxmlformats.org/presentationml/2006/ole">
            <p:oleObj spid="_x0000_s18436" name="MathType Equation" r:id="rId6" imgW="1015920" imgH="444240" progId="Equation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1288"/>
            <a:ext cx="7772400" cy="814387"/>
          </a:xfrm>
        </p:spPr>
        <p:txBody>
          <a:bodyPr/>
          <a:lstStyle/>
          <a:p>
            <a:pPr>
              <a:defRPr/>
            </a:pPr>
            <a:r>
              <a:rPr lang="en-US" smtClean="0"/>
              <a:t>Sample Size for an Interval Estimate</a:t>
            </a:r>
            <a:br>
              <a:rPr lang="en-US" smtClean="0"/>
            </a:br>
            <a:r>
              <a:rPr lang="en-US" smtClean="0"/>
              <a:t>of a Population Proportion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04900"/>
            <a:ext cx="7772400" cy="4343400"/>
          </a:xfrm>
        </p:spPr>
        <p:txBody>
          <a:bodyPr/>
          <a:lstStyle/>
          <a:p>
            <a:pPr>
              <a:defRPr/>
            </a:pPr>
            <a:r>
              <a:rPr lang="en-US" smtClean="0"/>
              <a:t>Let </a:t>
            </a:r>
            <a:r>
              <a:rPr lang="en-US" i="1" smtClean="0"/>
              <a:t>E</a:t>
            </a:r>
            <a:r>
              <a:rPr lang="en-US" smtClean="0"/>
              <a:t> = the maximum sampling error mentioned in the precision statement.</a:t>
            </a:r>
          </a:p>
          <a:p>
            <a:pPr>
              <a:defRPr/>
            </a:pPr>
            <a:r>
              <a:rPr lang="en-US" smtClean="0"/>
              <a:t>We have</a:t>
            </a:r>
          </a:p>
          <a:p>
            <a:pPr>
              <a:buFont typeface="Monotype Sorts" pitchFamily="2" charset="2"/>
              <a:buNone/>
              <a:defRPr/>
            </a:pPr>
            <a:endParaRPr lang="en-US" smtClean="0"/>
          </a:p>
          <a:p>
            <a:pPr>
              <a:buFont typeface="Monotype Sorts" pitchFamily="2" charset="2"/>
              <a:buNone/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Solving for </a:t>
            </a:r>
            <a:r>
              <a:rPr lang="en-US" i="1" smtClean="0"/>
              <a:t>n</a:t>
            </a:r>
            <a:r>
              <a:rPr lang="en-US" smtClean="0"/>
              <a:t> we have</a:t>
            </a:r>
          </a:p>
          <a:p>
            <a:pPr>
              <a:buFont typeface="Monotype Sorts" pitchFamily="2" charset="2"/>
              <a:buNone/>
              <a:defRPr/>
            </a:pPr>
            <a:endParaRPr lang="en-US" smtClean="0"/>
          </a:p>
        </p:txBody>
      </p:sp>
      <p:graphicFrame>
        <p:nvGraphicFramePr>
          <p:cNvPr id="1945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446463" y="2381250"/>
          <a:ext cx="2262187" cy="725488"/>
        </p:xfrm>
        <a:graphic>
          <a:graphicData uri="http://schemas.openxmlformats.org/presentationml/2006/ole">
            <p:oleObj spid="_x0000_s19458" name="Equation" r:id="rId4" imgW="2271600" imgH="734760" progId="Equation">
              <p:embed/>
            </p:oleObj>
          </a:graphicData>
        </a:graphic>
      </p:graphicFrame>
      <p:graphicFrame>
        <p:nvGraphicFramePr>
          <p:cNvPr id="19459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397250" y="3773488"/>
          <a:ext cx="2351088" cy="750887"/>
        </p:xfrm>
        <a:graphic>
          <a:graphicData uri="http://schemas.openxmlformats.org/presentationml/2006/ole">
            <p:oleObj spid="_x0000_s19459" name="Equation" r:id="rId5" imgW="2360520" imgH="760320" progId="Equation">
              <p:embed/>
            </p:oleObj>
          </a:graphicData>
        </a:graphic>
      </p:graphicFrame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450850"/>
            <a:ext cx="7772400" cy="814388"/>
          </a:xfrm>
        </p:spPr>
        <p:txBody>
          <a:bodyPr/>
          <a:lstStyle/>
          <a:p>
            <a:pPr>
              <a:defRPr/>
            </a:pPr>
            <a:r>
              <a:rPr lang="en-US" smtClean="0"/>
              <a:t>Chapter 9</a:t>
            </a:r>
            <a:br>
              <a:rPr lang="en-US" smtClean="0"/>
            </a:br>
            <a:r>
              <a:rPr lang="en-US" smtClean="0"/>
              <a:t> Hypothesis Testing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47700" y="1265238"/>
            <a:ext cx="8051800" cy="5072062"/>
          </a:xfrm>
        </p:spPr>
        <p:txBody>
          <a:bodyPr/>
          <a:lstStyle/>
          <a:p>
            <a:pPr>
              <a:defRPr/>
            </a:pPr>
            <a:endParaRPr lang="en-US" sz="2300" smtClean="0"/>
          </a:p>
          <a:p>
            <a:pPr>
              <a:defRPr/>
            </a:pPr>
            <a:r>
              <a:rPr lang="en-US" sz="2300" smtClean="0"/>
              <a:t>Developing Null and Alternative Hypotheses</a:t>
            </a:r>
          </a:p>
          <a:p>
            <a:pPr>
              <a:defRPr/>
            </a:pPr>
            <a:r>
              <a:rPr lang="en-US" sz="2300" smtClean="0"/>
              <a:t>Type I and Type II Errors</a:t>
            </a:r>
          </a:p>
          <a:p>
            <a:pPr>
              <a:defRPr/>
            </a:pPr>
            <a:r>
              <a:rPr lang="en-US" sz="2300" smtClean="0"/>
              <a:t>One-Tailed Tests about a Population Mean: Large-Sample Case</a:t>
            </a:r>
          </a:p>
          <a:p>
            <a:pPr>
              <a:defRPr/>
            </a:pPr>
            <a:r>
              <a:rPr lang="en-US" sz="2300" smtClean="0"/>
              <a:t>Two-Tailed Tests about a Population Mean: Large-Sample Case</a:t>
            </a:r>
          </a:p>
          <a:p>
            <a:pPr>
              <a:defRPr/>
            </a:pPr>
            <a:r>
              <a:rPr lang="en-US" sz="2300" smtClean="0"/>
              <a:t>Tests about a Population Mean: Small-Sample Case</a:t>
            </a:r>
          </a:p>
          <a:p>
            <a:pPr>
              <a:defRPr/>
            </a:pPr>
            <a:r>
              <a:rPr lang="en-US" sz="2300" smtClean="0"/>
              <a:t>Tests about a Population Proportion</a:t>
            </a:r>
            <a:endParaRPr lang="en-US" smtClean="0"/>
          </a:p>
          <a:p>
            <a:pPr>
              <a:defRPr/>
            </a:pPr>
            <a:endParaRPr lang="en-US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44463"/>
            <a:ext cx="7772400" cy="642937"/>
          </a:xfrm>
        </p:spPr>
        <p:txBody>
          <a:bodyPr/>
          <a:lstStyle/>
          <a:p>
            <a:pPr>
              <a:defRPr/>
            </a:pPr>
            <a:r>
              <a:rPr lang="en-US" smtClean="0"/>
              <a:t>9.1 Developing Null and Alternative Hypotheses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1109663"/>
            <a:ext cx="7772400" cy="5189537"/>
          </a:xfrm>
        </p:spPr>
        <p:txBody>
          <a:bodyPr/>
          <a:lstStyle/>
          <a:p>
            <a:pPr>
              <a:defRPr/>
            </a:pPr>
            <a:r>
              <a:rPr lang="en-US" u="sng" smtClean="0"/>
              <a:t>Hypothesis testing</a:t>
            </a:r>
            <a:r>
              <a:rPr lang="en-US" smtClean="0"/>
              <a:t> can be used to determine whether a statement about the value of a population parameter should or should not be rejected.</a:t>
            </a:r>
          </a:p>
          <a:p>
            <a:pPr>
              <a:defRPr/>
            </a:pPr>
            <a:r>
              <a:rPr lang="en-US" smtClean="0"/>
              <a:t>The </a:t>
            </a:r>
            <a:r>
              <a:rPr lang="en-US" u="sng" smtClean="0"/>
              <a:t>null hypothesis</a:t>
            </a:r>
            <a:r>
              <a:rPr lang="en-US" i="1" smtClean="0"/>
              <a:t>, </a:t>
            </a:r>
            <a:r>
              <a:rPr lang="en-US" smtClean="0"/>
              <a:t>denoted by </a:t>
            </a:r>
            <a:r>
              <a:rPr lang="en-US" i="1" smtClean="0"/>
              <a:t>H</a:t>
            </a:r>
            <a:r>
              <a:rPr lang="en-US" baseline="-25000" smtClean="0"/>
              <a:t>0 </a:t>
            </a:r>
            <a:r>
              <a:rPr lang="en-US" i="1" smtClean="0"/>
              <a:t>, </a:t>
            </a:r>
            <a:r>
              <a:rPr lang="en-US" smtClean="0"/>
              <a:t>is a tentative assumption about a population parameter.</a:t>
            </a:r>
          </a:p>
          <a:p>
            <a:pPr>
              <a:defRPr/>
            </a:pPr>
            <a:r>
              <a:rPr lang="en-US" smtClean="0"/>
              <a:t>The </a:t>
            </a:r>
            <a:r>
              <a:rPr lang="en-US" u="sng" smtClean="0"/>
              <a:t>alternative hypothesis</a:t>
            </a:r>
            <a:r>
              <a:rPr lang="en-US" smtClean="0"/>
              <a:t>, denoted by </a:t>
            </a:r>
            <a:r>
              <a:rPr lang="en-US" i="1" smtClean="0"/>
              <a:t>H</a:t>
            </a:r>
            <a:r>
              <a:rPr lang="en-US" sz="2800" baseline="-25000" smtClean="0"/>
              <a:t>a</a:t>
            </a:r>
            <a:r>
              <a:rPr lang="en-US" smtClean="0"/>
              <a:t>, is the opposite of what is stated in the null hypothesis.</a:t>
            </a:r>
          </a:p>
          <a:p>
            <a:pPr>
              <a:defRPr/>
            </a:pPr>
            <a:r>
              <a:rPr lang="en-US" smtClean="0"/>
              <a:t>Hypothesis testing is similar to a criminal trial.  The hypotheses are: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			</a:t>
            </a:r>
            <a:r>
              <a:rPr lang="en-US" i="1" smtClean="0"/>
              <a:t>H</a:t>
            </a:r>
            <a:r>
              <a:rPr lang="en-US" baseline="-25000" smtClean="0"/>
              <a:t>0</a:t>
            </a:r>
            <a:r>
              <a:rPr lang="en-US" smtClean="0"/>
              <a:t>:  The defendant is innocent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			</a:t>
            </a:r>
            <a:r>
              <a:rPr lang="en-US" i="1" smtClean="0"/>
              <a:t>H</a:t>
            </a:r>
            <a:r>
              <a:rPr lang="en-US" sz="2800" baseline="-25000" smtClean="0"/>
              <a:t>a</a:t>
            </a:r>
            <a:r>
              <a:rPr lang="en-US" smtClean="0"/>
              <a:t>:  The defendant is guilty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2013" y="962025"/>
            <a:ext cx="7772400" cy="5173663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00"/>
                </a:solidFill>
              </a:rPr>
              <a:t>Testing in Decision-Making Situations</a:t>
            </a:r>
          </a:p>
          <a:p>
            <a:pPr lvl="1">
              <a:defRPr/>
            </a:pPr>
            <a:r>
              <a:rPr lang="en-US" smtClean="0"/>
              <a:t>A decision maker might have to choose between two courses of action, one associated with the null hypothesis and another associated with the alternative hypothesis.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Example:  Accepting a shipment of goods from a supplier or returning the shipment of goods to the supplier.</a:t>
            </a:r>
          </a:p>
          <a:p>
            <a:pPr lvl="1">
              <a:buFontTx/>
              <a:buNone/>
              <a:defRPr/>
            </a:pPr>
            <a:r>
              <a:rPr lang="en-US" smtClean="0"/>
              <a:t>                                   </a:t>
            </a:r>
            <a:r>
              <a:rPr lang="en-US" i="1" smtClean="0"/>
              <a:t>H</a:t>
            </a:r>
            <a:r>
              <a:rPr lang="en-US" baseline="-25000" smtClean="0"/>
              <a:t>0</a:t>
            </a:r>
            <a:r>
              <a:rPr lang="en-US" smtClean="0"/>
              <a:t>:  </a:t>
            </a:r>
            <a:r>
              <a:rPr lang="en-US" i="1" smtClean="0"/>
              <a:t>p</a:t>
            </a:r>
            <a:r>
              <a:rPr lang="en-US" smtClean="0"/>
              <a:t> </a:t>
            </a:r>
            <a:r>
              <a:rPr lang="en-US" u="sng" smtClean="0"/>
              <a:t>&lt;</a:t>
            </a:r>
            <a:r>
              <a:rPr lang="en-US" smtClean="0"/>
              <a:t> </a:t>
            </a:r>
            <a:r>
              <a:rPr lang="en-US" i="1" smtClean="0"/>
              <a:t>.01</a:t>
            </a:r>
            <a:r>
              <a:rPr lang="en-US" smtClean="0"/>
              <a:t> </a:t>
            </a:r>
            <a:r>
              <a:rPr lang="en-US" baseline="-25000" smtClean="0"/>
              <a:t>   </a:t>
            </a:r>
            <a:r>
              <a:rPr lang="en-US" sz="2800" baseline="-25000" smtClean="0"/>
              <a:t>accept the shipment</a:t>
            </a:r>
            <a:r>
              <a:rPr lang="en-US" baseline="-25000" smtClean="0"/>
              <a:t>	                          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baseline="-25000" smtClean="0"/>
              <a:t>                                                             </a:t>
            </a:r>
            <a:r>
              <a:rPr lang="en-US" i="1" smtClean="0"/>
              <a:t>H</a:t>
            </a:r>
            <a:r>
              <a:rPr lang="en-US" baseline="-25000" smtClean="0"/>
              <a:t>a</a:t>
            </a:r>
            <a:r>
              <a:rPr lang="en-US" smtClean="0"/>
              <a:t>:  </a:t>
            </a:r>
            <a:r>
              <a:rPr lang="en-US" i="1" smtClean="0"/>
              <a:t>p</a:t>
            </a:r>
            <a:r>
              <a:rPr lang="en-US" smtClean="0"/>
              <a:t> &gt; </a:t>
            </a:r>
            <a:r>
              <a:rPr lang="en-US" i="1" smtClean="0"/>
              <a:t>.01    </a:t>
            </a:r>
            <a:r>
              <a:rPr lang="en-US" sz="2800" baseline="-25000" smtClean="0"/>
              <a:t>reject the shipment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141288"/>
            <a:ext cx="7772400" cy="642937"/>
          </a:xfrm>
        </p:spPr>
        <p:txBody>
          <a:bodyPr/>
          <a:lstStyle/>
          <a:p>
            <a:pPr>
              <a:defRPr/>
            </a:pPr>
            <a:r>
              <a:rPr lang="en-US" smtClean="0"/>
              <a:t>Developing Null and Alternative Hypotheses (cont.)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41288"/>
            <a:ext cx="7772400" cy="814387"/>
          </a:xfrm>
        </p:spPr>
        <p:txBody>
          <a:bodyPr/>
          <a:lstStyle/>
          <a:p>
            <a:pPr>
              <a:defRPr/>
            </a:pPr>
            <a:r>
              <a:rPr lang="en-US" smtClean="0"/>
              <a:t>A Summary of Forms for Null and Alternative Hypotheses about a Population Mean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00138"/>
            <a:ext cx="7772400" cy="5046662"/>
          </a:xfrm>
        </p:spPr>
        <p:txBody>
          <a:bodyPr/>
          <a:lstStyle/>
          <a:p>
            <a:pPr>
              <a:defRPr/>
            </a:pPr>
            <a:r>
              <a:rPr lang="en-US" smtClean="0"/>
              <a:t>The equality part of the hypotheses always appears in the null hypothesis.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In general, a hypothesis test about the value of a population mean </a:t>
            </a:r>
            <a:r>
              <a:rPr lang="en-US" i="1" smtClean="0">
                <a:latin typeface="Symbol" pitchFamily="18" charset="2"/>
              </a:rPr>
              <a:t></a:t>
            </a:r>
            <a:r>
              <a:rPr lang="en-US" smtClean="0">
                <a:latin typeface="Symbol" pitchFamily="18" charset="2"/>
              </a:rPr>
              <a:t> </a:t>
            </a:r>
            <a:r>
              <a:rPr lang="en-US" smtClean="0"/>
              <a:t>must take one of the following three forms (where </a:t>
            </a:r>
            <a:r>
              <a:rPr lang="en-US" i="1" smtClean="0">
                <a:latin typeface="Symbol" pitchFamily="18" charset="2"/>
              </a:rPr>
              <a:t></a:t>
            </a:r>
            <a:r>
              <a:rPr lang="en-US" baseline="-25000" smtClean="0"/>
              <a:t>0</a:t>
            </a:r>
            <a:r>
              <a:rPr lang="en-US" smtClean="0"/>
              <a:t> is the hypothesized value of the population mean). </a:t>
            </a:r>
          </a:p>
          <a:p>
            <a:pPr>
              <a:buFont typeface="Monotype Sorts" pitchFamily="2" charset="2"/>
              <a:buNone/>
              <a:defRPr/>
            </a:pPr>
            <a:endParaRPr lang="en-US" sz="1000" smtClean="0"/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		    </a:t>
            </a:r>
            <a:r>
              <a:rPr lang="en-US" i="1" smtClean="0"/>
              <a:t>H</a:t>
            </a:r>
            <a:r>
              <a:rPr lang="en-US" baseline="-25000" smtClean="0"/>
              <a:t>0</a:t>
            </a:r>
            <a:r>
              <a:rPr lang="en-US" smtClean="0"/>
              <a:t>:  </a:t>
            </a:r>
            <a:r>
              <a:rPr lang="en-US" i="1" smtClean="0">
                <a:latin typeface="Symbol" pitchFamily="18" charset="2"/>
              </a:rPr>
              <a:t></a:t>
            </a:r>
            <a:r>
              <a:rPr lang="en-US" smtClean="0"/>
              <a:t> </a:t>
            </a:r>
            <a:r>
              <a:rPr lang="en-US" u="sng" smtClean="0"/>
              <a:t>&gt;</a:t>
            </a:r>
            <a:r>
              <a:rPr lang="en-US" smtClean="0"/>
              <a:t> </a:t>
            </a:r>
            <a:r>
              <a:rPr lang="en-US" i="1" smtClean="0">
                <a:latin typeface="Symbol" pitchFamily="18" charset="2"/>
              </a:rPr>
              <a:t></a:t>
            </a:r>
            <a:r>
              <a:rPr lang="en-US" baseline="-25000" smtClean="0"/>
              <a:t>0	     </a:t>
            </a:r>
            <a:r>
              <a:rPr lang="en-US" i="1" smtClean="0"/>
              <a:t>H</a:t>
            </a:r>
            <a:r>
              <a:rPr lang="en-US" baseline="-25000" smtClean="0"/>
              <a:t>0</a:t>
            </a:r>
            <a:r>
              <a:rPr lang="en-US" smtClean="0"/>
              <a:t>:  </a:t>
            </a:r>
            <a:r>
              <a:rPr lang="en-US" i="1" smtClean="0">
                <a:latin typeface="Symbol" pitchFamily="18" charset="2"/>
              </a:rPr>
              <a:t></a:t>
            </a:r>
            <a:r>
              <a:rPr lang="en-US" smtClean="0"/>
              <a:t> </a:t>
            </a:r>
            <a:r>
              <a:rPr lang="en-US" u="sng" smtClean="0"/>
              <a:t>&lt;</a:t>
            </a:r>
            <a:r>
              <a:rPr lang="en-US" smtClean="0"/>
              <a:t> </a:t>
            </a:r>
            <a:r>
              <a:rPr lang="en-US" i="1" smtClean="0">
                <a:latin typeface="Symbol" pitchFamily="18" charset="2"/>
              </a:rPr>
              <a:t></a:t>
            </a:r>
            <a:r>
              <a:rPr lang="en-US" baseline="-25000" smtClean="0"/>
              <a:t>0  	    </a:t>
            </a:r>
            <a:r>
              <a:rPr lang="en-US" i="1" smtClean="0"/>
              <a:t>H</a:t>
            </a:r>
            <a:r>
              <a:rPr lang="en-US" baseline="-25000" smtClean="0"/>
              <a:t>0</a:t>
            </a:r>
            <a:r>
              <a:rPr lang="en-US" smtClean="0"/>
              <a:t>:  </a:t>
            </a:r>
            <a:r>
              <a:rPr lang="en-US" i="1" smtClean="0">
                <a:latin typeface="Symbol" pitchFamily="18" charset="2"/>
              </a:rPr>
              <a:t></a:t>
            </a:r>
            <a:r>
              <a:rPr lang="en-US" smtClean="0"/>
              <a:t> = </a:t>
            </a:r>
            <a:r>
              <a:rPr lang="en-US" i="1" smtClean="0">
                <a:latin typeface="Symbol" pitchFamily="18" charset="2"/>
              </a:rPr>
              <a:t></a:t>
            </a:r>
            <a:r>
              <a:rPr lang="en-US" baseline="-25000" smtClean="0"/>
              <a:t>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baseline="-25000" smtClean="0"/>
              <a:t>		      </a:t>
            </a:r>
            <a:r>
              <a:rPr lang="en-US" i="1" smtClean="0"/>
              <a:t>H</a:t>
            </a:r>
            <a:r>
              <a:rPr lang="en-US" sz="2800" baseline="-25000" smtClean="0"/>
              <a:t>a</a:t>
            </a:r>
            <a:r>
              <a:rPr lang="en-US" smtClean="0"/>
              <a:t>:  </a:t>
            </a:r>
            <a:r>
              <a:rPr lang="en-US" i="1" smtClean="0">
                <a:latin typeface="Symbol" pitchFamily="18" charset="2"/>
              </a:rPr>
              <a:t></a:t>
            </a:r>
            <a:r>
              <a:rPr lang="en-US" smtClean="0"/>
              <a:t> &lt; </a:t>
            </a:r>
            <a:r>
              <a:rPr lang="en-US" i="1" smtClean="0">
                <a:latin typeface="Symbol" pitchFamily="18" charset="2"/>
              </a:rPr>
              <a:t></a:t>
            </a:r>
            <a:r>
              <a:rPr lang="en-US" baseline="-25000" smtClean="0"/>
              <a:t>0</a:t>
            </a:r>
            <a:r>
              <a:rPr lang="en-US" sz="2800" baseline="-25000" smtClean="0"/>
              <a:t> 	    </a:t>
            </a:r>
            <a:r>
              <a:rPr lang="en-US" i="1" smtClean="0"/>
              <a:t>H</a:t>
            </a:r>
            <a:r>
              <a:rPr lang="en-US" sz="2800" baseline="-25000" smtClean="0"/>
              <a:t>a</a:t>
            </a:r>
            <a:r>
              <a:rPr lang="en-US" smtClean="0"/>
              <a:t>:  </a:t>
            </a:r>
            <a:r>
              <a:rPr lang="en-US" i="1" smtClean="0">
                <a:latin typeface="Symbol" pitchFamily="18" charset="2"/>
              </a:rPr>
              <a:t></a:t>
            </a:r>
            <a:r>
              <a:rPr lang="en-US" smtClean="0"/>
              <a:t> &gt; </a:t>
            </a:r>
            <a:r>
              <a:rPr lang="en-US" i="1" smtClean="0">
                <a:latin typeface="Symbol" pitchFamily="18" charset="2"/>
              </a:rPr>
              <a:t></a:t>
            </a:r>
            <a:r>
              <a:rPr lang="en-US" baseline="-25000" smtClean="0"/>
              <a:t>0</a:t>
            </a:r>
            <a:r>
              <a:rPr lang="en-US" sz="2800" baseline="-25000" smtClean="0"/>
              <a:t> 	   </a:t>
            </a:r>
            <a:r>
              <a:rPr lang="en-US" i="1" smtClean="0"/>
              <a:t>H</a:t>
            </a:r>
            <a:r>
              <a:rPr lang="en-US" sz="2800" baseline="-25000" smtClean="0"/>
              <a:t>a</a:t>
            </a:r>
            <a:r>
              <a:rPr lang="en-US" smtClean="0"/>
              <a:t>:  </a:t>
            </a:r>
            <a:r>
              <a:rPr lang="en-US" i="1" smtClean="0">
                <a:latin typeface="Symbol" pitchFamily="18" charset="2"/>
              </a:rPr>
              <a:t></a:t>
            </a:r>
            <a:r>
              <a:rPr lang="en-US" smtClean="0"/>
              <a:t>  ≠ </a:t>
            </a:r>
            <a:r>
              <a:rPr lang="en-US" i="1" smtClean="0">
                <a:latin typeface="Symbol" pitchFamily="18" charset="2"/>
              </a:rPr>
              <a:t></a:t>
            </a:r>
            <a:r>
              <a:rPr lang="en-US" baseline="-25000" smtClean="0"/>
              <a:t>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800" baseline="-25000" smtClean="0"/>
              <a:t> </a:t>
            </a:r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1104900"/>
            <a:ext cx="7943850" cy="4986338"/>
          </a:xfrm>
          <a:solidFill>
            <a:schemeClr val="bg1"/>
          </a:solidFill>
        </p:spPr>
        <p:txBody>
          <a:bodyPr/>
          <a:lstStyle/>
          <a:p>
            <a:pPr marL="457200" indent="-4572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smtClean="0"/>
              <a:t>a. The mean family income in a certain county is no more than $15000/year. A researcher believes that this assumption is not true. Develop </a:t>
            </a:r>
            <a:r>
              <a:rPr lang="en-US" sz="2000" i="1" smtClean="0"/>
              <a:t>H</a:t>
            </a:r>
            <a:r>
              <a:rPr lang="en-US" sz="2000" baseline="-25000" smtClean="0"/>
              <a:t>0</a:t>
            </a:r>
            <a:r>
              <a:rPr lang="en-US" sz="2000" smtClean="0"/>
              <a:t> and </a:t>
            </a:r>
            <a:r>
              <a:rPr lang="en-US" sz="2000" i="1" smtClean="0"/>
              <a:t>H</a:t>
            </a:r>
            <a:r>
              <a:rPr lang="en-US" baseline="-25000" smtClean="0"/>
              <a:t>a</a:t>
            </a:r>
          </a:p>
          <a:p>
            <a:pPr marL="457200" indent="-4572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baseline="-25000" smtClean="0"/>
              <a:t>	                          </a:t>
            </a:r>
            <a:r>
              <a:rPr lang="en-US" sz="2000" i="1" smtClean="0"/>
              <a:t>H</a:t>
            </a:r>
            <a:r>
              <a:rPr lang="en-US" sz="2000" baseline="-25000" smtClean="0"/>
              <a:t>0</a:t>
            </a:r>
            <a:r>
              <a:rPr lang="en-US" sz="2000" smtClean="0"/>
              <a:t>:  </a:t>
            </a:r>
            <a:r>
              <a:rPr lang="en-US" sz="2000" i="1" smtClean="0">
                <a:latin typeface="Symbol" pitchFamily="18" charset="2"/>
              </a:rPr>
              <a:t></a:t>
            </a:r>
            <a:r>
              <a:rPr lang="en-US" sz="2000" smtClean="0"/>
              <a:t> </a:t>
            </a:r>
            <a:r>
              <a:rPr lang="en-US" sz="2000" u="sng" smtClean="0"/>
              <a:t>&lt;</a:t>
            </a:r>
            <a:r>
              <a:rPr lang="en-US" sz="2000" smtClean="0"/>
              <a:t> 15,000</a:t>
            </a:r>
            <a:r>
              <a:rPr lang="en-US" sz="2000" baseline="-25000" smtClean="0"/>
              <a:t> 	    	</a:t>
            </a:r>
          </a:p>
          <a:p>
            <a:pPr marL="457200" indent="-4572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baseline="-25000" smtClean="0"/>
              <a:t>           </a:t>
            </a:r>
            <a:r>
              <a:rPr lang="en-US" baseline="-25000" smtClean="0"/>
              <a:t>                     </a:t>
            </a:r>
            <a:r>
              <a:rPr lang="en-US" sz="2000" i="1" smtClean="0"/>
              <a:t>H</a:t>
            </a:r>
            <a:r>
              <a:rPr lang="en-US" baseline="-25000" smtClean="0"/>
              <a:t>a</a:t>
            </a:r>
            <a:r>
              <a:rPr lang="en-US" sz="2000" smtClean="0"/>
              <a:t>:  </a:t>
            </a:r>
            <a:r>
              <a:rPr lang="en-US" sz="2000" i="1" smtClean="0">
                <a:latin typeface="Symbol" pitchFamily="18" charset="2"/>
              </a:rPr>
              <a:t></a:t>
            </a:r>
            <a:r>
              <a:rPr lang="en-US" sz="2000" smtClean="0"/>
              <a:t> &gt; 15,000</a:t>
            </a:r>
            <a:r>
              <a:rPr lang="en-US" baseline="-25000" smtClean="0"/>
              <a:t>	  </a:t>
            </a:r>
            <a:endParaRPr lang="en-US" sz="2000" baseline="-25000" smtClean="0"/>
          </a:p>
          <a:p>
            <a:pPr marL="457200" indent="-4572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baseline="-25000" smtClean="0"/>
              <a:t> </a:t>
            </a:r>
          </a:p>
          <a:p>
            <a:pPr marL="457200" indent="-4572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smtClean="0"/>
              <a:t>b. The mean family income in a certain county is at least $15000/year. A researcher believes that this assumption is not true. Develop </a:t>
            </a:r>
            <a:r>
              <a:rPr lang="en-US" sz="2000" i="1" smtClean="0"/>
              <a:t>H</a:t>
            </a:r>
            <a:r>
              <a:rPr lang="en-US" sz="2000" baseline="-25000" smtClean="0"/>
              <a:t>0</a:t>
            </a:r>
            <a:r>
              <a:rPr lang="en-US" sz="2000" smtClean="0"/>
              <a:t> and </a:t>
            </a:r>
            <a:r>
              <a:rPr lang="en-US" sz="2000" i="1" smtClean="0"/>
              <a:t>H</a:t>
            </a:r>
            <a:r>
              <a:rPr lang="en-US" baseline="-25000" smtClean="0"/>
              <a:t>a</a:t>
            </a:r>
          </a:p>
          <a:p>
            <a:pPr marL="457200" indent="-4572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i="1" smtClean="0"/>
              <a:t>                          H</a:t>
            </a:r>
            <a:r>
              <a:rPr lang="en-US" sz="2000" baseline="-25000" smtClean="0"/>
              <a:t>0</a:t>
            </a:r>
            <a:r>
              <a:rPr lang="en-US" sz="2000" smtClean="0"/>
              <a:t>:  </a:t>
            </a:r>
            <a:r>
              <a:rPr lang="en-US" sz="2000" i="1" smtClean="0">
                <a:latin typeface="Symbol" pitchFamily="18" charset="2"/>
              </a:rPr>
              <a:t></a:t>
            </a:r>
            <a:r>
              <a:rPr lang="en-US" sz="2000" smtClean="0"/>
              <a:t> </a:t>
            </a:r>
            <a:r>
              <a:rPr lang="en-US" sz="2000" u="sng" smtClean="0"/>
              <a:t>&gt;</a:t>
            </a:r>
            <a:r>
              <a:rPr lang="en-US" sz="2000" smtClean="0"/>
              <a:t> 15,000</a:t>
            </a:r>
            <a:r>
              <a:rPr lang="en-US" sz="2000" baseline="-25000" smtClean="0"/>
              <a:t>	    </a:t>
            </a:r>
          </a:p>
          <a:p>
            <a:pPr marL="457200" indent="-4572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baseline="-25000" smtClean="0"/>
              <a:t>		                  </a:t>
            </a:r>
            <a:r>
              <a:rPr lang="en-US" sz="2000" i="1" smtClean="0"/>
              <a:t>H</a:t>
            </a:r>
            <a:r>
              <a:rPr lang="en-US" baseline="-25000" smtClean="0"/>
              <a:t>a</a:t>
            </a:r>
            <a:r>
              <a:rPr lang="en-US" sz="2000" smtClean="0"/>
              <a:t>:  </a:t>
            </a:r>
            <a:r>
              <a:rPr lang="en-US" sz="2000" i="1" smtClean="0">
                <a:latin typeface="Symbol" pitchFamily="18" charset="2"/>
              </a:rPr>
              <a:t></a:t>
            </a:r>
            <a:r>
              <a:rPr lang="en-US" sz="2000" smtClean="0"/>
              <a:t> &lt; 15,000</a:t>
            </a:r>
            <a:r>
              <a:rPr lang="en-US" baseline="-25000" smtClean="0"/>
              <a:t>	    </a:t>
            </a:r>
            <a:endParaRPr lang="en-US" sz="2000" baseline="-25000" smtClean="0"/>
          </a:p>
          <a:p>
            <a:pPr marL="457200" indent="-4572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baseline="-25000" smtClean="0"/>
              <a:t> </a:t>
            </a:r>
          </a:p>
          <a:p>
            <a:pPr marL="457200" indent="-4572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smtClean="0"/>
              <a:t>c. The mean family income in a certain county is  $15000/year. A researcher believes that this assumption is not true. Develop </a:t>
            </a:r>
            <a:r>
              <a:rPr lang="en-US" sz="2000" i="1" smtClean="0"/>
              <a:t>H</a:t>
            </a:r>
            <a:r>
              <a:rPr lang="en-US" sz="2000" baseline="-25000" smtClean="0"/>
              <a:t>0</a:t>
            </a:r>
            <a:r>
              <a:rPr lang="en-US" sz="2000" smtClean="0"/>
              <a:t> and </a:t>
            </a:r>
            <a:r>
              <a:rPr lang="en-US" sz="2000" i="1" smtClean="0"/>
              <a:t>H</a:t>
            </a:r>
            <a:r>
              <a:rPr lang="en-US" baseline="-25000" smtClean="0"/>
              <a:t>a</a:t>
            </a:r>
          </a:p>
          <a:p>
            <a:pPr marL="457200" indent="-4572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i="1" smtClean="0"/>
              <a:t>                        H</a:t>
            </a:r>
            <a:r>
              <a:rPr lang="en-US" sz="2000" baseline="-25000" smtClean="0"/>
              <a:t>0</a:t>
            </a:r>
            <a:r>
              <a:rPr lang="en-US" sz="2000" smtClean="0"/>
              <a:t>:  </a:t>
            </a:r>
            <a:r>
              <a:rPr lang="en-US" sz="2000" i="1" smtClean="0">
                <a:latin typeface="Symbol" pitchFamily="18" charset="2"/>
              </a:rPr>
              <a:t></a:t>
            </a:r>
            <a:r>
              <a:rPr lang="en-US" sz="2000" smtClean="0"/>
              <a:t> = 15,000</a:t>
            </a:r>
            <a:endParaRPr lang="en-US" sz="2000" baseline="-25000" smtClean="0"/>
          </a:p>
          <a:p>
            <a:pPr marL="457200" indent="-4572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baseline="-25000" smtClean="0"/>
              <a:t>		               </a:t>
            </a:r>
            <a:r>
              <a:rPr lang="en-US" sz="2000" i="1" smtClean="0"/>
              <a:t>H</a:t>
            </a:r>
            <a:r>
              <a:rPr lang="en-US" baseline="-25000" smtClean="0"/>
              <a:t>a</a:t>
            </a:r>
            <a:r>
              <a:rPr lang="en-US" sz="2000" smtClean="0"/>
              <a:t>:  </a:t>
            </a:r>
            <a:r>
              <a:rPr lang="en-US" sz="2000" i="1" smtClean="0">
                <a:latin typeface="Symbol" pitchFamily="18" charset="2"/>
              </a:rPr>
              <a:t></a:t>
            </a:r>
            <a:r>
              <a:rPr lang="en-US" sz="2000" smtClean="0"/>
              <a:t>  ≠ 15,000</a:t>
            </a:r>
            <a:endParaRPr lang="en-US" sz="2000" baseline="-25000" smtClean="0"/>
          </a:p>
          <a:p>
            <a:pPr marL="457200" indent="-4572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baseline="-25000" smtClean="0"/>
              <a:t> </a:t>
            </a:r>
          </a:p>
          <a:p>
            <a:pPr marL="457200" indent="-457200"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baseline="-25000" smtClean="0"/>
          </a:p>
          <a:p>
            <a:pPr marL="457200" indent="-457200">
              <a:lnSpc>
                <a:spcPct val="80000"/>
              </a:lnSpc>
              <a:defRPr/>
            </a:pPr>
            <a:endParaRPr lang="en-US" sz="200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FDFF3D"/>
            </a:solidFill>
          </a:ln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7E009"/>
                </a:solidFill>
              </a:rPr>
              <a:t>9.2 Type I and Type II Errors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defRPr/>
            </a:pPr>
            <a:endParaRPr lang="en-US" smtClean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mtClean="0">
                <a:solidFill>
                  <a:schemeClr val="tx2"/>
                </a:solidFill>
              </a:rPr>
              <a:t>					   </a:t>
            </a:r>
            <a:r>
              <a:rPr lang="en-US" b="1" smtClean="0"/>
              <a:t>Population Condition</a:t>
            </a:r>
            <a:endParaRPr lang="en-US" smtClean="0"/>
          </a:p>
          <a:p>
            <a:pPr>
              <a:buFont typeface="Monotype Sorts" pitchFamily="2" charset="2"/>
              <a:buNone/>
              <a:defRPr/>
            </a:pPr>
            <a:r>
              <a:rPr lang="en-US" smtClean="0">
                <a:solidFill>
                  <a:schemeClr val="tx2"/>
                </a:solidFill>
              </a:rPr>
              <a:t>				 	   </a:t>
            </a:r>
            <a:r>
              <a:rPr lang="en-US" i="1" smtClean="0"/>
              <a:t>H</a:t>
            </a:r>
            <a:r>
              <a:rPr lang="en-US" baseline="-25000" smtClean="0"/>
              <a:t>0 </a:t>
            </a:r>
            <a:r>
              <a:rPr lang="en-US" smtClean="0"/>
              <a:t>True	 </a:t>
            </a:r>
            <a:r>
              <a:rPr lang="en-US" i="1" smtClean="0"/>
              <a:t>H</a:t>
            </a:r>
            <a:r>
              <a:rPr lang="en-US" baseline="-25000" smtClean="0"/>
              <a:t>0</a:t>
            </a:r>
            <a:r>
              <a:rPr lang="en-US" sz="2800" baseline="-25000" smtClean="0"/>
              <a:t> </a:t>
            </a:r>
            <a:r>
              <a:rPr lang="en-US" smtClean="0"/>
              <a:t>False</a:t>
            </a:r>
            <a:endParaRPr lang="en-US" smtClean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mtClean="0">
                <a:solidFill>
                  <a:schemeClr val="tx2"/>
                </a:solidFill>
              </a:rPr>
              <a:t>		</a:t>
            </a:r>
            <a:r>
              <a:rPr lang="en-US" b="1" smtClean="0"/>
              <a:t>Conclusion</a:t>
            </a:r>
            <a:r>
              <a:rPr lang="en-US" smtClean="0">
                <a:solidFill>
                  <a:schemeClr val="tx2"/>
                </a:solidFill>
              </a:rPr>
              <a:t>		   </a:t>
            </a:r>
            <a:r>
              <a:rPr lang="en-US" smtClean="0"/>
              <a:t> 	    </a:t>
            </a:r>
          </a:p>
          <a:p>
            <a:pPr>
              <a:buFont typeface="Monotype Sorts" pitchFamily="2" charset="2"/>
              <a:buNone/>
              <a:defRPr/>
            </a:pPr>
            <a:endParaRPr lang="en-US" smtClean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mtClean="0">
                <a:solidFill>
                  <a:schemeClr val="tx2"/>
                </a:solidFill>
              </a:rPr>
              <a:t>		 </a:t>
            </a:r>
            <a:r>
              <a:rPr lang="en-US" smtClean="0"/>
              <a:t>Accept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i="1" smtClean="0"/>
              <a:t>H</a:t>
            </a:r>
            <a:r>
              <a:rPr lang="en-US" baseline="-25000" smtClean="0"/>
              <a:t>0</a:t>
            </a:r>
            <a:r>
              <a:rPr lang="en-US" b="1" baseline="-25000" smtClean="0"/>
              <a:t>		    </a:t>
            </a:r>
            <a:r>
              <a:rPr lang="en-US" smtClean="0"/>
              <a:t>Correct	     Type II</a:t>
            </a:r>
            <a:endParaRPr lang="en-US" smtClean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mtClean="0">
                <a:solidFill>
                  <a:schemeClr val="tx2"/>
                </a:solidFill>
              </a:rPr>
              <a:t>	                                           </a:t>
            </a:r>
            <a:r>
              <a:rPr lang="en-US" smtClean="0"/>
              <a:t>	Conclusion	       Error</a:t>
            </a:r>
          </a:p>
          <a:p>
            <a:pPr>
              <a:buFont typeface="Monotype Sorts" pitchFamily="2" charset="2"/>
              <a:buNone/>
              <a:defRPr/>
            </a:pPr>
            <a:endParaRPr lang="en-US" smtClean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mtClean="0">
                <a:solidFill>
                  <a:schemeClr val="tx2"/>
                </a:solidFill>
              </a:rPr>
              <a:t>		  </a:t>
            </a:r>
            <a:r>
              <a:rPr lang="en-US" smtClean="0"/>
              <a:t>Reject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i="1" smtClean="0"/>
              <a:t>H</a:t>
            </a:r>
            <a:r>
              <a:rPr lang="en-US" baseline="-25000" smtClean="0"/>
              <a:t>0</a:t>
            </a:r>
            <a:r>
              <a:rPr lang="en-US" b="1" baseline="-25000" smtClean="0"/>
              <a:t>		      </a:t>
            </a:r>
            <a:r>
              <a:rPr lang="en-US" smtClean="0"/>
              <a:t>Type I	     Correct</a:t>
            </a:r>
            <a:endParaRPr lang="en-US" smtClean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mtClean="0">
                <a:solidFill>
                  <a:schemeClr val="tx2"/>
                </a:solidFill>
              </a:rPr>
              <a:t>	                                </a:t>
            </a:r>
            <a:r>
              <a:rPr lang="en-US" smtClean="0">
                <a:latin typeface="Symbol" pitchFamily="18" charset="2"/>
              </a:rPr>
              <a:t>	</a:t>
            </a:r>
            <a:r>
              <a:rPr lang="en-US" smtClean="0"/>
              <a:t>rror	  Conclusion</a:t>
            </a:r>
          </a:p>
          <a:p>
            <a:pPr>
              <a:buFont typeface="Monotype Sorts" pitchFamily="2" charset="2"/>
              <a:buNone/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</p:txBody>
      </p:sp>
      <p:sp>
        <p:nvSpPr>
          <p:cNvPr id="46084" name="Line 4"/>
          <p:cNvSpPr>
            <a:spLocks noChangeShapeType="1"/>
          </p:cNvSpPr>
          <p:nvPr/>
        </p:nvSpPr>
        <p:spPr bwMode="auto">
          <a:xfrm>
            <a:off x="1485900" y="3028950"/>
            <a:ext cx="6648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1447800" y="4476750"/>
            <a:ext cx="7067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1447800" y="5695950"/>
            <a:ext cx="716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4171950" y="2057400"/>
            <a:ext cx="0" cy="3848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6096000" y="2038350"/>
            <a:ext cx="0" cy="3790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Sampling Error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absolute difference between an unbiased point estimate and the corresponding population parameter is called the </a:t>
            </a:r>
            <a:r>
              <a:rPr lang="en-US" u="sng" smtClean="0"/>
              <a:t>sampling error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Sampling error is the result of using a subset of the population (the sample), and not the entire population to develop estimates.</a:t>
            </a:r>
          </a:p>
          <a:p>
            <a:pPr>
              <a:defRPr/>
            </a:pPr>
            <a:r>
              <a:rPr lang="en-US" smtClean="0"/>
              <a:t>The sampling errors are:</a:t>
            </a:r>
          </a:p>
          <a:p>
            <a:pPr lvl="1">
              <a:buFontTx/>
              <a:buNone/>
              <a:defRPr/>
            </a:pPr>
            <a:r>
              <a:rPr lang="en-US" smtClean="0"/>
              <a:t>				for sample mean</a:t>
            </a:r>
          </a:p>
          <a:p>
            <a:pPr lvl="1">
              <a:buFontTx/>
              <a:buNone/>
              <a:defRPr/>
            </a:pPr>
            <a:r>
              <a:rPr lang="en-US" smtClean="0"/>
              <a:t>		        |</a:t>
            </a:r>
            <a:r>
              <a:rPr lang="en-US" i="1" smtClean="0"/>
              <a:t>s</a:t>
            </a:r>
            <a:r>
              <a:rPr lang="en-US" smtClean="0"/>
              <a:t> - </a:t>
            </a:r>
            <a:r>
              <a:rPr lang="en-US" smtClean="0">
                <a:latin typeface="Symbol" pitchFamily="18" charset="2"/>
              </a:rPr>
              <a:t>s |</a:t>
            </a:r>
            <a:r>
              <a:rPr lang="en-US" smtClean="0"/>
              <a:t>	for sample standard deviation</a:t>
            </a:r>
          </a:p>
          <a:p>
            <a:pPr lvl="1">
              <a:buFontTx/>
              <a:buNone/>
              <a:defRPr/>
            </a:pPr>
            <a:r>
              <a:rPr lang="en-US" smtClean="0"/>
              <a:t>				for sample proportion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2343150" y="3937000"/>
          <a:ext cx="960438" cy="412750"/>
        </p:xfrm>
        <a:graphic>
          <a:graphicData uri="http://schemas.openxmlformats.org/presentationml/2006/ole">
            <p:oleObj spid="_x0000_s3074" name="Equation" r:id="rId4" imgW="469800" imgH="203040" progId="Equation.3">
              <p:embed/>
            </p:oleObj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2351088" y="4832350"/>
          <a:ext cx="965200" cy="406400"/>
        </p:xfrm>
        <a:graphic>
          <a:graphicData uri="http://schemas.openxmlformats.org/presentationml/2006/ole">
            <p:oleObj spid="_x0000_s3075" name="Equation" r:id="rId5" imgW="482400" imgH="20304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8738"/>
            <a:ext cx="7772400" cy="814387"/>
          </a:xfrm>
        </p:spPr>
        <p:txBody>
          <a:bodyPr/>
          <a:lstStyle/>
          <a:p>
            <a:pPr>
              <a:defRPr/>
            </a:pPr>
            <a:r>
              <a:rPr lang="en-US" smtClean="0"/>
              <a:t> Type I and Type II Errors (cont.)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117600"/>
            <a:ext cx="7772400" cy="481965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mtClean="0"/>
              <a:t>Since hypothesis tests are based on sample data, we must allow for the possibility of errors.</a:t>
            </a:r>
          </a:p>
          <a:p>
            <a:pPr>
              <a:lnSpc>
                <a:spcPct val="90000"/>
              </a:lnSpc>
              <a:defRPr/>
            </a:pPr>
            <a:endParaRPr lang="en-US" smtClean="0"/>
          </a:p>
          <a:p>
            <a:pPr>
              <a:lnSpc>
                <a:spcPct val="90000"/>
              </a:lnSpc>
              <a:defRPr/>
            </a:pPr>
            <a:r>
              <a:rPr lang="en-US" smtClean="0"/>
              <a:t>A </a:t>
            </a:r>
            <a:r>
              <a:rPr lang="en-US" u="sng" smtClean="0"/>
              <a:t>Type I error</a:t>
            </a:r>
            <a:r>
              <a:rPr lang="en-US" smtClean="0"/>
              <a:t> is rejecting </a:t>
            </a:r>
            <a:r>
              <a:rPr lang="en-US" i="1" smtClean="0"/>
              <a:t>H</a:t>
            </a:r>
            <a:r>
              <a:rPr lang="en-US" baseline="-25000" smtClean="0"/>
              <a:t>0</a:t>
            </a:r>
            <a:r>
              <a:rPr lang="en-US" smtClean="0"/>
              <a:t> when it is true.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mtClean="0"/>
              <a:t>        </a:t>
            </a:r>
            <a:r>
              <a:rPr lang="el-GR" smtClean="0"/>
              <a:t>α</a:t>
            </a:r>
            <a:r>
              <a:rPr lang="en-US" smtClean="0"/>
              <a:t> = Probability of type I error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mtClean="0"/>
              <a:t>            = P (rejecting </a:t>
            </a:r>
            <a:r>
              <a:rPr lang="en-US" i="1" smtClean="0"/>
              <a:t>H</a:t>
            </a:r>
            <a:r>
              <a:rPr lang="en-US" baseline="-25000" smtClean="0"/>
              <a:t>0</a:t>
            </a:r>
            <a:r>
              <a:rPr lang="en-US" smtClean="0"/>
              <a:t> \ </a:t>
            </a:r>
            <a:r>
              <a:rPr lang="en-US" i="1" smtClean="0"/>
              <a:t>H</a:t>
            </a:r>
            <a:r>
              <a:rPr lang="en-US" baseline="-25000" smtClean="0"/>
              <a:t>0 </a:t>
            </a:r>
            <a:r>
              <a:rPr lang="en-US" smtClean="0"/>
              <a:t>is true)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mtClean="0"/>
          </a:p>
          <a:p>
            <a:pPr>
              <a:lnSpc>
                <a:spcPct val="90000"/>
              </a:lnSpc>
              <a:defRPr/>
            </a:pPr>
            <a:r>
              <a:rPr lang="en-US" smtClean="0"/>
              <a:t>A </a:t>
            </a:r>
            <a:r>
              <a:rPr lang="en-US" u="sng" smtClean="0"/>
              <a:t>Type II error</a:t>
            </a:r>
            <a:r>
              <a:rPr lang="en-US" smtClean="0"/>
              <a:t> is accepting </a:t>
            </a:r>
            <a:r>
              <a:rPr lang="en-US" i="1" smtClean="0"/>
              <a:t>H</a:t>
            </a:r>
            <a:r>
              <a:rPr lang="en-US" baseline="-25000" smtClean="0"/>
              <a:t>0</a:t>
            </a:r>
            <a:r>
              <a:rPr lang="en-US" smtClean="0"/>
              <a:t> when it is false.</a:t>
            </a:r>
          </a:p>
          <a:p>
            <a:pPr>
              <a:lnSpc>
                <a:spcPct val="90000"/>
              </a:lnSpc>
              <a:defRPr/>
            </a:pPr>
            <a:endParaRPr lang="en-US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mtClean="0"/>
              <a:t>                </a:t>
            </a:r>
            <a:r>
              <a:rPr lang="el-GR" smtClean="0"/>
              <a:t>β</a:t>
            </a:r>
            <a:r>
              <a:rPr lang="en-US" smtClean="0"/>
              <a:t>= Probability of type II error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mtClean="0"/>
              <a:t>                  = P (accepting </a:t>
            </a:r>
            <a:r>
              <a:rPr lang="en-US" i="1" smtClean="0"/>
              <a:t>H</a:t>
            </a:r>
            <a:r>
              <a:rPr lang="en-US" baseline="-25000" smtClean="0"/>
              <a:t>0</a:t>
            </a:r>
            <a:r>
              <a:rPr lang="en-US" smtClean="0"/>
              <a:t> \ </a:t>
            </a:r>
            <a:r>
              <a:rPr lang="en-US" i="1" smtClean="0"/>
              <a:t>H</a:t>
            </a:r>
            <a:r>
              <a:rPr lang="en-US" baseline="-25000" smtClean="0"/>
              <a:t>0 </a:t>
            </a:r>
            <a:r>
              <a:rPr lang="en-US" smtClean="0"/>
              <a:t>is false)</a:t>
            </a:r>
          </a:p>
          <a:p>
            <a:pPr>
              <a:lnSpc>
                <a:spcPct val="90000"/>
              </a:lnSpc>
              <a:defRPr/>
            </a:pPr>
            <a:endParaRPr lang="en-US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Type I and Type II Errors (cont.)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04900"/>
            <a:ext cx="7772400" cy="5181600"/>
          </a:xfrm>
        </p:spPr>
        <p:txBody>
          <a:bodyPr/>
          <a:lstStyle/>
          <a:p>
            <a:pPr>
              <a:defRPr/>
            </a:pPr>
            <a:r>
              <a:rPr lang="en-US" sz="2000" smtClean="0"/>
              <a:t>The person conducting the hypothesis test specifies the maximum allowable probability of making a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/>
              <a:t>	Type I error, denoted by </a:t>
            </a:r>
            <a:r>
              <a:rPr lang="en-US" sz="2000" i="1" smtClean="0">
                <a:latin typeface="Symbol" pitchFamily="18" charset="2"/>
              </a:rPr>
              <a:t></a:t>
            </a:r>
            <a:r>
              <a:rPr lang="en-US" sz="2000" smtClean="0"/>
              <a:t> and called the </a:t>
            </a:r>
            <a:r>
              <a:rPr lang="en-US" sz="2000" u="sng" smtClean="0"/>
              <a:t>level of significance</a:t>
            </a:r>
            <a:r>
              <a:rPr lang="en-US" sz="2000" smtClean="0"/>
              <a:t>.</a:t>
            </a:r>
          </a:p>
          <a:p>
            <a:pPr>
              <a:buFont typeface="Monotype Sorts" pitchFamily="2" charset="2"/>
              <a:buNone/>
              <a:defRPr/>
            </a:pPr>
            <a:endParaRPr lang="en-US" sz="2000" smtClean="0"/>
          </a:p>
          <a:p>
            <a:pPr>
              <a:defRPr/>
            </a:pPr>
            <a:r>
              <a:rPr lang="en-US" sz="2000" smtClean="0"/>
              <a:t>Statistically significant</a:t>
            </a:r>
            <a:endParaRPr lang="el-GR" sz="2000" smtClean="0"/>
          </a:p>
          <a:p>
            <a:pPr>
              <a:buFont typeface="Monotype Sorts" pitchFamily="2" charset="2"/>
              <a:buNone/>
              <a:defRPr/>
            </a:pPr>
            <a:endParaRPr lang="en-US" sz="2000" i="1" smtClean="0"/>
          </a:p>
          <a:p>
            <a:pPr>
              <a:defRPr/>
            </a:pPr>
            <a:r>
              <a:rPr lang="en-US" sz="2000" smtClean="0"/>
              <a:t>Generally, we cannot control for the probability of making a Type II error, denoted by </a:t>
            </a:r>
            <a:r>
              <a:rPr lang="en-US" sz="2000" i="1" smtClean="0">
                <a:latin typeface="Symbol" pitchFamily="18" charset="2"/>
              </a:rPr>
              <a:t></a:t>
            </a:r>
            <a:r>
              <a:rPr lang="en-US" sz="2000" smtClean="0"/>
              <a:t>.</a:t>
            </a:r>
          </a:p>
          <a:p>
            <a:pPr>
              <a:defRPr/>
            </a:pPr>
            <a:endParaRPr lang="en-US" sz="2000" smtClean="0"/>
          </a:p>
          <a:p>
            <a:pPr>
              <a:defRPr/>
            </a:pPr>
            <a:r>
              <a:rPr lang="en-US" sz="2000" smtClean="0"/>
              <a:t>Statistician avoids the risk of making a Type II error by using “do not reject </a:t>
            </a:r>
            <a:r>
              <a:rPr lang="en-US" sz="2000" i="1" smtClean="0"/>
              <a:t>H</a:t>
            </a:r>
            <a:r>
              <a:rPr lang="en-US" sz="2000" baseline="-25000" smtClean="0"/>
              <a:t>0</a:t>
            </a:r>
            <a:r>
              <a:rPr lang="en-US" sz="2000" smtClean="0"/>
              <a:t>” and not “accept </a:t>
            </a:r>
            <a:r>
              <a:rPr lang="en-US" sz="2000" i="1" smtClean="0"/>
              <a:t>H</a:t>
            </a:r>
            <a:r>
              <a:rPr lang="en-US" sz="2000" baseline="-25000" smtClean="0"/>
              <a:t>0</a:t>
            </a:r>
            <a:r>
              <a:rPr lang="en-US" sz="2000" smtClean="0"/>
              <a:t>”.</a:t>
            </a:r>
          </a:p>
          <a:p>
            <a:pPr>
              <a:buFont typeface="Monotype Sorts" pitchFamily="2" charset="2"/>
              <a:buNone/>
              <a:defRPr/>
            </a:pPr>
            <a:endParaRPr lang="en-US" sz="2000" smtClean="0"/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/>
              <a:t>Note: It is not correct to say “accept </a:t>
            </a:r>
            <a:r>
              <a:rPr lang="en-US" sz="2000" i="1" smtClean="0"/>
              <a:t>H</a:t>
            </a:r>
            <a:r>
              <a:rPr lang="en-US" sz="2000" baseline="-25000" smtClean="0"/>
              <a:t>0</a:t>
            </a:r>
            <a:r>
              <a:rPr lang="en-US" sz="2000" smtClean="0"/>
              <a:t>‘’. Instead for now on we say “do not reject </a:t>
            </a:r>
            <a:r>
              <a:rPr lang="en-US" sz="2000" i="1" smtClean="0"/>
              <a:t>H</a:t>
            </a:r>
            <a:r>
              <a:rPr lang="en-US" sz="2000" baseline="-25000" smtClean="0"/>
              <a:t>0</a:t>
            </a:r>
            <a:r>
              <a:rPr lang="en-US" sz="2000" smtClean="0"/>
              <a:t>”.</a:t>
            </a:r>
          </a:p>
          <a:p>
            <a:pPr>
              <a:buFont typeface="Monotype Sorts" pitchFamily="2" charset="2"/>
              <a:buNone/>
              <a:defRPr/>
            </a:pPr>
            <a:endParaRPr lang="en-US" sz="200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9.3-9.4 One-Tailed  and Two-Tailed Tests  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9475"/>
            <a:ext cx="7772400" cy="5508625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000" smtClean="0">
                <a:latin typeface="Arial" pitchFamily="34" charset="0"/>
              </a:rPr>
              <a:t>Left-Tailed Test</a:t>
            </a:r>
            <a:r>
              <a:rPr lang="en-US" sz="2000" b="1" baseline="-25000" smtClean="0">
                <a:latin typeface="Arial" pitchFamily="34" charset="0"/>
              </a:rPr>
              <a:t>   </a:t>
            </a:r>
            <a:r>
              <a:rPr lang="en-US" sz="2000" b="1" smtClean="0">
                <a:latin typeface="Arial" pitchFamily="34" charset="0"/>
              </a:rPr>
              <a:t>: </a:t>
            </a:r>
            <a:r>
              <a:rPr lang="en-US" sz="2000" smtClean="0">
                <a:latin typeface="Arial" pitchFamily="34" charset="0"/>
              </a:rPr>
              <a:t>Rejection region is on the left tail of the distribution.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i="1" smtClean="0"/>
              <a:t> H</a:t>
            </a:r>
            <a:r>
              <a:rPr lang="en-US" sz="2000" baseline="-25000" smtClean="0"/>
              <a:t>0</a:t>
            </a:r>
            <a:r>
              <a:rPr lang="en-US" sz="2000" smtClean="0"/>
              <a:t>:  </a:t>
            </a:r>
            <a:r>
              <a:rPr lang="en-US" sz="2000" i="1" smtClean="0">
                <a:latin typeface="Symbol" pitchFamily="18" charset="2"/>
              </a:rPr>
              <a:t></a:t>
            </a:r>
            <a:r>
              <a:rPr lang="en-US" sz="2000" smtClean="0"/>
              <a:t> </a:t>
            </a:r>
            <a:r>
              <a:rPr lang="en-US" sz="2000" u="sng" smtClean="0"/>
              <a:t>&gt;</a:t>
            </a:r>
            <a:r>
              <a:rPr lang="en-US" sz="2000" smtClean="0"/>
              <a:t> 15,000</a:t>
            </a:r>
            <a:r>
              <a:rPr lang="en-US" sz="2000" baseline="-25000" smtClean="0"/>
              <a:t>	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i="1" smtClean="0"/>
              <a:t>H</a:t>
            </a:r>
            <a:r>
              <a:rPr lang="en-US" baseline="-25000" smtClean="0"/>
              <a:t>a</a:t>
            </a:r>
            <a:r>
              <a:rPr lang="en-US" sz="2000" smtClean="0"/>
              <a:t>:  </a:t>
            </a:r>
            <a:r>
              <a:rPr lang="en-US" sz="2000" i="1" smtClean="0">
                <a:latin typeface="Symbol" pitchFamily="18" charset="2"/>
              </a:rPr>
              <a:t></a:t>
            </a:r>
            <a:r>
              <a:rPr lang="en-US" sz="2000" smtClean="0"/>
              <a:t> &lt; 15,000</a:t>
            </a:r>
            <a:r>
              <a:rPr lang="en-US" sz="2000" i="1" smtClean="0"/>
              <a:t>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smtClean="0"/>
              <a:t>                                                      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smtClean="0"/>
              <a:t>                                                             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smtClean="0"/>
              <a:t>                                                                             -</a:t>
            </a:r>
            <a:r>
              <a:rPr lang="en-US" sz="2000" i="1" smtClean="0"/>
              <a:t>z</a:t>
            </a:r>
            <a:r>
              <a:rPr lang="en-US" sz="2000" baseline="-25000" smtClean="0">
                <a:latin typeface="Symbol" pitchFamily="18" charset="2"/>
              </a:rPr>
              <a:t></a:t>
            </a:r>
            <a:r>
              <a:rPr lang="en-US" sz="2000" smtClean="0"/>
              <a:t>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smtClean="0"/>
              <a:t>                                                                              -</a:t>
            </a:r>
            <a:r>
              <a:rPr lang="en-US" sz="2000" i="1" smtClean="0"/>
              <a:t>t</a:t>
            </a:r>
            <a:r>
              <a:rPr lang="en-US" sz="2000" baseline="-25000" smtClean="0">
                <a:latin typeface="Symbol" pitchFamily="18" charset="2"/>
              </a:rPr>
              <a:t></a:t>
            </a:r>
            <a:endParaRPr lang="en-US" sz="2000" smtClean="0">
              <a:latin typeface="Arial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000" smtClean="0">
                <a:latin typeface="Arial" pitchFamily="34" charset="0"/>
              </a:rPr>
              <a:t>Right-Tailed Test</a:t>
            </a:r>
            <a:r>
              <a:rPr lang="en-US" sz="2000" b="1" baseline="-25000" smtClean="0">
                <a:latin typeface="Arial" pitchFamily="34" charset="0"/>
              </a:rPr>
              <a:t>   </a:t>
            </a:r>
            <a:r>
              <a:rPr lang="en-US" sz="2000" b="1" smtClean="0">
                <a:latin typeface="Arial" pitchFamily="34" charset="0"/>
              </a:rPr>
              <a:t>: </a:t>
            </a:r>
            <a:r>
              <a:rPr lang="en-US" sz="2000" smtClean="0">
                <a:latin typeface="Arial" pitchFamily="34" charset="0"/>
              </a:rPr>
              <a:t>Rejection region is on the right tail of the distribution.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i="1" smtClean="0"/>
              <a:t>H</a:t>
            </a:r>
            <a:r>
              <a:rPr lang="en-US" sz="2000" baseline="-25000" smtClean="0"/>
              <a:t>0</a:t>
            </a:r>
            <a:r>
              <a:rPr lang="en-US" sz="2000" smtClean="0"/>
              <a:t>:  </a:t>
            </a:r>
            <a:r>
              <a:rPr lang="en-US" sz="2000" i="1" smtClean="0">
                <a:latin typeface="Symbol" pitchFamily="18" charset="2"/>
              </a:rPr>
              <a:t></a:t>
            </a:r>
            <a:r>
              <a:rPr lang="en-US" sz="2000" smtClean="0"/>
              <a:t> </a:t>
            </a:r>
            <a:r>
              <a:rPr lang="en-US" sz="2000" u="sng" smtClean="0"/>
              <a:t>&lt;</a:t>
            </a:r>
            <a:r>
              <a:rPr lang="en-US" sz="2000" smtClean="0"/>
              <a:t> 15,000</a:t>
            </a:r>
            <a:r>
              <a:rPr lang="en-US" sz="2000" baseline="-25000" smtClean="0"/>
              <a:t> 	    	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baseline="-25000" smtClean="0"/>
              <a:t> </a:t>
            </a:r>
            <a:r>
              <a:rPr lang="en-US" sz="2000" i="1" smtClean="0"/>
              <a:t>H</a:t>
            </a:r>
            <a:r>
              <a:rPr lang="en-US" baseline="-25000" smtClean="0"/>
              <a:t>a</a:t>
            </a:r>
            <a:r>
              <a:rPr lang="en-US" sz="2000" smtClean="0"/>
              <a:t>:  </a:t>
            </a:r>
            <a:r>
              <a:rPr lang="en-US" sz="2000" i="1" smtClean="0">
                <a:latin typeface="Symbol" pitchFamily="18" charset="2"/>
              </a:rPr>
              <a:t></a:t>
            </a:r>
            <a:r>
              <a:rPr lang="en-US" sz="2000" smtClean="0"/>
              <a:t> &gt; 15,000</a:t>
            </a:r>
            <a:endParaRPr lang="en-US" sz="2000" smtClean="0">
              <a:latin typeface="Arial" pitchFamily="34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sz="2000" smtClean="0"/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sz="2000" smtClean="0"/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smtClean="0"/>
              <a:t>                                                                                          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i="1" smtClean="0"/>
              <a:t>                                                                                                     z</a:t>
            </a:r>
            <a:r>
              <a:rPr lang="en-US" sz="2000" baseline="-25000" smtClean="0">
                <a:latin typeface="Symbol" pitchFamily="18" charset="2"/>
              </a:rPr>
              <a:t></a:t>
            </a:r>
            <a:r>
              <a:rPr lang="en-US" sz="2000" smtClean="0"/>
              <a:t>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smtClean="0"/>
              <a:t>                                                                                                      </a:t>
            </a:r>
            <a:r>
              <a:rPr lang="en-US" sz="2000" i="1" smtClean="0"/>
              <a:t>t</a:t>
            </a:r>
            <a:r>
              <a:rPr lang="en-US" sz="2000" baseline="-25000" smtClean="0">
                <a:latin typeface="Symbol" pitchFamily="18" charset="2"/>
              </a:rPr>
              <a:t>        </a:t>
            </a:r>
          </a:p>
        </p:txBody>
      </p:sp>
      <p:sp>
        <p:nvSpPr>
          <p:cNvPr id="49156" name="Freeform 4"/>
          <p:cNvSpPr>
            <a:spLocks/>
          </p:cNvSpPr>
          <p:nvPr/>
        </p:nvSpPr>
        <p:spPr bwMode="auto">
          <a:xfrm>
            <a:off x="5278438" y="1270000"/>
            <a:ext cx="2557462" cy="1460500"/>
          </a:xfrm>
          <a:custGeom>
            <a:avLst/>
            <a:gdLst>
              <a:gd name="T0" fmla="*/ 1355 w 2862"/>
              <a:gd name="T1" fmla="*/ 16 h 1928"/>
              <a:gd name="T2" fmla="*/ 1263 w 2862"/>
              <a:gd name="T3" fmla="*/ 104 h 1928"/>
              <a:gd name="T4" fmla="*/ 1204 w 2862"/>
              <a:gd name="T5" fmla="*/ 196 h 1928"/>
              <a:gd name="T6" fmla="*/ 1144 w 2862"/>
              <a:gd name="T7" fmla="*/ 314 h 1928"/>
              <a:gd name="T8" fmla="*/ 1102 w 2862"/>
              <a:gd name="T9" fmla="*/ 408 h 1928"/>
              <a:gd name="T10" fmla="*/ 1062 w 2862"/>
              <a:gd name="T11" fmla="*/ 504 h 1928"/>
              <a:gd name="T12" fmla="*/ 1020 w 2862"/>
              <a:gd name="T13" fmla="*/ 624 h 1928"/>
              <a:gd name="T14" fmla="*/ 980 w 2862"/>
              <a:gd name="T15" fmla="*/ 736 h 1928"/>
              <a:gd name="T16" fmla="*/ 950 w 2862"/>
              <a:gd name="T17" fmla="*/ 852 h 1928"/>
              <a:gd name="T18" fmla="*/ 921 w 2862"/>
              <a:gd name="T19" fmla="*/ 974 h 1928"/>
              <a:gd name="T20" fmla="*/ 885 w 2862"/>
              <a:gd name="T21" fmla="*/ 1072 h 1928"/>
              <a:gd name="T22" fmla="*/ 843 w 2862"/>
              <a:gd name="T23" fmla="*/ 1186 h 1928"/>
              <a:gd name="T24" fmla="*/ 811 w 2862"/>
              <a:gd name="T25" fmla="*/ 1288 h 1928"/>
              <a:gd name="T26" fmla="*/ 753 w 2862"/>
              <a:gd name="T27" fmla="*/ 1406 h 1928"/>
              <a:gd name="T28" fmla="*/ 675 w 2862"/>
              <a:gd name="T29" fmla="*/ 1520 h 1928"/>
              <a:gd name="T30" fmla="*/ 603 w 2862"/>
              <a:gd name="T31" fmla="*/ 1616 h 1928"/>
              <a:gd name="T32" fmla="*/ 507 w 2862"/>
              <a:gd name="T33" fmla="*/ 1688 h 1928"/>
              <a:gd name="T34" fmla="*/ 398 w 2862"/>
              <a:gd name="T35" fmla="*/ 1738 h 1928"/>
              <a:gd name="T36" fmla="*/ 291 w 2862"/>
              <a:gd name="T37" fmla="*/ 1784 h 1928"/>
              <a:gd name="T38" fmla="*/ 199 w 2862"/>
              <a:gd name="T39" fmla="*/ 1820 h 1928"/>
              <a:gd name="T40" fmla="*/ 75 w 2862"/>
              <a:gd name="T41" fmla="*/ 1860 h 1928"/>
              <a:gd name="T42" fmla="*/ 2 w 2862"/>
              <a:gd name="T43" fmla="*/ 1882 h 1928"/>
              <a:gd name="T44" fmla="*/ 2860 w 2862"/>
              <a:gd name="T45" fmla="*/ 1928 h 1928"/>
              <a:gd name="T46" fmla="*/ 2816 w 2862"/>
              <a:gd name="T47" fmla="*/ 1874 h 1928"/>
              <a:gd name="T48" fmla="*/ 2694 w 2862"/>
              <a:gd name="T49" fmla="*/ 1846 h 1928"/>
              <a:gd name="T50" fmla="*/ 2577 w 2862"/>
              <a:gd name="T51" fmla="*/ 1804 h 1928"/>
              <a:gd name="T52" fmla="*/ 2463 w 2862"/>
              <a:gd name="T53" fmla="*/ 1756 h 1928"/>
              <a:gd name="T54" fmla="*/ 2342 w 2862"/>
              <a:gd name="T55" fmla="*/ 1700 h 1928"/>
              <a:gd name="T56" fmla="*/ 2284 w 2862"/>
              <a:gd name="T57" fmla="*/ 1664 h 1928"/>
              <a:gd name="T58" fmla="*/ 2204 w 2862"/>
              <a:gd name="T59" fmla="*/ 1594 h 1928"/>
              <a:gd name="T60" fmla="*/ 2122 w 2862"/>
              <a:gd name="T61" fmla="*/ 1502 h 1928"/>
              <a:gd name="T62" fmla="*/ 2066 w 2862"/>
              <a:gd name="T63" fmla="*/ 1406 h 1928"/>
              <a:gd name="T64" fmla="*/ 2014 w 2862"/>
              <a:gd name="T65" fmla="*/ 1306 h 1928"/>
              <a:gd name="T66" fmla="*/ 1970 w 2862"/>
              <a:gd name="T67" fmla="*/ 1196 h 1928"/>
              <a:gd name="T68" fmla="*/ 1940 w 2862"/>
              <a:gd name="T69" fmla="*/ 1114 h 1928"/>
              <a:gd name="T70" fmla="*/ 1914 w 2862"/>
              <a:gd name="T71" fmla="*/ 1028 h 1928"/>
              <a:gd name="T72" fmla="*/ 1878 w 2862"/>
              <a:gd name="T73" fmla="*/ 900 h 1928"/>
              <a:gd name="T74" fmla="*/ 1842 w 2862"/>
              <a:gd name="T75" fmla="*/ 770 h 1928"/>
              <a:gd name="T76" fmla="*/ 1803 w 2862"/>
              <a:gd name="T77" fmla="*/ 652 h 1928"/>
              <a:gd name="T78" fmla="*/ 1761 w 2862"/>
              <a:gd name="T79" fmla="*/ 526 h 1928"/>
              <a:gd name="T80" fmla="*/ 1715 w 2862"/>
              <a:gd name="T81" fmla="*/ 404 h 1928"/>
              <a:gd name="T82" fmla="*/ 1683 w 2862"/>
              <a:gd name="T83" fmla="*/ 332 h 1928"/>
              <a:gd name="T84" fmla="*/ 1634 w 2862"/>
              <a:gd name="T85" fmla="*/ 236 h 1928"/>
              <a:gd name="T86" fmla="*/ 1590 w 2862"/>
              <a:gd name="T87" fmla="*/ 156 h 1928"/>
              <a:gd name="T88" fmla="*/ 1610 w 2862"/>
              <a:gd name="T89" fmla="*/ 190 h 1928"/>
              <a:gd name="T90" fmla="*/ 1587 w 2862"/>
              <a:gd name="T91" fmla="*/ 152 h 1928"/>
              <a:gd name="T92" fmla="*/ 1510 w 2862"/>
              <a:gd name="T93" fmla="*/ 52 h 1928"/>
              <a:gd name="T94" fmla="*/ 1452 w 2862"/>
              <a:gd name="T95" fmla="*/ 8 h 19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62"/>
              <a:gd name="T145" fmla="*/ 0 h 1928"/>
              <a:gd name="T146" fmla="*/ 2862 w 2862"/>
              <a:gd name="T147" fmla="*/ 1928 h 192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57" name="Freeform 5"/>
          <p:cNvSpPr>
            <a:spLocks/>
          </p:cNvSpPr>
          <p:nvPr/>
        </p:nvSpPr>
        <p:spPr bwMode="auto">
          <a:xfrm>
            <a:off x="5278438" y="3822700"/>
            <a:ext cx="2557462" cy="1460500"/>
          </a:xfrm>
          <a:custGeom>
            <a:avLst/>
            <a:gdLst>
              <a:gd name="T0" fmla="*/ 1355 w 2862"/>
              <a:gd name="T1" fmla="*/ 16 h 1928"/>
              <a:gd name="T2" fmla="*/ 1263 w 2862"/>
              <a:gd name="T3" fmla="*/ 104 h 1928"/>
              <a:gd name="T4" fmla="*/ 1204 w 2862"/>
              <a:gd name="T5" fmla="*/ 196 h 1928"/>
              <a:gd name="T6" fmla="*/ 1144 w 2862"/>
              <a:gd name="T7" fmla="*/ 314 h 1928"/>
              <a:gd name="T8" fmla="*/ 1102 w 2862"/>
              <a:gd name="T9" fmla="*/ 408 h 1928"/>
              <a:gd name="T10" fmla="*/ 1062 w 2862"/>
              <a:gd name="T11" fmla="*/ 504 h 1928"/>
              <a:gd name="T12" fmla="*/ 1020 w 2862"/>
              <a:gd name="T13" fmla="*/ 624 h 1928"/>
              <a:gd name="T14" fmla="*/ 980 w 2862"/>
              <a:gd name="T15" fmla="*/ 736 h 1928"/>
              <a:gd name="T16" fmla="*/ 950 w 2862"/>
              <a:gd name="T17" fmla="*/ 852 h 1928"/>
              <a:gd name="T18" fmla="*/ 921 w 2862"/>
              <a:gd name="T19" fmla="*/ 974 h 1928"/>
              <a:gd name="T20" fmla="*/ 885 w 2862"/>
              <a:gd name="T21" fmla="*/ 1072 h 1928"/>
              <a:gd name="T22" fmla="*/ 843 w 2862"/>
              <a:gd name="T23" fmla="*/ 1186 h 1928"/>
              <a:gd name="T24" fmla="*/ 811 w 2862"/>
              <a:gd name="T25" fmla="*/ 1288 h 1928"/>
              <a:gd name="T26" fmla="*/ 753 w 2862"/>
              <a:gd name="T27" fmla="*/ 1406 h 1928"/>
              <a:gd name="T28" fmla="*/ 675 w 2862"/>
              <a:gd name="T29" fmla="*/ 1520 h 1928"/>
              <a:gd name="T30" fmla="*/ 603 w 2862"/>
              <a:gd name="T31" fmla="*/ 1616 h 1928"/>
              <a:gd name="T32" fmla="*/ 507 w 2862"/>
              <a:gd name="T33" fmla="*/ 1688 h 1928"/>
              <a:gd name="T34" fmla="*/ 398 w 2862"/>
              <a:gd name="T35" fmla="*/ 1738 h 1928"/>
              <a:gd name="T36" fmla="*/ 291 w 2862"/>
              <a:gd name="T37" fmla="*/ 1784 h 1928"/>
              <a:gd name="T38" fmla="*/ 199 w 2862"/>
              <a:gd name="T39" fmla="*/ 1820 h 1928"/>
              <a:gd name="T40" fmla="*/ 75 w 2862"/>
              <a:gd name="T41" fmla="*/ 1860 h 1928"/>
              <a:gd name="T42" fmla="*/ 2 w 2862"/>
              <a:gd name="T43" fmla="*/ 1882 h 1928"/>
              <a:gd name="T44" fmla="*/ 2860 w 2862"/>
              <a:gd name="T45" fmla="*/ 1928 h 1928"/>
              <a:gd name="T46" fmla="*/ 2816 w 2862"/>
              <a:gd name="T47" fmla="*/ 1874 h 1928"/>
              <a:gd name="T48" fmla="*/ 2694 w 2862"/>
              <a:gd name="T49" fmla="*/ 1846 h 1928"/>
              <a:gd name="T50" fmla="*/ 2577 w 2862"/>
              <a:gd name="T51" fmla="*/ 1804 h 1928"/>
              <a:gd name="T52" fmla="*/ 2463 w 2862"/>
              <a:gd name="T53" fmla="*/ 1756 h 1928"/>
              <a:gd name="T54" fmla="*/ 2342 w 2862"/>
              <a:gd name="T55" fmla="*/ 1700 h 1928"/>
              <a:gd name="T56" fmla="*/ 2284 w 2862"/>
              <a:gd name="T57" fmla="*/ 1664 h 1928"/>
              <a:gd name="T58" fmla="*/ 2204 w 2862"/>
              <a:gd name="T59" fmla="*/ 1594 h 1928"/>
              <a:gd name="T60" fmla="*/ 2122 w 2862"/>
              <a:gd name="T61" fmla="*/ 1502 h 1928"/>
              <a:gd name="T62" fmla="*/ 2066 w 2862"/>
              <a:gd name="T63" fmla="*/ 1406 h 1928"/>
              <a:gd name="T64" fmla="*/ 2014 w 2862"/>
              <a:gd name="T65" fmla="*/ 1306 h 1928"/>
              <a:gd name="T66" fmla="*/ 1970 w 2862"/>
              <a:gd name="T67" fmla="*/ 1196 h 1928"/>
              <a:gd name="T68" fmla="*/ 1940 w 2862"/>
              <a:gd name="T69" fmla="*/ 1114 h 1928"/>
              <a:gd name="T70" fmla="*/ 1914 w 2862"/>
              <a:gd name="T71" fmla="*/ 1028 h 1928"/>
              <a:gd name="T72" fmla="*/ 1878 w 2862"/>
              <a:gd name="T73" fmla="*/ 900 h 1928"/>
              <a:gd name="T74" fmla="*/ 1842 w 2862"/>
              <a:gd name="T75" fmla="*/ 770 h 1928"/>
              <a:gd name="T76" fmla="*/ 1803 w 2862"/>
              <a:gd name="T77" fmla="*/ 652 h 1928"/>
              <a:gd name="T78" fmla="*/ 1761 w 2862"/>
              <a:gd name="T79" fmla="*/ 526 h 1928"/>
              <a:gd name="T80" fmla="*/ 1715 w 2862"/>
              <a:gd name="T81" fmla="*/ 404 h 1928"/>
              <a:gd name="T82" fmla="*/ 1683 w 2862"/>
              <a:gd name="T83" fmla="*/ 332 h 1928"/>
              <a:gd name="T84" fmla="*/ 1634 w 2862"/>
              <a:gd name="T85" fmla="*/ 236 h 1928"/>
              <a:gd name="T86" fmla="*/ 1590 w 2862"/>
              <a:gd name="T87" fmla="*/ 156 h 1928"/>
              <a:gd name="T88" fmla="*/ 1610 w 2862"/>
              <a:gd name="T89" fmla="*/ 190 h 1928"/>
              <a:gd name="T90" fmla="*/ 1587 w 2862"/>
              <a:gd name="T91" fmla="*/ 152 h 1928"/>
              <a:gd name="T92" fmla="*/ 1510 w 2862"/>
              <a:gd name="T93" fmla="*/ 52 h 1928"/>
              <a:gd name="T94" fmla="*/ 1452 w 2862"/>
              <a:gd name="T95" fmla="*/ 8 h 19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62"/>
              <a:gd name="T145" fmla="*/ 0 h 1928"/>
              <a:gd name="T146" fmla="*/ 2862 w 2862"/>
              <a:gd name="T147" fmla="*/ 1928 h 192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>
            <a:off x="5829300" y="2451100"/>
            <a:ext cx="50800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7175500" y="4953000"/>
            <a:ext cx="38100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9.3-9.4 One-Tailed  and Two-Tailed Tests (cont.)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104900"/>
            <a:ext cx="7772400" cy="51054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mtClean="0">
                <a:latin typeface="Arial" pitchFamily="34" charset="0"/>
              </a:rPr>
              <a:t>Two-Tailed Test</a:t>
            </a:r>
            <a:r>
              <a:rPr lang="en-US" b="1" baseline="-25000" smtClean="0">
                <a:latin typeface="Arial" pitchFamily="34" charset="0"/>
              </a:rPr>
              <a:t>   </a:t>
            </a:r>
            <a:r>
              <a:rPr lang="en-US" b="1" smtClean="0">
                <a:latin typeface="Arial" pitchFamily="34" charset="0"/>
              </a:rPr>
              <a:t>: </a:t>
            </a:r>
            <a:r>
              <a:rPr lang="en-US" smtClean="0">
                <a:latin typeface="Arial" pitchFamily="34" charset="0"/>
              </a:rPr>
              <a:t>Rejection region is on the both tails of the distribution.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i="1" smtClean="0"/>
              <a:t>H</a:t>
            </a:r>
            <a:r>
              <a:rPr lang="en-US" baseline="-25000" smtClean="0"/>
              <a:t>0</a:t>
            </a:r>
            <a:r>
              <a:rPr lang="en-US" smtClean="0"/>
              <a:t>:  </a:t>
            </a:r>
            <a:r>
              <a:rPr lang="en-US" i="1" smtClean="0">
                <a:latin typeface="Symbol" pitchFamily="18" charset="2"/>
              </a:rPr>
              <a:t></a:t>
            </a:r>
            <a:r>
              <a:rPr lang="en-US" smtClean="0"/>
              <a:t> = 15,000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i="1" smtClean="0"/>
              <a:t>H</a:t>
            </a:r>
            <a:r>
              <a:rPr lang="en-US" sz="2800" baseline="-25000" smtClean="0"/>
              <a:t>a</a:t>
            </a:r>
            <a:r>
              <a:rPr lang="en-US" smtClean="0"/>
              <a:t>:  </a:t>
            </a:r>
            <a:r>
              <a:rPr lang="en-US" i="1" smtClean="0">
                <a:latin typeface="Symbol" pitchFamily="18" charset="2"/>
              </a:rPr>
              <a:t></a:t>
            </a:r>
            <a:r>
              <a:rPr lang="en-US" smtClean="0"/>
              <a:t>  ≠ 15,000</a:t>
            </a:r>
            <a:endParaRPr lang="en-US" baseline="-25000" smtClean="0"/>
          </a:p>
          <a:p>
            <a:pPr>
              <a:defRPr/>
            </a:pPr>
            <a:endParaRPr lang="en-US" smtClean="0"/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                                                                   -</a:t>
            </a:r>
            <a:r>
              <a:rPr lang="en-US" i="1" smtClean="0"/>
              <a:t>z</a:t>
            </a:r>
            <a:r>
              <a:rPr lang="en-US" baseline="-25000" smtClean="0">
                <a:latin typeface="Symbol" pitchFamily="18" charset="2"/>
              </a:rPr>
              <a:t>/2            </a:t>
            </a:r>
            <a:r>
              <a:rPr lang="en-US" smtClean="0"/>
              <a:t>       </a:t>
            </a:r>
            <a:r>
              <a:rPr lang="en-US" i="1" smtClean="0"/>
              <a:t>z</a:t>
            </a:r>
            <a:r>
              <a:rPr lang="en-US" baseline="-25000" smtClean="0">
                <a:latin typeface="Symbol" pitchFamily="18" charset="2"/>
              </a:rPr>
              <a:t>/2</a:t>
            </a:r>
            <a:r>
              <a:rPr lang="en-US" smtClean="0"/>
              <a:t>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                                                                    -</a:t>
            </a:r>
            <a:r>
              <a:rPr lang="en-US" i="1" smtClean="0"/>
              <a:t>t</a:t>
            </a:r>
            <a:r>
              <a:rPr lang="en-US" baseline="-25000" smtClean="0">
                <a:latin typeface="Symbol" pitchFamily="18" charset="2"/>
              </a:rPr>
              <a:t>/2                     </a:t>
            </a:r>
            <a:r>
              <a:rPr lang="en-US" i="1" smtClean="0"/>
              <a:t>t</a:t>
            </a:r>
            <a:r>
              <a:rPr lang="en-US" baseline="-25000" smtClean="0">
                <a:latin typeface="Symbol" pitchFamily="18" charset="2"/>
              </a:rPr>
              <a:t>/2</a:t>
            </a:r>
          </a:p>
          <a:p>
            <a:pPr>
              <a:buFont typeface="Monotype Sorts" pitchFamily="2" charset="2"/>
              <a:buNone/>
              <a:defRPr/>
            </a:pPr>
            <a:endParaRPr lang="en-US" smtClean="0"/>
          </a:p>
        </p:txBody>
      </p:sp>
      <p:sp>
        <p:nvSpPr>
          <p:cNvPr id="50180" name="Freeform 4"/>
          <p:cNvSpPr>
            <a:spLocks/>
          </p:cNvSpPr>
          <p:nvPr/>
        </p:nvSpPr>
        <p:spPr bwMode="auto">
          <a:xfrm>
            <a:off x="5900738" y="1657350"/>
            <a:ext cx="2557462" cy="1460500"/>
          </a:xfrm>
          <a:custGeom>
            <a:avLst/>
            <a:gdLst>
              <a:gd name="T0" fmla="*/ 1355 w 2862"/>
              <a:gd name="T1" fmla="*/ 16 h 1928"/>
              <a:gd name="T2" fmla="*/ 1263 w 2862"/>
              <a:gd name="T3" fmla="*/ 104 h 1928"/>
              <a:gd name="T4" fmla="*/ 1204 w 2862"/>
              <a:gd name="T5" fmla="*/ 196 h 1928"/>
              <a:gd name="T6" fmla="*/ 1144 w 2862"/>
              <a:gd name="T7" fmla="*/ 314 h 1928"/>
              <a:gd name="T8" fmla="*/ 1102 w 2862"/>
              <a:gd name="T9" fmla="*/ 408 h 1928"/>
              <a:gd name="T10" fmla="*/ 1062 w 2862"/>
              <a:gd name="T11" fmla="*/ 504 h 1928"/>
              <a:gd name="T12" fmla="*/ 1020 w 2862"/>
              <a:gd name="T13" fmla="*/ 624 h 1928"/>
              <a:gd name="T14" fmla="*/ 980 w 2862"/>
              <a:gd name="T15" fmla="*/ 736 h 1928"/>
              <a:gd name="T16" fmla="*/ 950 w 2862"/>
              <a:gd name="T17" fmla="*/ 852 h 1928"/>
              <a:gd name="T18" fmla="*/ 921 w 2862"/>
              <a:gd name="T19" fmla="*/ 974 h 1928"/>
              <a:gd name="T20" fmla="*/ 885 w 2862"/>
              <a:gd name="T21" fmla="*/ 1072 h 1928"/>
              <a:gd name="T22" fmla="*/ 843 w 2862"/>
              <a:gd name="T23" fmla="*/ 1186 h 1928"/>
              <a:gd name="T24" fmla="*/ 811 w 2862"/>
              <a:gd name="T25" fmla="*/ 1288 h 1928"/>
              <a:gd name="T26" fmla="*/ 753 w 2862"/>
              <a:gd name="T27" fmla="*/ 1406 h 1928"/>
              <a:gd name="T28" fmla="*/ 675 w 2862"/>
              <a:gd name="T29" fmla="*/ 1520 h 1928"/>
              <a:gd name="T30" fmla="*/ 603 w 2862"/>
              <a:gd name="T31" fmla="*/ 1616 h 1928"/>
              <a:gd name="T32" fmla="*/ 507 w 2862"/>
              <a:gd name="T33" fmla="*/ 1688 h 1928"/>
              <a:gd name="T34" fmla="*/ 398 w 2862"/>
              <a:gd name="T35" fmla="*/ 1738 h 1928"/>
              <a:gd name="T36" fmla="*/ 291 w 2862"/>
              <a:gd name="T37" fmla="*/ 1784 h 1928"/>
              <a:gd name="T38" fmla="*/ 199 w 2862"/>
              <a:gd name="T39" fmla="*/ 1820 h 1928"/>
              <a:gd name="T40" fmla="*/ 75 w 2862"/>
              <a:gd name="T41" fmla="*/ 1860 h 1928"/>
              <a:gd name="T42" fmla="*/ 2 w 2862"/>
              <a:gd name="T43" fmla="*/ 1882 h 1928"/>
              <a:gd name="T44" fmla="*/ 2860 w 2862"/>
              <a:gd name="T45" fmla="*/ 1928 h 1928"/>
              <a:gd name="T46" fmla="*/ 2816 w 2862"/>
              <a:gd name="T47" fmla="*/ 1874 h 1928"/>
              <a:gd name="T48" fmla="*/ 2694 w 2862"/>
              <a:gd name="T49" fmla="*/ 1846 h 1928"/>
              <a:gd name="T50" fmla="*/ 2577 w 2862"/>
              <a:gd name="T51" fmla="*/ 1804 h 1928"/>
              <a:gd name="T52" fmla="*/ 2463 w 2862"/>
              <a:gd name="T53" fmla="*/ 1756 h 1928"/>
              <a:gd name="T54" fmla="*/ 2342 w 2862"/>
              <a:gd name="T55" fmla="*/ 1700 h 1928"/>
              <a:gd name="T56" fmla="*/ 2284 w 2862"/>
              <a:gd name="T57" fmla="*/ 1664 h 1928"/>
              <a:gd name="T58" fmla="*/ 2204 w 2862"/>
              <a:gd name="T59" fmla="*/ 1594 h 1928"/>
              <a:gd name="T60" fmla="*/ 2122 w 2862"/>
              <a:gd name="T61" fmla="*/ 1502 h 1928"/>
              <a:gd name="T62" fmla="*/ 2066 w 2862"/>
              <a:gd name="T63" fmla="*/ 1406 h 1928"/>
              <a:gd name="T64" fmla="*/ 2014 w 2862"/>
              <a:gd name="T65" fmla="*/ 1306 h 1928"/>
              <a:gd name="T66" fmla="*/ 1970 w 2862"/>
              <a:gd name="T67" fmla="*/ 1196 h 1928"/>
              <a:gd name="T68" fmla="*/ 1940 w 2862"/>
              <a:gd name="T69" fmla="*/ 1114 h 1928"/>
              <a:gd name="T70" fmla="*/ 1914 w 2862"/>
              <a:gd name="T71" fmla="*/ 1028 h 1928"/>
              <a:gd name="T72" fmla="*/ 1878 w 2862"/>
              <a:gd name="T73" fmla="*/ 900 h 1928"/>
              <a:gd name="T74" fmla="*/ 1842 w 2862"/>
              <a:gd name="T75" fmla="*/ 770 h 1928"/>
              <a:gd name="T76" fmla="*/ 1803 w 2862"/>
              <a:gd name="T77" fmla="*/ 652 h 1928"/>
              <a:gd name="T78" fmla="*/ 1761 w 2862"/>
              <a:gd name="T79" fmla="*/ 526 h 1928"/>
              <a:gd name="T80" fmla="*/ 1715 w 2862"/>
              <a:gd name="T81" fmla="*/ 404 h 1928"/>
              <a:gd name="T82" fmla="*/ 1683 w 2862"/>
              <a:gd name="T83" fmla="*/ 332 h 1928"/>
              <a:gd name="T84" fmla="*/ 1634 w 2862"/>
              <a:gd name="T85" fmla="*/ 236 h 1928"/>
              <a:gd name="T86" fmla="*/ 1590 w 2862"/>
              <a:gd name="T87" fmla="*/ 156 h 1928"/>
              <a:gd name="T88" fmla="*/ 1610 w 2862"/>
              <a:gd name="T89" fmla="*/ 190 h 1928"/>
              <a:gd name="T90" fmla="*/ 1587 w 2862"/>
              <a:gd name="T91" fmla="*/ 152 h 1928"/>
              <a:gd name="T92" fmla="*/ 1510 w 2862"/>
              <a:gd name="T93" fmla="*/ 52 h 1928"/>
              <a:gd name="T94" fmla="*/ 1452 w 2862"/>
              <a:gd name="T95" fmla="*/ 8 h 19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62"/>
              <a:gd name="T145" fmla="*/ 0 h 1928"/>
              <a:gd name="T146" fmla="*/ 2862 w 2862"/>
              <a:gd name="T147" fmla="*/ 1928 h 192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6400800" y="2908300"/>
            <a:ext cx="50800" cy="209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7874000" y="2908300"/>
            <a:ext cx="38100" cy="209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685800" y="174625"/>
            <a:ext cx="7772400" cy="585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Use of </a:t>
            </a:r>
            <a:r>
              <a:rPr lang="en-US" sz="2800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-Values</a:t>
            </a:r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auto">
          <a:xfrm>
            <a:off x="690563" y="1117600"/>
            <a:ext cx="7767637" cy="506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DFF3D"/>
              </a:buClr>
              <a:buSzPct val="80000"/>
              <a:buFont typeface="Monotype Sorts" pitchFamily="2" charset="2"/>
              <a:buChar char="n"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</a:t>
            </a:r>
            <a:r>
              <a:rPr lang="en-US" sz="2400" i="1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the probability of obtaining a sample result that is at least as unlikely as what is observed.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DFF3D"/>
              </a:buClr>
              <a:buSzPct val="80000"/>
              <a:buFont typeface="Monotype Sorts" pitchFamily="2" charset="2"/>
              <a:buChar char="n"/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DFF3D"/>
              </a:buClr>
              <a:buSzPct val="80000"/>
              <a:buFont typeface="Monotype Sorts" pitchFamily="2" charset="2"/>
              <a:buChar char="n"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can be used to make the decision in a hypothesis test by noting that: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FDFF3D"/>
              </a:buClr>
              <a:buFontTx/>
              <a:buChar char="•"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is less than the level of significance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the value of the test statistic is in the rejection region.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FDFF3D"/>
              </a:buClr>
              <a:buFontTx/>
              <a:buChar char="•"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is greater than or equal to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the value of the test statistic is not in the rejection region.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FDFF3D"/>
              </a:buClr>
              <a:buFontTx/>
              <a:buChar char="•"/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DFF3D"/>
              </a:buClr>
              <a:buSzPct val="80000"/>
              <a:buFont typeface="Monotype Sorts" pitchFamily="2" charset="2"/>
              <a:buChar char="n"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&lt;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41288"/>
            <a:ext cx="7772400" cy="81438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One &amp;Two-Tailed Tests about a Population Mean: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36638"/>
            <a:ext cx="9144000" cy="5818187"/>
          </a:xfrm>
        </p:spPr>
        <p:txBody>
          <a:bodyPr/>
          <a:lstStyle/>
          <a:p>
            <a:pPr>
              <a:defRPr/>
            </a:pPr>
            <a:r>
              <a:rPr lang="en-US" sz="2000" dirty="0" smtClean="0">
                <a:solidFill>
                  <a:srgbClr val="FBE405"/>
                </a:solidFill>
              </a:rPr>
              <a:t>Hypotheses</a:t>
            </a:r>
            <a:r>
              <a:rPr lang="en-US" sz="2000" dirty="0" smtClean="0"/>
              <a:t>	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dirty="0" smtClean="0"/>
              <a:t>       </a:t>
            </a:r>
            <a:r>
              <a:rPr lang="en-US" sz="2000" baseline="-25000" dirty="0" smtClean="0">
                <a:latin typeface="Symbol" pitchFamily="18" charset="2"/>
              </a:rPr>
              <a:t> </a:t>
            </a:r>
            <a:r>
              <a:rPr lang="en-US" i="1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 </a:t>
            </a:r>
            <a:r>
              <a:rPr lang="en-US" i="1" dirty="0" smtClean="0">
                <a:latin typeface="Symbol" pitchFamily="18" charset="2"/>
              </a:rPr>
              <a:t></a:t>
            </a:r>
            <a:r>
              <a:rPr lang="en-US" dirty="0" smtClean="0">
                <a:latin typeface="Symbol" pitchFamily="18" charset="2"/>
              </a:rPr>
              <a:t></a:t>
            </a:r>
            <a:r>
              <a:rPr lang="en-US" u="sng" dirty="0" smtClean="0">
                <a:latin typeface="Symbol" pitchFamily="18" charset="2"/>
              </a:rPr>
              <a:t></a:t>
            </a:r>
            <a:r>
              <a:rPr lang="en-US" dirty="0" smtClean="0">
                <a:latin typeface="Symbol" pitchFamily="18" charset="2"/>
              </a:rPr>
              <a:t></a:t>
            </a:r>
            <a:r>
              <a:rPr lang="en-US" i="1" dirty="0" smtClean="0">
                <a:latin typeface="Symbol" pitchFamily="18" charset="2"/>
              </a:rPr>
              <a:t></a:t>
            </a:r>
            <a:r>
              <a:rPr lang="en-US" baseline="-25000" dirty="0" smtClean="0">
                <a:latin typeface="Symbol" pitchFamily="18" charset="2"/>
              </a:rPr>
              <a:t>                          </a:t>
            </a:r>
            <a:r>
              <a:rPr lang="en-US" i="1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 </a:t>
            </a:r>
            <a:r>
              <a:rPr lang="en-US" i="1" dirty="0" smtClean="0">
                <a:latin typeface="Symbol" pitchFamily="18" charset="2"/>
              </a:rPr>
              <a:t></a:t>
            </a:r>
            <a:r>
              <a:rPr lang="en-US" dirty="0" smtClean="0">
                <a:latin typeface="Symbol" pitchFamily="18" charset="2"/>
              </a:rPr>
              <a:t></a:t>
            </a:r>
            <a:r>
              <a:rPr lang="en-US" u="sng" dirty="0" smtClean="0">
                <a:latin typeface="Symbol" pitchFamily="18" charset="2"/>
              </a:rPr>
              <a:t></a:t>
            </a:r>
            <a:r>
              <a:rPr lang="en-US" dirty="0" smtClean="0">
                <a:latin typeface="Symbol" pitchFamily="18" charset="2"/>
              </a:rPr>
              <a:t></a:t>
            </a:r>
            <a:r>
              <a:rPr lang="en-US" i="1" dirty="0" smtClean="0">
                <a:latin typeface="Symbol" pitchFamily="18" charset="2"/>
              </a:rPr>
              <a:t></a:t>
            </a:r>
            <a:r>
              <a:rPr lang="en-US" baseline="-25000" dirty="0" smtClean="0">
                <a:latin typeface="Symbol" pitchFamily="18" charset="2"/>
              </a:rPr>
              <a:t>	                                            </a:t>
            </a:r>
            <a:r>
              <a:rPr lang="en-US" i="1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</a:t>
            </a:r>
            <a:r>
              <a:rPr lang="en-US" baseline="-25000" dirty="0" smtClean="0">
                <a:latin typeface="Symbol" pitchFamily="18" charset="2"/>
              </a:rPr>
              <a:t> </a:t>
            </a:r>
            <a:r>
              <a:rPr lang="en-US" i="1" dirty="0" smtClean="0">
                <a:latin typeface="Symbol" pitchFamily="18" charset="2"/>
              </a:rPr>
              <a:t></a:t>
            </a:r>
            <a:r>
              <a:rPr lang="en-US" dirty="0" smtClean="0">
                <a:latin typeface="Symbol" pitchFamily="18" charset="2"/>
              </a:rPr>
              <a:t>=</a:t>
            </a:r>
            <a:r>
              <a:rPr lang="en-US" i="1" dirty="0" smtClean="0">
                <a:latin typeface="Symbol" pitchFamily="18" charset="2"/>
              </a:rPr>
              <a:t></a:t>
            </a:r>
            <a:r>
              <a:rPr lang="en-US" baseline="-25000" dirty="0" smtClean="0">
                <a:latin typeface="Symbol" pitchFamily="18" charset="2"/>
              </a:rPr>
              <a:t>       </a:t>
            </a:r>
            <a:endParaRPr lang="en-US" dirty="0" smtClean="0"/>
          </a:p>
          <a:p>
            <a:pPr>
              <a:buFont typeface="Monotype Sorts" pitchFamily="2" charset="2"/>
              <a:buNone/>
              <a:defRPr/>
            </a:pPr>
            <a:r>
              <a:rPr lang="en-US" dirty="0" smtClean="0"/>
              <a:t>	  </a:t>
            </a:r>
            <a:r>
              <a:rPr lang="en-US" i="1" dirty="0" smtClean="0"/>
              <a:t>H</a:t>
            </a:r>
            <a:r>
              <a:rPr lang="en-US" baseline="-25000" dirty="0" smtClean="0"/>
              <a:t>a</a:t>
            </a:r>
            <a:r>
              <a:rPr lang="en-US" dirty="0" smtClean="0"/>
              <a:t>:</a:t>
            </a:r>
            <a:r>
              <a:rPr lang="en-US" dirty="0" smtClean="0">
                <a:latin typeface="Symbol" pitchFamily="18" charset="2"/>
              </a:rPr>
              <a:t></a:t>
            </a:r>
            <a:r>
              <a:rPr lang="en-US" i="1" dirty="0" smtClean="0">
                <a:latin typeface="Symbol" pitchFamily="18" charset="2"/>
              </a:rPr>
              <a:t></a:t>
            </a:r>
            <a:r>
              <a:rPr lang="en-US" dirty="0" smtClean="0">
                <a:latin typeface="Symbol" pitchFamily="18" charset="2"/>
              </a:rPr>
              <a:t></a:t>
            </a:r>
            <a:r>
              <a:rPr lang="en-US" i="1" dirty="0" smtClean="0">
                <a:latin typeface="Symbol" pitchFamily="18" charset="2"/>
              </a:rPr>
              <a:t></a:t>
            </a:r>
            <a:r>
              <a:rPr lang="en-US" baseline="-25000" dirty="0" smtClean="0">
                <a:latin typeface="Symbol" pitchFamily="18" charset="2"/>
              </a:rPr>
              <a:t>                           </a:t>
            </a:r>
            <a:r>
              <a:rPr lang="en-US" i="1" dirty="0" smtClean="0"/>
              <a:t>H</a:t>
            </a:r>
            <a:r>
              <a:rPr lang="en-US" baseline="-25000" dirty="0" smtClean="0"/>
              <a:t>a</a:t>
            </a:r>
            <a:r>
              <a:rPr lang="en-US" dirty="0" smtClean="0"/>
              <a:t>:</a:t>
            </a:r>
            <a:r>
              <a:rPr lang="en-US" dirty="0" smtClean="0">
                <a:latin typeface="Symbol" pitchFamily="18" charset="2"/>
              </a:rPr>
              <a:t></a:t>
            </a:r>
            <a:r>
              <a:rPr lang="en-US" i="1" dirty="0" smtClean="0">
                <a:latin typeface="Symbol" pitchFamily="18" charset="2"/>
              </a:rPr>
              <a:t></a:t>
            </a:r>
            <a:r>
              <a:rPr lang="en-US" dirty="0" smtClean="0">
                <a:latin typeface="Symbol" pitchFamily="18" charset="2"/>
              </a:rPr>
              <a:t></a:t>
            </a:r>
            <a:r>
              <a:rPr lang="en-US" i="1" dirty="0" smtClean="0">
                <a:latin typeface="Symbol" pitchFamily="18" charset="2"/>
              </a:rPr>
              <a:t></a:t>
            </a:r>
            <a:r>
              <a:rPr lang="en-US" baseline="-25000" dirty="0" smtClean="0">
                <a:latin typeface="Symbol" pitchFamily="18" charset="2"/>
              </a:rPr>
              <a:t> 	                          </a:t>
            </a:r>
            <a:r>
              <a:rPr lang="en-US" i="1" dirty="0" smtClean="0"/>
              <a:t>H</a:t>
            </a:r>
            <a:r>
              <a:rPr lang="en-US" baseline="-25000" dirty="0" smtClean="0"/>
              <a:t>a</a:t>
            </a:r>
            <a:r>
              <a:rPr lang="en-US" dirty="0" smtClean="0"/>
              <a:t>:</a:t>
            </a:r>
            <a:r>
              <a:rPr lang="en-US" dirty="0" smtClean="0">
                <a:latin typeface="Symbol" pitchFamily="18" charset="2"/>
              </a:rPr>
              <a:t></a:t>
            </a:r>
            <a:r>
              <a:rPr lang="en-US" i="1" dirty="0" smtClean="0">
                <a:latin typeface="Symbol" pitchFamily="18" charset="2"/>
              </a:rPr>
              <a:t></a:t>
            </a:r>
            <a:r>
              <a:rPr lang="en-US" dirty="0" smtClean="0">
                <a:latin typeface="Symbol" pitchFamily="18" charset="2"/>
              </a:rPr>
              <a:t>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</a:t>
            </a:r>
            <a:r>
              <a:rPr lang="en-US" i="1" dirty="0" smtClean="0">
                <a:latin typeface="Symbol" pitchFamily="18" charset="2"/>
              </a:rPr>
              <a:t></a:t>
            </a:r>
            <a:r>
              <a:rPr lang="en-US" baseline="-25000" dirty="0" smtClean="0">
                <a:latin typeface="Symbol" pitchFamily="18" charset="2"/>
              </a:rPr>
              <a:t> </a:t>
            </a:r>
            <a:endParaRPr lang="en-US" sz="2000" dirty="0" smtClean="0"/>
          </a:p>
          <a:p>
            <a:pPr>
              <a:buFont typeface="Monotype Sorts" pitchFamily="2" charset="2"/>
              <a:buNone/>
              <a:defRPr/>
            </a:pPr>
            <a:r>
              <a:rPr lang="en-US" sz="2000" baseline="-25000" dirty="0" smtClean="0">
                <a:latin typeface="Symbol" pitchFamily="18" charset="2"/>
              </a:rPr>
              <a:t>	</a:t>
            </a:r>
            <a:endParaRPr lang="en-US" sz="900" dirty="0" smtClean="0"/>
          </a:p>
          <a:p>
            <a:pPr>
              <a:buSzPct val="200000"/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rgbClr val="FBE405"/>
                </a:solidFill>
              </a:rPr>
              <a:t> Test Statistic</a:t>
            </a:r>
            <a:r>
              <a:rPr lang="en-US" dirty="0" smtClean="0"/>
              <a:t>	  </a:t>
            </a:r>
            <a:r>
              <a:rPr lang="en-US" dirty="0" smtClean="0">
                <a:latin typeface="Symbol" pitchFamily="18" charset="2"/>
              </a:rPr>
              <a:t></a:t>
            </a:r>
            <a:r>
              <a:rPr lang="en-US" dirty="0" smtClean="0"/>
              <a:t>Known	  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dirty="0" smtClean="0"/>
              <a:t>	</a:t>
            </a:r>
          </a:p>
          <a:p>
            <a:pPr>
              <a:buFont typeface="Monotype Sorts" pitchFamily="2" charset="2"/>
              <a:buNone/>
              <a:defRPr/>
            </a:pPr>
            <a:endParaRPr lang="en-US" sz="1000" dirty="0" smtClean="0"/>
          </a:p>
          <a:p>
            <a:pPr>
              <a:buFont typeface="Monotype Sorts" pitchFamily="2" charset="2"/>
              <a:buNone/>
              <a:defRPr/>
            </a:pPr>
            <a:r>
              <a:rPr lang="en-US" sz="1000" dirty="0" smtClean="0"/>
              <a:t>	</a:t>
            </a:r>
            <a:endParaRPr lang="en-US" dirty="0" smtClean="0">
              <a:solidFill>
                <a:srgbClr val="FBE405"/>
              </a:solidFill>
            </a:endParaRPr>
          </a:p>
          <a:p>
            <a:pPr>
              <a:defRPr/>
            </a:pPr>
            <a:r>
              <a:rPr lang="en-US" sz="2000" dirty="0" smtClean="0">
                <a:solidFill>
                  <a:srgbClr val="FBE405"/>
                </a:solidFill>
              </a:rPr>
              <a:t>Rejection Rule (1)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dirty="0" smtClean="0"/>
              <a:t>Reject </a:t>
            </a:r>
            <a:r>
              <a:rPr lang="en-US" sz="2000" i="1" dirty="0" smtClean="0"/>
              <a:t>H</a:t>
            </a:r>
            <a:r>
              <a:rPr lang="en-US" sz="2000" baseline="-25000" dirty="0" smtClean="0"/>
              <a:t>0 </a:t>
            </a:r>
            <a:r>
              <a:rPr lang="en-US" sz="2000" dirty="0" smtClean="0"/>
              <a:t>if </a:t>
            </a:r>
            <a:r>
              <a:rPr lang="en-US" sz="2000" i="1" dirty="0" smtClean="0"/>
              <a:t>z</a:t>
            </a:r>
            <a:r>
              <a:rPr lang="en-US" sz="2000" i="1" baseline="-25000" dirty="0" smtClean="0"/>
              <a:t>0</a:t>
            </a:r>
            <a:r>
              <a:rPr lang="en-US" sz="2000" dirty="0" smtClean="0"/>
              <a:t> &lt; -</a:t>
            </a:r>
            <a:r>
              <a:rPr lang="en-US" sz="2000" i="1" dirty="0" smtClean="0"/>
              <a:t>z</a:t>
            </a:r>
            <a:r>
              <a:rPr lang="en-US" sz="2000" baseline="-25000" dirty="0" smtClean="0">
                <a:latin typeface="Symbol" pitchFamily="18" charset="2"/>
              </a:rPr>
              <a:t></a:t>
            </a:r>
            <a:r>
              <a:rPr lang="en-US" sz="2000" dirty="0" smtClean="0"/>
              <a:t>                Reject </a:t>
            </a:r>
            <a:r>
              <a:rPr lang="en-US" sz="2000" i="1" dirty="0" smtClean="0"/>
              <a:t>H</a:t>
            </a:r>
            <a:r>
              <a:rPr lang="en-US" sz="2000" baseline="-25000" dirty="0" smtClean="0"/>
              <a:t>0 </a:t>
            </a:r>
            <a:r>
              <a:rPr lang="en-US" sz="2000" dirty="0" smtClean="0"/>
              <a:t>if </a:t>
            </a:r>
            <a:r>
              <a:rPr lang="en-US" sz="2000" i="1" dirty="0" smtClean="0"/>
              <a:t>z</a:t>
            </a:r>
            <a:r>
              <a:rPr lang="en-US" sz="2000" i="1" baseline="-25000" dirty="0" smtClean="0"/>
              <a:t>0</a:t>
            </a:r>
            <a:r>
              <a:rPr lang="en-US" sz="2000" dirty="0" smtClean="0"/>
              <a:t> &gt; </a:t>
            </a:r>
            <a:r>
              <a:rPr lang="en-US" sz="2000" i="1" dirty="0" smtClean="0"/>
              <a:t>z</a:t>
            </a:r>
            <a:r>
              <a:rPr lang="en-US" sz="2000" baseline="-25000" dirty="0" smtClean="0">
                <a:latin typeface="Symbol" pitchFamily="18" charset="2"/>
              </a:rPr>
              <a:t>       </a:t>
            </a:r>
            <a:r>
              <a:rPr lang="en-US" sz="2000" dirty="0" smtClean="0"/>
              <a:t>Reject </a:t>
            </a:r>
            <a:r>
              <a:rPr lang="en-US" sz="2000" i="1" dirty="0" smtClean="0"/>
              <a:t>H</a:t>
            </a:r>
            <a:r>
              <a:rPr lang="en-US" sz="2000" baseline="-25000" dirty="0" smtClean="0"/>
              <a:t>0 </a:t>
            </a:r>
            <a:r>
              <a:rPr lang="en-US" sz="2000" dirty="0" smtClean="0"/>
              <a:t>if</a:t>
            </a:r>
            <a:r>
              <a:rPr lang="en-US" sz="2000" baseline="-25000" dirty="0" smtClean="0">
                <a:latin typeface="Symbol" pitchFamily="18" charset="2"/>
              </a:rPr>
              <a:t> </a:t>
            </a:r>
            <a:r>
              <a:rPr lang="en-US" sz="2000" i="1" dirty="0" smtClean="0"/>
              <a:t>z</a:t>
            </a:r>
            <a:r>
              <a:rPr lang="en-US" sz="2000" i="1" baseline="-25000" dirty="0" smtClean="0"/>
              <a:t>0</a:t>
            </a:r>
            <a:r>
              <a:rPr lang="en-US" sz="2000" dirty="0" smtClean="0"/>
              <a:t> &lt; -</a:t>
            </a:r>
            <a:r>
              <a:rPr lang="en-US" sz="2000" baseline="-25000" dirty="0" smtClean="0">
                <a:latin typeface="Symbol" pitchFamily="18" charset="2"/>
              </a:rPr>
              <a:t></a:t>
            </a:r>
            <a:r>
              <a:rPr lang="en-US" sz="2000" i="1" dirty="0" smtClean="0"/>
              <a:t>z</a:t>
            </a:r>
            <a:r>
              <a:rPr lang="en-US" sz="2000" baseline="-25000" dirty="0" smtClean="0">
                <a:latin typeface="Symbol" pitchFamily="18" charset="2"/>
              </a:rPr>
              <a:t>  </a:t>
            </a:r>
            <a:r>
              <a:rPr lang="en-US" sz="2000" dirty="0" smtClean="0"/>
              <a:t>or   </a:t>
            </a:r>
            <a:endParaRPr lang="en-US" sz="2000" dirty="0" smtClean="0">
              <a:latin typeface="Symbol" pitchFamily="18" charset="2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000" dirty="0" smtClean="0"/>
              <a:t>                                                                                                             if </a:t>
            </a:r>
            <a:r>
              <a:rPr lang="en-US" sz="2000" i="1" dirty="0" smtClean="0"/>
              <a:t>z</a:t>
            </a:r>
            <a:r>
              <a:rPr lang="en-US" sz="2000" i="1" baseline="-25000" dirty="0" smtClean="0"/>
              <a:t>0 </a:t>
            </a:r>
            <a:r>
              <a:rPr lang="en-US" sz="2000" dirty="0" smtClean="0"/>
              <a:t>&gt; </a:t>
            </a:r>
            <a:r>
              <a:rPr lang="en-US" sz="2000" i="1" dirty="0" smtClean="0"/>
              <a:t>z</a:t>
            </a:r>
            <a:r>
              <a:rPr lang="en-US" sz="2000" baseline="-25000" dirty="0" smtClean="0">
                <a:latin typeface="Symbol" pitchFamily="18" charset="2"/>
              </a:rPr>
              <a:t> </a:t>
            </a:r>
          </a:p>
          <a:p>
            <a:pPr>
              <a:buFont typeface="Monotype Sorts" pitchFamily="2" charset="2"/>
              <a:buNone/>
              <a:defRPr/>
            </a:pPr>
            <a:endParaRPr lang="en-US" sz="2000" baseline="-25000" dirty="0" smtClean="0">
              <a:latin typeface="Symbol" pitchFamily="18" charset="2"/>
            </a:endParaRPr>
          </a:p>
          <a:p>
            <a:pPr>
              <a:buFont typeface="Monotype Sorts" pitchFamily="2" charset="2"/>
              <a:buNone/>
              <a:defRPr/>
            </a:pPr>
            <a:endParaRPr lang="en-US" dirty="0" smtClean="0"/>
          </a:p>
          <a:p>
            <a:pPr>
              <a:buFont typeface="Monotype Sorts" pitchFamily="2" charset="2"/>
              <a:buNone/>
              <a:defRPr/>
            </a:pPr>
            <a:endParaRPr lang="en-US" dirty="0" smtClean="0"/>
          </a:p>
          <a:p>
            <a:pPr>
              <a:buFont typeface="Monotype Sorts" pitchFamily="2" charset="2"/>
              <a:buNone/>
              <a:defRPr/>
            </a:pPr>
            <a:r>
              <a:rPr lang="en-US" dirty="0" smtClean="0"/>
              <a:t>  -</a:t>
            </a:r>
            <a:r>
              <a:rPr lang="en-US" i="1" dirty="0" smtClean="0"/>
              <a:t>z</a:t>
            </a:r>
            <a:r>
              <a:rPr lang="en-US" baseline="-25000" dirty="0" smtClean="0">
                <a:latin typeface="Symbol" pitchFamily="18" charset="2"/>
              </a:rPr>
              <a:t></a:t>
            </a:r>
            <a:r>
              <a:rPr lang="en-US" dirty="0" smtClean="0"/>
              <a:t>                                                   </a:t>
            </a:r>
            <a:r>
              <a:rPr lang="en-US" i="1" dirty="0" smtClean="0"/>
              <a:t>z</a:t>
            </a:r>
            <a:r>
              <a:rPr lang="en-US" baseline="-25000" dirty="0" smtClean="0">
                <a:latin typeface="Symbol" pitchFamily="18" charset="2"/>
              </a:rPr>
              <a:t></a:t>
            </a:r>
            <a:r>
              <a:rPr lang="en-US" dirty="0" smtClean="0"/>
              <a:t> </a:t>
            </a:r>
            <a:r>
              <a:rPr lang="en-US" sz="2000" baseline="-25000" dirty="0" smtClean="0">
                <a:latin typeface="Symbol" pitchFamily="18" charset="2"/>
              </a:rPr>
              <a:t>                                             </a:t>
            </a:r>
            <a:r>
              <a:rPr lang="en-US" sz="2000" dirty="0" smtClean="0"/>
              <a:t>-</a:t>
            </a:r>
            <a:r>
              <a:rPr lang="en-US" sz="2000" baseline="-25000" dirty="0" smtClean="0">
                <a:latin typeface="Symbol" pitchFamily="18" charset="2"/>
              </a:rPr>
              <a:t></a:t>
            </a:r>
            <a:r>
              <a:rPr lang="en-US" sz="2000" i="1" dirty="0" smtClean="0"/>
              <a:t>z</a:t>
            </a:r>
            <a:r>
              <a:rPr lang="en-US" sz="2000" baseline="-25000" dirty="0" smtClean="0">
                <a:latin typeface="Symbol" pitchFamily="18" charset="2"/>
              </a:rPr>
              <a:t>                 </a:t>
            </a:r>
            <a:r>
              <a:rPr lang="en-US" sz="2000" i="1" dirty="0" smtClean="0"/>
              <a:t>z</a:t>
            </a:r>
            <a:r>
              <a:rPr lang="en-US" sz="2000" baseline="-25000" dirty="0" smtClean="0">
                <a:latin typeface="Symbol" pitchFamily="18" charset="2"/>
              </a:rPr>
              <a:t> </a:t>
            </a:r>
            <a:endParaRPr lang="en-US" dirty="0" smtClean="0"/>
          </a:p>
          <a:p>
            <a:pPr>
              <a:defRPr/>
            </a:pPr>
            <a:endParaRPr lang="en-US" dirty="0" smtClean="0">
              <a:solidFill>
                <a:srgbClr val="FBE405"/>
              </a:solidFill>
            </a:endParaRPr>
          </a:p>
          <a:p>
            <a:pPr>
              <a:buFont typeface="Symbol" pitchFamily="18" charset="2"/>
              <a:buNone/>
              <a:defRPr/>
            </a:pPr>
            <a:endParaRPr lang="en-US" dirty="0" smtClean="0"/>
          </a:p>
        </p:txBody>
      </p:sp>
      <p:graphicFrame>
        <p:nvGraphicFramePr>
          <p:cNvPr id="2048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922588" y="3187700"/>
          <a:ext cx="1209675" cy="587375"/>
        </p:xfrm>
        <a:graphic>
          <a:graphicData uri="http://schemas.openxmlformats.org/presentationml/2006/ole">
            <p:oleObj spid="_x0000_s20482" name="Equation" r:id="rId4" imgW="1218960" imgH="596880" progId="Equation.3">
              <p:embed/>
            </p:oleObj>
          </a:graphicData>
        </a:graphic>
      </p:graphicFrame>
      <p:sp>
        <p:nvSpPr>
          <p:cNvPr id="20485" name="Freeform 6"/>
          <p:cNvSpPr>
            <a:spLocks/>
          </p:cNvSpPr>
          <p:nvPr/>
        </p:nvSpPr>
        <p:spPr bwMode="auto">
          <a:xfrm>
            <a:off x="0" y="5118100"/>
            <a:ext cx="2184400" cy="1079500"/>
          </a:xfrm>
          <a:custGeom>
            <a:avLst/>
            <a:gdLst>
              <a:gd name="T0" fmla="*/ 1355 w 2862"/>
              <a:gd name="T1" fmla="*/ 16 h 1928"/>
              <a:gd name="T2" fmla="*/ 1263 w 2862"/>
              <a:gd name="T3" fmla="*/ 104 h 1928"/>
              <a:gd name="T4" fmla="*/ 1204 w 2862"/>
              <a:gd name="T5" fmla="*/ 196 h 1928"/>
              <a:gd name="T6" fmla="*/ 1144 w 2862"/>
              <a:gd name="T7" fmla="*/ 314 h 1928"/>
              <a:gd name="T8" fmla="*/ 1102 w 2862"/>
              <a:gd name="T9" fmla="*/ 408 h 1928"/>
              <a:gd name="T10" fmla="*/ 1062 w 2862"/>
              <a:gd name="T11" fmla="*/ 504 h 1928"/>
              <a:gd name="T12" fmla="*/ 1020 w 2862"/>
              <a:gd name="T13" fmla="*/ 624 h 1928"/>
              <a:gd name="T14" fmla="*/ 980 w 2862"/>
              <a:gd name="T15" fmla="*/ 736 h 1928"/>
              <a:gd name="T16" fmla="*/ 950 w 2862"/>
              <a:gd name="T17" fmla="*/ 852 h 1928"/>
              <a:gd name="T18" fmla="*/ 921 w 2862"/>
              <a:gd name="T19" fmla="*/ 974 h 1928"/>
              <a:gd name="T20" fmla="*/ 885 w 2862"/>
              <a:gd name="T21" fmla="*/ 1072 h 1928"/>
              <a:gd name="T22" fmla="*/ 843 w 2862"/>
              <a:gd name="T23" fmla="*/ 1186 h 1928"/>
              <a:gd name="T24" fmla="*/ 811 w 2862"/>
              <a:gd name="T25" fmla="*/ 1288 h 1928"/>
              <a:gd name="T26" fmla="*/ 753 w 2862"/>
              <a:gd name="T27" fmla="*/ 1406 h 1928"/>
              <a:gd name="T28" fmla="*/ 675 w 2862"/>
              <a:gd name="T29" fmla="*/ 1520 h 1928"/>
              <a:gd name="T30" fmla="*/ 603 w 2862"/>
              <a:gd name="T31" fmla="*/ 1616 h 1928"/>
              <a:gd name="T32" fmla="*/ 507 w 2862"/>
              <a:gd name="T33" fmla="*/ 1688 h 1928"/>
              <a:gd name="T34" fmla="*/ 398 w 2862"/>
              <a:gd name="T35" fmla="*/ 1738 h 1928"/>
              <a:gd name="T36" fmla="*/ 291 w 2862"/>
              <a:gd name="T37" fmla="*/ 1784 h 1928"/>
              <a:gd name="T38" fmla="*/ 199 w 2862"/>
              <a:gd name="T39" fmla="*/ 1820 h 1928"/>
              <a:gd name="T40" fmla="*/ 75 w 2862"/>
              <a:gd name="T41" fmla="*/ 1860 h 1928"/>
              <a:gd name="T42" fmla="*/ 2 w 2862"/>
              <a:gd name="T43" fmla="*/ 1882 h 1928"/>
              <a:gd name="T44" fmla="*/ 2860 w 2862"/>
              <a:gd name="T45" fmla="*/ 1928 h 1928"/>
              <a:gd name="T46" fmla="*/ 2816 w 2862"/>
              <a:gd name="T47" fmla="*/ 1874 h 1928"/>
              <a:gd name="T48" fmla="*/ 2694 w 2862"/>
              <a:gd name="T49" fmla="*/ 1846 h 1928"/>
              <a:gd name="T50" fmla="*/ 2577 w 2862"/>
              <a:gd name="T51" fmla="*/ 1804 h 1928"/>
              <a:gd name="T52" fmla="*/ 2463 w 2862"/>
              <a:gd name="T53" fmla="*/ 1756 h 1928"/>
              <a:gd name="T54" fmla="*/ 2342 w 2862"/>
              <a:gd name="T55" fmla="*/ 1700 h 1928"/>
              <a:gd name="T56" fmla="*/ 2284 w 2862"/>
              <a:gd name="T57" fmla="*/ 1664 h 1928"/>
              <a:gd name="T58" fmla="*/ 2204 w 2862"/>
              <a:gd name="T59" fmla="*/ 1594 h 1928"/>
              <a:gd name="T60" fmla="*/ 2122 w 2862"/>
              <a:gd name="T61" fmla="*/ 1502 h 1928"/>
              <a:gd name="T62" fmla="*/ 2066 w 2862"/>
              <a:gd name="T63" fmla="*/ 1406 h 1928"/>
              <a:gd name="T64" fmla="*/ 2014 w 2862"/>
              <a:gd name="T65" fmla="*/ 1306 h 1928"/>
              <a:gd name="T66" fmla="*/ 1970 w 2862"/>
              <a:gd name="T67" fmla="*/ 1196 h 1928"/>
              <a:gd name="T68" fmla="*/ 1940 w 2862"/>
              <a:gd name="T69" fmla="*/ 1114 h 1928"/>
              <a:gd name="T70" fmla="*/ 1914 w 2862"/>
              <a:gd name="T71" fmla="*/ 1028 h 1928"/>
              <a:gd name="T72" fmla="*/ 1878 w 2862"/>
              <a:gd name="T73" fmla="*/ 900 h 1928"/>
              <a:gd name="T74" fmla="*/ 1842 w 2862"/>
              <a:gd name="T75" fmla="*/ 770 h 1928"/>
              <a:gd name="T76" fmla="*/ 1803 w 2862"/>
              <a:gd name="T77" fmla="*/ 652 h 1928"/>
              <a:gd name="T78" fmla="*/ 1761 w 2862"/>
              <a:gd name="T79" fmla="*/ 526 h 1928"/>
              <a:gd name="T80" fmla="*/ 1715 w 2862"/>
              <a:gd name="T81" fmla="*/ 404 h 1928"/>
              <a:gd name="T82" fmla="*/ 1683 w 2862"/>
              <a:gd name="T83" fmla="*/ 332 h 1928"/>
              <a:gd name="T84" fmla="*/ 1634 w 2862"/>
              <a:gd name="T85" fmla="*/ 236 h 1928"/>
              <a:gd name="T86" fmla="*/ 1590 w 2862"/>
              <a:gd name="T87" fmla="*/ 156 h 1928"/>
              <a:gd name="T88" fmla="*/ 1610 w 2862"/>
              <a:gd name="T89" fmla="*/ 190 h 1928"/>
              <a:gd name="T90" fmla="*/ 1587 w 2862"/>
              <a:gd name="T91" fmla="*/ 152 h 1928"/>
              <a:gd name="T92" fmla="*/ 1510 w 2862"/>
              <a:gd name="T93" fmla="*/ 52 h 1928"/>
              <a:gd name="T94" fmla="*/ 1452 w 2862"/>
              <a:gd name="T95" fmla="*/ 8 h 19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62"/>
              <a:gd name="T145" fmla="*/ 0 h 1928"/>
              <a:gd name="T146" fmla="*/ 2862 w 2862"/>
              <a:gd name="T147" fmla="*/ 1928 h 192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6" name="Freeform 7"/>
          <p:cNvSpPr>
            <a:spLocks/>
          </p:cNvSpPr>
          <p:nvPr/>
        </p:nvSpPr>
        <p:spPr bwMode="auto">
          <a:xfrm>
            <a:off x="2922588" y="5118100"/>
            <a:ext cx="2184400" cy="1079500"/>
          </a:xfrm>
          <a:custGeom>
            <a:avLst/>
            <a:gdLst>
              <a:gd name="T0" fmla="*/ 1355 w 2862"/>
              <a:gd name="T1" fmla="*/ 16 h 1928"/>
              <a:gd name="T2" fmla="*/ 1263 w 2862"/>
              <a:gd name="T3" fmla="*/ 104 h 1928"/>
              <a:gd name="T4" fmla="*/ 1204 w 2862"/>
              <a:gd name="T5" fmla="*/ 196 h 1928"/>
              <a:gd name="T6" fmla="*/ 1144 w 2862"/>
              <a:gd name="T7" fmla="*/ 314 h 1928"/>
              <a:gd name="T8" fmla="*/ 1102 w 2862"/>
              <a:gd name="T9" fmla="*/ 408 h 1928"/>
              <a:gd name="T10" fmla="*/ 1062 w 2862"/>
              <a:gd name="T11" fmla="*/ 504 h 1928"/>
              <a:gd name="T12" fmla="*/ 1020 w 2862"/>
              <a:gd name="T13" fmla="*/ 624 h 1928"/>
              <a:gd name="T14" fmla="*/ 980 w 2862"/>
              <a:gd name="T15" fmla="*/ 736 h 1928"/>
              <a:gd name="T16" fmla="*/ 950 w 2862"/>
              <a:gd name="T17" fmla="*/ 852 h 1928"/>
              <a:gd name="T18" fmla="*/ 921 w 2862"/>
              <a:gd name="T19" fmla="*/ 974 h 1928"/>
              <a:gd name="T20" fmla="*/ 885 w 2862"/>
              <a:gd name="T21" fmla="*/ 1072 h 1928"/>
              <a:gd name="T22" fmla="*/ 843 w 2862"/>
              <a:gd name="T23" fmla="*/ 1186 h 1928"/>
              <a:gd name="T24" fmla="*/ 811 w 2862"/>
              <a:gd name="T25" fmla="*/ 1288 h 1928"/>
              <a:gd name="T26" fmla="*/ 753 w 2862"/>
              <a:gd name="T27" fmla="*/ 1406 h 1928"/>
              <a:gd name="T28" fmla="*/ 675 w 2862"/>
              <a:gd name="T29" fmla="*/ 1520 h 1928"/>
              <a:gd name="T30" fmla="*/ 603 w 2862"/>
              <a:gd name="T31" fmla="*/ 1616 h 1928"/>
              <a:gd name="T32" fmla="*/ 507 w 2862"/>
              <a:gd name="T33" fmla="*/ 1688 h 1928"/>
              <a:gd name="T34" fmla="*/ 398 w 2862"/>
              <a:gd name="T35" fmla="*/ 1738 h 1928"/>
              <a:gd name="T36" fmla="*/ 291 w 2862"/>
              <a:gd name="T37" fmla="*/ 1784 h 1928"/>
              <a:gd name="T38" fmla="*/ 199 w 2862"/>
              <a:gd name="T39" fmla="*/ 1820 h 1928"/>
              <a:gd name="T40" fmla="*/ 75 w 2862"/>
              <a:gd name="T41" fmla="*/ 1860 h 1928"/>
              <a:gd name="T42" fmla="*/ 2 w 2862"/>
              <a:gd name="T43" fmla="*/ 1882 h 1928"/>
              <a:gd name="T44" fmla="*/ 2860 w 2862"/>
              <a:gd name="T45" fmla="*/ 1928 h 1928"/>
              <a:gd name="T46" fmla="*/ 2816 w 2862"/>
              <a:gd name="T47" fmla="*/ 1874 h 1928"/>
              <a:gd name="T48" fmla="*/ 2694 w 2862"/>
              <a:gd name="T49" fmla="*/ 1846 h 1928"/>
              <a:gd name="T50" fmla="*/ 2577 w 2862"/>
              <a:gd name="T51" fmla="*/ 1804 h 1928"/>
              <a:gd name="T52" fmla="*/ 2463 w 2862"/>
              <a:gd name="T53" fmla="*/ 1756 h 1928"/>
              <a:gd name="T54" fmla="*/ 2342 w 2862"/>
              <a:gd name="T55" fmla="*/ 1700 h 1928"/>
              <a:gd name="T56" fmla="*/ 2284 w 2862"/>
              <a:gd name="T57" fmla="*/ 1664 h 1928"/>
              <a:gd name="T58" fmla="*/ 2204 w 2862"/>
              <a:gd name="T59" fmla="*/ 1594 h 1928"/>
              <a:gd name="T60" fmla="*/ 2122 w 2862"/>
              <a:gd name="T61" fmla="*/ 1502 h 1928"/>
              <a:gd name="T62" fmla="*/ 2066 w 2862"/>
              <a:gd name="T63" fmla="*/ 1406 h 1928"/>
              <a:gd name="T64" fmla="*/ 2014 w 2862"/>
              <a:gd name="T65" fmla="*/ 1306 h 1928"/>
              <a:gd name="T66" fmla="*/ 1970 w 2862"/>
              <a:gd name="T67" fmla="*/ 1196 h 1928"/>
              <a:gd name="T68" fmla="*/ 1940 w 2862"/>
              <a:gd name="T69" fmla="*/ 1114 h 1928"/>
              <a:gd name="T70" fmla="*/ 1914 w 2862"/>
              <a:gd name="T71" fmla="*/ 1028 h 1928"/>
              <a:gd name="T72" fmla="*/ 1878 w 2862"/>
              <a:gd name="T73" fmla="*/ 900 h 1928"/>
              <a:gd name="T74" fmla="*/ 1842 w 2862"/>
              <a:gd name="T75" fmla="*/ 770 h 1928"/>
              <a:gd name="T76" fmla="*/ 1803 w 2862"/>
              <a:gd name="T77" fmla="*/ 652 h 1928"/>
              <a:gd name="T78" fmla="*/ 1761 w 2862"/>
              <a:gd name="T79" fmla="*/ 526 h 1928"/>
              <a:gd name="T80" fmla="*/ 1715 w 2862"/>
              <a:gd name="T81" fmla="*/ 404 h 1928"/>
              <a:gd name="T82" fmla="*/ 1683 w 2862"/>
              <a:gd name="T83" fmla="*/ 332 h 1928"/>
              <a:gd name="T84" fmla="*/ 1634 w 2862"/>
              <a:gd name="T85" fmla="*/ 236 h 1928"/>
              <a:gd name="T86" fmla="*/ 1590 w 2862"/>
              <a:gd name="T87" fmla="*/ 156 h 1928"/>
              <a:gd name="T88" fmla="*/ 1610 w 2862"/>
              <a:gd name="T89" fmla="*/ 190 h 1928"/>
              <a:gd name="T90" fmla="*/ 1587 w 2862"/>
              <a:gd name="T91" fmla="*/ 152 h 1928"/>
              <a:gd name="T92" fmla="*/ 1510 w 2862"/>
              <a:gd name="T93" fmla="*/ 52 h 1928"/>
              <a:gd name="T94" fmla="*/ 1452 w 2862"/>
              <a:gd name="T95" fmla="*/ 8 h 19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62"/>
              <a:gd name="T145" fmla="*/ 0 h 1928"/>
              <a:gd name="T146" fmla="*/ 2862 w 2862"/>
              <a:gd name="T147" fmla="*/ 1928 h 192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Freeform 8"/>
          <p:cNvSpPr>
            <a:spLocks/>
          </p:cNvSpPr>
          <p:nvPr/>
        </p:nvSpPr>
        <p:spPr bwMode="auto">
          <a:xfrm>
            <a:off x="6370638" y="5118100"/>
            <a:ext cx="2184400" cy="1079500"/>
          </a:xfrm>
          <a:custGeom>
            <a:avLst/>
            <a:gdLst>
              <a:gd name="T0" fmla="*/ 1355 w 2862"/>
              <a:gd name="T1" fmla="*/ 16 h 1928"/>
              <a:gd name="T2" fmla="*/ 1263 w 2862"/>
              <a:gd name="T3" fmla="*/ 104 h 1928"/>
              <a:gd name="T4" fmla="*/ 1204 w 2862"/>
              <a:gd name="T5" fmla="*/ 196 h 1928"/>
              <a:gd name="T6" fmla="*/ 1144 w 2862"/>
              <a:gd name="T7" fmla="*/ 314 h 1928"/>
              <a:gd name="T8" fmla="*/ 1102 w 2862"/>
              <a:gd name="T9" fmla="*/ 408 h 1928"/>
              <a:gd name="T10" fmla="*/ 1062 w 2862"/>
              <a:gd name="T11" fmla="*/ 504 h 1928"/>
              <a:gd name="T12" fmla="*/ 1020 w 2862"/>
              <a:gd name="T13" fmla="*/ 624 h 1928"/>
              <a:gd name="T14" fmla="*/ 980 w 2862"/>
              <a:gd name="T15" fmla="*/ 736 h 1928"/>
              <a:gd name="T16" fmla="*/ 950 w 2862"/>
              <a:gd name="T17" fmla="*/ 852 h 1928"/>
              <a:gd name="T18" fmla="*/ 921 w 2862"/>
              <a:gd name="T19" fmla="*/ 974 h 1928"/>
              <a:gd name="T20" fmla="*/ 885 w 2862"/>
              <a:gd name="T21" fmla="*/ 1072 h 1928"/>
              <a:gd name="T22" fmla="*/ 843 w 2862"/>
              <a:gd name="T23" fmla="*/ 1186 h 1928"/>
              <a:gd name="T24" fmla="*/ 811 w 2862"/>
              <a:gd name="T25" fmla="*/ 1288 h 1928"/>
              <a:gd name="T26" fmla="*/ 753 w 2862"/>
              <a:gd name="T27" fmla="*/ 1406 h 1928"/>
              <a:gd name="T28" fmla="*/ 675 w 2862"/>
              <a:gd name="T29" fmla="*/ 1520 h 1928"/>
              <a:gd name="T30" fmla="*/ 603 w 2862"/>
              <a:gd name="T31" fmla="*/ 1616 h 1928"/>
              <a:gd name="T32" fmla="*/ 507 w 2862"/>
              <a:gd name="T33" fmla="*/ 1688 h 1928"/>
              <a:gd name="T34" fmla="*/ 398 w 2862"/>
              <a:gd name="T35" fmla="*/ 1738 h 1928"/>
              <a:gd name="T36" fmla="*/ 291 w 2862"/>
              <a:gd name="T37" fmla="*/ 1784 h 1928"/>
              <a:gd name="T38" fmla="*/ 199 w 2862"/>
              <a:gd name="T39" fmla="*/ 1820 h 1928"/>
              <a:gd name="T40" fmla="*/ 75 w 2862"/>
              <a:gd name="T41" fmla="*/ 1860 h 1928"/>
              <a:gd name="T42" fmla="*/ 2 w 2862"/>
              <a:gd name="T43" fmla="*/ 1882 h 1928"/>
              <a:gd name="T44" fmla="*/ 2860 w 2862"/>
              <a:gd name="T45" fmla="*/ 1928 h 1928"/>
              <a:gd name="T46" fmla="*/ 2816 w 2862"/>
              <a:gd name="T47" fmla="*/ 1874 h 1928"/>
              <a:gd name="T48" fmla="*/ 2694 w 2862"/>
              <a:gd name="T49" fmla="*/ 1846 h 1928"/>
              <a:gd name="T50" fmla="*/ 2577 w 2862"/>
              <a:gd name="T51" fmla="*/ 1804 h 1928"/>
              <a:gd name="T52" fmla="*/ 2463 w 2862"/>
              <a:gd name="T53" fmla="*/ 1756 h 1928"/>
              <a:gd name="T54" fmla="*/ 2342 w 2862"/>
              <a:gd name="T55" fmla="*/ 1700 h 1928"/>
              <a:gd name="T56" fmla="*/ 2284 w 2862"/>
              <a:gd name="T57" fmla="*/ 1664 h 1928"/>
              <a:gd name="T58" fmla="*/ 2204 w 2862"/>
              <a:gd name="T59" fmla="*/ 1594 h 1928"/>
              <a:gd name="T60" fmla="*/ 2122 w 2862"/>
              <a:gd name="T61" fmla="*/ 1502 h 1928"/>
              <a:gd name="T62" fmla="*/ 2066 w 2862"/>
              <a:gd name="T63" fmla="*/ 1406 h 1928"/>
              <a:gd name="T64" fmla="*/ 2014 w 2862"/>
              <a:gd name="T65" fmla="*/ 1306 h 1928"/>
              <a:gd name="T66" fmla="*/ 1970 w 2862"/>
              <a:gd name="T67" fmla="*/ 1196 h 1928"/>
              <a:gd name="T68" fmla="*/ 1940 w 2862"/>
              <a:gd name="T69" fmla="*/ 1114 h 1928"/>
              <a:gd name="T70" fmla="*/ 1914 w 2862"/>
              <a:gd name="T71" fmla="*/ 1028 h 1928"/>
              <a:gd name="T72" fmla="*/ 1878 w 2862"/>
              <a:gd name="T73" fmla="*/ 900 h 1928"/>
              <a:gd name="T74" fmla="*/ 1842 w 2862"/>
              <a:gd name="T75" fmla="*/ 770 h 1928"/>
              <a:gd name="T76" fmla="*/ 1803 w 2862"/>
              <a:gd name="T77" fmla="*/ 652 h 1928"/>
              <a:gd name="T78" fmla="*/ 1761 w 2862"/>
              <a:gd name="T79" fmla="*/ 526 h 1928"/>
              <a:gd name="T80" fmla="*/ 1715 w 2862"/>
              <a:gd name="T81" fmla="*/ 404 h 1928"/>
              <a:gd name="T82" fmla="*/ 1683 w 2862"/>
              <a:gd name="T83" fmla="*/ 332 h 1928"/>
              <a:gd name="T84" fmla="*/ 1634 w 2862"/>
              <a:gd name="T85" fmla="*/ 236 h 1928"/>
              <a:gd name="T86" fmla="*/ 1590 w 2862"/>
              <a:gd name="T87" fmla="*/ 156 h 1928"/>
              <a:gd name="T88" fmla="*/ 1610 w 2862"/>
              <a:gd name="T89" fmla="*/ 190 h 1928"/>
              <a:gd name="T90" fmla="*/ 1587 w 2862"/>
              <a:gd name="T91" fmla="*/ 152 h 1928"/>
              <a:gd name="T92" fmla="*/ 1510 w 2862"/>
              <a:gd name="T93" fmla="*/ 52 h 1928"/>
              <a:gd name="T94" fmla="*/ 1452 w 2862"/>
              <a:gd name="T95" fmla="*/ 8 h 19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62"/>
              <a:gd name="T145" fmla="*/ 0 h 1928"/>
              <a:gd name="T146" fmla="*/ 2862 w 2862"/>
              <a:gd name="T147" fmla="*/ 1928 h 192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Line 9"/>
          <p:cNvSpPr>
            <a:spLocks noChangeShapeType="1"/>
          </p:cNvSpPr>
          <p:nvPr/>
        </p:nvSpPr>
        <p:spPr bwMode="auto">
          <a:xfrm>
            <a:off x="419100" y="6032500"/>
            <a:ext cx="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Line 10"/>
          <p:cNvSpPr>
            <a:spLocks noChangeShapeType="1"/>
          </p:cNvSpPr>
          <p:nvPr/>
        </p:nvSpPr>
        <p:spPr bwMode="auto">
          <a:xfrm>
            <a:off x="4572000" y="6032500"/>
            <a:ext cx="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Line 11"/>
          <p:cNvSpPr>
            <a:spLocks noChangeShapeType="1"/>
          </p:cNvSpPr>
          <p:nvPr/>
        </p:nvSpPr>
        <p:spPr bwMode="auto">
          <a:xfrm>
            <a:off x="6807200" y="6032500"/>
            <a:ext cx="12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Line 12"/>
          <p:cNvSpPr>
            <a:spLocks noChangeShapeType="1"/>
          </p:cNvSpPr>
          <p:nvPr/>
        </p:nvSpPr>
        <p:spPr bwMode="auto">
          <a:xfrm>
            <a:off x="8077200" y="6032500"/>
            <a:ext cx="381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41288"/>
            <a:ext cx="7772400" cy="81438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One &amp;Two-Tailed Tests about a Population Mean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66813"/>
            <a:ext cx="9144000" cy="5487987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endParaRPr lang="en-US" baseline="-25000" smtClean="0">
              <a:latin typeface="Symbol" pitchFamily="18" charset="2"/>
            </a:endParaRPr>
          </a:p>
          <a:p>
            <a:pPr>
              <a:defRPr/>
            </a:pPr>
            <a:r>
              <a:rPr lang="en-US" smtClean="0">
                <a:solidFill>
                  <a:srgbClr val="FBE405"/>
                </a:solidFill>
              </a:rPr>
              <a:t>Rejection Rule (2)            Reject if  P.V&lt;</a:t>
            </a:r>
            <a:r>
              <a:rPr lang="en-US" smtClean="0">
                <a:solidFill>
                  <a:srgbClr val="FBE405"/>
                </a:solidFill>
                <a:sym typeface="Symbol" pitchFamily="18" charset="2"/>
              </a:rPr>
              <a:t></a:t>
            </a:r>
          </a:p>
          <a:p>
            <a:pPr>
              <a:defRPr/>
            </a:pPr>
            <a:endParaRPr lang="en-US" smtClean="0">
              <a:solidFill>
                <a:srgbClr val="FBE405"/>
              </a:solidFill>
            </a:endParaRPr>
          </a:p>
          <a:p>
            <a:pPr>
              <a:buFont typeface="Symbol" pitchFamily="18" charset="2"/>
              <a:buChar char=" "/>
              <a:defRPr/>
            </a:pPr>
            <a:r>
              <a:rPr lang="en-US" sz="2000" smtClean="0"/>
              <a:t>P.V= P ( Z&lt; Z</a:t>
            </a:r>
            <a:r>
              <a:rPr lang="en-US" sz="2000" baseline="-25000" smtClean="0"/>
              <a:t>0</a:t>
            </a:r>
            <a:r>
              <a:rPr lang="en-US" sz="2000" smtClean="0"/>
              <a:t>)               P.V = P ( Z &gt; Z</a:t>
            </a:r>
            <a:r>
              <a:rPr lang="en-US" sz="2000" baseline="-25000" smtClean="0"/>
              <a:t>0</a:t>
            </a:r>
            <a:r>
              <a:rPr lang="en-US" sz="2000" smtClean="0"/>
              <a:t>)                  P.V= 2 P( Z&lt; Z</a:t>
            </a:r>
            <a:r>
              <a:rPr lang="en-US" sz="2000" baseline="-25000" smtClean="0"/>
              <a:t>0</a:t>
            </a:r>
            <a:r>
              <a:rPr lang="en-US" sz="2000" smtClean="0"/>
              <a:t>)   or 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/>
              <a:t>                                                                                               P.V= 2 P (Z &gt; Z</a:t>
            </a:r>
            <a:r>
              <a:rPr lang="en-US" sz="2000" baseline="-25000" smtClean="0"/>
              <a:t>0</a:t>
            </a:r>
            <a:r>
              <a:rPr lang="en-US" sz="2000" smtClean="0"/>
              <a:t>)</a:t>
            </a:r>
            <a:endParaRPr lang="en-US" smtClean="0"/>
          </a:p>
          <a:p>
            <a:pPr>
              <a:buFont typeface="Monotype Sorts" pitchFamily="2" charset="2"/>
              <a:buNone/>
              <a:defRPr/>
            </a:pPr>
            <a:endParaRPr lang="en-US" smtClean="0"/>
          </a:p>
          <a:p>
            <a:pPr>
              <a:buFont typeface="Monotype Sorts" pitchFamily="2" charset="2"/>
              <a:buNone/>
              <a:defRPr/>
            </a:pPr>
            <a:endParaRPr lang="en-US" smtClean="0"/>
          </a:p>
          <a:p>
            <a:pPr>
              <a:buFont typeface="Monotype Sorts" pitchFamily="2" charset="2"/>
              <a:buNone/>
              <a:defRPr/>
            </a:pPr>
            <a:endParaRPr lang="en-US" smtClean="0"/>
          </a:p>
          <a:p>
            <a:pPr>
              <a:buFont typeface="Monotype Sorts" pitchFamily="2" charset="2"/>
              <a:buNone/>
              <a:defRPr/>
            </a:pPr>
            <a:endParaRPr lang="en-US" smtClean="0"/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     -</a:t>
            </a:r>
            <a:r>
              <a:rPr lang="en-US" i="1" smtClean="0"/>
              <a:t>z</a:t>
            </a:r>
            <a:r>
              <a:rPr lang="en-US" i="1" baseline="-25000" smtClean="0"/>
              <a:t>0</a:t>
            </a:r>
            <a:r>
              <a:rPr lang="en-US" smtClean="0"/>
              <a:t>                                                        </a:t>
            </a:r>
            <a:r>
              <a:rPr lang="en-US" i="1" smtClean="0"/>
              <a:t>z</a:t>
            </a:r>
            <a:r>
              <a:rPr lang="en-US" i="1" baseline="-25000" smtClean="0"/>
              <a:t>0</a:t>
            </a:r>
            <a:r>
              <a:rPr lang="en-US" sz="2000" baseline="-25000" smtClean="0">
                <a:latin typeface="Symbol" pitchFamily="18" charset="2"/>
              </a:rPr>
              <a:t>                      </a:t>
            </a:r>
            <a:r>
              <a:rPr lang="en-US" sz="2000" smtClean="0"/>
              <a:t>-</a:t>
            </a:r>
            <a:r>
              <a:rPr lang="en-US" sz="2000" baseline="-25000" smtClean="0">
                <a:latin typeface="Symbol" pitchFamily="18" charset="2"/>
              </a:rPr>
              <a:t></a:t>
            </a:r>
            <a:r>
              <a:rPr lang="en-US" sz="2000" i="1" smtClean="0"/>
              <a:t>z</a:t>
            </a:r>
            <a:r>
              <a:rPr lang="en-US" sz="2000" i="1" baseline="-25000" smtClean="0"/>
              <a:t>0</a:t>
            </a:r>
            <a:r>
              <a:rPr lang="en-US" sz="2000" baseline="-25000" smtClean="0">
                <a:latin typeface="Symbol" pitchFamily="18" charset="2"/>
              </a:rPr>
              <a:t>                               </a:t>
            </a:r>
            <a:r>
              <a:rPr lang="en-US" sz="2000" i="1" smtClean="0"/>
              <a:t>z</a:t>
            </a:r>
            <a:r>
              <a:rPr lang="en-US" sz="2000" i="1" baseline="-25000" smtClean="0"/>
              <a:t>0</a:t>
            </a:r>
            <a:endParaRPr lang="en-US" smtClean="0"/>
          </a:p>
          <a:p>
            <a:pPr>
              <a:defRPr/>
            </a:pPr>
            <a:endParaRPr lang="en-US" smtClean="0">
              <a:solidFill>
                <a:srgbClr val="FBE405"/>
              </a:solidFill>
            </a:endParaRPr>
          </a:p>
          <a:p>
            <a:pPr>
              <a:buFont typeface="Symbol" pitchFamily="18" charset="2"/>
              <a:buChar char=" "/>
              <a:defRPr/>
            </a:pPr>
            <a:r>
              <a:rPr lang="en-US" sz="2000" smtClean="0"/>
              <a:t>                                                                                                 </a:t>
            </a:r>
          </a:p>
        </p:txBody>
      </p:sp>
      <p:sp>
        <p:nvSpPr>
          <p:cNvPr id="52228" name="Freeform 4"/>
          <p:cNvSpPr>
            <a:spLocks/>
          </p:cNvSpPr>
          <p:nvPr/>
        </p:nvSpPr>
        <p:spPr bwMode="auto">
          <a:xfrm>
            <a:off x="228600" y="3314700"/>
            <a:ext cx="2557463" cy="1460500"/>
          </a:xfrm>
          <a:custGeom>
            <a:avLst/>
            <a:gdLst>
              <a:gd name="T0" fmla="*/ 1355 w 2862"/>
              <a:gd name="T1" fmla="*/ 16 h 1928"/>
              <a:gd name="T2" fmla="*/ 1263 w 2862"/>
              <a:gd name="T3" fmla="*/ 104 h 1928"/>
              <a:gd name="T4" fmla="*/ 1204 w 2862"/>
              <a:gd name="T5" fmla="*/ 196 h 1928"/>
              <a:gd name="T6" fmla="*/ 1144 w 2862"/>
              <a:gd name="T7" fmla="*/ 314 h 1928"/>
              <a:gd name="T8" fmla="*/ 1102 w 2862"/>
              <a:gd name="T9" fmla="*/ 408 h 1928"/>
              <a:gd name="T10" fmla="*/ 1062 w 2862"/>
              <a:gd name="T11" fmla="*/ 504 h 1928"/>
              <a:gd name="T12" fmla="*/ 1020 w 2862"/>
              <a:gd name="T13" fmla="*/ 624 h 1928"/>
              <a:gd name="T14" fmla="*/ 980 w 2862"/>
              <a:gd name="T15" fmla="*/ 736 h 1928"/>
              <a:gd name="T16" fmla="*/ 950 w 2862"/>
              <a:gd name="T17" fmla="*/ 852 h 1928"/>
              <a:gd name="T18" fmla="*/ 921 w 2862"/>
              <a:gd name="T19" fmla="*/ 974 h 1928"/>
              <a:gd name="T20" fmla="*/ 885 w 2862"/>
              <a:gd name="T21" fmla="*/ 1072 h 1928"/>
              <a:gd name="T22" fmla="*/ 843 w 2862"/>
              <a:gd name="T23" fmla="*/ 1186 h 1928"/>
              <a:gd name="T24" fmla="*/ 811 w 2862"/>
              <a:gd name="T25" fmla="*/ 1288 h 1928"/>
              <a:gd name="T26" fmla="*/ 753 w 2862"/>
              <a:gd name="T27" fmla="*/ 1406 h 1928"/>
              <a:gd name="T28" fmla="*/ 675 w 2862"/>
              <a:gd name="T29" fmla="*/ 1520 h 1928"/>
              <a:gd name="T30" fmla="*/ 603 w 2862"/>
              <a:gd name="T31" fmla="*/ 1616 h 1928"/>
              <a:gd name="T32" fmla="*/ 507 w 2862"/>
              <a:gd name="T33" fmla="*/ 1688 h 1928"/>
              <a:gd name="T34" fmla="*/ 398 w 2862"/>
              <a:gd name="T35" fmla="*/ 1738 h 1928"/>
              <a:gd name="T36" fmla="*/ 291 w 2862"/>
              <a:gd name="T37" fmla="*/ 1784 h 1928"/>
              <a:gd name="T38" fmla="*/ 199 w 2862"/>
              <a:gd name="T39" fmla="*/ 1820 h 1928"/>
              <a:gd name="T40" fmla="*/ 75 w 2862"/>
              <a:gd name="T41" fmla="*/ 1860 h 1928"/>
              <a:gd name="T42" fmla="*/ 2 w 2862"/>
              <a:gd name="T43" fmla="*/ 1882 h 1928"/>
              <a:gd name="T44" fmla="*/ 2860 w 2862"/>
              <a:gd name="T45" fmla="*/ 1928 h 1928"/>
              <a:gd name="T46" fmla="*/ 2816 w 2862"/>
              <a:gd name="T47" fmla="*/ 1874 h 1928"/>
              <a:gd name="T48" fmla="*/ 2694 w 2862"/>
              <a:gd name="T49" fmla="*/ 1846 h 1928"/>
              <a:gd name="T50" fmla="*/ 2577 w 2862"/>
              <a:gd name="T51" fmla="*/ 1804 h 1928"/>
              <a:gd name="T52" fmla="*/ 2463 w 2862"/>
              <a:gd name="T53" fmla="*/ 1756 h 1928"/>
              <a:gd name="T54" fmla="*/ 2342 w 2862"/>
              <a:gd name="T55" fmla="*/ 1700 h 1928"/>
              <a:gd name="T56" fmla="*/ 2284 w 2862"/>
              <a:gd name="T57" fmla="*/ 1664 h 1928"/>
              <a:gd name="T58" fmla="*/ 2204 w 2862"/>
              <a:gd name="T59" fmla="*/ 1594 h 1928"/>
              <a:gd name="T60" fmla="*/ 2122 w 2862"/>
              <a:gd name="T61" fmla="*/ 1502 h 1928"/>
              <a:gd name="T62" fmla="*/ 2066 w 2862"/>
              <a:gd name="T63" fmla="*/ 1406 h 1928"/>
              <a:gd name="T64" fmla="*/ 2014 w 2862"/>
              <a:gd name="T65" fmla="*/ 1306 h 1928"/>
              <a:gd name="T66" fmla="*/ 1970 w 2862"/>
              <a:gd name="T67" fmla="*/ 1196 h 1928"/>
              <a:gd name="T68" fmla="*/ 1940 w 2862"/>
              <a:gd name="T69" fmla="*/ 1114 h 1928"/>
              <a:gd name="T70" fmla="*/ 1914 w 2862"/>
              <a:gd name="T71" fmla="*/ 1028 h 1928"/>
              <a:gd name="T72" fmla="*/ 1878 w 2862"/>
              <a:gd name="T73" fmla="*/ 900 h 1928"/>
              <a:gd name="T74" fmla="*/ 1842 w 2862"/>
              <a:gd name="T75" fmla="*/ 770 h 1928"/>
              <a:gd name="T76" fmla="*/ 1803 w 2862"/>
              <a:gd name="T77" fmla="*/ 652 h 1928"/>
              <a:gd name="T78" fmla="*/ 1761 w 2862"/>
              <a:gd name="T79" fmla="*/ 526 h 1928"/>
              <a:gd name="T80" fmla="*/ 1715 w 2862"/>
              <a:gd name="T81" fmla="*/ 404 h 1928"/>
              <a:gd name="T82" fmla="*/ 1683 w 2862"/>
              <a:gd name="T83" fmla="*/ 332 h 1928"/>
              <a:gd name="T84" fmla="*/ 1634 w 2862"/>
              <a:gd name="T85" fmla="*/ 236 h 1928"/>
              <a:gd name="T86" fmla="*/ 1590 w 2862"/>
              <a:gd name="T87" fmla="*/ 156 h 1928"/>
              <a:gd name="T88" fmla="*/ 1610 w 2862"/>
              <a:gd name="T89" fmla="*/ 190 h 1928"/>
              <a:gd name="T90" fmla="*/ 1587 w 2862"/>
              <a:gd name="T91" fmla="*/ 152 h 1928"/>
              <a:gd name="T92" fmla="*/ 1510 w 2862"/>
              <a:gd name="T93" fmla="*/ 52 h 1928"/>
              <a:gd name="T94" fmla="*/ 1452 w 2862"/>
              <a:gd name="T95" fmla="*/ 8 h 19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62"/>
              <a:gd name="T145" fmla="*/ 0 h 1928"/>
              <a:gd name="T146" fmla="*/ 2862 w 2862"/>
              <a:gd name="T147" fmla="*/ 1928 h 192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29" name="Freeform 5"/>
          <p:cNvSpPr>
            <a:spLocks/>
          </p:cNvSpPr>
          <p:nvPr/>
        </p:nvSpPr>
        <p:spPr bwMode="auto">
          <a:xfrm>
            <a:off x="3175000" y="3314700"/>
            <a:ext cx="2557463" cy="1460500"/>
          </a:xfrm>
          <a:custGeom>
            <a:avLst/>
            <a:gdLst>
              <a:gd name="T0" fmla="*/ 1355 w 2862"/>
              <a:gd name="T1" fmla="*/ 16 h 1928"/>
              <a:gd name="T2" fmla="*/ 1263 w 2862"/>
              <a:gd name="T3" fmla="*/ 104 h 1928"/>
              <a:gd name="T4" fmla="*/ 1204 w 2862"/>
              <a:gd name="T5" fmla="*/ 196 h 1928"/>
              <a:gd name="T6" fmla="*/ 1144 w 2862"/>
              <a:gd name="T7" fmla="*/ 314 h 1928"/>
              <a:gd name="T8" fmla="*/ 1102 w 2862"/>
              <a:gd name="T9" fmla="*/ 408 h 1928"/>
              <a:gd name="T10" fmla="*/ 1062 w 2862"/>
              <a:gd name="T11" fmla="*/ 504 h 1928"/>
              <a:gd name="T12" fmla="*/ 1020 w 2862"/>
              <a:gd name="T13" fmla="*/ 624 h 1928"/>
              <a:gd name="T14" fmla="*/ 980 w 2862"/>
              <a:gd name="T15" fmla="*/ 736 h 1928"/>
              <a:gd name="T16" fmla="*/ 950 w 2862"/>
              <a:gd name="T17" fmla="*/ 852 h 1928"/>
              <a:gd name="T18" fmla="*/ 921 w 2862"/>
              <a:gd name="T19" fmla="*/ 974 h 1928"/>
              <a:gd name="T20" fmla="*/ 885 w 2862"/>
              <a:gd name="T21" fmla="*/ 1072 h 1928"/>
              <a:gd name="T22" fmla="*/ 843 w 2862"/>
              <a:gd name="T23" fmla="*/ 1186 h 1928"/>
              <a:gd name="T24" fmla="*/ 811 w 2862"/>
              <a:gd name="T25" fmla="*/ 1288 h 1928"/>
              <a:gd name="T26" fmla="*/ 753 w 2862"/>
              <a:gd name="T27" fmla="*/ 1406 h 1928"/>
              <a:gd name="T28" fmla="*/ 675 w 2862"/>
              <a:gd name="T29" fmla="*/ 1520 h 1928"/>
              <a:gd name="T30" fmla="*/ 603 w 2862"/>
              <a:gd name="T31" fmla="*/ 1616 h 1928"/>
              <a:gd name="T32" fmla="*/ 507 w 2862"/>
              <a:gd name="T33" fmla="*/ 1688 h 1928"/>
              <a:gd name="T34" fmla="*/ 398 w 2862"/>
              <a:gd name="T35" fmla="*/ 1738 h 1928"/>
              <a:gd name="T36" fmla="*/ 291 w 2862"/>
              <a:gd name="T37" fmla="*/ 1784 h 1928"/>
              <a:gd name="T38" fmla="*/ 199 w 2862"/>
              <a:gd name="T39" fmla="*/ 1820 h 1928"/>
              <a:gd name="T40" fmla="*/ 75 w 2862"/>
              <a:gd name="T41" fmla="*/ 1860 h 1928"/>
              <a:gd name="T42" fmla="*/ 2 w 2862"/>
              <a:gd name="T43" fmla="*/ 1882 h 1928"/>
              <a:gd name="T44" fmla="*/ 2860 w 2862"/>
              <a:gd name="T45" fmla="*/ 1928 h 1928"/>
              <a:gd name="T46" fmla="*/ 2816 w 2862"/>
              <a:gd name="T47" fmla="*/ 1874 h 1928"/>
              <a:gd name="T48" fmla="*/ 2694 w 2862"/>
              <a:gd name="T49" fmla="*/ 1846 h 1928"/>
              <a:gd name="T50" fmla="*/ 2577 w 2862"/>
              <a:gd name="T51" fmla="*/ 1804 h 1928"/>
              <a:gd name="T52" fmla="*/ 2463 w 2862"/>
              <a:gd name="T53" fmla="*/ 1756 h 1928"/>
              <a:gd name="T54" fmla="*/ 2342 w 2862"/>
              <a:gd name="T55" fmla="*/ 1700 h 1928"/>
              <a:gd name="T56" fmla="*/ 2284 w 2862"/>
              <a:gd name="T57" fmla="*/ 1664 h 1928"/>
              <a:gd name="T58" fmla="*/ 2204 w 2862"/>
              <a:gd name="T59" fmla="*/ 1594 h 1928"/>
              <a:gd name="T60" fmla="*/ 2122 w 2862"/>
              <a:gd name="T61" fmla="*/ 1502 h 1928"/>
              <a:gd name="T62" fmla="*/ 2066 w 2862"/>
              <a:gd name="T63" fmla="*/ 1406 h 1928"/>
              <a:gd name="T64" fmla="*/ 2014 w 2862"/>
              <a:gd name="T65" fmla="*/ 1306 h 1928"/>
              <a:gd name="T66" fmla="*/ 1970 w 2862"/>
              <a:gd name="T67" fmla="*/ 1196 h 1928"/>
              <a:gd name="T68" fmla="*/ 1940 w 2862"/>
              <a:gd name="T69" fmla="*/ 1114 h 1928"/>
              <a:gd name="T70" fmla="*/ 1914 w 2862"/>
              <a:gd name="T71" fmla="*/ 1028 h 1928"/>
              <a:gd name="T72" fmla="*/ 1878 w 2862"/>
              <a:gd name="T73" fmla="*/ 900 h 1928"/>
              <a:gd name="T74" fmla="*/ 1842 w 2862"/>
              <a:gd name="T75" fmla="*/ 770 h 1928"/>
              <a:gd name="T76" fmla="*/ 1803 w 2862"/>
              <a:gd name="T77" fmla="*/ 652 h 1928"/>
              <a:gd name="T78" fmla="*/ 1761 w 2862"/>
              <a:gd name="T79" fmla="*/ 526 h 1928"/>
              <a:gd name="T80" fmla="*/ 1715 w 2862"/>
              <a:gd name="T81" fmla="*/ 404 h 1928"/>
              <a:gd name="T82" fmla="*/ 1683 w 2862"/>
              <a:gd name="T83" fmla="*/ 332 h 1928"/>
              <a:gd name="T84" fmla="*/ 1634 w 2862"/>
              <a:gd name="T85" fmla="*/ 236 h 1928"/>
              <a:gd name="T86" fmla="*/ 1590 w 2862"/>
              <a:gd name="T87" fmla="*/ 156 h 1928"/>
              <a:gd name="T88" fmla="*/ 1610 w 2862"/>
              <a:gd name="T89" fmla="*/ 190 h 1928"/>
              <a:gd name="T90" fmla="*/ 1587 w 2862"/>
              <a:gd name="T91" fmla="*/ 152 h 1928"/>
              <a:gd name="T92" fmla="*/ 1510 w 2862"/>
              <a:gd name="T93" fmla="*/ 52 h 1928"/>
              <a:gd name="T94" fmla="*/ 1452 w 2862"/>
              <a:gd name="T95" fmla="*/ 8 h 19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62"/>
              <a:gd name="T145" fmla="*/ 0 h 1928"/>
              <a:gd name="T146" fmla="*/ 2862 w 2862"/>
              <a:gd name="T147" fmla="*/ 1928 h 192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30" name="Freeform 6"/>
          <p:cNvSpPr>
            <a:spLocks/>
          </p:cNvSpPr>
          <p:nvPr/>
        </p:nvSpPr>
        <p:spPr bwMode="auto">
          <a:xfrm>
            <a:off x="5905500" y="3314700"/>
            <a:ext cx="2557463" cy="1460500"/>
          </a:xfrm>
          <a:custGeom>
            <a:avLst/>
            <a:gdLst>
              <a:gd name="T0" fmla="*/ 1355 w 2862"/>
              <a:gd name="T1" fmla="*/ 16 h 1928"/>
              <a:gd name="T2" fmla="*/ 1263 w 2862"/>
              <a:gd name="T3" fmla="*/ 104 h 1928"/>
              <a:gd name="T4" fmla="*/ 1204 w 2862"/>
              <a:gd name="T5" fmla="*/ 196 h 1928"/>
              <a:gd name="T6" fmla="*/ 1144 w 2862"/>
              <a:gd name="T7" fmla="*/ 314 h 1928"/>
              <a:gd name="T8" fmla="*/ 1102 w 2862"/>
              <a:gd name="T9" fmla="*/ 408 h 1928"/>
              <a:gd name="T10" fmla="*/ 1062 w 2862"/>
              <a:gd name="T11" fmla="*/ 504 h 1928"/>
              <a:gd name="T12" fmla="*/ 1020 w 2862"/>
              <a:gd name="T13" fmla="*/ 624 h 1928"/>
              <a:gd name="T14" fmla="*/ 980 w 2862"/>
              <a:gd name="T15" fmla="*/ 736 h 1928"/>
              <a:gd name="T16" fmla="*/ 950 w 2862"/>
              <a:gd name="T17" fmla="*/ 852 h 1928"/>
              <a:gd name="T18" fmla="*/ 921 w 2862"/>
              <a:gd name="T19" fmla="*/ 974 h 1928"/>
              <a:gd name="T20" fmla="*/ 885 w 2862"/>
              <a:gd name="T21" fmla="*/ 1072 h 1928"/>
              <a:gd name="T22" fmla="*/ 843 w 2862"/>
              <a:gd name="T23" fmla="*/ 1186 h 1928"/>
              <a:gd name="T24" fmla="*/ 811 w 2862"/>
              <a:gd name="T25" fmla="*/ 1288 h 1928"/>
              <a:gd name="T26" fmla="*/ 753 w 2862"/>
              <a:gd name="T27" fmla="*/ 1406 h 1928"/>
              <a:gd name="T28" fmla="*/ 675 w 2862"/>
              <a:gd name="T29" fmla="*/ 1520 h 1928"/>
              <a:gd name="T30" fmla="*/ 603 w 2862"/>
              <a:gd name="T31" fmla="*/ 1616 h 1928"/>
              <a:gd name="T32" fmla="*/ 507 w 2862"/>
              <a:gd name="T33" fmla="*/ 1688 h 1928"/>
              <a:gd name="T34" fmla="*/ 398 w 2862"/>
              <a:gd name="T35" fmla="*/ 1738 h 1928"/>
              <a:gd name="T36" fmla="*/ 291 w 2862"/>
              <a:gd name="T37" fmla="*/ 1784 h 1928"/>
              <a:gd name="T38" fmla="*/ 199 w 2862"/>
              <a:gd name="T39" fmla="*/ 1820 h 1928"/>
              <a:gd name="T40" fmla="*/ 75 w 2862"/>
              <a:gd name="T41" fmla="*/ 1860 h 1928"/>
              <a:gd name="T42" fmla="*/ 2 w 2862"/>
              <a:gd name="T43" fmla="*/ 1882 h 1928"/>
              <a:gd name="T44" fmla="*/ 2860 w 2862"/>
              <a:gd name="T45" fmla="*/ 1928 h 1928"/>
              <a:gd name="T46" fmla="*/ 2816 w 2862"/>
              <a:gd name="T47" fmla="*/ 1874 h 1928"/>
              <a:gd name="T48" fmla="*/ 2694 w 2862"/>
              <a:gd name="T49" fmla="*/ 1846 h 1928"/>
              <a:gd name="T50" fmla="*/ 2577 w 2862"/>
              <a:gd name="T51" fmla="*/ 1804 h 1928"/>
              <a:gd name="T52" fmla="*/ 2463 w 2862"/>
              <a:gd name="T53" fmla="*/ 1756 h 1928"/>
              <a:gd name="T54" fmla="*/ 2342 w 2862"/>
              <a:gd name="T55" fmla="*/ 1700 h 1928"/>
              <a:gd name="T56" fmla="*/ 2284 w 2862"/>
              <a:gd name="T57" fmla="*/ 1664 h 1928"/>
              <a:gd name="T58" fmla="*/ 2204 w 2862"/>
              <a:gd name="T59" fmla="*/ 1594 h 1928"/>
              <a:gd name="T60" fmla="*/ 2122 w 2862"/>
              <a:gd name="T61" fmla="*/ 1502 h 1928"/>
              <a:gd name="T62" fmla="*/ 2066 w 2862"/>
              <a:gd name="T63" fmla="*/ 1406 h 1928"/>
              <a:gd name="T64" fmla="*/ 2014 w 2862"/>
              <a:gd name="T65" fmla="*/ 1306 h 1928"/>
              <a:gd name="T66" fmla="*/ 1970 w 2862"/>
              <a:gd name="T67" fmla="*/ 1196 h 1928"/>
              <a:gd name="T68" fmla="*/ 1940 w 2862"/>
              <a:gd name="T69" fmla="*/ 1114 h 1928"/>
              <a:gd name="T70" fmla="*/ 1914 w 2862"/>
              <a:gd name="T71" fmla="*/ 1028 h 1928"/>
              <a:gd name="T72" fmla="*/ 1878 w 2862"/>
              <a:gd name="T73" fmla="*/ 900 h 1928"/>
              <a:gd name="T74" fmla="*/ 1842 w 2862"/>
              <a:gd name="T75" fmla="*/ 770 h 1928"/>
              <a:gd name="T76" fmla="*/ 1803 w 2862"/>
              <a:gd name="T77" fmla="*/ 652 h 1928"/>
              <a:gd name="T78" fmla="*/ 1761 w 2862"/>
              <a:gd name="T79" fmla="*/ 526 h 1928"/>
              <a:gd name="T80" fmla="*/ 1715 w 2862"/>
              <a:gd name="T81" fmla="*/ 404 h 1928"/>
              <a:gd name="T82" fmla="*/ 1683 w 2862"/>
              <a:gd name="T83" fmla="*/ 332 h 1928"/>
              <a:gd name="T84" fmla="*/ 1634 w 2862"/>
              <a:gd name="T85" fmla="*/ 236 h 1928"/>
              <a:gd name="T86" fmla="*/ 1590 w 2862"/>
              <a:gd name="T87" fmla="*/ 156 h 1928"/>
              <a:gd name="T88" fmla="*/ 1610 w 2862"/>
              <a:gd name="T89" fmla="*/ 190 h 1928"/>
              <a:gd name="T90" fmla="*/ 1587 w 2862"/>
              <a:gd name="T91" fmla="*/ 152 h 1928"/>
              <a:gd name="T92" fmla="*/ 1510 w 2862"/>
              <a:gd name="T93" fmla="*/ 52 h 1928"/>
              <a:gd name="T94" fmla="*/ 1452 w 2862"/>
              <a:gd name="T95" fmla="*/ 8 h 19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62"/>
              <a:gd name="T145" fmla="*/ 0 h 1928"/>
              <a:gd name="T146" fmla="*/ 2862 w 2862"/>
              <a:gd name="T147" fmla="*/ 1928 h 192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690563" y="4572000"/>
            <a:ext cx="0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>
            <a:off x="5143500" y="4572000"/>
            <a:ext cx="38100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6350000" y="4572000"/>
            <a:ext cx="38100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7899400" y="4572000"/>
            <a:ext cx="0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19063"/>
            <a:ext cx="7772400" cy="871537"/>
          </a:xfrm>
        </p:spPr>
        <p:txBody>
          <a:bodyPr/>
          <a:lstStyle/>
          <a:p>
            <a:pPr>
              <a:defRPr/>
            </a:pPr>
            <a:r>
              <a:rPr lang="en-US" smtClean="0"/>
              <a:t>Confidence Interval Approach to a</a:t>
            </a:r>
            <a:br>
              <a:rPr lang="en-US" smtClean="0"/>
            </a:br>
            <a:r>
              <a:rPr lang="en-US" smtClean="0"/>
              <a:t>Two-Tailed Test about a Population Mean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17600"/>
            <a:ext cx="7772400" cy="5181600"/>
          </a:xfrm>
        </p:spPr>
        <p:txBody>
          <a:bodyPr/>
          <a:lstStyle/>
          <a:p>
            <a:pPr>
              <a:defRPr/>
            </a:pPr>
            <a:r>
              <a:rPr lang="en-US" smtClean="0"/>
              <a:t>Select a simple random sample from the population and use the value of the sample mean     to develop the confidence interval for the population mean </a:t>
            </a:r>
            <a:r>
              <a:rPr lang="en-US" i="1" smtClean="0">
                <a:latin typeface="Symbol" pitchFamily="18" charset="2"/>
              </a:rPr>
              <a:t></a:t>
            </a:r>
            <a:r>
              <a:rPr lang="en-US" smtClean="0"/>
              <a:t>.</a:t>
            </a:r>
          </a:p>
          <a:p>
            <a:pPr>
              <a:buFont typeface="Monotype Sorts" pitchFamily="2" charset="2"/>
              <a:buNone/>
              <a:defRPr/>
            </a:pPr>
            <a:endParaRPr lang="en-US" i="1" smtClean="0"/>
          </a:p>
          <a:p>
            <a:pPr>
              <a:buFont typeface="Monotype Sorts" pitchFamily="2" charset="2"/>
              <a:buNone/>
              <a:defRPr/>
            </a:pPr>
            <a:r>
              <a:rPr lang="en-US" i="1" smtClean="0"/>
              <a:t>H</a:t>
            </a:r>
            <a:r>
              <a:rPr lang="en-US" baseline="-25000" smtClean="0"/>
              <a:t>0</a:t>
            </a:r>
            <a:r>
              <a:rPr lang="en-US" smtClean="0"/>
              <a:t>:</a:t>
            </a:r>
            <a:r>
              <a:rPr lang="en-US" baseline="-25000" smtClean="0">
                <a:latin typeface="Symbol" pitchFamily="18" charset="2"/>
              </a:rPr>
              <a:t>  </a:t>
            </a:r>
            <a:r>
              <a:rPr lang="en-US" i="1" smtClean="0">
                <a:latin typeface="Symbol" pitchFamily="18" charset="2"/>
              </a:rPr>
              <a:t></a:t>
            </a:r>
            <a:r>
              <a:rPr lang="en-US" smtClean="0">
                <a:latin typeface="Symbol" pitchFamily="18" charset="2"/>
              </a:rPr>
              <a:t>=</a:t>
            </a:r>
            <a:r>
              <a:rPr lang="en-US" i="1" smtClean="0">
                <a:latin typeface="Symbol" pitchFamily="18" charset="2"/>
              </a:rPr>
              <a:t></a:t>
            </a:r>
            <a:r>
              <a:rPr lang="en-US" baseline="-25000" smtClean="0">
                <a:latin typeface="Symbol" pitchFamily="18" charset="2"/>
              </a:rPr>
              <a:t>     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i="1" smtClean="0"/>
              <a:t>H</a:t>
            </a:r>
            <a:r>
              <a:rPr lang="en-US" baseline="-25000" smtClean="0"/>
              <a:t>a</a:t>
            </a:r>
            <a:r>
              <a:rPr lang="en-US" smtClean="0"/>
              <a:t>:</a:t>
            </a:r>
            <a:r>
              <a:rPr lang="en-US" smtClean="0">
                <a:latin typeface="Symbol" pitchFamily="18" charset="2"/>
              </a:rPr>
              <a:t></a:t>
            </a:r>
            <a:r>
              <a:rPr lang="en-US" i="1" smtClean="0">
                <a:latin typeface="Symbol" pitchFamily="18" charset="2"/>
              </a:rPr>
              <a:t></a:t>
            </a:r>
            <a:r>
              <a:rPr lang="en-US" smtClean="0">
                <a:latin typeface="Symbol" pitchFamily="18" charset="2"/>
              </a:rPr>
              <a:t></a:t>
            </a:r>
            <a:r>
              <a:rPr lang="en-US" smtClean="0">
                <a:latin typeface="Symbol" pitchFamily="18" charset="2"/>
                <a:sym typeface="Symbol" pitchFamily="18" charset="2"/>
              </a:rPr>
              <a:t></a:t>
            </a:r>
            <a:r>
              <a:rPr lang="en-US" i="1" smtClean="0">
                <a:latin typeface="Symbol" pitchFamily="18" charset="2"/>
              </a:rPr>
              <a:t></a:t>
            </a:r>
            <a:r>
              <a:rPr lang="en-US" baseline="-25000" smtClean="0">
                <a:latin typeface="Symbol" pitchFamily="18" charset="2"/>
              </a:rPr>
              <a:t></a:t>
            </a: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If the confidence interval contains the hypothesized value </a:t>
            </a:r>
            <a:r>
              <a:rPr lang="en-US" i="1" smtClean="0">
                <a:latin typeface="Symbol" pitchFamily="18" charset="2"/>
              </a:rPr>
              <a:t></a:t>
            </a:r>
            <a:r>
              <a:rPr lang="en-US" baseline="-25000" smtClean="0"/>
              <a:t>0</a:t>
            </a:r>
            <a:r>
              <a:rPr lang="en-US" smtClean="0"/>
              <a:t>, do not reject </a:t>
            </a:r>
            <a:r>
              <a:rPr lang="en-US" i="1" smtClean="0"/>
              <a:t>H</a:t>
            </a:r>
            <a:r>
              <a:rPr lang="en-US" baseline="-25000" smtClean="0"/>
              <a:t>0</a:t>
            </a:r>
            <a:r>
              <a:rPr lang="en-US" smtClean="0"/>
              <a:t>.  Otherwise, reject </a:t>
            </a:r>
            <a:r>
              <a:rPr lang="en-US" i="1" smtClean="0"/>
              <a:t>H</a:t>
            </a:r>
            <a:r>
              <a:rPr lang="en-US" baseline="-25000" smtClean="0"/>
              <a:t>0</a:t>
            </a:r>
            <a:r>
              <a:rPr lang="en-US" smtClean="0"/>
              <a:t>.</a:t>
            </a:r>
          </a:p>
        </p:txBody>
      </p:sp>
      <p:graphicFrame>
        <p:nvGraphicFramePr>
          <p:cNvPr id="2150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300788" y="1633538"/>
          <a:ext cx="211137" cy="198437"/>
        </p:xfrm>
        <a:graphic>
          <a:graphicData uri="http://schemas.openxmlformats.org/presentationml/2006/ole">
            <p:oleObj spid="_x0000_s21506" name="Equation" r:id="rId4" imgW="201600" imgH="188640" progId="Equation">
              <p:embed/>
            </p:oleObj>
          </a:graphicData>
        </a:graphic>
      </p:graphicFrame>
    </p:spTree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9.5 Tests About a Population Mean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79475"/>
            <a:ext cx="9144000" cy="5978525"/>
          </a:xfrm>
        </p:spPr>
        <p:txBody>
          <a:bodyPr/>
          <a:lstStyle/>
          <a:p>
            <a:pPr>
              <a:lnSpc>
                <a:spcPct val="80000"/>
              </a:lnSpc>
              <a:buSzPct val="200000"/>
              <a:buFont typeface="Wingdings" pitchFamily="2" charset="2"/>
              <a:buChar char="§"/>
              <a:defRPr/>
            </a:pPr>
            <a:r>
              <a:rPr lang="en-US" sz="1600" smtClean="0">
                <a:solidFill>
                  <a:srgbClr val="FBE405"/>
                </a:solidFill>
              </a:rPr>
              <a:t>Hypotheses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600" i="1" smtClean="0"/>
              <a:t>     H</a:t>
            </a:r>
            <a:r>
              <a:rPr lang="en-US" sz="1600" baseline="-25000" smtClean="0"/>
              <a:t>0</a:t>
            </a:r>
            <a:r>
              <a:rPr lang="en-US" sz="1600" smtClean="0"/>
              <a:t>:  </a:t>
            </a:r>
            <a:r>
              <a:rPr lang="en-US" sz="1600" i="1" smtClean="0">
                <a:latin typeface="Symbol" pitchFamily="18" charset="2"/>
              </a:rPr>
              <a:t></a:t>
            </a:r>
            <a:r>
              <a:rPr lang="en-US" sz="1600" smtClean="0">
                <a:latin typeface="Symbol" pitchFamily="18" charset="2"/>
              </a:rPr>
              <a:t></a:t>
            </a:r>
            <a:r>
              <a:rPr lang="en-US" sz="1600" u="sng" smtClean="0">
                <a:latin typeface="Symbol" pitchFamily="18" charset="2"/>
              </a:rPr>
              <a:t></a:t>
            </a:r>
            <a:r>
              <a:rPr lang="en-US" sz="1600" smtClean="0">
                <a:latin typeface="Symbol" pitchFamily="18" charset="2"/>
              </a:rPr>
              <a:t></a:t>
            </a:r>
            <a:r>
              <a:rPr lang="en-US" sz="1600" i="1" smtClean="0">
                <a:latin typeface="Symbol" pitchFamily="18" charset="2"/>
              </a:rPr>
              <a:t></a:t>
            </a:r>
            <a:r>
              <a:rPr lang="en-US" sz="1600" baseline="-25000" smtClean="0">
                <a:latin typeface="Symbol" pitchFamily="18" charset="2"/>
              </a:rPr>
              <a:t></a:t>
            </a:r>
            <a:r>
              <a:rPr lang="en-US" sz="1600" smtClean="0"/>
              <a:t>                                </a:t>
            </a:r>
            <a:r>
              <a:rPr lang="en-US" sz="1600" i="1" smtClean="0"/>
              <a:t>H</a:t>
            </a:r>
            <a:r>
              <a:rPr lang="en-US" sz="1600" baseline="-25000" smtClean="0"/>
              <a:t>0</a:t>
            </a:r>
            <a:r>
              <a:rPr lang="en-US" sz="1600" smtClean="0"/>
              <a:t>:  </a:t>
            </a:r>
            <a:r>
              <a:rPr lang="en-US" sz="1600" i="1" smtClean="0">
                <a:latin typeface="Symbol" pitchFamily="18" charset="2"/>
              </a:rPr>
              <a:t></a:t>
            </a:r>
            <a:r>
              <a:rPr lang="en-US" sz="1600" smtClean="0">
                <a:latin typeface="Symbol" pitchFamily="18" charset="2"/>
              </a:rPr>
              <a:t></a:t>
            </a:r>
            <a:r>
              <a:rPr lang="en-US" sz="1600" u="sng" smtClean="0">
                <a:latin typeface="Symbol" pitchFamily="18" charset="2"/>
              </a:rPr>
              <a:t></a:t>
            </a:r>
            <a:r>
              <a:rPr lang="en-US" sz="1600" smtClean="0">
                <a:latin typeface="Symbol" pitchFamily="18" charset="2"/>
              </a:rPr>
              <a:t></a:t>
            </a:r>
            <a:r>
              <a:rPr lang="en-US" sz="1600" i="1" smtClean="0">
                <a:latin typeface="Symbol" pitchFamily="18" charset="2"/>
              </a:rPr>
              <a:t></a:t>
            </a:r>
            <a:r>
              <a:rPr lang="en-US" sz="1600" baseline="-25000" smtClean="0">
                <a:latin typeface="Symbol" pitchFamily="18" charset="2"/>
              </a:rPr>
              <a:t>                                    </a:t>
            </a:r>
            <a:r>
              <a:rPr lang="en-US" sz="1600" i="1" smtClean="0"/>
              <a:t>H</a:t>
            </a:r>
            <a:r>
              <a:rPr lang="en-US" sz="1600" baseline="-25000" smtClean="0"/>
              <a:t>0</a:t>
            </a:r>
            <a:r>
              <a:rPr lang="en-US" sz="1600" smtClean="0"/>
              <a:t>:</a:t>
            </a:r>
            <a:r>
              <a:rPr lang="en-US" sz="1600" i="1" smtClean="0">
                <a:latin typeface="Symbol" pitchFamily="18" charset="2"/>
              </a:rPr>
              <a:t></a:t>
            </a:r>
            <a:r>
              <a:rPr lang="en-US" sz="1600" smtClean="0">
                <a:latin typeface="Symbol" pitchFamily="18" charset="2"/>
              </a:rPr>
              <a:t></a:t>
            </a:r>
            <a:r>
              <a:rPr lang="en-US" sz="1600" i="1" smtClean="0">
                <a:latin typeface="Symbol" pitchFamily="18" charset="2"/>
              </a:rPr>
              <a:t></a:t>
            </a:r>
            <a:r>
              <a:rPr lang="en-US" sz="1600" baseline="-25000" smtClean="0">
                <a:latin typeface="Symbol" pitchFamily="18" charset="2"/>
              </a:rPr>
              <a:t>	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600" i="1" smtClean="0"/>
              <a:t>     H</a:t>
            </a:r>
            <a:r>
              <a:rPr lang="en-US" sz="1800" baseline="-25000" smtClean="0"/>
              <a:t>a</a:t>
            </a:r>
            <a:r>
              <a:rPr lang="en-US" sz="1600" smtClean="0"/>
              <a:t>:</a:t>
            </a:r>
            <a:r>
              <a:rPr lang="en-US" sz="1600" smtClean="0">
                <a:latin typeface="Symbol" pitchFamily="18" charset="2"/>
              </a:rPr>
              <a:t></a:t>
            </a:r>
            <a:r>
              <a:rPr lang="en-US" sz="1600" i="1" smtClean="0">
                <a:latin typeface="Symbol" pitchFamily="18" charset="2"/>
              </a:rPr>
              <a:t></a:t>
            </a:r>
            <a:r>
              <a:rPr lang="en-US" sz="1600" smtClean="0">
                <a:latin typeface="Symbol" pitchFamily="18" charset="2"/>
              </a:rPr>
              <a:t></a:t>
            </a:r>
            <a:r>
              <a:rPr lang="en-US" sz="1600" i="1" smtClean="0">
                <a:latin typeface="Symbol" pitchFamily="18" charset="2"/>
              </a:rPr>
              <a:t></a:t>
            </a:r>
            <a:r>
              <a:rPr lang="en-US" sz="1600" baseline="-25000" smtClean="0">
                <a:latin typeface="Symbol" pitchFamily="18" charset="2"/>
              </a:rPr>
              <a:t></a:t>
            </a:r>
            <a:r>
              <a:rPr lang="en-US" sz="1600" smtClean="0"/>
              <a:t>                                </a:t>
            </a:r>
            <a:r>
              <a:rPr lang="en-US" sz="1600" i="1" smtClean="0"/>
              <a:t>H</a:t>
            </a:r>
            <a:r>
              <a:rPr lang="en-US" sz="1800" baseline="-25000" smtClean="0"/>
              <a:t>a</a:t>
            </a:r>
            <a:r>
              <a:rPr lang="en-US" sz="1600" smtClean="0"/>
              <a:t>:</a:t>
            </a:r>
            <a:r>
              <a:rPr lang="en-US" sz="1600" smtClean="0">
                <a:latin typeface="Symbol" pitchFamily="18" charset="2"/>
              </a:rPr>
              <a:t></a:t>
            </a:r>
            <a:r>
              <a:rPr lang="en-US" sz="1600" i="1" smtClean="0">
                <a:latin typeface="Symbol" pitchFamily="18" charset="2"/>
              </a:rPr>
              <a:t></a:t>
            </a:r>
            <a:r>
              <a:rPr lang="en-US" sz="1600" smtClean="0">
                <a:latin typeface="Symbol" pitchFamily="18" charset="2"/>
              </a:rPr>
              <a:t></a:t>
            </a:r>
            <a:r>
              <a:rPr lang="en-US" sz="1600" i="1" smtClean="0">
                <a:latin typeface="Symbol" pitchFamily="18" charset="2"/>
              </a:rPr>
              <a:t></a:t>
            </a:r>
            <a:r>
              <a:rPr lang="en-US" sz="1600" baseline="-25000" smtClean="0">
                <a:latin typeface="Symbol" pitchFamily="18" charset="2"/>
              </a:rPr>
              <a:t></a:t>
            </a:r>
            <a:r>
              <a:rPr lang="en-US" sz="1600" smtClean="0">
                <a:latin typeface="Symbol" pitchFamily="18" charset="2"/>
              </a:rPr>
              <a:t>                         </a:t>
            </a:r>
            <a:r>
              <a:rPr lang="en-US" sz="1600" i="1" smtClean="0"/>
              <a:t>H</a:t>
            </a:r>
            <a:r>
              <a:rPr lang="en-US" sz="1800" baseline="-25000" smtClean="0"/>
              <a:t>a</a:t>
            </a:r>
            <a:r>
              <a:rPr lang="en-US" sz="1600" smtClean="0"/>
              <a:t>:</a:t>
            </a:r>
            <a:r>
              <a:rPr lang="en-US" sz="1600" i="1" smtClean="0">
                <a:latin typeface="Symbol" pitchFamily="18" charset="2"/>
              </a:rPr>
              <a:t></a:t>
            </a:r>
            <a:r>
              <a:rPr lang="en-US" sz="1600" smtClean="0"/>
              <a:t>  </a:t>
            </a:r>
            <a:r>
              <a:rPr lang="en-US" sz="1600" smtClean="0">
                <a:sym typeface="Symbol" pitchFamily="18" charset="2"/>
              </a:rPr>
              <a:t></a:t>
            </a:r>
            <a:r>
              <a:rPr lang="en-US" sz="1600" smtClean="0"/>
              <a:t> </a:t>
            </a:r>
            <a:r>
              <a:rPr lang="en-US" sz="1600" i="1" smtClean="0">
                <a:latin typeface="Symbol" pitchFamily="18" charset="2"/>
              </a:rPr>
              <a:t></a:t>
            </a:r>
            <a:r>
              <a:rPr lang="en-US" sz="1600" baseline="-25000" smtClean="0"/>
              <a:t>0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600" baseline="-25000" smtClean="0">
                <a:latin typeface="Symbol" pitchFamily="18" charset="2"/>
              </a:rPr>
              <a:t></a:t>
            </a:r>
            <a:r>
              <a:rPr lang="en-US" sz="1600" smtClean="0"/>
              <a:t> </a:t>
            </a:r>
          </a:p>
          <a:p>
            <a:pPr>
              <a:lnSpc>
                <a:spcPct val="80000"/>
              </a:lnSpc>
              <a:buSzPct val="200000"/>
              <a:buFont typeface="Wingdings" pitchFamily="2" charset="2"/>
              <a:buChar char="§"/>
              <a:defRPr/>
            </a:pPr>
            <a:r>
              <a:rPr lang="en-US" sz="1600" smtClean="0">
                <a:solidFill>
                  <a:srgbClr val="FDFF3D"/>
                </a:solidFill>
              </a:rPr>
              <a:t>Test Statistic</a:t>
            </a:r>
            <a:r>
              <a:rPr lang="en-US" sz="1600" smtClean="0">
                <a:solidFill>
                  <a:schemeClr val="tx2"/>
                </a:solidFill>
              </a:rPr>
              <a:t>:  </a:t>
            </a:r>
            <a:r>
              <a:rPr lang="en-US" sz="1600" smtClean="0"/>
              <a:t>	</a:t>
            </a:r>
            <a:endParaRPr lang="en-US" sz="160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sz="1600" smtClean="0"/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600" smtClean="0"/>
              <a:t>	</a:t>
            </a:r>
          </a:p>
          <a:p>
            <a:pPr>
              <a:lnSpc>
                <a:spcPct val="80000"/>
              </a:lnSpc>
              <a:buSzPct val="200000"/>
              <a:buFont typeface="Wingdings" pitchFamily="2" charset="2"/>
              <a:buNone/>
              <a:defRPr/>
            </a:pPr>
            <a:r>
              <a:rPr lang="en-US" sz="1800" smtClean="0"/>
              <a:t>	   </a:t>
            </a:r>
            <a:r>
              <a:rPr lang="en-US" sz="1800" smtClean="0">
                <a:latin typeface="Symbol" pitchFamily="18" charset="2"/>
              </a:rPr>
              <a:t></a:t>
            </a:r>
            <a:r>
              <a:rPr lang="en-US" sz="1800" smtClean="0"/>
              <a:t> Unknown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sz="1600" smtClean="0"/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600" smtClean="0"/>
              <a:t>	</a:t>
            </a:r>
          </a:p>
          <a:p>
            <a:pPr>
              <a:lnSpc>
                <a:spcPct val="80000"/>
              </a:lnSpc>
              <a:buSzPct val="200000"/>
              <a:buFont typeface="Wingdings" pitchFamily="2" charset="2"/>
              <a:buChar char="§"/>
              <a:defRPr/>
            </a:pPr>
            <a:endParaRPr lang="en-US" sz="160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SzPct val="200000"/>
              <a:buFont typeface="Wingdings" pitchFamily="2" charset="2"/>
              <a:buChar char="§"/>
              <a:defRPr/>
            </a:pPr>
            <a:r>
              <a:rPr lang="en-US" sz="1600" smtClean="0">
                <a:solidFill>
                  <a:schemeClr val="tx2"/>
                </a:solidFill>
              </a:rPr>
              <a:t> </a:t>
            </a:r>
            <a:r>
              <a:rPr lang="en-US" sz="1600" smtClean="0">
                <a:solidFill>
                  <a:srgbClr val="FDFF3D"/>
                </a:solidFill>
              </a:rPr>
              <a:t>Rejection Rule (1):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600" smtClean="0"/>
              <a:t>      Reject </a:t>
            </a:r>
            <a:r>
              <a:rPr lang="en-US" sz="1600" i="1" smtClean="0"/>
              <a:t>H</a:t>
            </a:r>
            <a:r>
              <a:rPr lang="en-US" sz="1600" baseline="-25000" smtClean="0"/>
              <a:t>0 </a:t>
            </a:r>
            <a:r>
              <a:rPr lang="en-US" sz="1600" smtClean="0"/>
              <a:t>if </a:t>
            </a:r>
            <a:r>
              <a:rPr lang="en-US" sz="1600" i="1" smtClean="0"/>
              <a:t>t</a:t>
            </a:r>
            <a:r>
              <a:rPr lang="en-US" sz="1600" i="1" baseline="-25000" smtClean="0"/>
              <a:t>0</a:t>
            </a:r>
            <a:r>
              <a:rPr lang="en-US" sz="1600" smtClean="0"/>
              <a:t>&lt; -</a:t>
            </a:r>
            <a:r>
              <a:rPr lang="en-US" sz="1600" i="1" smtClean="0"/>
              <a:t>t</a:t>
            </a:r>
            <a:r>
              <a:rPr lang="en-US" sz="1600" baseline="-25000" smtClean="0">
                <a:latin typeface="Symbol" pitchFamily="18" charset="2"/>
              </a:rPr>
              <a:t></a:t>
            </a:r>
            <a:r>
              <a:rPr lang="en-US" sz="1600" smtClean="0"/>
              <a:t>               Reject </a:t>
            </a:r>
            <a:r>
              <a:rPr lang="en-US" sz="1600" i="1" smtClean="0"/>
              <a:t>H</a:t>
            </a:r>
            <a:r>
              <a:rPr lang="en-US" sz="1600" baseline="-25000" smtClean="0"/>
              <a:t>0 </a:t>
            </a:r>
            <a:r>
              <a:rPr lang="en-US" sz="1600" smtClean="0"/>
              <a:t>if </a:t>
            </a:r>
            <a:r>
              <a:rPr lang="en-US" sz="1600" i="1" smtClean="0"/>
              <a:t>t</a:t>
            </a:r>
            <a:r>
              <a:rPr lang="en-US" sz="1600" i="1" baseline="-25000" smtClean="0"/>
              <a:t>0 </a:t>
            </a:r>
            <a:r>
              <a:rPr lang="en-US" sz="1600" smtClean="0"/>
              <a:t>&gt;</a:t>
            </a:r>
            <a:r>
              <a:rPr lang="en-US" sz="1600" i="1" smtClean="0"/>
              <a:t>t</a:t>
            </a:r>
            <a:r>
              <a:rPr lang="en-US" sz="1600" baseline="-25000" smtClean="0">
                <a:latin typeface="Symbol" pitchFamily="18" charset="2"/>
              </a:rPr>
              <a:t>            </a:t>
            </a:r>
            <a:r>
              <a:rPr lang="en-US" sz="1600" smtClean="0"/>
              <a:t>Reject </a:t>
            </a:r>
            <a:r>
              <a:rPr lang="en-US" sz="1600" i="1" smtClean="0"/>
              <a:t>H</a:t>
            </a:r>
            <a:r>
              <a:rPr lang="en-US" sz="1600" baseline="-25000" smtClean="0"/>
              <a:t>0 </a:t>
            </a:r>
            <a:r>
              <a:rPr lang="en-US" sz="1600" smtClean="0"/>
              <a:t>if</a:t>
            </a:r>
            <a:r>
              <a:rPr lang="en-US" sz="1600" baseline="-25000" smtClean="0">
                <a:latin typeface="Symbol" pitchFamily="18" charset="2"/>
              </a:rPr>
              <a:t>   </a:t>
            </a:r>
            <a:r>
              <a:rPr lang="en-US" sz="1600" smtClean="0"/>
              <a:t>t</a:t>
            </a:r>
            <a:r>
              <a:rPr lang="en-US" sz="1600" baseline="-25000" smtClean="0"/>
              <a:t>0</a:t>
            </a:r>
            <a:r>
              <a:rPr lang="en-US" sz="1600" smtClean="0"/>
              <a:t>&lt; -</a:t>
            </a:r>
            <a:r>
              <a:rPr lang="en-US" sz="1600" baseline="-25000" smtClean="0">
                <a:latin typeface="Symbol" pitchFamily="18" charset="2"/>
              </a:rPr>
              <a:t></a:t>
            </a:r>
            <a:r>
              <a:rPr lang="en-US" sz="1600" i="1" smtClean="0"/>
              <a:t>t</a:t>
            </a:r>
            <a:r>
              <a:rPr lang="en-US" sz="1600" baseline="-25000" smtClean="0">
                <a:latin typeface="Symbol" pitchFamily="18" charset="2"/>
              </a:rPr>
              <a:t> </a:t>
            </a:r>
            <a:r>
              <a:rPr lang="en-US" sz="1600" smtClean="0"/>
              <a:t> or</a:t>
            </a:r>
            <a:endParaRPr lang="en-US" sz="1600" baseline="-25000" smtClean="0">
              <a:latin typeface="Symbol" pitchFamily="18" charset="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600" baseline="-25000" smtClean="0">
                <a:latin typeface="Symbol" pitchFamily="18" charset="2"/>
              </a:rPr>
              <a:t>                                                                                                                                                                            </a:t>
            </a:r>
            <a:r>
              <a:rPr lang="en-US" sz="1600" smtClean="0"/>
              <a:t>if </a:t>
            </a:r>
            <a:r>
              <a:rPr lang="en-US" sz="1600" i="1" smtClean="0"/>
              <a:t>t</a:t>
            </a:r>
            <a:r>
              <a:rPr lang="en-US" sz="1600" i="1" baseline="-25000" smtClean="0"/>
              <a:t>0 </a:t>
            </a:r>
            <a:r>
              <a:rPr lang="en-US" sz="1600" smtClean="0"/>
              <a:t>&gt; </a:t>
            </a:r>
            <a:r>
              <a:rPr lang="en-US" sz="1600" i="1" smtClean="0"/>
              <a:t>t</a:t>
            </a:r>
            <a:r>
              <a:rPr lang="en-US" sz="1600" baseline="-25000" smtClean="0">
                <a:latin typeface="Symbol" pitchFamily="18" charset="2"/>
              </a:rPr>
              <a:t>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sz="1600" baseline="-25000" smtClean="0">
              <a:latin typeface="Symbol" pitchFamily="18" charset="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600" baseline="-25000" smtClean="0">
                <a:latin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sz="1600" baseline="-25000" smtClean="0">
              <a:latin typeface="Symbol" pitchFamily="18" charset="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sz="1600" baseline="-25000" smtClean="0">
              <a:latin typeface="Symbol" pitchFamily="18" charset="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sz="1600" baseline="-25000" smtClean="0">
              <a:latin typeface="Symbol" pitchFamily="18" charset="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sz="1600" baseline="-25000" smtClean="0">
              <a:latin typeface="Symbol" pitchFamily="18" charset="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600" smtClean="0"/>
              <a:t>   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sz="1600" smtClean="0"/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600" smtClean="0"/>
              <a:t>      -</a:t>
            </a:r>
            <a:r>
              <a:rPr lang="en-US" sz="1600" baseline="-25000" smtClean="0">
                <a:latin typeface="Symbol" pitchFamily="18" charset="2"/>
              </a:rPr>
              <a:t> 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l-GR" sz="1600" baseline="-2500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1600" baseline="-2500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l-GR" sz="1600" baseline="-2500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1600" baseline="-25000" smtClean="0">
                <a:latin typeface="Times New Roman" pitchFamily="18" charset="0"/>
                <a:cs typeface="Times New Roman" pitchFamily="18" charset="0"/>
              </a:rPr>
              <a:t>                                  -</a:t>
            </a:r>
            <a:r>
              <a:rPr lang="en-US" sz="1600" i="1" smtClean="0"/>
              <a:t>t</a:t>
            </a:r>
            <a:r>
              <a:rPr lang="en-US" sz="1600" baseline="-25000" smtClean="0">
                <a:latin typeface="Symbol" pitchFamily="18" charset="2"/>
              </a:rPr>
              <a:t> </a:t>
            </a:r>
            <a:r>
              <a:rPr lang="el-GR" sz="1600" baseline="-2500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1600" baseline="-25000" smtClean="0">
                <a:latin typeface="Times New Roman" pitchFamily="18" charset="0"/>
                <a:cs typeface="Times New Roman" pitchFamily="18" charset="0"/>
              </a:rPr>
              <a:t>/2                                </a:t>
            </a:r>
            <a:r>
              <a:rPr lang="en-US" sz="1600" i="1" smtClean="0"/>
              <a:t>t</a:t>
            </a:r>
            <a:r>
              <a:rPr lang="en-US" sz="1600" baseline="-25000" smtClean="0">
                <a:latin typeface="Symbol" pitchFamily="18" charset="2"/>
              </a:rPr>
              <a:t> </a:t>
            </a:r>
            <a:r>
              <a:rPr lang="el-GR" sz="1600" baseline="-2500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1600" baseline="-25000" smtClean="0">
                <a:latin typeface="Times New Roman" pitchFamily="18" charset="0"/>
                <a:cs typeface="Times New Roman" pitchFamily="18" charset="0"/>
              </a:rPr>
              <a:t>/2 </a:t>
            </a:r>
            <a:endParaRPr lang="en-US" sz="1600" baseline="-25000" smtClean="0">
              <a:latin typeface="Symbol" pitchFamily="18" charset="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600" baseline="-25000" smtClean="0">
                <a:latin typeface="Symbol" pitchFamily="18" charset="2"/>
              </a:rPr>
              <a:t> </a:t>
            </a:r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22530" name="Equation" r:id="rId4" imgW="114120" imgH="215640" progId="Equation.3">
              <p:embed/>
            </p:oleObj>
          </a:graphicData>
        </a:graphic>
      </p:graphicFrame>
      <p:graphicFrame>
        <p:nvGraphicFramePr>
          <p:cNvPr id="22531" name="Object 5"/>
          <p:cNvGraphicFramePr>
            <a:graphicFrameLocks noChangeAspect="1"/>
          </p:cNvGraphicFramePr>
          <p:nvPr/>
        </p:nvGraphicFramePr>
        <p:xfrm>
          <a:off x="3619500" y="2400300"/>
          <a:ext cx="1143000" cy="609600"/>
        </p:xfrm>
        <a:graphic>
          <a:graphicData uri="http://schemas.openxmlformats.org/presentationml/2006/ole">
            <p:oleObj spid="_x0000_s22531" name="Equation" r:id="rId5" imgW="1143000" imgH="609480" progId="Equation.3">
              <p:embed/>
            </p:oleObj>
          </a:graphicData>
        </a:graphic>
      </p:graphicFrame>
      <p:sp>
        <p:nvSpPr>
          <p:cNvPr id="22534" name="Freeform 6"/>
          <p:cNvSpPr>
            <a:spLocks/>
          </p:cNvSpPr>
          <p:nvPr/>
        </p:nvSpPr>
        <p:spPr bwMode="auto">
          <a:xfrm>
            <a:off x="228600" y="4737100"/>
            <a:ext cx="2286000" cy="1219200"/>
          </a:xfrm>
          <a:custGeom>
            <a:avLst/>
            <a:gdLst>
              <a:gd name="T0" fmla="*/ 1355 w 2862"/>
              <a:gd name="T1" fmla="*/ 16 h 1928"/>
              <a:gd name="T2" fmla="*/ 1263 w 2862"/>
              <a:gd name="T3" fmla="*/ 104 h 1928"/>
              <a:gd name="T4" fmla="*/ 1204 w 2862"/>
              <a:gd name="T5" fmla="*/ 196 h 1928"/>
              <a:gd name="T6" fmla="*/ 1144 w 2862"/>
              <a:gd name="T7" fmla="*/ 314 h 1928"/>
              <a:gd name="T8" fmla="*/ 1102 w 2862"/>
              <a:gd name="T9" fmla="*/ 408 h 1928"/>
              <a:gd name="T10" fmla="*/ 1062 w 2862"/>
              <a:gd name="T11" fmla="*/ 504 h 1928"/>
              <a:gd name="T12" fmla="*/ 1020 w 2862"/>
              <a:gd name="T13" fmla="*/ 624 h 1928"/>
              <a:gd name="T14" fmla="*/ 980 w 2862"/>
              <a:gd name="T15" fmla="*/ 736 h 1928"/>
              <a:gd name="T16" fmla="*/ 950 w 2862"/>
              <a:gd name="T17" fmla="*/ 852 h 1928"/>
              <a:gd name="T18" fmla="*/ 921 w 2862"/>
              <a:gd name="T19" fmla="*/ 974 h 1928"/>
              <a:gd name="T20" fmla="*/ 885 w 2862"/>
              <a:gd name="T21" fmla="*/ 1072 h 1928"/>
              <a:gd name="T22" fmla="*/ 843 w 2862"/>
              <a:gd name="T23" fmla="*/ 1186 h 1928"/>
              <a:gd name="T24" fmla="*/ 811 w 2862"/>
              <a:gd name="T25" fmla="*/ 1288 h 1928"/>
              <a:gd name="T26" fmla="*/ 753 w 2862"/>
              <a:gd name="T27" fmla="*/ 1406 h 1928"/>
              <a:gd name="T28" fmla="*/ 675 w 2862"/>
              <a:gd name="T29" fmla="*/ 1520 h 1928"/>
              <a:gd name="T30" fmla="*/ 603 w 2862"/>
              <a:gd name="T31" fmla="*/ 1616 h 1928"/>
              <a:gd name="T32" fmla="*/ 507 w 2862"/>
              <a:gd name="T33" fmla="*/ 1688 h 1928"/>
              <a:gd name="T34" fmla="*/ 398 w 2862"/>
              <a:gd name="T35" fmla="*/ 1738 h 1928"/>
              <a:gd name="T36" fmla="*/ 291 w 2862"/>
              <a:gd name="T37" fmla="*/ 1784 h 1928"/>
              <a:gd name="T38" fmla="*/ 199 w 2862"/>
              <a:gd name="T39" fmla="*/ 1820 h 1928"/>
              <a:gd name="T40" fmla="*/ 75 w 2862"/>
              <a:gd name="T41" fmla="*/ 1860 h 1928"/>
              <a:gd name="T42" fmla="*/ 2 w 2862"/>
              <a:gd name="T43" fmla="*/ 1882 h 1928"/>
              <a:gd name="T44" fmla="*/ 2860 w 2862"/>
              <a:gd name="T45" fmla="*/ 1928 h 1928"/>
              <a:gd name="T46" fmla="*/ 2816 w 2862"/>
              <a:gd name="T47" fmla="*/ 1874 h 1928"/>
              <a:gd name="T48" fmla="*/ 2694 w 2862"/>
              <a:gd name="T49" fmla="*/ 1846 h 1928"/>
              <a:gd name="T50" fmla="*/ 2577 w 2862"/>
              <a:gd name="T51" fmla="*/ 1804 h 1928"/>
              <a:gd name="T52" fmla="*/ 2463 w 2862"/>
              <a:gd name="T53" fmla="*/ 1756 h 1928"/>
              <a:gd name="T54" fmla="*/ 2342 w 2862"/>
              <a:gd name="T55" fmla="*/ 1700 h 1928"/>
              <a:gd name="T56" fmla="*/ 2284 w 2862"/>
              <a:gd name="T57" fmla="*/ 1664 h 1928"/>
              <a:gd name="T58" fmla="*/ 2204 w 2862"/>
              <a:gd name="T59" fmla="*/ 1594 h 1928"/>
              <a:gd name="T60" fmla="*/ 2122 w 2862"/>
              <a:gd name="T61" fmla="*/ 1502 h 1928"/>
              <a:gd name="T62" fmla="*/ 2066 w 2862"/>
              <a:gd name="T63" fmla="*/ 1406 h 1928"/>
              <a:gd name="T64" fmla="*/ 2014 w 2862"/>
              <a:gd name="T65" fmla="*/ 1306 h 1928"/>
              <a:gd name="T66" fmla="*/ 1970 w 2862"/>
              <a:gd name="T67" fmla="*/ 1196 h 1928"/>
              <a:gd name="T68" fmla="*/ 1940 w 2862"/>
              <a:gd name="T69" fmla="*/ 1114 h 1928"/>
              <a:gd name="T70" fmla="*/ 1914 w 2862"/>
              <a:gd name="T71" fmla="*/ 1028 h 1928"/>
              <a:gd name="T72" fmla="*/ 1878 w 2862"/>
              <a:gd name="T73" fmla="*/ 900 h 1928"/>
              <a:gd name="T74" fmla="*/ 1842 w 2862"/>
              <a:gd name="T75" fmla="*/ 770 h 1928"/>
              <a:gd name="T76" fmla="*/ 1803 w 2862"/>
              <a:gd name="T77" fmla="*/ 652 h 1928"/>
              <a:gd name="T78" fmla="*/ 1761 w 2862"/>
              <a:gd name="T79" fmla="*/ 526 h 1928"/>
              <a:gd name="T80" fmla="*/ 1715 w 2862"/>
              <a:gd name="T81" fmla="*/ 404 h 1928"/>
              <a:gd name="T82" fmla="*/ 1683 w 2862"/>
              <a:gd name="T83" fmla="*/ 332 h 1928"/>
              <a:gd name="T84" fmla="*/ 1634 w 2862"/>
              <a:gd name="T85" fmla="*/ 236 h 1928"/>
              <a:gd name="T86" fmla="*/ 1590 w 2862"/>
              <a:gd name="T87" fmla="*/ 156 h 1928"/>
              <a:gd name="T88" fmla="*/ 1610 w 2862"/>
              <a:gd name="T89" fmla="*/ 190 h 1928"/>
              <a:gd name="T90" fmla="*/ 1587 w 2862"/>
              <a:gd name="T91" fmla="*/ 152 h 1928"/>
              <a:gd name="T92" fmla="*/ 1510 w 2862"/>
              <a:gd name="T93" fmla="*/ 52 h 1928"/>
              <a:gd name="T94" fmla="*/ 1452 w 2862"/>
              <a:gd name="T95" fmla="*/ 8 h 19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62"/>
              <a:gd name="T145" fmla="*/ 0 h 1928"/>
              <a:gd name="T146" fmla="*/ 2862 w 2862"/>
              <a:gd name="T147" fmla="*/ 1928 h 192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Freeform 7"/>
          <p:cNvSpPr>
            <a:spLocks/>
          </p:cNvSpPr>
          <p:nvPr/>
        </p:nvSpPr>
        <p:spPr bwMode="auto">
          <a:xfrm>
            <a:off x="3044825" y="4673600"/>
            <a:ext cx="2263775" cy="1282700"/>
          </a:xfrm>
          <a:custGeom>
            <a:avLst/>
            <a:gdLst>
              <a:gd name="T0" fmla="*/ 1355 w 2862"/>
              <a:gd name="T1" fmla="*/ 16 h 1928"/>
              <a:gd name="T2" fmla="*/ 1263 w 2862"/>
              <a:gd name="T3" fmla="*/ 104 h 1928"/>
              <a:gd name="T4" fmla="*/ 1204 w 2862"/>
              <a:gd name="T5" fmla="*/ 196 h 1928"/>
              <a:gd name="T6" fmla="*/ 1144 w 2862"/>
              <a:gd name="T7" fmla="*/ 314 h 1928"/>
              <a:gd name="T8" fmla="*/ 1102 w 2862"/>
              <a:gd name="T9" fmla="*/ 408 h 1928"/>
              <a:gd name="T10" fmla="*/ 1062 w 2862"/>
              <a:gd name="T11" fmla="*/ 504 h 1928"/>
              <a:gd name="T12" fmla="*/ 1020 w 2862"/>
              <a:gd name="T13" fmla="*/ 624 h 1928"/>
              <a:gd name="T14" fmla="*/ 980 w 2862"/>
              <a:gd name="T15" fmla="*/ 736 h 1928"/>
              <a:gd name="T16" fmla="*/ 950 w 2862"/>
              <a:gd name="T17" fmla="*/ 852 h 1928"/>
              <a:gd name="T18" fmla="*/ 921 w 2862"/>
              <a:gd name="T19" fmla="*/ 974 h 1928"/>
              <a:gd name="T20" fmla="*/ 885 w 2862"/>
              <a:gd name="T21" fmla="*/ 1072 h 1928"/>
              <a:gd name="T22" fmla="*/ 843 w 2862"/>
              <a:gd name="T23" fmla="*/ 1186 h 1928"/>
              <a:gd name="T24" fmla="*/ 811 w 2862"/>
              <a:gd name="T25" fmla="*/ 1288 h 1928"/>
              <a:gd name="T26" fmla="*/ 753 w 2862"/>
              <a:gd name="T27" fmla="*/ 1406 h 1928"/>
              <a:gd name="T28" fmla="*/ 675 w 2862"/>
              <a:gd name="T29" fmla="*/ 1520 h 1928"/>
              <a:gd name="T30" fmla="*/ 603 w 2862"/>
              <a:gd name="T31" fmla="*/ 1616 h 1928"/>
              <a:gd name="T32" fmla="*/ 507 w 2862"/>
              <a:gd name="T33" fmla="*/ 1688 h 1928"/>
              <a:gd name="T34" fmla="*/ 398 w 2862"/>
              <a:gd name="T35" fmla="*/ 1738 h 1928"/>
              <a:gd name="T36" fmla="*/ 291 w 2862"/>
              <a:gd name="T37" fmla="*/ 1784 h 1928"/>
              <a:gd name="T38" fmla="*/ 199 w 2862"/>
              <a:gd name="T39" fmla="*/ 1820 h 1928"/>
              <a:gd name="T40" fmla="*/ 75 w 2862"/>
              <a:gd name="T41" fmla="*/ 1860 h 1928"/>
              <a:gd name="T42" fmla="*/ 2 w 2862"/>
              <a:gd name="T43" fmla="*/ 1882 h 1928"/>
              <a:gd name="T44" fmla="*/ 2860 w 2862"/>
              <a:gd name="T45" fmla="*/ 1928 h 1928"/>
              <a:gd name="T46" fmla="*/ 2816 w 2862"/>
              <a:gd name="T47" fmla="*/ 1874 h 1928"/>
              <a:gd name="T48" fmla="*/ 2694 w 2862"/>
              <a:gd name="T49" fmla="*/ 1846 h 1928"/>
              <a:gd name="T50" fmla="*/ 2577 w 2862"/>
              <a:gd name="T51" fmla="*/ 1804 h 1928"/>
              <a:gd name="T52" fmla="*/ 2463 w 2862"/>
              <a:gd name="T53" fmla="*/ 1756 h 1928"/>
              <a:gd name="T54" fmla="*/ 2342 w 2862"/>
              <a:gd name="T55" fmla="*/ 1700 h 1928"/>
              <a:gd name="T56" fmla="*/ 2284 w 2862"/>
              <a:gd name="T57" fmla="*/ 1664 h 1928"/>
              <a:gd name="T58" fmla="*/ 2204 w 2862"/>
              <a:gd name="T59" fmla="*/ 1594 h 1928"/>
              <a:gd name="T60" fmla="*/ 2122 w 2862"/>
              <a:gd name="T61" fmla="*/ 1502 h 1928"/>
              <a:gd name="T62" fmla="*/ 2066 w 2862"/>
              <a:gd name="T63" fmla="*/ 1406 h 1928"/>
              <a:gd name="T64" fmla="*/ 2014 w 2862"/>
              <a:gd name="T65" fmla="*/ 1306 h 1928"/>
              <a:gd name="T66" fmla="*/ 1970 w 2862"/>
              <a:gd name="T67" fmla="*/ 1196 h 1928"/>
              <a:gd name="T68" fmla="*/ 1940 w 2862"/>
              <a:gd name="T69" fmla="*/ 1114 h 1928"/>
              <a:gd name="T70" fmla="*/ 1914 w 2862"/>
              <a:gd name="T71" fmla="*/ 1028 h 1928"/>
              <a:gd name="T72" fmla="*/ 1878 w 2862"/>
              <a:gd name="T73" fmla="*/ 900 h 1928"/>
              <a:gd name="T74" fmla="*/ 1842 w 2862"/>
              <a:gd name="T75" fmla="*/ 770 h 1928"/>
              <a:gd name="T76" fmla="*/ 1803 w 2862"/>
              <a:gd name="T77" fmla="*/ 652 h 1928"/>
              <a:gd name="T78" fmla="*/ 1761 w 2862"/>
              <a:gd name="T79" fmla="*/ 526 h 1928"/>
              <a:gd name="T80" fmla="*/ 1715 w 2862"/>
              <a:gd name="T81" fmla="*/ 404 h 1928"/>
              <a:gd name="T82" fmla="*/ 1683 w 2862"/>
              <a:gd name="T83" fmla="*/ 332 h 1928"/>
              <a:gd name="T84" fmla="*/ 1634 w 2862"/>
              <a:gd name="T85" fmla="*/ 236 h 1928"/>
              <a:gd name="T86" fmla="*/ 1590 w 2862"/>
              <a:gd name="T87" fmla="*/ 156 h 1928"/>
              <a:gd name="T88" fmla="*/ 1610 w 2862"/>
              <a:gd name="T89" fmla="*/ 190 h 1928"/>
              <a:gd name="T90" fmla="*/ 1587 w 2862"/>
              <a:gd name="T91" fmla="*/ 152 h 1928"/>
              <a:gd name="T92" fmla="*/ 1510 w 2862"/>
              <a:gd name="T93" fmla="*/ 52 h 1928"/>
              <a:gd name="T94" fmla="*/ 1452 w 2862"/>
              <a:gd name="T95" fmla="*/ 8 h 19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62"/>
              <a:gd name="T145" fmla="*/ 0 h 1928"/>
              <a:gd name="T146" fmla="*/ 2862 w 2862"/>
              <a:gd name="T147" fmla="*/ 1928 h 192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Freeform 8"/>
          <p:cNvSpPr>
            <a:spLocks/>
          </p:cNvSpPr>
          <p:nvPr/>
        </p:nvSpPr>
        <p:spPr bwMode="auto">
          <a:xfrm>
            <a:off x="5735638" y="4495800"/>
            <a:ext cx="2557462" cy="1460500"/>
          </a:xfrm>
          <a:custGeom>
            <a:avLst/>
            <a:gdLst>
              <a:gd name="T0" fmla="*/ 1355 w 2862"/>
              <a:gd name="T1" fmla="*/ 16 h 1928"/>
              <a:gd name="T2" fmla="*/ 1263 w 2862"/>
              <a:gd name="T3" fmla="*/ 104 h 1928"/>
              <a:gd name="T4" fmla="*/ 1204 w 2862"/>
              <a:gd name="T5" fmla="*/ 196 h 1928"/>
              <a:gd name="T6" fmla="*/ 1144 w 2862"/>
              <a:gd name="T7" fmla="*/ 314 h 1928"/>
              <a:gd name="T8" fmla="*/ 1102 w 2862"/>
              <a:gd name="T9" fmla="*/ 408 h 1928"/>
              <a:gd name="T10" fmla="*/ 1062 w 2862"/>
              <a:gd name="T11" fmla="*/ 504 h 1928"/>
              <a:gd name="T12" fmla="*/ 1020 w 2862"/>
              <a:gd name="T13" fmla="*/ 624 h 1928"/>
              <a:gd name="T14" fmla="*/ 980 w 2862"/>
              <a:gd name="T15" fmla="*/ 736 h 1928"/>
              <a:gd name="T16" fmla="*/ 950 w 2862"/>
              <a:gd name="T17" fmla="*/ 852 h 1928"/>
              <a:gd name="T18" fmla="*/ 921 w 2862"/>
              <a:gd name="T19" fmla="*/ 974 h 1928"/>
              <a:gd name="T20" fmla="*/ 885 w 2862"/>
              <a:gd name="T21" fmla="*/ 1072 h 1928"/>
              <a:gd name="T22" fmla="*/ 843 w 2862"/>
              <a:gd name="T23" fmla="*/ 1186 h 1928"/>
              <a:gd name="T24" fmla="*/ 811 w 2862"/>
              <a:gd name="T25" fmla="*/ 1288 h 1928"/>
              <a:gd name="T26" fmla="*/ 753 w 2862"/>
              <a:gd name="T27" fmla="*/ 1406 h 1928"/>
              <a:gd name="T28" fmla="*/ 675 w 2862"/>
              <a:gd name="T29" fmla="*/ 1520 h 1928"/>
              <a:gd name="T30" fmla="*/ 603 w 2862"/>
              <a:gd name="T31" fmla="*/ 1616 h 1928"/>
              <a:gd name="T32" fmla="*/ 507 w 2862"/>
              <a:gd name="T33" fmla="*/ 1688 h 1928"/>
              <a:gd name="T34" fmla="*/ 398 w 2862"/>
              <a:gd name="T35" fmla="*/ 1738 h 1928"/>
              <a:gd name="T36" fmla="*/ 291 w 2862"/>
              <a:gd name="T37" fmla="*/ 1784 h 1928"/>
              <a:gd name="T38" fmla="*/ 199 w 2862"/>
              <a:gd name="T39" fmla="*/ 1820 h 1928"/>
              <a:gd name="T40" fmla="*/ 75 w 2862"/>
              <a:gd name="T41" fmla="*/ 1860 h 1928"/>
              <a:gd name="T42" fmla="*/ 2 w 2862"/>
              <a:gd name="T43" fmla="*/ 1882 h 1928"/>
              <a:gd name="T44" fmla="*/ 2860 w 2862"/>
              <a:gd name="T45" fmla="*/ 1928 h 1928"/>
              <a:gd name="T46" fmla="*/ 2816 w 2862"/>
              <a:gd name="T47" fmla="*/ 1874 h 1928"/>
              <a:gd name="T48" fmla="*/ 2694 w 2862"/>
              <a:gd name="T49" fmla="*/ 1846 h 1928"/>
              <a:gd name="T50" fmla="*/ 2577 w 2862"/>
              <a:gd name="T51" fmla="*/ 1804 h 1928"/>
              <a:gd name="T52" fmla="*/ 2463 w 2862"/>
              <a:gd name="T53" fmla="*/ 1756 h 1928"/>
              <a:gd name="T54" fmla="*/ 2342 w 2862"/>
              <a:gd name="T55" fmla="*/ 1700 h 1928"/>
              <a:gd name="T56" fmla="*/ 2284 w 2862"/>
              <a:gd name="T57" fmla="*/ 1664 h 1928"/>
              <a:gd name="T58" fmla="*/ 2204 w 2862"/>
              <a:gd name="T59" fmla="*/ 1594 h 1928"/>
              <a:gd name="T60" fmla="*/ 2122 w 2862"/>
              <a:gd name="T61" fmla="*/ 1502 h 1928"/>
              <a:gd name="T62" fmla="*/ 2066 w 2862"/>
              <a:gd name="T63" fmla="*/ 1406 h 1928"/>
              <a:gd name="T64" fmla="*/ 2014 w 2862"/>
              <a:gd name="T65" fmla="*/ 1306 h 1928"/>
              <a:gd name="T66" fmla="*/ 1970 w 2862"/>
              <a:gd name="T67" fmla="*/ 1196 h 1928"/>
              <a:gd name="T68" fmla="*/ 1940 w 2862"/>
              <a:gd name="T69" fmla="*/ 1114 h 1928"/>
              <a:gd name="T70" fmla="*/ 1914 w 2862"/>
              <a:gd name="T71" fmla="*/ 1028 h 1928"/>
              <a:gd name="T72" fmla="*/ 1878 w 2862"/>
              <a:gd name="T73" fmla="*/ 900 h 1928"/>
              <a:gd name="T74" fmla="*/ 1842 w 2862"/>
              <a:gd name="T75" fmla="*/ 770 h 1928"/>
              <a:gd name="T76" fmla="*/ 1803 w 2862"/>
              <a:gd name="T77" fmla="*/ 652 h 1928"/>
              <a:gd name="T78" fmla="*/ 1761 w 2862"/>
              <a:gd name="T79" fmla="*/ 526 h 1928"/>
              <a:gd name="T80" fmla="*/ 1715 w 2862"/>
              <a:gd name="T81" fmla="*/ 404 h 1928"/>
              <a:gd name="T82" fmla="*/ 1683 w 2862"/>
              <a:gd name="T83" fmla="*/ 332 h 1928"/>
              <a:gd name="T84" fmla="*/ 1634 w 2862"/>
              <a:gd name="T85" fmla="*/ 236 h 1928"/>
              <a:gd name="T86" fmla="*/ 1590 w 2862"/>
              <a:gd name="T87" fmla="*/ 156 h 1928"/>
              <a:gd name="T88" fmla="*/ 1610 w 2862"/>
              <a:gd name="T89" fmla="*/ 190 h 1928"/>
              <a:gd name="T90" fmla="*/ 1587 w 2862"/>
              <a:gd name="T91" fmla="*/ 152 h 1928"/>
              <a:gd name="T92" fmla="*/ 1510 w 2862"/>
              <a:gd name="T93" fmla="*/ 52 h 1928"/>
              <a:gd name="T94" fmla="*/ 1452 w 2862"/>
              <a:gd name="T95" fmla="*/ 8 h 19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62"/>
              <a:gd name="T145" fmla="*/ 0 h 1928"/>
              <a:gd name="T146" fmla="*/ 2862 w 2862"/>
              <a:gd name="T147" fmla="*/ 1928 h 192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685800" y="5791200"/>
            <a:ext cx="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4762500" y="5791200"/>
            <a:ext cx="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6248400" y="5791200"/>
            <a:ext cx="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7797800" y="5791200"/>
            <a:ext cx="12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/>
              <a:t>Tests About a Population Mean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104900"/>
            <a:ext cx="8420100" cy="5219700"/>
          </a:xfrm>
        </p:spPr>
        <p:txBody>
          <a:bodyPr/>
          <a:lstStyle/>
          <a:p>
            <a:pPr>
              <a:defRPr/>
            </a:pPr>
            <a:r>
              <a:rPr lang="en-US" sz="1800" smtClean="0">
                <a:solidFill>
                  <a:srgbClr val="FBE405"/>
                </a:solidFill>
              </a:rPr>
              <a:t>Rejection Rule (2)            Reject if  P.V&lt;</a:t>
            </a:r>
            <a:r>
              <a:rPr lang="en-US" sz="1800" smtClean="0">
                <a:solidFill>
                  <a:srgbClr val="FBE405"/>
                </a:solidFill>
                <a:sym typeface="Symbol" pitchFamily="18" charset="2"/>
              </a:rPr>
              <a:t></a:t>
            </a:r>
            <a:endParaRPr lang="en-US" sz="1800" smtClean="0">
              <a:solidFill>
                <a:srgbClr val="FBE405"/>
              </a:solidFill>
            </a:endParaRPr>
          </a:p>
          <a:p>
            <a:pPr>
              <a:buFont typeface="Symbol" pitchFamily="18" charset="2"/>
              <a:buChar char=" "/>
              <a:defRPr/>
            </a:pPr>
            <a:r>
              <a:rPr lang="en-US" sz="1800" smtClean="0"/>
              <a:t>P.V= P ( t &lt; t</a:t>
            </a:r>
            <a:r>
              <a:rPr lang="en-US" sz="1800" baseline="-25000" smtClean="0"/>
              <a:t>0</a:t>
            </a:r>
            <a:r>
              <a:rPr lang="en-US" sz="1800" smtClean="0"/>
              <a:t>)               P.V = P ( t &gt; t</a:t>
            </a:r>
            <a:r>
              <a:rPr lang="en-US" sz="1800" baseline="-25000" smtClean="0"/>
              <a:t>0</a:t>
            </a:r>
            <a:r>
              <a:rPr lang="en-US" sz="1800" smtClean="0"/>
              <a:t>)                       P.V= 2 P( t &lt; t</a:t>
            </a:r>
            <a:r>
              <a:rPr lang="en-US" sz="1800" baseline="-25000" smtClean="0"/>
              <a:t>0</a:t>
            </a:r>
            <a:r>
              <a:rPr lang="en-US" sz="1800" smtClean="0"/>
              <a:t>)   or  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smtClean="0"/>
              <a:t>                                                                                                 P.V= 2 P (t &gt; t</a:t>
            </a:r>
            <a:r>
              <a:rPr lang="en-US" sz="1800" baseline="-25000" smtClean="0"/>
              <a:t>0</a:t>
            </a:r>
            <a:r>
              <a:rPr lang="en-US" sz="1800" smtClean="0"/>
              <a:t>) </a:t>
            </a:r>
          </a:p>
          <a:p>
            <a:pPr>
              <a:buFont typeface="Symbol" pitchFamily="18" charset="2"/>
              <a:buChar char=" "/>
              <a:defRPr/>
            </a:pPr>
            <a:endParaRPr lang="en-US" sz="1800" baseline="-25000" smtClean="0">
              <a:latin typeface="Symbol" pitchFamily="18" charset="2"/>
            </a:endParaRPr>
          </a:p>
          <a:p>
            <a:pPr>
              <a:buFont typeface="Monotype Sorts" pitchFamily="2" charset="2"/>
              <a:buNone/>
              <a:defRPr/>
            </a:pPr>
            <a:endParaRPr lang="en-US" baseline="-250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Monotype Sorts" pitchFamily="2" charset="2"/>
              <a:buNone/>
              <a:defRPr/>
            </a:pPr>
            <a:endParaRPr lang="en-US" baseline="-250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Monotype Sorts" pitchFamily="2" charset="2"/>
              <a:buNone/>
              <a:defRPr/>
            </a:pPr>
            <a:endParaRPr lang="en-US" baseline="-250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Monotype Sorts" pitchFamily="2" charset="2"/>
              <a:buNone/>
              <a:defRPr/>
            </a:pPr>
            <a:endParaRPr lang="en-US" baseline="-250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-</a:t>
            </a:r>
            <a:r>
              <a:rPr lang="en-US" baseline="-25000" smtClean="0">
                <a:latin typeface="Symbol" pitchFamily="18" charset="2"/>
              </a:rPr>
              <a:t>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0                                                                            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0                       -</a:t>
            </a:r>
            <a:r>
              <a:rPr lang="en-US" i="1" smtClean="0"/>
              <a:t>t</a:t>
            </a:r>
            <a:r>
              <a:rPr lang="en-US" baseline="-25000" smtClean="0">
                <a:latin typeface="Symbol" pitchFamily="18" charset="2"/>
              </a:rPr>
              <a:t> 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0                        </a:t>
            </a:r>
            <a:r>
              <a:rPr lang="en-US" i="1" smtClean="0"/>
              <a:t>t</a:t>
            </a:r>
            <a:r>
              <a:rPr lang="en-US" baseline="-25000" smtClean="0">
                <a:latin typeface="Symbol" pitchFamily="18" charset="2"/>
              </a:rPr>
              <a:t> 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baseline="-25000" smtClean="0">
              <a:latin typeface="Symbol" pitchFamily="18" charset="2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baseline="-25000" smtClean="0">
                <a:latin typeface="Symbol" pitchFamily="18" charset="2"/>
              </a:rPr>
              <a:t> </a:t>
            </a:r>
          </a:p>
          <a:p>
            <a:pPr>
              <a:defRPr/>
            </a:pPr>
            <a:endParaRPr lang="en-US" sz="1800" smtClean="0"/>
          </a:p>
        </p:txBody>
      </p:sp>
      <p:sp>
        <p:nvSpPr>
          <p:cNvPr id="53252" name="Freeform 4"/>
          <p:cNvSpPr>
            <a:spLocks/>
          </p:cNvSpPr>
          <p:nvPr/>
        </p:nvSpPr>
        <p:spPr bwMode="auto">
          <a:xfrm>
            <a:off x="495300" y="2286000"/>
            <a:ext cx="2286000" cy="1219200"/>
          </a:xfrm>
          <a:custGeom>
            <a:avLst/>
            <a:gdLst>
              <a:gd name="T0" fmla="*/ 1355 w 2862"/>
              <a:gd name="T1" fmla="*/ 16 h 1928"/>
              <a:gd name="T2" fmla="*/ 1263 w 2862"/>
              <a:gd name="T3" fmla="*/ 104 h 1928"/>
              <a:gd name="T4" fmla="*/ 1204 w 2862"/>
              <a:gd name="T5" fmla="*/ 196 h 1928"/>
              <a:gd name="T6" fmla="*/ 1144 w 2862"/>
              <a:gd name="T7" fmla="*/ 314 h 1928"/>
              <a:gd name="T8" fmla="*/ 1102 w 2862"/>
              <a:gd name="T9" fmla="*/ 408 h 1928"/>
              <a:gd name="T10" fmla="*/ 1062 w 2862"/>
              <a:gd name="T11" fmla="*/ 504 h 1928"/>
              <a:gd name="T12" fmla="*/ 1020 w 2862"/>
              <a:gd name="T13" fmla="*/ 624 h 1928"/>
              <a:gd name="T14" fmla="*/ 980 w 2862"/>
              <a:gd name="T15" fmla="*/ 736 h 1928"/>
              <a:gd name="T16" fmla="*/ 950 w 2862"/>
              <a:gd name="T17" fmla="*/ 852 h 1928"/>
              <a:gd name="T18" fmla="*/ 921 w 2862"/>
              <a:gd name="T19" fmla="*/ 974 h 1928"/>
              <a:gd name="T20" fmla="*/ 885 w 2862"/>
              <a:gd name="T21" fmla="*/ 1072 h 1928"/>
              <a:gd name="T22" fmla="*/ 843 w 2862"/>
              <a:gd name="T23" fmla="*/ 1186 h 1928"/>
              <a:gd name="T24" fmla="*/ 811 w 2862"/>
              <a:gd name="T25" fmla="*/ 1288 h 1928"/>
              <a:gd name="T26" fmla="*/ 753 w 2862"/>
              <a:gd name="T27" fmla="*/ 1406 h 1928"/>
              <a:gd name="T28" fmla="*/ 675 w 2862"/>
              <a:gd name="T29" fmla="*/ 1520 h 1928"/>
              <a:gd name="T30" fmla="*/ 603 w 2862"/>
              <a:gd name="T31" fmla="*/ 1616 h 1928"/>
              <a:gd name="T32" fmla="*/ 507 w 2862"/>
              <a:gd name="T33" fmla="*/ 1688 h 1928"/>
              <a:gd name="T34" fmla="*/ 398 w 2862"/>
              <a:gd name="T35" fmla="*/ 1738 h 1928"/>
              <a:gd name="T36" fmla="*/ 291 w 2862"/>
              <a:gd name="T37" fmla="*/ 1784 h 1928"/>
              <a:gd name="T38" fmla="*/ 199 w 2862"/>
              <a:gd name="T39" fmla="*/ 1820 h 1928"/>
              <a:gd name="T40" fmla="*/ 75 w 2862"/>
              <a:gd name="T41" fmla="*/ 1860 h 1928"/>
              <a:gd name="T42" fmla="*/ 2 w 2862"/>
              <a:gd name="T43" fmla="*/ 1882 h 1928"/>
              <a:gd name="T44" fmla="*/ 2860 w 2862"/>
              <a:gd name="T45" fmla="*/ 1928 h 1928"/>
              <a:gd name="T46" fmla="*/ 2816 w 2862"/>
              <a:gd name="T47" fmla="*/ 1874 h 1928"/>
              <a:gd name="T48" fmla="*/ 2694 w 2862"/>
              <a:gd name="T49" fmla="*/ 1846 h 1928"/>
              <a:gd name="T50" fmla="*/ 2577 w 2862"/>
              <a:gd name="T51" fmla="*/ 1804 h 1928"/>
              <a:gd name="T52" fmla="*/ 2463 w 2862"/>
              <a:gd name="T53" fmla="*/ 1756 h 1928"/>
              <a:gd name="T54" fmla="*/ 2342 w 2862"/>
              <a:gd name="T55" fmla="*/ 1700 h 1928"/>
              <a:gd name="T56" fmla="*/ 2284 w 2862"/>
              <a:gd name="T57" fmla="*/ 1664 h 1928"/>
              <a:gd name="T58" fmla="*/ 2204 w 2862"/>
              <a:gd name="T59" fmla="*/ 1594 h 1928"/>
              <a:gd name="T60" fmla="*/ 2122 w 2862"/>
              <a:gd name="T61" fmla="*/ 1502 h 1928"/>
              <a:gd name="T62" fmla="*/ 2066 w 2862"/>
              <a:gd name="T63" fmla="*/ 1406 h 1928"/>
              <a:gd name="T64" fmla="*/ 2014 w 2862"/>
              <a:gd name="T65" fmla="*/ 1306 h 1928"/>
              <a:gd name="T66" fmla="*/ 1970 w 2862"/>
              <a:gd name="T67" fmla="*/ 1196 h 1928"/>
              <a:gd name="T68" fmla="*/ 1940 w 2862"/>
              <a:gd name="T69" fmla="*/ 1114 h 1928"/>
              <a:gd name="T70" fmla="*/ 1914 w 2862"/>
              <a:gd name="T71" fmla="*/ 1028 h 1928"/>
              <a:gd name="T72" fmla="*/ 1878 w 2862"/>
              <a:gd name="T73" fmla="*/ 900 h 1928"/>
              <a:gd name="T74" fmla="*/ 1842 w 2862"/>
              <a:gd name="T75" fmla="*/ 770 h 1928"/>
              <a:gd name="T76" fmla="*/ 1803 w 2862"/>
              <a:gd name="T77" fmla="*/ 652 h 1928"/>
              <a:gd name="T78" fmla="*/ 1761 w 2862"/>
              <a:gd name="T79" fmla="*/ 526 h 1928"/>
              <a:gd name="T80" fmla="*/ 1715 w 2862"/>
              <a:gd name="T81" fmla="*/ 404 h 1928"/>
              <a:gd name="T82" fmla="*/ 1683 w 2862"/>
              <a:gd name="T83" fmla="*/ 332 h 1928"/>
              <a:gd name="T84" fmla="*/ 1634 w 2862"/>
              <a:gd name="T85" fmla="*/ 236 h 1928"/>
              <a:gd name="T86" fmla="*/ 1590 w 2862"/>
              <a:gd name="T87" fmla="*/ 156 h 1928"/>
              <a:gd name="T88" fmla="*/ 1610 w 2862"/>
              <a:gd name="T89" fmla="*/ 190 h 1928"/>
              <a:gd name="T90" fmla="*/ 1587 w 2862"/>
              <a:gd name="T91" fmla="*/ 152 h 1928"/>
              <a:gd name="T92" fmla="*/ 1510 w 2862"/>
              <a:gd name="T93" fmla="*/ 52 h 1928"/>
              <a:gd name="T94" fmla="*/ 1452 w 2862"/>
              <a:gd name="T95" fmla="*/ 8 h 19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62"/>
              <a:gd name="T145" fmla="*/ 0 h 1928"/>
              <a:gd name="T146" fmla="*/ 2862 w 2862"/>
              <a:gd name="T147" fmla="*/ 1928 h 192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253" name="Freeform 5"/>
          <p:cNvSpPr>
            <a:spLocks/>
          </p:cNvSpPr>
          <p:nvPr/>
        </p:nvSpPr>
        <p:spPr bwMode="auto">
          <a:xfrm>
            <a:off x="3162300" y="2286000"/>
            <a:ext cx="2286000" cy="1219200"/>
          </a:xfrm>
          <a:custGeom>
            <a:avLst/>
            <a:gdLst>
              <a:gd name="T0" fmla="*/ 1355 w 2862"/>
              <a:gd name="T1" fmla="*/ 16 h 1928"/>
              <a:gd name="T2" fmla="*/ 1263 w 2862"/>
              <a:gd name="T3" fmla="*/ 104 h 1928"/>
              <a:gd name="T4" fmla="*/ 1204 w 2862"/>
              <a:gd name="T5" fmla="*/ 196 h 1928"/>
              <a:gd name="T6" fmla="*/ 1144 w 2862"/>
              <a:gd name="T7" fmla="*/ 314 h 1928"/>
              <a:gd name="T8" fmla="*/ 1102 w 2862"/>
              <a:gd name="T9" fmla="*/ 408 h 1928"/>
              <a:gd name="T10" fmla="*/ 1062 w 2862"/>
              <a:gd name="T11" fmla="*/ 504 h 1928"/>
              <a:gd name="T12" fmla="*/ 1020 w 2862"/>
              <a:gd name="T13" fmla="*/ 624 h 1928"/>
              <a:gd name="T14" fmla="*/ 980 w 2862"/>
              <a:gd name="T15" fmla="*/ 736 h 1928"/>
              <a:gd name="T16" fmla="*/ 950 w 2862"/>
              <a:gd name="T17" fmla="*/ 852 h 1928"/>
              <a:gd name="T18" fmla="*/ 921 w 2862"/>
              <a:gd name="T19" fmla="*/ 974 h 1928"/>
              <a:gd name="T20" fmla="*/ 885 w 2862"/>
              <a:gd name="T21" fmla="*/ 1072 h 1928"/>
              <a:gd name="T22" fmla="*/ 843 w 2862"/>
              <a:gd name="T23" fmla="*/ 1186 h 1928"/>
              <a:gd name="T24" fmla="*/ 811 w 2862"/>
              <a:gd name="T25" fmla="*/ 1288 h 1928"/>
              <a:gd name="T26" fmla="*/ 753 w 2862"/>
              <a:gd name="T27" fmla="*/ 1406 h 1928"/>
              <a:gd name="T28" fmla="*/ 675 w 2862"/>
              <a:gd name="T29" fmla="*/ 1520 h 1928"/>
              <a:gd name="T30" fmla="*/ 603 w 2862"/>
              <a:gd name="T31" fmla="*/ 1616 h 1928"/>
              <a:gd name="T32" fmla="*/ 507 w 2862"/>
              <a:gd name="T33" fmla="*/ 1688 h 1928"/>
              <a:gd name="T34" fmla="*/ 398 w 2862"/>
              <a:gd name="T35" fmla="*/ 1738 h 1928"/>
              <a:gd name="T36" fmla="*/ 291 w 2862"/>
              <a:gd name="T37" fmla="*/ 1784 h 1928"/>
              <a:gd name="T38" fmla="*/ 199 w 2862"/>
              <a:gd name="T39" fmla="*/ 1820 h 1928"/>
              <a:gd name="T40" fmla="*/ 75 w 2862"/>
              <a:gd name="T41" fmla="*/ 1860 h 1928"/>
              <a:gd name="T42" fmla="*/ 2 w 2862"/>
              <a:gd name="T43" fmla="*/ 1882 h 1928"/>
              <a:gd name="T44" fmla="*/ 2860 w 2862"/>
              <a:gd name="T45" fmla="*/ 1928 h 1928"/>
              <a:gd name="T46" fmla="*/ 2816 w 2862"/>
              <a:gd name="T47" fmla="*/ 1874 h 1928"/>
              <a:gd name="T48" fmla="*/ 2694 w 2862"/>
              <a:gd name="T49" fmla="*/ 1846 h 1928"/>
              <a:gd name="T50" fmla="*/ 2577 w 2862"/>
              <a:gd name="T51" fmla="*/ 1804 h 1928"/>
              <a:gd name="T52" fmla="*/ 2463 w 2862"/>
              <a:gd name="T53" fmla="*/ 1756 h 1928"/>
              <a:gd name="T54" fmla="*/ 2342 w 2862"/>
              <a:gd name="T55" fmla="*/ 1700 h 1928"/>
              <a:gd name="T56" fmla="*/ 2284 w 2862"/>
              <a:gd name="T57" fmla="*/ 1664 h 1928"/>
              <a:gd name="T58" fmla="*/ 2204 w 2862"/>
              <a:gd name="T59" fmla="*/ 1594 h 1928"/>
              <a:gd name="T60" fmla="*/ 2122 w 2862"/>
              <a:gd name="T61" fmla="*/ 1502 h 1928"/>
              <a:gd name="T62" fmla="*/ 2066 w 2862"/>
              <a:gd name="T63" fmla="*/ 1406 h 1928"/>
              <a:gd name="T64" fmla="*/ 2014 w 2862"/>
              <a:gd name="T65" fmla="*/ 1306 h 1928"/>
              <a:gd name="T66" fmla="*/ 1970 w 2862"/>
              <a:gd name="T67" fmla="*/ 1196 h 1928"/>
              <a:gd name="T68" fmla="*/ 1940 w 2862"/>
              <a:gd name="T69" fmla="*/ 1114 h 1928"/>
              <a:gd name="T70" fmla="*/ 1914 w 2862"/>
              <a:gd name="T71" fmla="*/ 1028 h 1928"/>
              <a:gd name="T72" fmla="*/ 1878 w 2862"/>
              <a:gd name="T73" fmla="*/ 900 h 1928"/>
              <a:gd name="T74" fmla="*/ 1842 w 2862"/>
              <a:gd name="T75" fmla="*/ 770 h 1928"/>
              <a:gd name="T76" fmla="*/ 1803 w 2862"/>
              <a:gd name="T77" fmla="*/ 652 h 1928"/>
              <a:gd name="T78" fmla="*/ 1761 w 2862"/>
              <a:gd name="T79" fmla="*/ 526 h 1928"/>
              <a:gd name="T80" fmla="*/ 1715 w 2862"/>
              <a:gd name="T81" fmla="*/ 404 h 1928"/>
              <a:gd name="T82" fmla="*/ 1683 w 2862"/>
              <a:gd name="T83" fmla="*/ 332 h 1928"/>
              <a:gd name="T84" fmla="*/ 1634 w 2862"/>
              <a:gd name="T85" fmla="*/ 236 h 1928"/>
              <a:gd name="T86" fmla="*/ 1590 w 2862"/>
              <a:gd name="T87" fmla="*/ 156 h 1928"/>
              <a:gd name="T88" fmla="*/ 1610 w 2862"/>
              <a:gd name="T89" fmla="*/ 190 h 1928"/>
              <a:gd name="T90" fmla="*/ 1587 w 2862"/>
              <a:gd name="T91" fmla="*/ 152 h 1928"/>
              <a:gd name="T92" fmla="*/ 1510 w 2862"/>
              <a:gd name="T93" fmla="*/ 52 h 1928"/>
              <a:gd name="T94" fmla="*/ 1452 w 2862"/>
              <a:gd name="T95" fmla="*/ 8 h 19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62"/>
              <a:gd name="T145" fmla="*/ 0 h 1928"/>
              <a:gd name="T146" fmla="*/ 2862 w 2862"/>
              <a:gd name="T147" fmla="*/ 1928 h 192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254" name="Freeform 6"/>
          <p:cNvSpPr>
            <a:spLocks/>
          </p:cNvSpPr>
          <p:nvPr/>
        </p:nvSpPr>
        <p:spPr bwMode="auto">
          <a:xfrm>
            <a:off x="5930900" y="2286000"/>
            <a:ext cx="2286000" cy="1219200"/>
          </a:xfrm>
          <a:custGeom>
            <a:avLst/>
            <a:gdLst>
              <a:gd name="T0" fmla="*/ 1355 w 2862"/>
              <a:gd name="T1" fmla="*/ 16 h 1928"/>
              <a:gd name="T2" fmla="*/ 1263 w 2862"/>
              <a:gd name="T3" fmla="*/ 104 h 1928"/>
              <a:gd name="T4" fmla="*/ 1204 w 2862"/>
              <a:gd name="T5" fmla="*/ 196 h 1928"/>
              <a:gd name="T6" fmla="*/ 1144 w 2862"/>
              <a:gd name="T7" fmla="*/ 314 h 1928"/>
              <a:gd name="T8" fmla="*/ 1102 w 2862"/>
              <a:gd name="T9" fmla="*/ 408 h 1928"/>
              <a:gd name="T10" fmla="*/ 1062 w 2862"/>
              <a:gd name="T11" fmla="*/ 504 h 1928"/>
              <a:gd name="T12" fmla="*/ 1020 w 2862"/>
              <a:gd name="T13" fmla="*/ 624 h 1928"/>
              <a:gd name="T14" fmla="*/ 980 w 2862"/>
              <a:gd name="T15" fmla="*/ 736 h 1928"/>
              <a:gd name="T16" fmla="*/ 950 w 2862"/>
              <a:gd name="T17" fmla="*/ 852 h 1928"/>
              <a:gd name="T18" fmla="*/ 921 w 2862"/>
              <a:gd name="T19" fmla="*/ 974 h 1928"/>
              <a:gd name="T20" fmla="*/ 885 w 2862"/>
              <a:gd name="T21" fmla="*/ 1072 h 1928"/>
              <a:gd name="T22" fmla="*/ 843 w 2862"/>
              <a:gd name="T23" fmla="*/ 1186 h 1928"/>
              <a:gd name="T24" fmla="*/ 811 w 2862"/>
              <a:gd name="T25" fmla="*/ 1288 h 1928"/>
              <a:gd name="T26" fmla="*/ 753 w 2862"/>
              <a:gd name="T27" fmla="*/ 1406 h 1928"/>
              <a:gd name="T28" fmla="*/ 675 w 2862"/>
              <a:gd name="T29" fmla="*/ 1520 h 1928"/>
              <a:gd name="T30" fmla="*/ 603 w 2862"/>
              <a:gd name="T31" fmla="*/ 1616 h 1928"/>
              <a:gd name="T32" fmla="*/ 507 w 2862"/>
              <a:gd name="T33" fmla="*/ 1688 h 1928"/>
              <a:gd name="T34" fmla="*/ 398 w 2862"/>
              <a:gd name="T35" fmla="*/ 1738 h 1928"/>
              <a:gd name="T36" fmla="*/ 291 w 2862"/>
              <a:gd name="T37" fmla="*/ 1784 h 1928"/>
              <a:gd name="T38" fmla="*/ 199 w 2862"/>
              <a:gd name="T39" fmla="*/ 1820 h 1928"/>
              <a:gd name="T40" fmla="*/ 75 w 2862"/>
              <a:gd name="T41" fmla="*/ 1860 h 1928"/>
              <a:gd name="T42" fmla="*/ 2 w 2862"/>
              <a:gd name="T43" fmla="*/ 1882 h 1928"/>
              <a:gd name="T44" fmla="*/ 2860 w 2862"/>
              <a:gd name="T45" fmla="*/ 1928 h 1928"/>
              <a:gd name="T46" fmla="*/ 2816 w 2862"/>
              <a:gd name="T47" fmla="*/ 1874 h 1928"/>
              <a:gd name="T48" fmla="*/ 2694 w 2862"/>
              <a:gd name="T49" fmla="*/ 1846 h 1928"/>
              <a:gd name="T50" fmla="*/ 2577 w 2862"/>
              <a:gd name="T51" fmla="*/ 1804 h 1928"/>
              <a:gd name="T52" fmla="*/ 2463 w 2862"/>
              <a:gd name="T53" fmla="*/ 1756 h 1928"/>
              <a:gd name="T54" fmla="*/ 2342 w 2862"/>
              <a:gd name="T55" fmla="*/ 1700 h 1928"/>
              <a:gd name="T56" fmla="*/ 2284 w 2862"/>
              <a:gd name="T57" fmla="*/ 1664 h 1928"/>
              <a:gd name="T58" fmla="*/ 2204 w 2862"/>
              <a:gd name="T59" fmla="*/ 1594 h 1928"/>
              <a:gd name="T60" fmla="*/ 2122 w 2862"/>
              <a:gd name="T61" fmla="*/ 1502 h 1928"/>
              <a:gd name="T62" fmla="*/ 2066 w 2862"/>
              <a:gd name="T63" fmla="*/ 1406 h 1928"/>
              <a:gd name="T64" fmla="*/ 2014 w 2862"/>
              <a:gd name="T65" fmla="*/ 1306 h 1928"/>
              <a:gd name="T66" fmla="*/ 1970 w 2862"/>
              <a:gd name="T67" fmla="*/ 1196 h 1928"/>
              <a:gd name="T68" fmla="*/ 1940 w 2862"/>
              <a:gd name="T69" fmla="*/ 1114 h 1928"/>
              <a:gd name="T70" fmla="*/ 1914 w 2862"/>
              <a:gd name="T71" fmla="*/ 1028 h 1928"/>
              <a:gd name="T72" fmla="*/ 1878 w 2862"/>
              <a:gd name="T73" fmla="*/ 900 h 1928"/>
              <a:gd name="T74" fmla="*/ 1842 w 2862"/>
              <a:gd name="T75" fmla="*/ 770 h 1928"/>
              <a:gd name="T76" fmla="*/ 1803 w 2862"/>
              <a:gd name="T77" fmla="*/ 652 h 1928"/>
              <a:gd name="T78" fmla="*/ 1761 w 2862"/>
              <a:gd name="T79" fmla="*/ 526 h 1928"/>
              <a:gd name="T80" fmla="*/ 1715 w 2862"/>
              <a:gd name="T81" fmla="*/ 404 h 1928"/>
              <a:gd name="T82" fmla="*/ 1683 w 2862"/>
              <a:gd name="T83" fmla="*/ 332 h 1928"/>
              <a:gd name="T84" fmla="*/ 1634 w 2862"/>
              <a:gd name="T85" fmla="*/ 236 h 1928"/>
              <a:gd name="T86" fmla="*/ 1590 w 2862"/>
              <a:gd name="T87" fmla="*/ 156 h 1928"/>
              <a:gd name="T88" fmla="*/ 1610 w 2862"/>
              <a:gd name="T89" fmla="*/ 190 h 1928"/>
              <a:gd name="T90" fmla="*/ 1587 w 2862"/>
              <a:gd name="T91" fmla="*/ 152 h 1928"/>
              <a:gd name="T92" fmla="*/ 1510 w 2862"/>
              <a:gd name="T93" fmla="*/ 52 h 1928"/>
              <a:gd name="T94" fmla="*/ 1452 w 2862"/>
              <a:gd name="T95" fmla="*/ 8 h 19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62"/>
              <a:gd name="T145" fmla="*/ 0 h 1928"/>
              <a:gd name="T146" fmla="*/ 2862 w 2862"/>
              <a:gd name="T147" fmla="*/ 1928 h 192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>
            <a:off x="952500" y="3302000"/>
            <a:ext cx="0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4914900" y="3302000"/>
            <a:ext cx="0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 flipH="1">
            <a:off x="6413500" y="3302000"/>
            <a:ext cx="12700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7683500" y="3302000"/>
            <a:ext cx="50800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5088"/>
            <a:ext cx="7772400" cy="814387"/>
          </a:xfrm>
        </p:spPr>
        <p:txBody>
          <a:bodyPr/>
          <a:lstStyle/>
          <a:p>
            <a:pPr>
              <a:defRPr/>
            </a:pPr>
            <a:r>
              <a:rPr lang="en-US" smtClean="0"/>
              <a:t>7.5  Sampling Distribution of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09663"/>
            <a:ext cx="7772400" cy="4643437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mtClean="0"/>
              <a:t>	The sampling distribution of     is the probability distribution of all possible values of the sample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	mean     .</a:t>
            </a:r>
          </a:p>
          <a:p>
            <a:pPr>
              <a:buFont typeface="Monotype Sorts" pitchFamily="2" charset="2"/>
              <a:buNone/>
              <a:defRPr/>
            </a:pPr>
            <a:endParaRPr lang="en-US" sz="1000" smtClean="0"/>
          </a:p>
          <a:p>
            <a:pPr>
              <a:defRPr/>
            </a:pPr>
            <a:r>
              <a:rPr lang="en-US" smtClean="0">
                <a:solidFill>
                  <a:srgbClr val="FAFD00"/>
                </a:solidFill>
              </a:rPr>
              <a:t>Expected Value of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				    </a:t>
            </a:r>
            <a:r>
              <a:rPr lang="en-US" i="1" smtClean="0"/>
              <a:t>E</a:t>
            </a:r>
            <a:r>
              <a:rPr lang="en-US" smtClean="0"/>
              <a:t>(</a:t>
            </a:r>
            <a:r>
              <a:rPr lang="en-US" i="1" smtClean="0"/>
              <a:t>   </a:t>
            </a:r>
            <a:r>
              <a:rPr lang="en-US" smtClean="0"/>
              <a:t>) = </a:t>
            </a:r>
            <a:r>
              <a:rPr lang="en-US" i="1" smtClean="0">
                <a:latin typeface="Symbol" pitchFamily="18" charset="2"/>
              </a:rPr>
              <a:t></a:t>
            </a:r>
            <a:endParaRPr lang="en-US" smtClean="0"/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		where: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  			   </a:t>
            </a:r>
            <a:r>
              <a:rPr lang="en-US" i="1" smtClean="0">
                <a:latin typeface="Symbol" pitchFamily="18" charset="2"/>
              </a:rPr>
              <a:t></a:t>
            </a:r>
            <a:r>
              <a:rPr lang="en-US" smtClean="0"/>
              <a:t>  = the population mean </a:t>
            </a:r>
          </a:p>
        </p:txBody>
      </p:sp>
      <p:graphicFrame>
        <p:nvGraphicFramePr>
          <p:cNvPr id="409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7013575" y="384175"/>
          <a:ext cx="228600" cy="215900"/>
        </p:xfrm>
        <a:graphic>
          <a:graphicData uri="http://schemas.openxmlformats.org/presentationml/2006/ole">
            <p:oleObj spid="_x0000_s4098" name="Equation" r:id="rId4" imgW="163440" imgH="163440" progId="Equation.3">
              <p:embed/>
            </p:oleObj>
          </a:graphicData>
        </a:graphic>
      </p:graphicFrame>
      <p:graphicFrame>
        <p:nvGraphicFramePr>
          <p:cNvPr id="4099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095875" y="1246188"/>
          <a:ext cx="209550" cy="209550"/>
        </p:xfrm>
        <a:graphic>
          <a:graphicData uri="http://schemas.openxmlformats.org/presentationml/2006/ole">
            <p:oleObj spid="_x0000_s4099" name="Equation" r:id="rId5" imgW="163440" imgH="163440" progId="Equation.3">
              <p:embed/>
            </p:oleObj>
          </a:graphicData>
        </a:graphic>
      </p:graphicFrame>
      <p:graphicFrame>
        <p:nvGraphicFramePr>
          <p:cNvPr id="4100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25650" y="2046288"/>
          <a:ext cx="209550" cy="209550"/>
        </p:xfrm>
        <a:graphic>
          <a:graphicData uri="http://schemas.openxmlformats.org/presentationml/2006/ole">
            <p:oleObj spid="_x0000_s4100" name="Equation" r:id="rId6" imgW="163440" imgH="163440" progId="Equation.2">
              <p:embed/>
            </p:oleObj>
          </a:graphicData>
        </a:graphic>
      </p:graphicFrame>
      <p:graphicFrame>
        <p:nvGraphicFramePr>
          <p:cNvPr id="4101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3667125" y="2682875"/>
          <a:ext cx="222250" cy="209550"/>
        </p:xfrm>
        <a:graphic>
          <a:graphicData uri="http://schemas.openxmlformats.org/presentationml/2006/ole">
            <p:oleObj spid="_x0000_s4101" name="Equation" r:id="rId7" imgW="163440" imgH="163440" progId="Equation.2">
              <p:embed/>
            </p:oleObj>
          </a:graphicData>
        </a:graphic>
      </p:graphicFrame>
      <p:graphicFrame>
        <p:nvGraphicFramePr>
          <p:cNvPr id="4102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4143375" y="3113088"/>
          <a:ext cx="209550" cy="209550"/>
        </p:xfrm>
        <a:graphic>
          <a:graphicData uri="http://schemas.openxmlformats.org/presentationml/2006/ole">
            <p:oleObj spid="_x0000_s4102" name="Equation" r:id="rId8" imgW="163440" imgH="16344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9.6 Tests About a Population Proportion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84263"/>
            <a:ext cx="8458200" cy="5359400"/>
          </a:xfrm>
        </p:spPr>
        <p:txBody>
          <a:bodyPr/>
          <a:lstStyle/>
          <a:p>
            <a:pPr>
              <a:defRPr/>
            </a:pPr>
            <a:r>
              <a:rPr lang="en-US" sz="1800" smtClean="0">
                <a:solidFill>
                  <a:srgbClr val="FBE405"/>
                </a:solidFill>
              </a:rPr>
              <a:t>Hypotheses</a:t>
            </a:r>
            <a:r>
              <a:rPr lang="en-US" sz="1800" smtClean="0"/>
              <a:t>	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smtClean="0"/>
              <a:t>       </a:t>
            </a:r>
            <a:r>
              <a:rPr lang="en-US" sz="1800" baseline="-25000" smtClean="0">
                <a:latin typeface="Symbol" pitchFamily="18" charset="2"/>
              </a:rPr>
              <a:t> </a:t>
            </a:r>
            <a:r>
              <a:rPr lang="en-US" sz="1800" i="1" smtClean="0"/>
              <a:t>H</a:t>
            </a:r>
            <a:r>
              <a:rPr lang="en-US" sz="1800" baseline="-25000" smtClean="0"/>
              <a:t>0</a:t>
            </a:r>
            <a:r>
              <a:rPr lang="en-US" sz="1800" smtClean="0"/>
              <a:t>:  </a:t>
            </a:r>
            <a:r>
              <a:rPr lang="en-US" sz="1800" i="1" smtClean="0"/>
              <a:t>p</a:t>
            </a:r>
            <a:r>
              <a:rPr lang="en-US" sz="1800" smtClean="0"/>
              <a:t> </a:t>
            </a:r>
            <a:r>
              <a:rPr lang="en-US" sz="1800" u="sng" smtClean="0"/>
              <a:t>&gt;</a:t>
            </a:r>
            <a:r>
              <a:rPr lang="en-US" sz="1800" smtClean="0"/>
              <a:t> </a:t>
            </a:r>
            <a:r>
              <a:rPr lang="en-US" sz="1800" i="1" smtClean="0"/>
              <a:t>p</a:t>
            </a:r>
            <a:r>
              <a:rPr lang="en-US" sz="1800" baseline="-25000" smtClean="0"/>
              <a:t>0</a:t>
            </a:r>
            <a:r>
              <a:rPr lang="en-US" sz="1800" smtClean="0"/>
              <a:t> </a:t>
            </a:r>
            <a:r>
              <a:rPr lang="en-US" sz="1800" baseline="-25000" smtClean="0"/>
              <a:t>                                            </a:t>
            </a:r>
            <a:r>
              <a:rPr lang="en-US" sz="1800" i="1" smtClean="0"/>
              <a:t>H</a:t>
            </a:r>
            <a:r>
              <a:rPr lang="en-US" sz="1800" baseline="-25000" smtClean="0"/>
              <a:t>0</a:t>
            </a:r>
            <a:r>
              <a:rPr lang="en-US" sz="1800" smtClean="0"/>
              <a:t>:  </a:t>
            </a:r>
            <a:r>
              <a:rPr lang="en-US" sz="1800" i="1" smtClean="0"/>
              <a:t>p</a:t>
            </a:r>
            <a:r>
              <a:rPr lang="en-US" sz="1800" smtClean="0"/>
              <a:t> </a:t>
            </a:r>
            <a:r>
              <a:rPr lang="en-US" sz="1800" u="sng" smtClean="0"/>
              <a:t>&lt;</a:t>
            </a:r>
            <a:r>
              <a:rPr lang="en-US" sz="1800" smtClean="0"/>
              <a:t> </a:t>
            </a:r>
            <a:r>
              <a:rPr lang="en-US" sz="1800" i="1" smtClean="0"/>
              <a:t>p</a:t>
            </a:r>
            <a:r>
              <a:rPr lang="en-US" sz="1800" baseline="-25000" smtClean="0"/>
              <a:t>0</a:t>
            </a:r>
            <a:r>
              <a:rPr lang="en-US" sz="1800" smtClean="0"/>
              <a:t> </a:t>
            </a:r>
            <a:r>
              <a:rPr lang="en-US" sz="1800" baseline="-25000" smtClean="0"/>
              <a:t>  	                                     </a:t>
            </a:r>
            <a:r>
              <a:rPr lang="en-US" sz="1800" i="1" smtClean="0"/>
              <a:t>H</a:t>
            </a:r>
            <a:r>
              <a:rPr lang="en-US" sz="1800" baseline="-25000" smtClean="0"/>
              <a:t>0</a:t>
            </a:r>
            <a:r>
              <a:rPr lang="en-US" sz="1800" smtClean="0"/>
              <a:t>:   </a:t>
            </a:r>
            <a:r>
              <a:rPr lang="en-US" sz="1800" i="1" smtClean="0"/>
              <a:t>p</a:t>
            </a:r>
            <a:r>
              <a:rPr lang="en-US" sz="1800" smtClean="0"/>
              <a:t>  = </a:t>
            </a:r>
            <a:r>
              <a:rPr lang="en-US" sz="1800" i="1" smtClean="0"/>
              <a:t>p</a:t>
            </a:r>
            <a:r>
              <a:rPr lang="en-US" sz="1800" baseline="-25000" smtClean="0"/>
              <a:t>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i="1" smtClean="0"/>
              <a:t>       H</a:t>
            </a:r>
            <a:r>
              <a:rPr lang="en-US" sz="1800" baseline="-25000" smtClean="0"/>
              <a:t>a</a:t>
            </a:r>
            <a:r>
              <a:rPr lang="en-US" sz="1800" smtClean="0"/>
              <a:t>:  </a:t>
            </a:r>
            <a:r>
              <a:rPr lang="en-US" sz="1800" i="1" smtClean="0"/>
              <a:t>p</a:t>
            </a:r>
            <a:r>
              <a:rPr lang="en-US" sz="1800" smtClean="0"/>
              <a:t> &lt; </a:t>
            </a:r>
            <a:r>
              <a:rPr lang="en-US" sz="1800" i="1" smtClean="0"/>
              <a:t>p</a:t>
            </a:r>
            <a:r>
              <a:rPr lang="en-US" sz="1800" baseline="-25000" smtClean="0"/>
              <a:t>0</a:t>
            </a:r>
            <a:r>
              <a:rPr lang="en-US" sz="1800" smtClean="0"/>
              <a:t> </a:t>
            </a:r>
            <a:r>
              <a:rPr lang="en-US" sz="1800" baseline="-25000" smtClean="0"/>
              <a:t>                                             </a:t>
            </a:r>
            <a:r>
              <a:rPr lang="en-US" sz="1800" i="1" smtClean="0"/>
              <a:t>H</a:t>
            </a:r>
            <a:r>
              <a:rPr lang="en-US" sz="1800" baseline="-25000" smtClean="0"/>
              <a:t>a</a:t>
            </a:r>
            <a:r>
              <a:rPr lang="en-US" sz="1800" smtClean="0"/>
              <a:t>:  </a:t>
            </a:r>
            <a:r>
              <a:rPr lang="en-US" sz="1800" i="1" smtClean="0"/>
              <a:t>p</a:t>
            </a:r>
            <a:r>
              <a:rPr lang="en-US" sz="1800" smtClean="0"/>
              <a:t> &gt; </a:t>
            </a:r>
            <a:r>
              <a:rPr lang="en-US" sz="1800" i="1" smtClean="0"/>
              <a:t>p</a:t>
            </a:r>
            <a:r>
              <a:rPr lang="en-US" sz="1800" baseline="-25000" smtClean="0"/>
              <a:t>0 </a:t>
            </a:r>
            <a:r>
              <a:rPr lang="en-US" sz="1800" smtClean="0"/>
              <a:t> </a:t>
            </a:r>
            <a:r>
              <a:rPr lang="en-US" sz="1800" baseline="-25000" smtClean="0"/>
              <a:t>                                               </a:t>
            </a:r>
            <a:r>
              <a:rPr lang="en-US" sz="1800" i="1" smtClean="0"/>
              <a:t>H</a:t>
            </a:r>
            <a:r>
              <a:rPr lang="en-US" sz="1800" baseline="-25000" smtClean="0"/>
              <a:t>a</a:t>
            </a:r>
            <a:r>
              <a:rPr lang="en-US" sz="1800" smtClean="0"/>
              <a:t>:  </a:t>
            </a:r>
            <a:r>
              <a:rPr lang="en-US" sz="1800" i="1" smtClean="0"/>
              <a:t>p</a:t>
            </a:r>
            <a:r>
              <a:rPr lang="en-US" sz="1800" baseline="-25000" smtClean="0"/>
              <a:t>   ≠    </a:t>
            </a:r>
            <a:r>
              <a:rPr lang="en-US" sz="1800" i="1" smtClean="0"/>
              <a:t>p</a:t>
            </a:r>
            <a:r>
              <a:rPr lang="en-US" sz="1800" baseline="-25000" smtClean="0"/>
              <a:t>0</a:t>
            </a:r>
            <a:r>
              <a:rPr lang="en-US" sz="1800" smtClean="0"/>
              <a:t> </a:t>
            </a:r>
          </a:p>
          <a:p>
            <a:pPr>
              <a:defRPr/>
            </a:pPr>
            <a:endParaRPr lang="en-US" sz="180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sz="1800" smtClean="0">
                <a:solidFill>
                  <a:srgbClr val="FDFF3D"/>
                </a:solidFill>
              </a:rPr>
              <a:t>Test Statistic:</a:t>
            </a:r>
            <a:r>
              <a:rPr lang="en-US" sz="1800" smtClean="0">
                <a:solidFill>
                  <a:schemeClr val="tx2"/>
                </a:solidFill>
              </a:rPr>
              <a:t>  </a:t>
            </a:r>
            <a:r>
              <a:rPr lang="en-US" sz="1800" smtClean="0"/>
              <a:t>	</a:t>
            </a:r>
            <a:endParaRPr lang="en-US" sz="1800" smtClean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  <a:defRPr/>
            </a:pPr>
            <a:endParaRPr lang="en-US" sz="1800" smtClean="0"/>
          </a:p>
          <a:p>
            <a:pPr>
              <a:buFont typeface="Monotype Sorts" pitchFamily="2" charset="2"/>
              <a:buNone/>
              <a:defRPr/>
            </a:pPr>
            <a:endParaRPr lang="en-US" sz="1800" smtClean="0"/>
          </a:p>
          <a:p>
            <a:pPr>
              <a:buFont typeface="Monotype Sorts" pitchFamily="2" charset="2"/>
              <a:buNone/>
              <a:defRPr/>
            </a:pPr>
            <a:endParaRPr lang="en-US" sz="900" smtClean="0"/>
          </a:p>
          <a:p>
            <a:pPr>
              <a:buFont typeface="Monotype Sorts" pitchFamily="2" charset="2"/>
              <a:buNone/>
              <a:defRPr/>
            </a:pPr>
            <a:r>
              <a:rPr lang="en-US" sz="900" smtClean="0"/>
              <a:t>	</a:t>
            </a:r>
            <a:endParaRPr lang="en-US" sz="2000" smtClean="0">
              <a:solidFill>
                <a:srgbClr val="FBE405"/>
              </a:solidFill>
            </a:endParaRPr>
          </a:p>
          <a:p>
            <a:pPr>
              <a:defRPr/>
            </a:pPr>
            <a:r>
              <a:rPr lang="en-US" sz="1800" smtClean="0">
                <a:solidFill>
                  <a:srgbClr val="FBE405"/>
                </a:solidFill>
              </a:rPr>
              <a:t>Rejection Rule (1)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smtClean="0"/>
              <a:t>Reject </a:t>
            </a:r>
            <a:r>
              <a:rPr lang="en-US" sz="1800" i="1" smtClean="0"/>
              <a:t>H</a:t>
            </a:r>
            <a:r>
              <a:rPr lang="en-US" sz="1800" baseline="-25000" smtClean="0"/>
              <a:t>0 </a:t>
            </a:r>
            <a:r>
              <a:rPr lang="en-US" sz="1800" smtClean="0"/>
              <a:t>if </a:t>
            </a:r>
            <a:r>
              <a:rPr lang="en-US" sz="1800" i="1" smtClean="0"/>
              <a:t>z</a:t>
            </a:r>
            <a:r>
              <a:rPr lang="en-US" sz="1800" i="1" baseline="-25000" smtClean="0"/>
              <a:t>0</a:t>
            </a:r>
            <a:r>
              <a:rPr lang="en-US" sz="1800" smtClean="0"/>
              <a:t> &lt; -</a:t>
            </a:r>
            <a:r>
              <a:rPr lang="en-US" sz="1800" i="1" smtClean="0"/>
              <a:t>z</a:t>
            </a:r>
            <a:r>
              <a:rPr lang="en-US" sz="1800" baseline="-25000" smtClean="0">
                <a:latin typeface="Symbol" pitchFamily="18" charset="2"/>
              </a:rPr>
              <a:t></a:t>
            </a:r>
            <a:r>
              <a:rPr lang="en-US" sz="1800" smtClean="0"/>
              <a:t>                Reject </a:t>
            </a:r>
            <a:r>
              <a:rPr lang="en-US" sz="1800" i="1" smtClean="0"/>
              <a:t>H</a:t>
            </a:r>
            <a:r>
              <a:rPr lang="en-US" sz="1800" baseline="-25000" smtClean="0"/>
              <a:t>0 </a:t>
            </a:r>
            <a:r>
              <a:rPr lang="en-US" sz="1800" smtClean="0"/>
              <a:t>if </a:t>
            </a:r>
            <a:r>
              <a:rPr lang="en-US" sz="1800" i="1" smtClean="0"/>
              <a:t>z</a:t>
            </a:r>
            <a:r>
              <a:rPr lang="en-US" sz="1800" i="1" baseline="-25000" smtClean="0"/>
              <a:t>0</a:t>
            </a:r>
            <a:r>
              <a:rPr lang="en-US" sz="1800" smtClean="0"/>
              <a:t> &gt; </a:t>
            </a:r>
            <a:r>
              <a:rPr lang="en-US" sz="1800" i="1" smtClean="0"/>
              <a:t>z</a:t>
            </a:r>
            <a:r>
              <a:rPr lang="en-US" sz="1800" baseline="-25000" smtClean="0">
                <a:latin typeface="Symbol" pitchFamily="18" charset="2"/>
              </a:rPr>
              <a:t>       </a:t>
            </a:r>
            <a:r>
              <a:rPr lang="en-US" sz="1800" smtClean="0"/>
              <a:t>Reject </a:t>
            </a:r>
            <a:r>
              <a:rPr lang="en-US" sz="1800" i="1" smtClean="0"/>
              <a:t>H</a:t>
            </a:r>
            <a:r>
              <a:rPr lang="en-US" sz="1800" baseline="-25000" smtClean="0"/>
              <a:t>0 </a:t>
            </a:r>
            <a:r>
              <a:rPr lang="en-US" sz="1800" smtClean="0"/>
              <a:t>if</a:t>
            </a:r>
            <a:r>
              <a:rPr lang="en-US" sz="1800" baseline="-25000" smtClean="0">
                <a:latin typeface="Symbol" pitchFamily="18" charset="2"/>
              </a:rPr>
              <a:t> </a:t>
            </a:r>
            <a:r>
              <a:rPr lang="en-US" sz="1800" i="1" smtClean="0"/>
              <a:t>z</a:t>
            </a:r>
            <a:r>
              <a:rPr lang="en-US" sz="1800" i="1" baseline="-25000" smtClean="0"/>
              <a:t>0</a:t>
            </a:r>
            <a:r>
              <a:rPr lang="en-US" sz="1800" smtClean="0"/>
              <a:t> &lt; -</a:t>
            </a:r>
            <a:r>
              <a:rPr lang="en-US" sz="1800" baseline="-25000" smtClean="0">
                <a:latin typeface="Symbol" pitchFamily="18" charset="2"/>
              </a:rPr>
              <a:t></a:t>
            </a:r>
            <a:r>
              <a:rPr lang="en-US" sz="1800" i="1" smtClean="0"/>
              <a:t>z</a:t>
            </a:r>
            <a:r>
              <a:rPr lang="en-US" sz="1800" baseline="-25000" smtClean="0">
                <a:latin typeface="Symbol" pitchFamily="18" charset="2"/>
              </a:rPr>
              <a:t>  </a:t>
            </a:r>
            <a:r>
              <a:rPr lang="en-US" sz="1800" smtClean="0"/>
              <a:t>or   </a:t>
            </a:r>
            <a:endParaRPr lang="en-US" sz="1800" smtClean="0">
              <a:latin typeface="Symbol" pitchFamily="18" charset="2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1800" smtClean="0"/>
              <a:t>                                                                                                             if </a:t>
            </a:r>
            <a:r>
              <a:rPr lang="en-US" sz="1800" i="1" smtClean="0"/>
              <a:t>z</a:t>
            </a:r>
            <a:r>
              <a:rPr lang="en-US" sz="1800" i="1" baseline="-25000" smtClean="0"/>
              <a:t>0 </a:t>
            </a:r>
            <a:r>
              <a:rPr lang="en-US" sz="1800" smtClean="0"/>
              <a:t>&gt; </a:t>
            </a:r>
            <a:r>
              <a:rPr lang="en-US" sz="1800" i="1" smtClean="0"/>
              <a:t>z</a:t>
            </a:r>
            <a:r>
              <a:rPr lang="en-US" sz="1800" baseline="-25000" smtClean="0">
                <a:latin typeface="Symbol" pitchFamily="18" charset="2"/>
              </a:rPr>
              <a:t> </a:t>
            </a:r>
          </a:p>
          <a:p>
            <a:pPr>
              <a:buFont typeface="Monotype Sorts" pitchFamily="2" charset="2"/>
              <a:buNone/>
              <a:defRPr/>
            </a:pPr>
            <a:endParaRPr lang="en-US" sz="1800" baseline="-25000" smtClean="0">
              <a:latin typeface="Symbol" pitchFamily="18" charset="2"/>
            </a:endParaRPr>
          </a:p>
          <a:p>
            <a:pPr>
              <a:buFont typeface="Monotype Sorts" pitchFamily="2" charset="2"/>
              <a:buNone/>
              <a:defRPr/>
            </a:pPr>
            <a:endParaRPr lang="en-US" sz="2000" smtClean="0"/>
          </a:p>
          <a:p>
            <a:pPr>
              <a:buFont typeface="Monotype Sorts" pitchFamily="2" charset="2"/>
              <a:buNone/>
              <a:defRPr/>
            </a:pPr>
            <a:endParaRPr lang="en-US" sz="2000" smtClean="0"/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/>
              <a:t>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/>
              <a:t> -</a:t>
            </a:r>
            <a:r>
              <a:rPr lang="en-US" sz="2000" i="1" smtClean="0"/>
              <a:t>z</a:t>
            </a:r>
            <a:r>
              <a:rPr lang="en-US" sz="2000" baseline="-25000" smtClean="0">
                <a:latin typeface="Symbol" pitchFamily="18" charset="2"/>
              </a:rPr>
              <a:t></a:t>
            </a:r>
            <a:r>
              <a:rPr lang="en-US" sz="2000" smtClean="0"/>
              <a:t>                                                                 </a:t>
            </a:r>
            <a:r>
              <a:rPr lang="en-US" sz="2000" i="1" smtClean="0"/>
              <a:t>z</a:t>
            </a:r>
            <a:r>
              <a:rPr lang="en-US" sz="2000" baseline="-25000" smtClean="0">
                <a:latin typeface="Symbol" pitchFamily="18" charset="2"/>
              </a:rPr>
              <a:t></a:t>
            </a:r>
            <a:r>
              <a:rPr lang="en-US" sz="2000" smtClean="0"/>
              <a:t> </a:t>
            </a:r>
            <a:r>
              <a:rPr lang="en-US" sz="1800" baseline="-25000" smtClean="0">
                <a:latin typeface="Symbol" pitchFamily="18" charset="2"/>
              </a:rPr>
              <a:t>                                        </a:t>
            </a:r>
            <a:r>
              <a:rPr lang="en-US" sz="1800" smtClean="0"/>
              <a:t>-</a:t>
            </a:r>
            <a:r>
              <a:rPr lang="en-US" sz="1800" baseline="-25000" smtClean="0">
                <a:latin typeface="Symbol" pitchFamily="18" charset="2"/>
              </a:rPr>
              <a:t></a:t>
            </a:r>
            <a:r>
              <a:rPr lang="en-US" sz="1800" i="1" smtClean="0"/>
              <a:t>z</a:t>
            </a:r>
            <a:r>
              <a:rPr lang="en-US" sz="1800" baseline="-25000" smtClean="0">
                <a:latin typeface="Symbol" pitchFamily="18" charset="2"/>
              </a:rPr>
              <a:t>                 </a:t>
            </a:r>
            <a:r>
              <a:rPr lang="en-US" sz="1800" i="1" smtClean="0"/>
              <a:t>z</a:t>
            </a:r>
            <a:r>
              <a:rPr lang="en-US" sz="1800" baseline="-25000" smtClean="0">
                <a:latin typeface="Symbol" pitchFamily="18" charset="2"/>
              </a:rPr>
              <a:t> </a:t>
            </a:r>
            <a:endParaRPr lang="en-US" sz="2000" smtClean="0"/>
          </a:p>
          <a:p>
            <a:pPr>
              <a:defRPr/>
            </a:pPr>
            <a:endParaRPr lang="en-US" sz="2000" smtClean="0">
              <a:solidFill>
                <a:srgbClr val="FBE405"/>
              </a:solidFill>
            </a:endParaRPr>
          </a:p>
          <a:p>
            <a:pPr>
              <a:buFont typeface="Symbol" pitchFamily="18" charset="2"/>
              <a:buNone/>
              <a:defRPr/>
            </a:pPr>
            <a:endParaRPr lang="en-US" sz="2000" smtClean="0"/>
          </a:p>
        </p:txBody>
      </p:sp>
      <p:graphicFrame>
        <p:nvGraphicFramePr>
          <p:cNvPr id="23554" name="Object 4">
            <a:hlinkClick r:id="" action="ppaction://ole?verb=0"/>
          </p:cNvPr>
          <p:cNvGraphicFramePr>
            <a:graphicFrameLocks/>
          </p:cNvGraphicFramePr>
          <p:nvPr>
            <p:ph sz="quarter" idx="2"/>
          </p:nvPr>
        </p:nvGraphicFramePr>
        <p:xfrm>
          <a:off x="2425700" y="2836863"/>
          <a:ext cx="1905000" cy="774700"/>
        </p:xfrm>
        <a:graphic>
          <a:graphicData uri="http://schemas.openxmlformats.org/presentationml/2006/ole">
            <p:oleObj spid="_x0000_s23554" name="Equation" r:id="rId4" imgW="749160" imgH="444240" progId="Equation.3">
              <p:embed/>
            </p:oleObj>
          </a:graphicData>
        </a:graphic>
      </p:graphicFrame>
      <p:sp>
        <p:nvSpPr>
          <p:cNvPr id="23558" name="Freeform 5"/>
          <p:cNvSpPr>
            <a:spLocks/>
          </p:cNvSpPr>
          <p:nvPr/>
        </p:nvSpPr>
        <p:spPr bwMode="auto">
          <a:xfrm>
            <a:off x="0" y="4787900"/>
            <a:ext cx="2184400" cy="1079500"/>
          </a:xfrm>
          <a:custGeom>
            <a:avLst/>
            <a:gdLst>
              <a:gd name="T0" fmla="*/ 1355 w 2862"/>
              <a:gd name="T1" fmla="*/ 16 h 1928"/>
              <a:gd name="T2" fmla="*/ 1263 w 2862"/>
              <a:gd name="T3" fmla="*/ 104 h 1928"/>
              <a:gd name="T4" fmla="*/ 1204 w 2862"/>
              <a:gd name="T5" fmla="*/ 196 h 1928"/>
              <a:gd name="T6" fmla="*/ 1144 w 2862"/>
              <a:gd name="T7" fmla="*/ 314 h 1928"/>
              <a:gd name="T8" fmla="*/ 1102 w 2862"/>
              <a:gd name="T9" fmla="*/ 408 h 1928"/>
              <a:gd name="T10" fmla="*/ 1062 w 2862"/>
              <a:gd name="T11" fmla="*/ 504 h 1928"/>
              <a:gd name="T12" fmla="*/ 1020 w 2862"/>
              <a:gd name="T13" fmla="*/ 624 h 1928"/>
              <a:gd name="T14" fmla="*/ 980 w 2862"/>
              <a:gd name="T15" fmla="*/ 736 h 1928"/>
              <a:gd name="T16" fmla="*/ 950 w 2862"/>
              <a:gd name="T17" fmla="*/ 852 h 1928"/>
              <a:gd name="T18" fmla="*/ 921 w 2862"/>
              <a:gd name="T19" fmla="*/ 974 h 1928"/>
              <a:gd name="T20" fmla="*/ 885 w 2862"/>
              <a:gd name="T21" fmla="*/ 1072 h 1928"/>
              <a:gd name="T22" fmla="*/ 843 w 2862"/>
              <a:gd name="T23" fmla="*/ 1186 h 1928"/>
              <a:gd name="T24" fmla="*/ 811 w 2862"/>
              <a:gd name="T25" fmla="*/ 1288 h 1928"/>
              <a:gd name="T26" fmla="*/ 753 w 2862"/>
              <a:gd name="T27" fmla="*/ 1406 h 1928"/>
              <a:gd name="T28" fmla="*/ 675 w 2862"/>
              <a:gd name="T29" fmla="*/ 1520 h 1928"/>
              <a:gd name="T30" fmla="*/ 603 w 2862"/>
              <a:gd name="T31" fmla="*/ 1616 h 1928"/>
              <a:gd name="T32" fmla="*/ 507 w 2862"/>
              <a:gd name="T33" fmla="*/ 1688 h 1928"/>
              <a:gd name="T34" fmla="*/ 398 w 2862"/>
              <a:gd name="T35" fmla="*/ 1738 h 1928"/>
              <a:gd name="T36" fmla="*/ 291 w 2862"/>
              <a:gd name="T37" fmla="*/ 1784 h 1928"/>
              <a:gd name="T38" fmla="*/ 199 w 2862"/>
              <a:gd name="T39" fmla="*/ 1820 h 1928"/>
              <a:gd name="T40" fmla="*/ 75 w 2862"/>
              <a:gd name="T41" fmla="*/ 1860 h 1928"/>
              <a:gd name="T42" fmla="*/ 2 w 2862"/>
              <a:gd name="T43" fmla="*/ 1882 h 1928"/>
              <a:gd name="T44" fmla="*/ 2860 w 2862"/>
              <a:gd name="T45" fmla="*/ 1928 h 1928"/>
              <a:gd name="T46" fmla="*/ 2816 w 2862"/>
              <a:gd name="T47" fmla="*/ 1874 h 1928"/>
              <a:gd name="T48" fmla="*/ 2694 w 2862"/>
              <a:gd name="T49" fmla="*/ 1846 h 1928"/>
              <a:gd name="T50" fmla="*/ 2577 w 2862"/>
              <a:gd name="T51" fmla="*/ 1804 h 1928"/>
              <a:gd name="T52" fmla="*/ 2463 w 2862"/>
              <a:gd name="T53" fmla="*/ 1756 h 1928"/>
              <a:gd name="T54" fmla="*/ 2342 w 2862"/>
              <a:gd name="T55" fmla="*/ 1700 h 1928"/>
              <a:gd name="T56" fmla="*/ 2284 w 2862"/>
              <a:gd name="T57" fmla="*/ 1664 h 1928"/>
              <a:gd name="T58" fmla="*/ 2204 w 2862"/>
              <a:gd name="T59" fmla="*/ 1594 h 1928"/>
              <a:gd name="T60" fmla="*/ 2122 w 2862"/>
              <a:gd name="T61" fmla="*/ 1502 h 1928"/>
              <a:gd name="T62" fmla="*/ 2066 w 2862"/>
              <a:gd name="T63" fmla="*/ 1406 h 1928"/>
              <a:gd name="T64" fmla="*/ 2014 w 2862"/>
              <a:gd name="T65" fmla="*/ 1306 h 1928"/>
              <a:gd name="T66" fmla="*/ 1970 w 2862"/>
              <a:gd name="T67" fmla="*/ 1196 h 1928"/>
              <a:gd name="T68" fmla="*/ 1940 w 2862"/>
              <a:gd name="T69" fmla="*/ 1114 h 1928"/>
              <a:gd name="T70" fmla="*/ 1914 w 2862"/>
              <a:gd name="T71" fmla="*/ 1028 h 1928"/>
              <a:gd name="T72" fmla="*/ 1878 w 2862"/>
              <a:gd name="T73" fmla="*/ 900 h 1928"/>
              <a:gd name="T74" fmla="*/ 1842 w 2862"/>
              <a:gd name="T75" fmla="*/ 770 h 1928"/>
              <a:gd name="T76" fmla="*/ 1803 w 2862"/>
              <a:gd name="T77" fmla="*/ 652 h 1928"/>
              <a:gd name="T78" fmla="*/ 1761 w 2862"/>
              <a:gd name="T79" fmla="*/ 526 h 1928"/>
              <a:gd name="T80" fmla="*/ 1715 w 2862"/>
              <a:gd name="T81" fmla="*/ 404 h 1928"/>
              <a:gd name="T82" fmla="*/ 1683 w 2862"/>
              <a:gd name="T83" fmla="*/ 332 h 1928"/>
              <a:gd name="T84" fmla="*/ 1634 w 2862"/>
              <a:gd name="T85" fmla="*/ 236 h 1928"/>
              <a:gd name="T86" fmla="*/ 1590 w 2862"/>
              <a:gd name="T87" fmla="*/ 156 h 1928"/>
              <a:gd name="T88" fmla="*/ 1610 w 2862"/>
              <a:gd name="T89" fmla="*/ 190 h 1928"/>
              <a:gd name="T90" fmla="*/ 1587 w 2862"/>
              <a:gd name="T91" fmla="*/ 152 h 1928"/>
              <a:gd name="T92" fmla="*/ 1510 w 2862"/>
              <a:gd name="T93" fmla="*/ 52 h 1928"/>
              <a:gd name="T94" fmla="*/ 1452 w 2862"/>
              <a:gd name="T95" fmla="*/ 8 h 19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62"/>
              <a:gd name="T145" fmla="*/ 0 h 1928"/>
              <a:gd name="T146" fmla="*/ 2862 w 2862"/>
              <a:gd name="T147" fmla="*/ 1928 h 192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59" name="Freeform 6"/>
          <p:cNvSpPr>
            <a:spLocks/>
          </p:cNvSpPr>
          <p:nvPr/>
        </p:nvSpPr>
        <p:spPr bwMode="auto">
          <a:xfrm>
            <a:off x="2922588" y="4737100"/>
            <a:ext cx="2184400" cy="1079500"/>
          </a:xfrm>
          <a:custGeom>
            <a:avLst/>
            <a:gdLst>
              <a:gd name="T0" fmla="*/ 1355 w 2862"/>
              <a:gd name="T1" fmla="*/ 16 h 1928"/>
              <a:gd name="T2" fmla="*/ 1263 w 2862"/>
              <a:gd name="T3" fmla="*/ 104 h 1928"/>
              <a:gd name="T4" fmla="*/ 1204 w 2862"/>
              <a:gd name="T5" fmla="*/ 196 h 1928"/>
              <a:gd name="T6" fmla="*/ 1144 w 2862"/>
              <a:gd name="T7" fmla="*/ 314 h 1928"/>
              <a:gd name="T8" fmla="*/ 1102 w 2862"/>
              <a:gd name="T9" fmla="*/ 408 h 1928"/>
              <a:gd name="T10" fmla="*/ 1062 w 2862"/>
              <a:gd name="T11" fmla="*/ 504 h 1928"/>
              <a:gd name="T12" fmla="*/ 1020 w 2862"/>
              <a:gd name="T13" fmla="*/ 624 h 1928"/>
              <a:gd name="T14" fmla="*/ 980 w 2862"/>
              <a:gd name="T15" fmla="*/ 736 h 1928"/>
              <a:gd name="T16" fmla="*/ 950 w 2862"/>
              <a:gd name="T17" fmla="*/ 852 h 1928"/>
              <a:gd name="T18" fmla="*/ 921 w 2862"/>
              <a:gd name="T19" fmla="*/ 974 h 1928"/>
              <a:gd name="T20" fmla="*/ 885 w 2862"/>
              <a:gd name="T21" fmla="*/ 1072 h 1928"/>
              <a:gd name="T22" fmla="*/ 843 w 2862"/>
              <a:gd name="T23" fmla="*/ 1186 h 1928"/>
              <a:gd name="T24" fmla="*/ 811 w 2862"/>
              <a:gd name="T25" fmla="*/ 1288 h 1928"/>
              <a:gd name="T26" fmla="*/ 753 w 2862"/>
              <a:gd name="T27" fmla="*/ 1406 h 1928"/>
              <a:gd name="T28" fmla="*/ 675 w 2862"/>
              <a:gd name="T29" fmla="*/ 1520 h 1928"/>
              <a:gd name="T30" fmla="*/ 603 w 2862"/>
              <a:gd name="T31" fmla="*/ 1616 h 1928"/>
              <a:gd name="T32" fmla="*/ 507 w 2862"/>
              <a:gd name="T33" fmla="*/ 1688 h 1928"/>
              <a:gd name="T34" fmla="*/ 398 w 2862"/>
              <a:gd name="T35" fmla="*/ 1738 h 1928"/>
              <a:gd name="T36" fmla="*/ 291 w 2862"/>
              <a:gd name="T37" fmla="*/ 1784 h 1928"/>
              <a:gd name="T38" fmla="*/ 199 w 2862"/>
              <a:gd name="T39" fmla="*/ 1820 h 1928"/>
              <a:gd name="T40" fmla="*/ 75 w 2862"/>
              <a:gd name="T41" fmla="*/ 1860 h 1928"/>
              <a:gd name="T42" fmla="*/ 2 w 2862"/>
              <a:gd name="T43" fmla="*/ 1882 h 1928"/>
              <a:gd name="T44" fmla="*/ 2860 w 2862"/>
              <a:gd name="T45" fmla="*/ 1928 h 1928"/>
              <a:gd name="T46" fmla="*/ 2816 w 2862"/>
              <a:gd name="T47" fmla="*/ 1874 h 1928"/>
              <a:gd name="T48" fmla="*/ 2694 w 2862"/>
              <a:gd name="T49" fmla="*/ 1846 h 1928"/>
              <a:gd name="T50" fmla="*/ 2577 w 2862"/>
              <a:gd name="T51" fmla="*/ 1804 h 1928"/>
              <a:gd name="T52" fmla="*/ 2463 w 2862"/>
              <a:gd name="T53" fmla="*/ 1756 h 1928"/>
              <a:gd name="T54" fmla="*/ 2342 w 2862"/>
              <a:gd name="T55" fmla="*/ 1700 h 1928"/>
              <a:gd name="T56" fmla="*/ 2284 w 2862"/>
              <a:gd name="T57" fmla="*/ 1664 h 1928"/>
              <a:gd name="T58" fmla="*/ 2204 w 2862"/>
              <a:gd name="T59" fmla="*/ 1594 h 1928"/>
              <a:gd name="T60" fmla="*/ 2122 w 2862"/>
              <a:gd name="T61" fmla="*/ 1502 h 1928"/>
              <a:gd name="T62" fmla="*/ 2066 w 2862"/>
              <a:gd name="T63" fmla="*/ 1406 h 1928"/>
              <a:gd name="T64" fmla="*/ 2014 w 2862"/>
              <a:gd name="T65" fmla="*/ 1306 h 1928"/>
              <a:gd name="T66" fmla="*/ 1970 w 2862"/>
              <a:gd name="T67" fmla="*/ 1196 h 1928"/>
              <a:gd name="T68" fmla="*/ 1940 w 2862"/>
              <a:gd name="T69" fmla="*/ 1114 h 1928"/>
              <a:gd name="T70" fmla="*/ 1914 w 2862"/>
              <a:gd name="T71" fmla="*/ 1028 h 1928"/>
              <a:gd name="T72" fmla="*/ 1878 w 2862"/>
              <a:gd name="T73" fmla="*/ 900 h 1928"/>
              <a:gd name="T74" fmla="*/ 1842 w 2862"/>
              <a:gd name="T75" fmla="*/ 770 h 1928"/>
              <a:gd name="T76" fmla="*/ 1803 w 2862"/>
              <a:gd name="T77" fmla="*/ 652 h 1928"/>
              <a:gd name="T78" fmla="*/ 1761 w 2862"/>
              <a:gd name="T79" fmla="*/ 526 h 1928"/>
              <a:gd name="T80" fmla="*/ 1715 w 2862"/>
              <a:gd name="T81" fmla="*/ 404 h 1928"/>
              <a:gd name="T82" fmla="*/ 1683 w 2862"/>
              <a:gd name="T83" fmla="*/ 332 h 1928"/>
              <a:gd name="T84" fmla="*/ 1634 w 2862"/>
              <a:gd name="T85" fmla="*/ 236 h 1928"/>
              <a:gd name="T86" fmla="*/ 1590 w 2862"/>
              <a:gd name="T87" fmla="*/ 156 h 1928"/>
              <a:gd name="T88" fmla="*/ 1610 w 2862"/>
              <a:gd name="T89" fmla="*/ 190 h 1928"/>
              <a:gd name="T90" fmla="*/ 1587 w 2862"/>
              <a:gd name="T91" fmla="*/ 152 h 1928"/>
              <a:gd name="T92" fmla="*/ 1510 w 2862"/>
              <a:gd name="T93" fmla="*/ 52 h 1928"/>
              <a:gd name="T94" fmla="*/ 1452 w 2862"/>
              <a:gd name="T95" fmla="*/ 8 h 19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62"/>
              <a:gd name="T145" fmla="*/ 0 h 1928"/>
              <a:gd name="T146" fmla="*/ 2862 w 2862"/>
              <a:gd name="T147" fmla="*/ 1928 h 192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0" name="Freeform 7"/>
          <p:cNvSpPr>
            <a:spLocks/>
          </p:cNvSpPr>
          <p:nvPr/>
        </p:nvSpPr>
        <p:spPr bwMode="auto">
          <a:xfrm>
            <a:off x="5892800" y="4737100"/>
            <a:ext cx="2184400" cy="1079500"/>
          </a:xfrm>
          <a:custGeom>
            <a:avLst/>
            <a:gdLst>
              <a:gd name="T0" fmla="*/ 1355 w 2862"/>
              <a:gd name="T1" fmla="*/ 16 h 1928"/>
              <a:gd name="T2" fmla="*/ 1263 w 2862"/>
              <a:gd name="T3" fmla="*/ 104 h 1928"/>
              <a:gd name="T4" fmla="*/ 1204 w 2862"/>
              <a:gd name="T5" fmla="*/ 196 h 1928"/>
              <a:gd name="T6" fmla="*/ 1144 w 2862"/>
              <a:gd name="T7" fmla="*/ 314 h 1928"/>
              <a:gd name="T8" fmla="*/ 1102 w 2862"/>
              <a:gd name="T9" fmla="*/ 408 h 1928"/>
              <a:gd name="T10" fmla="*/ 1062 w 2862"/>
              <a:gd name="T11" fmla="*/ 504 h 1928"/>
              <a:gd name="T12" fmla="*/ 1020 w 2862"/>
              <a:gd name="T13" fmla="*/ 624 h 1928"/>
              <a:gd name="T14" fmla="*/ 980 w 2862"/>
              <a:gd name="T15" fmla="*/ 736 h 1928"/>
              <a:gd name="T16" fmla="*/ 950 w 2862"/>
              <a:gd name="T17" fmla="*/ 852 h 1928"/>
              <a:gd name="T18" fmla="*/ 921 w 2862"/>
              <a:gd name="T19" fmla="*/ 974 h 1928"/>
              <a:gd name="T20" fmla="*/ 885 w 2862"/>
              <a:gd name="T21" fmla="*/ 1072 h 1928"/>
              <a:gd name="T22" fmla="*/ 843 w 2862"/>
              <a:gd name="T23" fmla="*/ 1186 h 1928"/>
              <a:gd name="T24" fmla="*/ 811 w 2862"/>
              <a:gd name="T25" fmla="*/ 1288 h 1928"/>
              <a:gd name="T26" fmla="*/ 753 w 2862"/>
              <a:gd name="T27" fmla="*/ 1406 h 1928"/>
              <a:gd name="T28" fmla="*/ 675 w 2862"/>
              <a:gd name="T29" fmla="*/ 1520 h 1928"/>
              <a:gd name="T30" fmla="*/ 603 w 2862"/>
              <a:gd name="T31" fmla="*/ 1616 h 1928"/>
              <a:gd name="T32" fmla="*/ 507 w 2862"/>
              <a:gd name="T33" fmla="*/ 1688 h 1928"/>
              <a:gd name="T34" fmla="*/ 398 w 2862"/>
              <a:gd name="T35" fmla="*/ 1738 h 1928"/>
              <a:gd name="T36" fmla="*/ 291 w 2862"/>
              <a:gd name="T37" fmla="*/ 1784 h 1928"/>
              <a:gd name="T38" fmla="*/ 199 w 2862"/>
              <a:gd name="T39" fmla="*/ 1820 h 1928"/>
              <a:gd name="T40" fmla="*/ 75 w 2862"/>
              <a:gd name="T41" fmla="*/ 1860 h 1928"/>
              <a:gd name="T42" fmla="*/ 2 w 2862"/>
              <a:gd name="T43" fmla="*/ 1882 h 1928"/>
              <a:gd name="T44" fmla="*/ 2860 w 2862"/>
              <a:gd name="T45" fmla="*/ 1928 h 1928"/>
              <a:gd name="T46" fmla="*/ 2816 w 2862"/>
              <a:gd name="T47" fmla="*/ 1874 h 1928"/>
              <a:gd name="T48" fmla="*/ 2694 w 2862"/>
              <a:gd name="T49" fmla="*/ 1846 h 1928"/>
              <a:gd name="T50" fmla="*/ 2577 w 2862"/>
              <a:gd name="T51" fmla="*/ 1804 h 1928"/>
              <a:gd name="T52" fmla="*/ 2463 w 2862"/>
              <a:gd name="T53" fmla="*/ 1756 h 1928"/>
              <a:gd name="T54" fmla="*/ 2342 w 2862"/>
              <a:gd name="T55" fmla="*/ 1700 h 1928"/>
              <a:gd name="T56" fmla="*/ 2284 w 2862"/>
              <a:gd name="T57" fmla="*/ 1664 h 1928"/>
              <a:gd name="T58" fmla="*/ 2204 w 2862"/>
              <a:gd name="T59" fmla="*/ 1594 h 1928"/>
              <a:gd name="T60" fmla="*/ 2122 w 2862"/>
              <a:gd name="T61" fmla="*/ 1502 h 1928"/>
              <a:gd name="T62" fmla="*/ 2066 w 2862"/>
              <a:gd name="T63" fmla="*/ 1406 h 1928"/>
              <a:gd name="T64" fmla="*/ 2014 w 2862"/>
              <a:gd name="T65" fmla="*/ 1306 h 1928"/>
              <a:gd name="T66" fmla="*/ 1970 w 2862"/>
              <a:gd name="T67" fmla="*/ 1196 h 1928"/>
              <a:gd name="T68" fmla="*/ 1940 w 2862"/>
              <a:gd name="T69" fmla="*/ 1114 h 1928"/>
              <a:gd name="T70" fmla="*/ 1914 w 2862"/>
              <a:gd name="T71" fmla="*/ 1028 h 1928"/>
              <a:gd name="T72" fmla="*/ 1878 w 2862"/>
              <a:gd name="T73" fmla="*/ 900 h 1928"/>
              <a:gd name="T74" fmla="*/ 1842 w 2862"/>
              <a:gd name="T75" fmla="*/ 770 h 1928"/>
              <a:gd name="T76" fmla="*/ 1803 w 2862"/>
              <a:gd name="T77" fmla="*/ 652 h 1928"/>
              <a:gd name="T78" fmla="*/ 1761 w 2862"/>
              <a:gd name="T79" fmla="*/ 526 h 1928"/>
              <a:gd name="T80" fmla="*/ 1715 w 2862"/>
              <a:gd name="T81" fmla="*/ 404 h 1928"/>
              <a:gd name="T82" fmla="*/ 1683 w 2862"/>
              <a:gd name="T83" fmla="*/ 332 h 1928"/>
              <a:gd name="T84" fmla="*/ 1634 w 2862"/>
              <a:gd name="T85" fmla="*/ 236 h 1928"/>
              <a:gd name="T86" fmla="*/ 1590 w 2862"/>
              <a:gd name="T87" fmla="*/ 156 h 1928"/>
              <a:gd name="T88" fmla="*/ 1610 w 2862"/>
              <a:gd name="T89" fmla="*/ 190 h 1928"/>
              <a:gd name="T90" fmla="*/ 1587 w 2862"/>
              <a:gd name="T91" fmla="*/ 152 h 1928"/>
              <a:gd name="T92" fmla="*/ 1510 w 2862"/>
              <a:gd name="T93" fmla="*/ 52 h 1928"/>
              <a:gd name="T94" fmla="*/ 1452 w 2862"/>
              <a:gd name="T95" fmla="*/ 8 h 19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62"/>
              <a:gd name="T145" fmla="*/ 0 h 1928"/>
              <a:gd name="T146" fmla="*/ 2862 w 2862"/>
              <a:gd name="T147" fmla="*/ 1928 h 192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1" name="Line 8"/>
          <p:cNvSpPr>
            <a:spLocks noChangeShapeType="1"/>
          </p:cNvSpPr>
          <p:nvPr/>
        </p:nvSpPr>
        <p:spPr bwMode="auto">
          <a:xfrm>
            <a:off x="419100" y="5651500"/>
            <a:ext cx="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2" name="Line 9"/>
          <p:cNvSpPr>
            <a:spLocks noChangeShapeType="1"/>
          </p:cNvSpPr>
          <p:nvPr/>
        </p:nvSpPr>
        <p:spPr bwMode="auto">
          <a:xfrm>
            <a:off x="4572000" y="5651500"/>
            <a:ext cx="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3" name="Line 10"/>
          <p:cNvSpPr>
            <a:spLocks noChangeShapeType="1"/>
          </p:cNvSpPr>
          <p:nvPr/>
        </p:nvSpPr>
        <p:spPr bwMode="auto">
          <a:xfrm>
            <a:off x="6311900" y="5651500"/>
            <a:ext cx="12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4" name="Line 11"/>
          <p:cNvSpPr>
            <a:spLocks noChangeShapeType="1"/>
          </p:cNvSpPr>
          <p:nvPr/>
        </p:nvSpPr>
        <p:spPr bwMode="auto">
          <a:xfrm>
            <a:off x="7615238" y="5651500"/>
            <a:ext cx="381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3555" name="Object 12">
            <a:hlinkClick r:id="" action="ppaction://ole?verb=0"/>
          </p:cNvPr>
          <p:cNvGraphicFramePr>
            <a:graphicFrameLocks/>
          </p:cNvGraphicFramePr>
          <p:nvPr>
            <p:ph sz="quarter" idx="3"/>
          </p:nvPr>
        </p:nvGraphicFramePr>
        <p:xfrm>
          <a:off x="5456238" y="2989263"/>
          <a:ext cx="2197100" cy="774700"/>
        </p:xfrm>
        <a:graphic>
          <a:graphicData uri="http://schemas.openxmlformats.org/presentationml/2006/ole">
            <p:oleObj spid="_x0000_s23555" name="Equation" r:id="rId5" imgW="2197080" imgH="77436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Tests About a Population Proportion (cont.)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850900"/>
            <a:ext cx="8458200" cy="53594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endParaRPr lang="en-US" sz="2000" baseline="-25000" smtClean="0">
              <a:latin typeface="Symbol" pitchFamily="18" charset="2"/>
            </a:endParaRPr>
          </a:p>
          <a:p>
            <a:pPr>
              <a:defRPr/>
            </a:pPr>
            <a:r>
              <a:rPr lang="en-US" sz="1800" smtClean="0">
                <a:solidFill>
                  <a:srgbClr val="FBE405"/>
                </a:solidFill>
              </a:rPr>
              <a:t>Rejection Rule (2)            Reject if  P.V&lt;</a:t>
            </a:r>
            <a:r>
              <a:rPr lang="en-US" sz="1800" smtClean="0">
                <a:solidFill>
                  <a:srgbClr val="FBE405"/>
                </a:solidFill>
                <a:sym typeface="Symbol" pitchFamily="18" charset="2"/>
              </a:rPr>
              <a:t></a:t>
            </a:r>
            <a:endParaRPr lang="en-US" sz="1800" smtClean="0">
              <a:solidFill>
                <a:srgbClr val="FBE405"/>
              </a:solidFill>
            </a:endParaRPr>
          </a:p>
          <a:p>
            <a:pPr>
              <a:buFont typeface="Symbol" pitchFamily="18" charset="2"/>
              <a:buChar char=" "/>
              <a:defRPr/>
            </a:pPr>
            <a:r>
              <a:rPr lang="en-US" sz="1800" smtClean="0"/>
              <a:t>P.V= P ( Z&lt; Z</a:t>
            </a:r>
            <a:r>
              <a:rPr lang="en-US" sz="1800" baseline="-25000" smtClean="0"/>
              <a:t>0</a:t>
            </a:r>
            <a:r>
              <a:rPr lang="en-US" sz="1800" smtClean="0"/>
              <a:t>)               P.V = P ( Z &gt; Z</a:t>
            </a:r>
            <a:r>
              <a:rPr lang="en-US" sz="1800" baseline="-25000" smtClean="0"/>
              <a:t>0</a:t>
            </a:r>
            <a:r>
              <a:rPr lang="en-US" sz="1800" smtClean="0"/>
              <a:t>)                          P.V= 2 P( Z&lt; Z</a:t>
            </a:r>
            <a:r>
              <a:rPr lang="en-US" sz="1800" baseline="-25000" smtClean="0"/>
              <a:t>0</a:t>
            </a:r>
            <a:r>
              <a:rPr lang="en-US" sz="1800" smtClean="0"/>
              <a:t>)   or  </a:t>
            </a:r>
          </a:p>
          <a:p>
            <a:pPr>
              <a:buFont typeface="Symbol" pitchFamily="18" charset="2"/>
              <a:buChar char=" "/>
              <a:defRPr/>
            </a:pPr>
            <a:r>
              <a:rPr lang="en-US" sz="1800" smtClean="0"/>
              <a:t>                                                                                                 P.V= 2 P (Z &gt; Z</a:t>
            </a:r>
            <a:r>
              <a:rPr lang="en-US" sz="1800" baseline="-25000" smtClean="0"/>
              <a:t>0</a:t>
            </a:r>
            <a:r>
              <a:rPr lang="en-US" sz="1800" smtClean="0"/>
              <a:t>) </a:t>
            </a:r>
          </a:p>
          <a:p>
            <a:pPr>
              <a:buFont typeface="Monotype Sorts" pitchFamily="2" charset="2"/>
              <a:buNone/>
              <a:defRPr/>
            </a:pPr>
            <a:endParaRPr lang="en-US" smtClean="0"/>
          </a:p>
          <a:p>
            <a:pPr>
              <a:buFont typeface="Monotype Sorts" pitchFamily="2" charset="2"/>
              <a:buNone/>
              <a:defRPr/>
            </a:pPr>
            <a:endParaRPr lang="en-US" smtClean="0"/>
          </a:p>
          <a:p>
            <a:pPr>
              <a:buFont typeface="Monotype Sorts" pitchFamily="2" charset="2"/>
              <a:buNone/>
              <a:defRPr/>
            </a:pPr>
            <a:endParaRPr lang="en-US" smtClean="0"/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      -</a:t>
            </a:r>
            <a:r>
              <a:rPr lang="en-US" i="1" smtClean="0"/>
              <a:t>z</a:t>
            </a:r>
            <a:r>
              <a:rPr lang="en-US" baseline="-25000" smtClean="0">
                <a:latin typeface="Symbol" pitchFamily="18" charset="2"/>
              </a:rPr>
              <a:t>0</a:t>
            </a:r>
            <a:r>
              <a:rPr lang="en-US" smtClean="0"/>
              <a:t>                                             </a:t>
            </a:r>
            <a:r>
              <a:rPr lang="en-US" i="1" smtClean="0"/>
              <a:t>z</a:t>
            </a:r>
            <a:r>
              <a:rPr lang="en-US" baseline="-25000" smtClean="0">
                <a:latin typeface="Symbol" pitchFamily="18" charset="2"/>
              </a:rPr>
              <a:t>0</a:t>
            </a:r>
            <a:r>
              <a:rPr lang="en-US" smtClean="0"/>
              <a:t> </a:t>
            </a:r>
            <a:r>
              <a:rPr lang="en-US" sz="2000" baseline="-25000" smtClean="0">
                <a:latin typeface="Symbol" pitchFamily="18" charset="2"/>
              </a:rPr>
              <a:t>                                 </a:t>
            </a:r>
            <a:r>
              <a:rPr lang="en-US" sz="2000" smtClean="0"/>
              <a:t>-</a:t>
            </a:r>
            <a:r>
              <a:rPr lang="en-US" sz="2000" baseline="-25000" smtClean="0">
                <a:latin typeface="Symbol" pitchFamily="18" charset="2"/>
              </a:rPr>
              <a:t></a:t>
            </a:r>
            <a:r>
              <a:rPr lang="en-US" sz="2000" i="1" smtClean="0"/>
              <a:t>z</a:t>
            </a:r>
            <a:r>
              <a:rPr lang="en-US" sz="2000" baseline="-25000" smtClean="0">
                <a:latin typeface="Symbol" pitchFamily="18" charset="2"/>
              </a:rPr>
              <a:t>0                        </a:t>
            </a:r>
            <a:r>
              <a:rPr lang="en-US" sz="2000" i="1" smtClean="0"/>
              <a:t>z</a:t>
            </a:r>
            <a:r>
              <a:rPr lang="en-US" sz="2000" baseline="-25000" smtClean="0">
                <a:latin typeface="Symbol" pitchFamily="18" charset="2"/>
              </a:rPr>
              <a:t>0 </a:t>
            </a:r>
            <a:endParaRPr lang="en-US" smtClean="0"/>
          </a:p>
          <a:p>
            <a:pPr>
              <a:defRPr/>
            </a:pPr>
            <a:endParaRPr lang="en-US" smtClean="0">
              <a:solidFill>
                <a:srgbClr val="FBE405"/>
              </a:solidFill>
            </a:endParaRPr>
          </a:p>
          <a:p>
            <a:pPr>
              <a:buFont typeface="Symbol" pitchFamily="18" charset="2"/>
              <a:buNone/>
              <a:defRPr/>
            </a:pPr>
            <a:endParaRPr lang="en-US" smtClean="0"/>
          </a:p>
        </p:txBody>
      </p:sp>
      <p:sp>
        <p:nvSpPr>
          <p:cNvPr id="54276" name="Freeform 4"/>
          <p:cNvSpPr>
            <a:spLocks/>
          </p:cNvSpPr>
          <p:nvPr/>
        </p:nvSpPr>
        <p:spPr bwMode="auto">
          <a:xfrm>
            <a:off x="419100" y="2451100"/>
            <a:ext cx="2184400" cy="1079500"/>
          </a:xfrm>
          <a:custGeom>
            <a:avLst/>
            <a:gdLst>
              <a:gd name="T0" fmla="*/ 1355 w 2862"/>
              <a:gd name="T1" fmla="*/ 16 h 1928"/>
              <a:gd name="T2" fmla="*/ 1263 w 2862"/>
              <a:gd name="T3" fmla="*/ 104 h 1928"/>
              <a:gd name="T4" fmla="*/ 1204 w 2862"/>
              <a:gd name="T5" fmla="*/ 196 h 1928"/>
              <a:gd name="T6" fmla="*/ 1144 w 2862"/>
              <a:gd name="T7" fmla="*/ 314 h 1928"/>
              <a:gd name="T8" fmla="*/ 1102 w 2862"/>
              <a:gd name="T9" fmla="*/ 408 h 1928"/>
              <a:gd name="T10" fmla="*/ 1062 w 2862"/>
              <a:gd name="T11" fmla="*/ 504 h 1928"/>
              <a:gd name="T12" fmla="*/ 1020 w 2862"/>
              <a:gd name="T13" fmla="*/ 624 h 1928"/>
              <a:gd name="T14" fmla="*/ 980 w 2862"/>
              <a:gd name="T15" fmla="*/ 736 h 1928"/>
              <a:gd name="T16" fmla="*/ 950 w 2862"/>
              <a:gd name="T17" fmla="*/ 852 h 1928"/>
              <a:gd name="T18" fmla="*/ 921 w 2862"/>
              <a:gd name="T19" fmla="*/ 974 h 1928"/>
              <a:gd name="T20" fmla="*/ 885 w 2862"/>
              <a:gd name="T21" fmla="*/ 1072 h 1928"/>
              <a:gd name="T22" fmla="*/ 843 w 2862"/>
              <a:gd name="T23" fmla="*/ 1186 h 1928"/>
              <a:gd name="T24" fmla="*/ 811 w 2862"/>
              <a:gd name="T25" fmla="*/ 1288 h 1928"/>
              <a:gd name="T26" fmla="*/ 753 w 2862"/>
              <a:gd name="T27" fmla="*/ 1406 h 1928"/>
              <a:gd name="T28" fmla="*/ 675 w 2862"/>
              <a:gd name="T29" fmla="*/ 1520 h 1928"/>
              <a:gd name="T30" fmla="*/ 603 w 2862"/>
              <a:gd name="T31" fmla="*/ 1616 h 1928"/>
              <a:gd name="T32" fmla="*/ 507 w 2862"/>
              <a:gd name="T33" fmla="*/ 1688 h 1928"/>
              <a:gd name="T34" fmla="*/ 398 w 2862"/>
              <a:gd name="T35" fmla="*/ 1738 h 1928"/>
              <a:gd name="T36" fmla="*/ 291 w 2862"/>
              <a:gd name="T37" fmla="*/ 1784 h 1928"/>
              <a:gd name="T38" fmla="*/ 199 w 2862"/>
              <a:gd name="T39" fmla="*/ 1820 h 1928"/>
              <a:gd name="T40" fmla="*/ 75 w 2862"/>
              <a:gd name="T41" fmla="*/ 1860 h 1928"/>
              <a:gd name="T42" fmla="*/ 2 w 2862"/>
              <a:gd name="T43" fmla="*/ 1882 h 1928"/>
              <a:gd name="T44" fmla="*/ 2860 w 2862"/>
              <a:gd name="T45" fmla="*/ 1928 h 1928"/>
              <a:gd name="T46" fmla="*/ 2816 w 2862"/>
              <a:gd name="T47" fmla="*/ 1874 h 1928"/>
              <a:gd name="T48" fmla="*/ 2694 w 2862"/>
              <a:gd name="T49" fmla="*/ 1846 h 1928"/>
              <a:gd name="T50" fmla="*/ 2577 w 2862"/>
              <a:gd name="T51" fmla="*/ 1804 h 1928"/>
              <a:gd name="T52" fmla="*/ 2463 w 2862"/>
              <a:gd name="T53" fmla="*/ 1756 h 1928"/>
              <a:gd name="T54" fmla="*/ 2342 w 2862"/>
              <a:gd name="T55" fmla="*/ 1700 h 1928"/>
              <a:gd name="T56" fmla="*/ 2284 w 2862"/>
              <a:gd name="T57" fmla="*/ 1664 h 1928"/>
              <a:gd name="T58" fmla="*/ 2204 w 2862"/>
              <a:gd name="T59" fmla="*/ 1594 h 1928"/>
              <a:gd name="T60" fmla="*/ 2122 w 2862"/>
              <a:gd name="T61" fmla="*/ 1502 h 1928"/>
              <a:gd name="T62" fmla="*/ 2066 w 2862"/>
              <a:gd name="T63" fmla="*/ 1406 h 1928"/>
              <a:gd name="T64" fmla="*/ 2014 w 2862"/>
              <a:gd name="T65" fmla="*/ 1306 h 1928"/>
              <a:gd name="T66" fmla="*/ 1970 w 2862"/>
              <a:gd name="T67" fmla="*/ 1196 h 1928"/>
              <a:gd name="T68" fmla="*/ 1940 w 2862"/>
              <a:gd name="T69" fmla="*/ 1114 h 1928"/>
              <a:gd name="T70" fmla="*/ 1914 w 2862"/>
              <a:gd name="T71" fmla="*/ 1028 h 1928"/>
              <a:gd name="T72" fmla="*/ 1878 w 2862"/>
              <a:gd name="T73" fmla="*/ 900 h 1928"/>
              <a:gd name="T74" fmla="*/ 1842 w 2862"/>
              <a:gd name="T75" fmla="*/ 770 h 1928"/>
              <a:gd name="T76" fmla="*/ 1803 w 2862"/>
              <a:gd name="T77" fmla="*/ 652 h 1928"/>
              <a:gd name="T78" fmla="*/ 1761 w 2862"/>
              <a:gd name="T79" fmla="*/ 526 h 1928"/>
              <a:gd name="T80" fmla="*/ 1715 w 2862"/>
              <a:gd name="T81" fmla="*/ 404 h 1928"/>
              <a:gd name="T82" fmla="*/ 1683 w 2862"/>
              <a:gd name="T83" fmla="*/ 332 h 1928"/>
              <a:gd name="T84" fmla="*/ 1634 w 2862"/>
              <a:gd name="T85" fmla="*/ 236 h 1928"/>
              <a:gd name="T86" fmla="*/ 1590 w 2862"/>
              <a:gd name="T87" fmla="*/ 156 h 1928"/>
              <a:gd name="T88" fmla="*/ 1610 w 2862"/>
              <a:gd name="T89" fmla="*/ 190 h 1928"/>
              <a:gd name="T90" fmla="*/ 1587 w 2862"/>
              <a:gd name="T91" fmla="*/ 152 h 1928"/>
              <a:gd name="T92" fmla="*/ 1510 w 2862"/>
              <a:gd name="T93" fmla="*/ 52 h 1928"/>
              <a:gd name="T94" fmla="*/ 1452 w 2862"/>
              <a:gd name="T95" fmla="*/ 8 h 19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62"/>
              <a:gd name="T145" fmla="*/ 0 h 1928"/>
              <a:gd name="T146" fmla="*/ 2862 w 2862"/>
              <a:gd name="T147" fmla="*/ 1928 h 192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77" name="Freeform 5"/>
          <p:cNvSpPr>
            <a:spLocks/>
          </p:cNvSpPr>
          <p:nvPr/>
        </p:nvSpPr>
        <p:spPr bwMode="auto">
          <a:xfrm>
            <a:off x="2922588" y="2451100"/>
            <a:ext cx="2184400" cy="1079500"/>
          </a:xfrm>
          <a:custGeom>
            <a:avLst/>
            <a:gdLst>
              <a:gd name="T0" fmla="*/ 1355 w 2862"/>
              <a:gd name="T1" fmla="*/ 16 h 1928"/>
              <a:gd name="T2" fmla="*/ 1263 w 2862"/>
              <a:gd name="T3" fmla="*/ 104 h 1928"/>
              <a:gd name="T4" fmla="*/ 1204 w 2862"/>
              <a:gd name="T5" fmla="*/ 196 h 1928"/>
              <a:gd name="T6" fmla="*/ 1144 w 2862"/>
              <a:gd name="T7" fmla="*/ 314 h 1928"/>
              <a:gd name="T8" fmla="*/ 1102 w 2862"/>
              <a:gd name="T9" fmla="*/ 408 h 1928"/>
              <a:gd name="T10" fmla="*/ 1062 w 2862"/>
              <a:gd name="T11" fmla="*/ 504 h 1928"/>
              <a:gd name="T12" fmla="*/ 1020 w 2862"/>
              <a:gd name="T13" fmla="*/ 624 h 1928"/>
              <a:gd name="T14" fmla="*/ 980 w 2862"/>
              <a:gd name="T15" fmla="*/ 736 h 1928"/>
              <a:gd name="T16" fmla="*/ 950 w 2862"/>
              <a:gd name="T17" fmla="*/ 852 h 1928"/>
              <a:gd name="T18" fmla="*/ 921 w 2862"/>
              <a:gd name="T19" fmla="*/ 974 h 1928"/>
              <a:gd name="T20" fmla="*/ 885 w 2862"/>
              <a:gd name="T21" fmla="*/ 1072 h 1928"/>
              <a:gd name="T22" fmla="*/ 843 w 2862"/>
              <a:gd name="T23" fmla="*/ 1186 h 1928"/>
              <a:gd name="T24" fmla="*/ 811 w 2862"/>
              <a:gd name="T25" fmla="*/ 1288 h 1928"/>
              <a:gd name="T26" fmla="*/ 753 w 2862"/>
              <a:gd name="T27" fmla="*/ 1406 h 1928"/>
              <a:gd name="T28" fmla="*/ 675 w 2862"/>
              <a:gd name="T29" fmla="*/ 1520 h 1928"/>
              <a:gd name="T30" fmla="*/ 603 w 2862"/>
              <a:gd name="T31" fmla="*/ 1616 h 1928"/>
              <a:gd name="T32" fmla="*/ 507 w 2862"/>
              <a:gd name="T33" fmla="*/ 1688 h 1928"/>
              <a:gd name="T34" fmla="*/ 398 w 2862"/>
              <a:gd name="T35" fmla="*/ 1738 h 1928"/>
              <a:gd name="T36" fmla="*/ 291 w 2862"/>
              <a:gd name="T37" fmla="*/ 1784 h 1928"/>
              <a:gd name="T38" fmla="*/ 199 w 2862"/>
              <a:gd name="T39" fmla="*/ 1820 h 1928"/>
              <a:gd name="T40" fmla="*/ 75 w 2862"/>
              <a:gd name="T41" fmla="*/ 1860 h 1928"/>
              <a:gd name="T42" fmla="*/ 2 w 2862"/>
              <a:gd name="T43" fmla="*/ 1882 h 1928"/>
              <a:gd name="T44" fmla="*/ 2860 w 2862"/>
              <a:gd name="T45" fmla="*/ 1928 h 1928"/>
              <a:gd name="T46" fmla="*/ 2816 w 2862"/>
              <a:gd name="T47" fmla="*/ 1874 h 1928"/>
              <a:gd name="T48" fmla="*/ 2694 w 2862"/>
              <a:gd name="T49" fmla="*/ 1846 h 1928"/>
              <a:gd name="T50" fmla="*/ 2577 w 2862"/>
              <a:gd name="T51" fmla="*/ 1804 h 1928"/>
              <a:gd name="T52" fmla="*/ 2463 w 2862"/>
              <a:gd name="T53" fmla="*/ 1756 h 1928"/>
              <a:gd name="T54" fmla="*/ 2342 w 2862"/>
              <a:gd name="T55" fmla="*/ 1700 h 1928"/>
              <a:gd name="T56" fmla="*/ 2284 w 2862"/>
              <a:gd name="T57" fmla="*/ 1664 h 1928"/>
              <a:gd name="T58" fmla="*/ 2204 w 2862"/>
              <a:gd name="T59" fmla="*/ 1594 h 1928"/>
              <a:gd name="T60" fmla="*/ 2122 w 2862"/>
              <a:gd name="T61" fmla="*/ 1502 h 1928"/>
              <a:gd name="T62" fmla="*/ 2066 w 2862"/>
              <a:gd name="T63" fmla="*/ 1406 h 1928"/>
              <a:gd name="T64" fmla="*/ 2014 w 2862"/>
              <a:gd name="T65" fmla="*/ 1306 h 1928"/>
              <a:gd name="T66" fmla="*/ 1970 w 2862"/>
              <a:gd name="T67" fmla="*/ 1196 h 1928"/>
              <a:gd name="T68" fmla="*/ 1940 w 2862"/>
              <a:gd name="T69" fmla="*/ 1114 h 1928"/>
              <a:gd name="T70" fmla="*/ 1914 w 2862"/>
              <a:gd name="T71" fmla="*/ 1028 h 1928"/>
              <a:gd name="T72" fmla="*/ 1878 w 2862"/>
              <a:gd name="T73" fmla="*/ 900 h 1928"/>
              <a:gd name="T74" fmla="*/ 1842 w 2862"/>
              <a:gd name="T75" fmla="*/ 770 h 1928"/>
              <a:gd name="T76" fmla="*/ 1803 w 2862"/>
              <a:gd name="T77" fmla="*/ 652 h 1928"/>
              <a:gd name="T78" fmla="*/ 1761 w 2862"/>
              <a:gd name="T79" fmla="*/ 526 h 1928"/>
              <a:gd name="T80" fmla="*/ 1715 w 2862"/>
              <a:gd name="T81" fmla="*/ 404 h 1928"/>
              <a:gd name="T82" fmla="*/ 1683 w 2862"/>
              <a:gd name="T83" fmla="*/ 332 h 1928"/>
              <a:gd name="T84" fmla="*/ 1634 w 2862"/>
              <a:gd name="T85" fmla="*/ 236 h 1928"/>
              <a:gd name="T86" fmla="*/ 1590 w 2862"/>
              <a:gd name="T87" fmla="*/ 156 h 1928"/>
              <a:gd name="T88" fmla="*/ 1610 w 2862"/>
              <a:gd name="T89" fmla="*/ 190 h 1928"/>
              <a:gd name="T90" fmla="*/ 1587 w 2862"/>
              <a:gd name="T91" fmla="*/ 152 h 1928"/>
              <a:gd name="T92" fmla="*/ 1510 w 2862"/>
              <a:gd name="T93" fmla="*/ 52 h 1928"/>
              <a:gd name="T94" fmla="*/ 1452 w 2862"/>
              <a:gd name="T95" fmla="*/ 8 h 19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62"/>
              <a:gd name="T145" fmla="*/ 0 h 1928"/>
              <a:gd name="T146" fmla="*/ 2862 w 2862"/>
              <a:gd name="T147" fmla="*/ 1928 h 192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78" name="Freeform 6"/>
          <p:cNvSpPr>
            <a:spLocks/>
          </p:cNvSpPr>
          <p:nvPr/>
        </p:nvSpPr>
        <p:spPr bwMode="auto">
          <a:xfrm>
            <a:off x="5892800" y="2451100"/>
            <a:ext cx="2184400" cy="1079500"/>
          </a:xfrm>
          <a:custGeom>
            <a:avLst/>
            <a:gdLst>
              <a:gd name="T0" fmla="*/ 1355 w 2862"/>
              <a:gd name="T1" fmla="*/ 16 h 1928"/>
              <a:gd name="T2" fmla="*/ 1263 w 2862"/>
              <a:gd name="T3" fmla="*/ 104 h 1928"/>
              <a:gd name="T4" fmla="*/ 1204 w 2862"/>
              <a:gd name="T5" fmla="*/ 196 h 1928"/>
              <a:gd name="T6" fmla="*/ 1144 w 2862"/>
              <a:gd name="T7" fmla="*/ 314 h 1928"/>
              <a:gd name="T8" fmla="*/ 1102 w 2862"/>
              <a:gd name="T9" fmla="*/ 408 h 1928"/>
              <a:gd name="T10" fmla="*/ 1062 w 2862"/>
              <a:gd name="T11" fmla="*/ 504 h 1928"/>
              <a:gd name="T12" fmla="*/ 1020 w 2862"/>
              <a:gd name="T13" fmla="*/ 624 h 1928"/>
              <a:gd name="T14" fmla="*/ 980 w 2862"/>
              <a:gd name="T15" fmla="*/ 736 h 1928"/>
              <a:gd name="T16" fmla="*/ 950 w 2862"/>
              <a:gd name="T17" fmla="*/ 852 h 1928"/>
              <a:gd name="T18" fmla="*/ 921 w 2862"/>
              <a:gd name="T19" fmla="*/ 974 h 1928"/>
              <a:gd name="T20" fmla="*/ 885 w 2862"/>
              <a:gd name="T21" fmla="*/ 1072 h 1928"/>
              <a:gd name="T22" fmla="*/ 843 w 2862"/>
              <a:gd name="T23" fmla="*/ 1186 h 1928"/>
              <a:gd name="T24" fmla="*/ 811 w 2862"/>
              <a:gd name="T25" fmla="*/ 1288 h 1928"/>
              <a:gd name="T26" fmla="*/ 753 w 2862"/>
              <a:gd name="T27" fmla="*/ 1406 h 1928"/>
              <a:gd name="T28" fmla="*/ 675 w 2862"/>
              <a:gd name="T29" fmla="*/ 1520 h 1928"/>
              <a:gd name="T30" fmla="*/ 603 w 2862"/>
              <a:gd name="T31" fmla="*/ 1616 h 1928"/>
              <a:gd name="T32" fmla="*/ 507 w 2862"/>
              <a:gd name="T33" fmla="*/ 1688 h 1928"/>
              <a:gd name="T34" fmla="*/ 398 w 2862"/>
              <a:gd name="T35" fmla="*/ 1738 h 1928"/>
              <a:gd name="T36" fmla="*/ 291 w 2862"/>
              <a:gd name="T37" fmla="*/ 1784 h 1928"/>
              <a:gd name="T38" fmla="*/ 199 w 2862"/>
              <a:gd name="T39" fmla="*/ 1820 h 1928"/>
              <a:gd name="T40" fmla="*/ 75 w 2862"/>
              <a:gd name="T41" fmla="*/ 1860 h 1928"/>
              <a:gd name="T42" fmla="*/ 2 w 2862"/>
              <a:gd name="T43" fmla="*/ 1882 h 1928"/>
              <a:gd name="T44" fmla="*/ 2860 w 2862"/>
              <a:gd name="T45" fmla="*/ 1928 h 1928"/>
              <a:gd name="T46" fmla="*/ 2816 w 2862"/>
              <a:gd name="T47" fmla="*/ 1874 h 1928"/>
              <a:gd name="T48" fmla="*/ 2694 w 2862"/>
              <a:gd name="T49" fmla="*/ 1846 h 1928"/>
              <a:gd name="T50" fmla="*/ 2577 w 2862"/>
              <a:gd name="T51" fmla="*/ 1804 h 1928"/>
              <a:gd name="T52" fmla="*/ 2463 w 2862"/>
              <a:gd name="T53" fmla="*/ 1756 h 1928"/>
              <a:gd name="T54" fmla="*/ 2342 w 2862"/>
              <a:gd name="T55" fmla="*/ 1700 h 1928"/>
              <a:gd name="T56" fmla="*/ 2284 w 2862"/>
              <a:gd name="T57" fmla="*/ 1664 h 1928"/>
              <a:gd name="T58" fmla="*/ 2204 w 2862"/>
              <a:gd name="T59" fmla="*/ 1594 h 1928"/>
              <a:gd name="T60" fmla="*/ 2122 w 2862"/>
              <a:gd name="T61" fmla="*/ 1502 h 1928"/>
              <a:gd name="T62" fmla="*/ 2066 w 2862"/>
              <a:gd name="T63" fmla="*/ 1406 h 1928"/>
              <a:gd name="T64" fmla="*/ 2014 w 2862"/>
              <a:gd name="T65" fmla="*/ 1306 h 1928"/>
              <a:gd name="T66" fmla="*/ 1970 w 2862"/>
              <a:gd name="T67" fmla="*/ 1196 h 1928"/>
              <a:gd name="T68" fmla="*/ 1940 w 2862"/>
              <a:gd name="T69" fmla="*/ 1114 h 1928"/>
              <a:gd name="T70" fmla="*/ 1914 w 2862"/>
              <a:gd name="T71" fmla="*/ 1028 h 1928"/>
              <a:gd name="T72" fmla="*/ 1878 w 2862"/>
              <a:gd name="T73" fmla="*/ 900 h 1928"/>
              <a:gd name="T74" fmla="*/ 1842 w 2862"/>
              <a:gd name="T75" fmla="*/ 770 h 1928"/>
              <a:gd name="T76" fmla="*/ 1803 w 2862"/>
              <a:gd name="T77" fmla="*/ 652 h 1928"/>
              <a:gd name="T78" fmla="*/ 1761 w 2862"/>
              <a:gd name="T79" fmla="*/ 526 h 1928"/>
              <a:gd name="T80" fmla="*/ 1715 w 2862"/>
              <a:gd name="T81" fmla="*/ 404 h 1928"/>
              <a:gd name="T82" fmla="*/ 1683 w 2862"/>
              <a:gd name="T83" fmla="*/ 332 h 1928"/>
              <a:gd name="T84" fmla="*/ 1634 w 2862"/>
              <a:gd name="T85" fmla="*/ 236 h 1928"/>
              <a:gd name="T86" fmla="*/ 1590 w 2862"/>
              <a:gd name="T87" fmla="*/ 156 h 1928"/>
              <a:gd name="T88" fmla="*/ 1610 w 2862"/>
              <a:gd name="T89" fmla="*/ 190 h 1928"/>
              <a:gd name="T90" fmla="*/ 1587 w 2862"/>
              <a:gd name="T91" fmla="*/ 152 h 1928"/>
              <a:gd name="T92" fmla="*/ 1510 w 2862"/>
              <a:gd name="T93" fmla="*/ 52 h 1928"/>
              <a:gd name="T94" fmla="*/ 1452 w 2862"/>
              <a:gd name="T95" fmla="*/ 8 h 19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62"/>
              <a:gd name="T145" fmla="*/ 0 h 1928"/>
              <a:gd name="T146" fmla="*/ 2862 w 2862"/>
              <a:gd name="T147" fmla="*/ 1928 h 192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889000" y="3365500"/>
            <a:ext cx="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4572000" y="3365500"/>
            <a:ext cx="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6324600" y="3365500"/>
            <a:ext cx="12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7596188" y="3365500"/>
            <a:ext cx="381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22238"/>
            <a:ext cx="8458200" cy="1119187"/>
          </a:xfrm>
          <a:noFill/>
          <a:ln/>
        </p:spPr>
        <p:txBody>
          <a:bodyPr/>
          <a:lstStyle/>
          <a:p>
            <a:r>
              <a:rPr lang="en-US" dirty="0"/>
              <a:t>Chapter 10</a:t>
            </a:r>
            <a:br>
              <a:rPr lang="en-US" dirty="0"/>
            </a:br>
            <a:r>
              <a:rPr lang="en-US" dirty="0"/>
              <a:t> Comparisons Involving Means</a:t>
            </a:r>
            <a:br>
              <a:rPr lang="en-US" dirty="0"/>
            </a:br>
            <a:endParaRPr lang="en-US" dirty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1597025"/>
            <a:ext cx="7727950" cy="914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CC"/>
                </a:solidFill>
              </a:rPr>
              <a:t> Inferences About the Difference Between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solidFill>
                  <a:srgbClr val="FFFFCC"/>
                </a:solidFill>
              </a:rPr>
              <a:t>	   Two Population Means: </a:t>
            </a:r>
            <a:r>
              <a:rPr lang="en-US" i="1">
                <a:solidFill>
                  <a:srgbClr val="FFFFCC"/>
                </a:solidFill>
                <a:latin typeface="Symbol" pitchFamily="18" charset="2"/>
              </a:rPr>
              <a:t>s</a:t>
            </a:r>
            <a:r>
              <a:rPr lang="en-US">
                <a:solidFill>
                  <a:srgbClr val="FFFFCC"/>
                </a:solidFill>
              </a:rPr>
              <a:t> </a:t>
            </a:r>
            <a:r>
              <a:rPr lang="en-US" baseline="-25000">
                <a:solidFill>
                  <a:srgbClr val="FFFFCC"/>
                </a:solidFill>
              </a:rPr>
              <a:t>1</a:t>
            </a:r>
            <a:r>
              <a:rPr lang="en-US">
                <a:solidFill>
                  <a:srgbClr val="FFFFCC"/>
                </a:solidFill>
              </a:rPr>
              <a:t> and </a:t>
            </a:r>
            <a:r>
              <a:rPr lang="en-US" i="1">
                <a:solidFill>
                  <a:srgbClr val="FFFFCC"/>
                </a:solidFill>
                <a:latin typeface="Symbol" pitchFamily="18" charset="2"/>
              </a:rPr>
              <a:t>s</a:t>
            </a:r>
            <a:r>
              <a:rPr lang="en-US">
                <a:solidFill>
                  <a:srgbClr val="FFFFCC"/>
                </a:solidFill>
              </a:rPr>
              <a:t> </a:t>
            </a:r>
            <a:r>
              <a:rPr lang="en-US" baseline="-25000">
                <a:solidFill>
                  <a:srgbClr val="FFFFCC"/>
                </a:solidFill>
              </a:rPr>
              <a:t>2</a:t>
            </a:r>
            <a:r>
              <a:rPr lang="en-US">
                <a:solidFill>
                  <a:srgbClr val="FFFFCC"/>
                </a:solidFill>
              </a:rPr>
              <a:t> Known</a:t>
            </a:r>
          </a:p>
        </p:txBody>
      </p:sp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708025" y="3376613"/>
            <a:ext cx="64833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Inferences About the Difference Between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Two Population Means:  Matched Samples</a:t>
            </a:r>
          </a:p>
        </p:txBody>
      </p:sp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708025" y="2500313"/>
            <a:ext cx="69215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FFDDD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Inferences About the Difference Between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FFDDD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Two Population Means:  </a:t>
            </a:r>
            <a:r>
              <a:rPr lang="en-US" sz="2400" i="1">
                <a:solidFill>
                  <a:srgbClr val="FFDDD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400">
                <a:solidFill>
                  <a:srgbClr val="FFDDD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baseline="-25000">
                <a:solidFill>
                  <a:srgbClr val="FFDDD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solidFill>
                  <a:srgbClr val="FFDDD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and </a:t>
            </a:r>
            <a:r>
              <a:rPr lang="en-US" sz="2400" i="1">
                <a:solidFill>
                  <a:srgbClr val="FFDDD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400">
                <a:solidFill>
                  <a:srgbClr val="FFDDD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baseline="-25000">
                <a:solidFill>
                  <a:srgbClr val="FFDDD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solidFill>
                  <a:srgbClr val="FFDDD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Unknown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autoUpdateAnimBg="0"/>
      <p:bldP spid="145415" grpId="0" autoUpdateAnimBg="0"/>
      <p:bldP spid="145416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9700"/>
            <a:ext cx="7772400" cy="814388"/>
          </a:xfrm>
          <a:noFill/>
          <a:ln/>
        </p:spPr>
        <p:txBody>
          <a:bodyPr/>
          <a:lstStyle/>
          <a:p>
            <a:r>
              <a:rPr lang="en-US"/>
              <a:t>10.1 Inferences About the Difference Between</a:t>
            </a:r>
            <a:br>
              <a:rPr lang="en-US"/>
            </a:br>
            <a:r>
              <a:rPr lang="en-US"/>
              <a:t>Two Population Means:  </a:t>
            </a:r>
            <a:r>
              <a:rPr lang="en-US" i="1">
                <a:latin typeface="Symbol" pitchFamily="18" charset="2"/>
              </a:rPr>
              <a:t>s</a:t>
            </a:r>
            <a:r>
              <a:rPr lang="en-US" baseline="-25000"/>
              <a:t> 1</a:t>
            </a:r>
            <a:r>
              <a:rPr lang="en-US"/>
              <a:t> and </a:t>
            </a:r>
            <a:r>
              <a:rPr lang="en-US" i="1">
                <a:latin typeface="Symbol" pitchFamily="18" charset="2"/>
              </a:rPr>
              <a:t>s</a:t>
            </a:r>
            <a:r>
              <a:rPr lang="en-US" baseline="-25000"/>
              <a:t> 2</a:t>
            </a:r>
            <a:r>
              <a:rPr lang="en-US"/>
              <a:t> Known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11250"/>
            <a:ext cx="7772400" cy="3938588"/>
          </a:xfrm>
          <a:noFill/>
          <a:ln/>
        </p:spPr>
        <p:txBody>
          <a:bodyPr/>
          <a:lstStyle/>
          <a:p>
            <a:r>
              <a:rPr lang="en-US"/>
              <a:t>Interval Estimation of </a:t>
            </a:r>
            <a:r>
              <a:rPr lang="en-US" i="1">
                <a:latin typeface="Symbol" pitchFamily="18" charset="2"/>
              </a:rPr>
              <a:t>m</a:t>
            </a:r>
            <a:r>
              <a:rPr lang="en-US"/>
              <a:t> </a:t>
            </a:r>
            <a:r>
              <a:rPr lang="en-US" baseline="-25000"/>
              <a:t>1</a:t>
            </a:r>
            <a:r>
              <a:rPr lang="en-US"/>
              <a:t> – </a:t>
            </a:r>
            <a:r>
              <a:rPr lang="en-US" i="1">
                <a:latin typeface="Symbol" pitchFamily="18" charset="2"/>
              </a:rPr>
              <a:t>m</a:t>
            </a:r>
            <a:r>
              <a:rPr lang="en-US"/>
              <a:t> </a:t>
            </a:r>
            <a:r>
              <a:rPr lang="en-US" baseline="-25000"/>
              <a:t>2</a:t>
            </a:r>
          </a:p>
          <a:p>
            <a:endParaRPr lang="en-US" baseline="-25000"/>
          </a:p>
          <a:p>
            <a:endParaRPr lang="en-US" baseline="-25000"/>
          </a:p>
          <a:p>
            <a:endParaRPr lang="en-US" baseline="-25000"/>
          </a:p>
          <a:p>
            <a:endParaRPr lang="en-US" baseline="-25000"/>
          </a:p>
          <a:p>
            <a:endParaRPr lang="en-US" baseline="-25000"/>
          </a:p>
          <a:p>
            <a:r>
              <a:rPr lang="en-US"/>
              <a:t>Hypothesis Tests About </a:t>
            </a:r>
            <a:r>
              <a:rPr lang="en-US" i="1">
                <a:latin typeface="Symbol" pitchFamily="18" charset="2"/>
              </a:rPr>
              <a:t>m</a:t>
            </a:r>
            <a:r>
              <a:rPr lang="en-US"/>
              <a:t> </a:t>
            </a:r>
            <a:r>
              <a:rPr lang="en-US" baseline="-25000"/>
              <a:t>1</a:t>
            </a:r>
            <a:r>
              <a:rPr lang="en-US"/>
              <a:t> – </a:t>
            </a:r>
            <a:r>
              <a:rPr lang="en-US" i="1">
                <a:latin typeface="Symbol" pitchFamily="18" charset="2"/>
              </a:rPr>
              <a:t>m</a:t>
            </a:r>
            <a:r>
              <a:rPr lang="en-US"/>
              <a:t> </a:t>
            </a:r>
            <a:r>
              <a:rPr lang="en-US" baseline="-25000"/>
              <a:t>2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685800" y="150813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Estimating the Difference Between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 Population Means</a:t>
            </a:r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687388" y="1111250"/>
            <a:ext cx="7772400" cy="87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Let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equal the mean of population 1 and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equal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the mean of population 2.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687388" y="2006600"/>
            <a:ext cx="77724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The difference between the two population means is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	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-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687388" y="2844800"/>
            <a:ext cx="7772400" cy="1276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To estimate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-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, we will select a simple random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sample of size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from population 1 and a simple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random sample of size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from population 2.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30288" y="4044950"/>
            <a:ext cx="7772400" cy="876300"/>
            <a:chOff x="433" y="2572"/>
            <a:chExt cx="4896" cy="552"/>
          </a:xfrm>
        </p:grpSpPr>
        <p:sp>
          <p:nvSpPr>
            <p:cNvPr id="149511" name="Rectangle 7"/>
            <p:cNvSpPr>
              <a:spLocks noChangeArrowheads="1"/>
            </p:cNvSpPr>
            <p:nvPr/>
          </p:nvSpPr>
          <p:spPr bwMode="auto">
            <a:xfrm>
              <a:off x="433" y="2572"/>
              <a:ext cx="4896" cy="5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 marL="342900" indent="-342900" algn="l"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Char char="n"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Let     equal the mean of sample 1 and      equal the</a:t>
              </a:r>
            </a:p>
            <a:p>
              <a:pPr marL="342900" indent="-342900" algn="l"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mean of sample 2.</a:t>
              </a:r>
            </a:p>
          </p:txBody>
        </p:sp>
        <p:graphicFrame>
          <p:nvGraphicFramePr>
            <p:cNvPr id="149512" name="Object 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079" y="2615"/>
            <a:ext cx="153" cy="229"/>
          </p:xfrm>
          <a:graphic>
            <a:graphicData uri="http://schemas.openxmlformats.org/presentationml/2006/ole">
              <p:oleObj spid="_x0000_s123907" name="Equation" r:id="rId4" imgW="239400" imgH="341280" progId="Equation">
                <p:embed/>
              </p:oleObj>
            </a:graphicData>
          </a:graphic>
        </p:graphicFrame>
        <p:graphicFrame>
          <p:nvGraphicFramePr>
            <p:cNvPr id="149513" name="Object 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517" y="2621"/>
            <a:ext cx="177" cy="232"/>
          </p:xfrm>
          <a:graphic>
            <a:graphicData uri="http://schemas.openxmlformats.org/presentationml/2006/ole">
              <p:oleObj spid="_x0000_s123908" name="Equation" r:id="rId5" imgW="264960" imgH="341280" progId="Equation">
                <p:embed/>
              </p:oleObj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66750" y="4968875"/>
            <a:ext cx="7772400" cy="876300"/>
            <a:chOff x="420" y="3130"/>
            <a:chExt cx="4896" cy="552"/>
          </a:xfrm>
        </p:grpSpPr>
        <p:sp>
          <p:nvSpPr>
            <p:cNvPr id="149515" name="Rectangle 11"/>
            <p:cNvSpPr>
              <a:spLocks noChangeArrowheads="1"/>
            </p:cNvSpPr>
            <p:nvPr/>
          </p:nvSpPr>
          <p:spPr bwMode="auto">
            <a:xfrm>
              <a:off x="420" y="3130"/>
              <a:ext cx="4896" cy="5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 marL="342900" indent="-342900" algn="l">
                <a:buClr>
                  <a:srgbClr val="66FFFF"/>
                </a:buClr>
                <a:buSzPct val="95000"/>
                <a:buFont typeface="Wingdings" pitchFamily="2" charset="2"/>
                <a:buChar char="n"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The point estimator of the difference between the</a:t>
              </a:r>
            </a:p>
            <a:p>
              <a:pPr marL="342900" indent="-342900" algn="l"/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	 means of the populations 1 and 2 is            .</a:t>
              </a:r>
            </a:p>
          </p:txBody>
        </p:sp>
        <p:graphicFrame>
          <p:nvGraphicFramePr>
            <p:cNvPr id="149516" name="Object 12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436" y="3403"/>
            <a:ext cx="525" cy="249"/>
          </p:xfrm>
          <a:graphic>
            <a:graphicData uri="http://schemas.openxmlformats.org/presentationml/2006/ole">
              <p:oleObj spid="_x0000_s123906" name="Equation" r:id="rId6" imgW="798480" imgH="341280" progId="Equation.2">
                <p:embed/>
              </p:oleObj>
            </a:graphicData>
          </a:graphic>
        </p:graphicFrame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autoUpdateAnimBg="0"/>
      <p:bldP spid="149508" grpId="0" autoUpdateAnimBg="0"/>
      <p:bldP spid="149509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87388" y="1111250"/>
            <a:ext cx="77724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Expected Value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endParaRPr lang="en-US" sz="24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61913" y="146050"/>
            <a:ext cx="77724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Sampling Distribution of                        </a:t>
            </a:r>
          </a:p>
        </p:txBody>
      </p:sp>
      <p:graphicFrame>
        <p:nvGraphicFramePr>
          <p:cNvPr id="1024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625850" y="300038"/>
          <a:ext cx="928688" cy="404812"/>
        </p:xfrm>
        <a:graphic>
          <a:graphicData uri="http://schemas.openxmlformats.org/presentationml/2006/ole">
            <p:oleObj spid="_x0000_s124930" name="Equation" r:id="rId4" imgW="928440" imgH="404640" progId="Equation.DSMT4">
              <p:embed/>
            </p:oleObj>
          </a:graphicData>
        </a:graphic>
      </p:graphicFrame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336925" y="1574800"/>
            <a:ext cx="2778125" cy="663575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9804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9804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4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478213" y="1731963"/>
          <a:ext cx="2509837" cy="357187"/>
        </p:xfrm>
        <a:graphic>
          <a:graphicData uri="http://schemas.openxmlformats.org/presentationml/2006/ole">
            <p:oleObj spid="_x0000_s124931" name="Equation" r:id="rId5" imgW="2509560" imgH="357120" progId="Equation.DSMT4">
              <p:embed/>
            </p:oleObj>
          </a:graphicData>
        </a:graphic>
      </p:graphicFrame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87388" y="240665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Standard Deviation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346450" y="2911475"/>
            <a:ext cx="2771775" cy="1235075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9804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9804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49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75050" y="3122613"/>
          <a:ext cx="2287588" cy="890587"/>
        </p:xfrm>
        <a:graphic>
          <a:graphicData uri="http://schemas.openxmlformats.org/presentationml/2006/ole">
            <p:oleObj spid="_x0000_s124932" name="Equation" r:id="rId6" imgW="2287440" imgH="890280" progId="Equation.DSMT4">
              <p:embed/>
            </p:oleObj>
          </a:graphicData>
        </a:graphic>
      </p:graphicFrame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1104900" y="4268788"/>
            <a:ext cx="6704013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where: 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= standard deviation of population 1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= standard deviation of population 2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	  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= sample size from population 1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	  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= sample size from population 2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  <p:bldP spid="10248" grpId="0" animBg="1"/>
      <p:bldP spid="10250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685800" y="1114425"/>
            <a:ext cx="7772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Interval Estimate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685800" y="146050"/>
            <a:ext cx="7772400" cy="814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Interval Estimation of </a:t>
            </a: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800" baseline="-250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- </a:t>
            </a: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800" baseline="-250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 baseline="-250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and </a:t>
            </a: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 baseline="-250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2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Known</a:t>
            </a:r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2995613" y="1668463"/>
            <a:ext cx="3349625" cy="1443037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155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136900" y="1828800"/>
          <a:ext cx="3057525" cy="1128713"/>
        </p:xfrm>
        <a:graphic>
          <a:graphicData uri="http://schemas.openxmlformats.org/presentationml/2006/ole">
            <p:oleObj spid="_x0000_s125954" name="Equation" r:id="rId4" imgW="1434960" imgH="495000" progId="Equation.DSMT4">
              <p:embed/>
            </p:oleObj>
          </a:graphicData>
        </a:graphic>
      </p:graphicFrame>
      <p:sp>
        <p:nvSpPr>
          <p:cNvPr id="151558" name="AutoShape 6"/>
          <p:cNvSpPr>
            <a:spLocks noChangeArrowheads="1"/>
          </p:cNvSpPr>
          <p:nvPr/>
        </p:nvSpPr>
        <p:spPr bwMode="auto">
          <a:xfrm rot="5400000">
            <a:off x="2638425" y="23177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1598613" y="3119438"/>
            <a:ext cx="5795962" cy="895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where: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	   1 -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is the confidence coefficient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" grpId="0" animBg="1"/>
      <p:bldP spid="151558" grpId="0" animBg="1"/>
      <p:bldP spid="151559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1113"/>
            <a:ext cx="7772400" cy="1119188"/>
          </a:xfrm>
        </p:spPr>
        <p:txBody>
          <a:bodyPr/>
          <a:lstStyle/>
          <a:p>
            <a:pPr>
              <a:defRPr/>
            </a:pPr>
            <a:r>
              <a:rPr lang="en-US" smtClean="0"/>
              <a:t>Chapter 10</a:t>
            </a:r>
            <a:br>
              <a:rPr lang="en-US" smtClean="0"/>
            </a:br>
            <a:r>
              <a:rPr lang="en-US" smtClean="0"/>
              <a:t> Comparisons Involving Means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1101725"/>
            <a:ext cx="7727950" cy="3752850"/>
          </a:xfrm>
        </p:spPr>
        <p:txBody>
          <a:bodyPr/>
          <a:lstStyle/>
          <a:p>
            <a:pPr>
              <a:defRPr/>
            </a:pPr>
            <a:r>
              <a:rPr lang="en-US" smtClean="0"/>
              <a:t>Estimation of the Difference Between the Means of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       Two Populations:  Independent Samples </a:t>
            </a:r>
          </a:p>
          <a:p>
            <a:pPr>
              <a:defRPr/>
            </a:pPr>
            <a:r>
              <a:rPr lang="en-US" smtClean="0"/>
              <a:t>Hypothesis Tests about the Difference between the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       Means of Two Populations:  Independent Samples</a:t>
            </a:r>
          </a:p>
          <a:p>
            <a:pPr>
              <a:defRPr/>
            </a:pPr>
            <a:r>
              <a:rPr lang="en-US" smtClean="0"/>
              <a:t>Inferences about the Difference between the Means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       of Two Populations:  Matched Samples</a:t>
            </a:r>
          </a:p>
          <a:p>
            <a:pPr>
              <a:defRPr/>
            </a:pPr>
            <a:r>
              <a:rPr lang="en-US" smtClean="0"/>
              <a:t>Inferences about the Difference between the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       Proportions of Two Populations:</a:t>
            </a:r>
          </a:p>
        </p:txBody>
      </p:sp>
    </p:spTree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ChangeArrowheads="1"/>
          </p:cNvSpPr>
          <p:nvPr/>
        </p:nvSpPr>
        <p:spPr bwMode="auto">
          <a:xfrm>
            <a:off x="3454400" y="1751013"/>
            <a:ext cx="2209800" cy="10922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1" name="Rectangle 3"/>
          <p:cNvSpPr>
            <a:spLocks noChangeArrowheads="1"/>
          </p:cNvSpPr>
          <p:nvPr/>
        </p:nvSpPr>
        <p:spPr bwMode="auto">
          <a:xfrm>
            <a:off x="5773738" y="1746250"/>
            <a:ext cx="2228850" cy="10922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1146175" y="1751013"/>
            <a:ext cx="2209800" cy="10922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685800" y="28575"/>
            <a:ext cx="7772400" cy="1047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Hypothesis Tests About </a:t>
            </a: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800" baseline="-250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-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800" baseline="-250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2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 baseline="-250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and </a:t>
            </a: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 baseline="-250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2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Known</a:t>
            </a: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690563" y="1106488"/>
            <a:ext cx="6191250" cy="547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Hypotheses</a:t>
            </a:r>
            <a:endParaRPr lang="en-US" sz="24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65898" name="Object 10"/>
          <p:cNvGraphicFramePr>
            <a:graphicFrameLocks noChangeAspect="1"/>
          </p:cNvGraphicFramePr>
          <p:nvPr/>
        </p:nvGraphicFramePr>
        <p:xfrm>
          <a:off x="5862638" y="2333625"/>
          <a:ext cx="2046287" cy="398463"/>
        </p:xfrm>
        <a:graphic>
          <a:graphicData uri="http://schemas.openxmlformats.org/presentationml/2006/ole">
            <p:oleObj spid="_x0000_s126978" name="Equation" r:id="rId4" imgW="2476440" imgH="419040" progId="Equation.DSMT4">
              <p:embed/>
            </p:oleObj>
          </a:graphicData>
        </a:graphic>
      </p:graphicFrame>
      <p:graphicFrame>
        <p:nvGraphicFramePr>
          <p:cNvPr id="165899" name="Object 11"/>
          <p:cNvGraphicFramePr>
            <a:graphicFrameLocks noChangeAspect="1"/>
          </p:cNvGraphicFramePr>
          <p:nvPr/>
        </p:nvGraphicFramePr>
        <p:xfrm>
          <a:off x="5864225" y="1857375"/>
          <a:ext cx="2046288" cy="398463"/>
        </p:xfrm>
        <a:graphic>
          <a:graphicData uri="http://schemas.openxmlformats.org/presentationml/2006/ole">
            <p:oleObj spid="_x0000_s126979" name="Equation" r:id="rId5" imgW="2476440" imgH="419040" progId="Equation.DSMT4">
              <p:embed/>
            </p:oleObj>
          </a:graphicData>
        </a:graphic>
      </p:graphicFrame>
      <p:graphicFrame>
        <p:nvGraphicFramePr>
          <p:cNvPr id="165900" name="Object 12"/>
          <p:cNvGraphicFramePr>
            <a:graphicFrameLocks noChangeAspect="1"/>
          </p:cNvGraphicFramePr>
          <p:nvPr/>
        </p:nvGraphicFramePr>
        <p:xfrm>
          <a:off x="3519488" y="1857375"/>
          <a:ext cx="2046287" cy="398463"/>
        </p:xfrm>
        <a:graphic>
          <a:graphicData uri="http://schemas.openxmlformats.org/presentationml/2006/ole">
            <p:oleObj spid="_x0000_s126980" name="Equation" r:id="rId6" imgW="2476440" imgH="419040" progId="Equation.DSMT4">
              <p:embed/>
            </p:oleObj>
          </a:graphicData>
        </a:graphic>
      </p:graphicFrame>
      <p:graphicFrame>
        <p:nvGraphicFramePr>
          <p:cNvPr id="165901" name="Object 13"/>
          <p:cNvGraphicFramePr>
            <a:graphicFrameLocks noChangeAspect="1"/>
          </p:cNvGraphicFramePr>
          <p:nvPr/>
        </p:nvGraphicFramePr>
        <p:xfrm>
          <a:off x="3519488" y="2333625"/>
          <a:ext cx="2046287" cy="398463"/>
        </p:xfrm>
        <a:graphic>
          <a:graphicData uri="http://schemas.openxmlformats.org/presentationml/2006/ole">
            <p:oleObj spid="_x0000_s126981" name="Equation" r:id="rId7" imgW="2476440" imgH="419040" progId="Equation.DSMT4">
              <p:embed/>
            </p:oleObj>
          </a:graphicData>
        </a:graphic>
      </p:graphicFrame>
      <p:graphicFrame>
        <p:nvGraphicFramePr>
          <p:cNvPr id="165902" name="Object 14"/>
          <p:cNvGraphicFramePr>
            <a:graphicFrameLocks noChangeAspect="1"/>
          </p:cNvGraphicFramePr>
          <p:nvPr/>
        </p:nvGraphicFramePr>
        <p:xfrm>
          <a:off x="1214438" y="1857375"/>
          <a:ext cx="2046287" cy="398463"/>
        </p:xfrm>
        <a:graphic>
          <a:graphicData uri="http://schemas.openxmlformats.org/presentationml/2006/ole">
            <p:oleObj spid="_x0000_s126982" name="Equation" r:id="rId8" imgW="2476440" imgH="419040" progId="Equation.DSMT4">
              <p:embed/>
            </p:oleObj>
          </a:graphicData>
        </a:graphic>
      </p:graphicFrame>
      <p:graphicFrame>
        <p:nvGraphicFramePr>
          <p:cNvPr id="165903" name="Object 15"/>
          <p:cNvGraphicFramePr>
            <a:graphicFrameLocks noChangeAspect="1"/>
          </p:cNvGraphicFramePr>
          <p:nvPr/>
        </p:nvGraphicFramePr>
        <p:xfrm>
          <a:off x="1220788" y="2333625"/>
          <a:ext cx="2035175" cy="398463"/>
        </p:xfrm>
        <a:graphic>
          <a:graphicData uri="http://schemas.openxmlformats.org/presentationml/2006/ole">
            <p:oleObj spid="_x0000_s126983" name="Equation" r:id="rId9" imgW="2463480" imgH="419040" progId="Equation.DSMT4">
              <p:embed/>
            </p:oleObj>
          </a:graphicData>
        </a:graphic>
      </p:graphicFrame>
      <p:sp>
        <p:nvSpPr>
          <p:cNvPr id="165909" name="Text Box 21"/>
          <p:cNvSpPr txBox="1">
            <a:spLocks noChangeArrowheads="1"/>
          </p:cNvSpPr>
          <p:nvPr/>
        </p:nvSpPr>
        <p:spPr bwMode="auto">
          <a:xfrm>
            <a:off x="1441450" y="2890838"/>
            <a:ext cx="1581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Left-tailed</a:t>
            </a:r>
          </a:p>
        </p:txBody>
      </p:sp>
      <p:sp>
        <p:nvSpPr>
          <p:cNvPr id="165910" name="Text Box 22"/>
          <p:cNvSpPr txBox="1">
            <a:spLocks noChangeArrowheads="1"/>
          </p:cNvSpPr>
          <p:nvPr/>
        </p:nvSpPr>
        <p:spPr bwMode="auto">
          <a:xfrm>
            <a:off x="3700463" y="2890838"/>
            <a:ext cx="1787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Right-tailed</a:t>
            </a:r>
          </a:p>
        </p:txBody>
      </p:sp>
      <p:sp>
        <p:nvSpPr>
          <p:cNvPr id="165911" name="Text Box 23"/>
          <p:cNvSpPr txBox="1">
            <a:spLocks noChangeArrowheads="1"/>
          </p:cNvSpPr>
          <p:nvPr/>
        </p:nvSpPr>
        <p:spPr bwMode="auto">
          <a:xfrm>
            <a:off x="6108700" y="2890838"/>
            <a:ext cx="16557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Two-tailed</a:t>
            </a:r>
          </a:p>
        </p:txBody>
      </p:sp>
      <p:graphicFrame>
        <p:nvGraphicFramePr>
          <p:cNvPr id="165913" name="Object 25"/>
          <p:cNvGraphicFramePr>
            <a:graphicFrameLocks/>
          </p:cNvGraphicFramePr>
          <p:nvPr/>
        </p:nvGraphicFramePr>
        <p:xfrm>
          <a:off x="1504950" y="4254500"/>
          <a:ext cx="1803400" cy="1219200"/>
        </p:xfrm>
        <a:graphic>
          <a:graphicData uri="http://schemas.openxmlformats.org/presentationml/2006/ole">
            <p:oleObj spid="_x0000_s126984" name="Equation" r:id="rId10" imgW="1803240" imgH="1218960" progId="Equation.DSMT4">
              <p:embed/>
            </p:oleObj>
          </a:graphicData>
        </a:graphic>
      </p:graphicFrame>
      <p:graphicFrame>
        <p:nvGraphicFramePr>
          <p:cNvPr id="165914" name="Object 26"/>
          <p:cNvGraphicFramePr>
            <a:graphicFrameLocks/>
          </p:cNvGraphicFramePr>
          <p:nvPr/>
        </p:nvGraphicFramePr>
        <p:xfrm>
          <a:off x="3821113" y="4197350"/>
          <a:ext cx="2028825" cy="1238250"/>
        </p:xfrm>
        <a:graphic>
          <a:graphicData uri="http://schemas.openxmlformats.org/presentationml/2006/ole">
            <p:oleObj spid="_x0000_s126985" name="Equation" r:id="rId11" imgW="2028600" imgH="1238040" progId="Equation.DSMT4">
              <p:embed/>
            </p:oleObj>
          </a:graphicData>
        </a:graphic>
      </p:graphicFrame>
      <p:graphicFrame>
        <p:nvGraphicFramePr>
          <p:cNvPr id="165915" name="Object 27"/>
          <p:cNvGraphicFramePr>
            <a:graphicFrameLocks/>
          </p:cNvGraphicFramePr>
          <p:nvPr/>
        </p:nvGraphicFramePr>
        <p:xfrm>
          <a:off x="6599238" y="4135438"/>
          <a:ext cx="1943100" cy="1219200"/>
        </p:xfrm>
        <a:graphic>
          <a:graphicData uri="http://schemas.openxmlformats.org/presentationml/2006/ole">
            <p:oleObj spid="_x0000_s126986" name="Equation" r:id="rId12" imgW="1942920" imgH="1218960" progId="Equation.DSMT4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16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6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16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16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16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500"/>
                                        <p:tgtEl>
                                          <p:spTgt spid="16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8" dur="500"/>
                                        <p:tgtEl>
                                          <p:spTgt spid="16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0" grpId="0" animBg="1"/>
      <p:bldP spid="165891" grpId="0" animBg="1"/>
      <p:bldP spid="165892" grpId="0" animBg="1"/>
      <p:bldP spid="165894" grpId="0" autoUpdateAnimBg="0"/>
      <p:bldP spid="165909" grpId="0" autoUpdateAnimBg="0"/>
      <p:bldP spid="165910" grpId="0" autoUpdateAnimBg="0"/>
      <p:bldP spid="165911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3454400" y="1751013"/>
            <a:ext cx="2209800" cy="10922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39" name="Rectangle 3"/>
          <p:cNvSpPr>
            <a:spLocks noChangeArrowheads="1"/>
          </p:cNvSpPr>
          <p:nvPr/>
        </p:nvSpPr>
        <p:spPr bwMode="auto">
          <a:xfrm>
            <a:off x="5773738" y="1746250"/>
            <a:ext cx="2228850" cy="10922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1146175" y="1751013"/>
            <a:ext cx="2209800" cy="10922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685800" y="28575"/>
            <a:ext cx="7772400" cy="1047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Hypothesis Tests About </a:t>
            </a: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800" baseline="-250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-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800" baseline="-250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2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 baseline="-250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and </a:t>
            </a: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 baseline="-250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2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Known</a:t>
            </a:r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690563" y="1106488"/>
            <a:ext cx="6191250" cy="547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Hypotheses</a:t>
            </a:r>
            <a:endParaRPr lang="en-US" sz="24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7943" name="Rectangle 7"/>
          <p:cNvSpPr>
            <a:spLocks noChangeArrowheads="1"/>
          </p:cNvSpPr>
          <p:nvPr/>
        </p:nvSpPr>
        <p:spPr bwMode="auto">
          <a:xfrm>
            <a:off x="2967038" y="3979863"/>
            <a:ext cx="3101975" cy="189865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7944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3154363" y="4146550"/>
          <a:ext cx="2598737" cy="1554163"/>
        </p:xfrm>
        <a:graphic>
          <a:graphicData uri="http://schemas.openxmlformats.org/presentationml/2006/ole">
            <p:oleObj spid="_x0000_s128002" name="Equation" r:id="rId4" imgW="1079280" imgH="685800" progId="Equation.DSMT4">
              <p:embed/>
            </p:oleObj>
          </a:graphicData>
        </a:graphic>
      </p:graphicFrame>
      <p:graphicFrame>
        <p:nvGraphicFramePr>
          <p:cNvPr id="167945" name="Object 9"/>
          <p:cNvGraphicFramePr>
            <a:graphicFrameLocks noChangeAspect="1"/>
          </p:cNvGraphicFramePr>
          <p:nvPr/>
        </p:nvGraphicFramePr>
        <p:xfrm>
          <a:off x="5862638" y="2333625"/>
          <a:ext cx="2046287" cy="398463"/>
        </p:xfrm>
        <a:graphic>
          <a:graphicData uri="http://schemas.openxmlformats.org/presentationml/2006/ole">
            <p:oleObj spid="_x0000_s128003" name="Equation" r:id="rId5" imgW="2476440" imgH="419040" progId="Equation.DSMT4">
              <p:embed/>
            </p:oleObj>
          </a:graphicData>
        </a:graphic>
      </p:graphicFrame>
      <p:graphicFrame>
        <p:nvGraphicFramePr>
          <p:cNvPr id="167946" name="Object 10"/>
          <p:cNvGraphicFramePr>
            <a:graphicFrameLocks noChangeAspect="1"/>
          </p:cNvGraphicFramePr>
          <p:nvPr/>
        </p:nvGraphicFramePr>
        <p:xfrm>
          <a:off x="5864225" y="1857375"/>
          <a:ext cx="2046288" cy="398463"/>
        </p:xfrm>
        <a:graphic>
          <a:graphicData uri="http://schemas.openxmlformats.org/presentationml/2006/ole">
            <p:oleObj spid="_x0000_s128004" name="Equation" r:id="rId6" imgW="2476440" imgH="419040" progId="Equation.DSMT4">
              <p:embed/>
            </p:oleObj>
          </a:graphicData>
        </a:graphic>
      </p:graphicFrame>
      <p:graphicFrame>
        <p:nvGraphicFramePr>
          <p:cNvPr id="167947" name="Object 11"/>
          <p:cNvGraphicFramePr>
            <a:graphicFrameLocks noChangeAspect="1"/>
          </p:cNvGraphicFramePr>
          <p:nvPr/>
        </p:nvGraphicFramePr>
        <p:xfrm>
          <a:off x="3519488" y="1857375"/>
          <a:ext cx="2046287" cy="398463"/>
        </p:xfrm>
        <a:graphic>
          <a:graphicData uri="http://schemas.openxmlformats.org/presentationml/2006/ole">
            <p:oleObj spid="_x0000_s128005" name="Equation" r:id="rId7" imgW="2476440" imgH="419040" progId="Equation.DSMT4">
              <p:embed/>
            </p:oleObj>
          </a:graphicData>
        </a:graphic>
      </p:graphicFrame>
      <p:graphicFrame>
        <p:nvGraphicFramePr>
          <p:cNvPr id="167948" name="Object 12"/>
          <p:cNvGraphicFramePr>
            <a:graphicFrameLocks noChangeAspect="1"/>
          </p:cNvGraphicFramePr>
          <p:nvPr/>
        </p:nvGraphicFramePr>
        <p:xfrm>
          <a:off x="3519488" y="2333625"/>
          <a:ext cx="2046287" cy="398463"/>
        </p:xfrm>
        <a:graphic>
          <a:graphicData uri="http://schemas.openxmlformats.org/presentationml/2006/ole">
            <p:oleObj spid="_x0000_s128006" name="Equation" r:id="rId8" imgW="2476440" imgH="419040" progId="Equation.DSMT4">
              <p:embed/>
            </p:oleObj>
          </a:graphicData>
        </a:graphic>
      </p:graphicFrame>
      <p:graphicFrame>
        <p:nvGraphicFramePr>
          <p:cNvPr id="167949" name="Object 13"/>
          <p:cNvGraphicFramePr>
            <a:graphicFrameLocks noChangeAspect="1"/>
          </p:cNvGraphicFramePr>
          <p:nvPr/>
        </p:nvGraphicFramePr>
        <p:xfrm>
          <a:off x="1214438" y="1857375"/>
          <a:ext cx="2046287" cy="398463"/>
        </p:xfrm>
        <a:graphic>
          <a:graphicData uri="http://schemas.openxmlformats.org/presentationml/2006/ole">
            <p:oleObj spid="_x0000_s128007" name="Equation" r:id="rId9" imgW="2476440" imgH="419040" progId="Equation.DSMT4">
              <p:embed/>
            </p:oleObj>
          </a:graphicData>
        </a:graphic>
      </p:graphicFrame>
      <p:graphicFrame>
        <p:nvGraphicFramePr>
          <p:cNvPr id="167950" name="Object 14"/>
          <p:cNvGraphicFramePr>
            <a:graphicFrameLocks noChangeAspect="1"/>
          </p:cNvGraphicFramePr>
          <p:nvPr/>
        </p:nvGraphicFramePr>
        <p:xfrm>
          <a:off x="1220788" y="2333625"/>
          <a:ext cx="2035175" cy="398463"/>
        </p:xfrm>
        <a:graphic>
          <a:graphicData uri="http://schemas.openxmlformats.org/presentationml/2006/ole">
            <p:oleObj spid="_x0000_s128008" name="Equation" r:id="rId10" imgW="2463480" imgH="419040" progId="Equation.DSMT4">
              <p:embed/>
            </p:oleObj>
          </a:graphicData>
        </a:graphic>
      </p:graphicFrame>
      <p:sp>
        <p:nvSpPr>
          <p:cNvPr id="167951" name="Text Box 15"/>
          <p:cNvSpPr txBox="1">
            <a:spLocks noChangeArrowheads="1"/>
          </p:cNvSpPr>
          <p:nvPr/>
        </p:nvSpPr>
        <p:spPr bwMode="auto">
          <a:xfrm>
            <a:off x="1441450" y="2890838"/>
            <a:ext cx="1581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Left-tailed</a:t>
            </a:r>
          </a:p>
        </p:txBody>
      </p:sp>
      <p:sp>
        <p:nvSpPr>
          <p:cNvPr id="167952" name="Text Box 16"/>
          <p:cNvSpPr txBox="1">
            <a:spLocks noChangeArrowheads="1"/>
          </p:cNvSpPr>
          <p:nvPr/>
        </p:nvSpPr>
        <p:spPr bwMode="auto">
          <a:xfrm>
            <a:off x="3700463" y="2890838"/>
            <a:ext cx="1787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Right-tailed</a:t>
            </a:r>
          </a:p>
        </p:txBody>
      </p:sp>
      <p:sp>
        <p:nvSpPr>
          <p:cNvPr id="167953" name="Text Box 17"/>
          <p:cNvSpPr txBox="1">
            <a:spLocks noChangeArrowheads="1"/>
          </p:cNvSpPr>
          <p:nvPr/>
        </p:nvSpPr>
        <p:spPr bwMode="auto">
          <a:xfrm>
            <a:off x="6108700" y="2890838"/>
            <a:ext cx="16557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Two-tailed</a:t>
            </a:r>
          </a:p>
        </p:txBody>
      </p:sp>
      <p:sp>
        <p:nvSpPr>
          <p:cNvPr id="167954" name="Rectangle 18"/>
          <p:cNvSpPr>
            <a:spLocks noChangeArrowheads="1"/>
          </p:cNvSpPr>
          <p:nvPr/>
        </p:nvSpPr>
        <p:spPr bwMode="auto">
          <a:xfrm>
            <a:off x="690563" y="3392488"/>
            <a:ext cx="6191250" cy="547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Test Statistic</a:t>
            </a:r>
            <a:endParaRPr lang="en-US" sz="24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16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6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16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16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16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16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8" dur="500"/>
                                        <p:tgtEl>
                                          <p:spTgt spid="16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16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8" grpId="0" animBg="1"/>
      <p:bldP spid="167939" grpId="0" animBg="1"/>
      <p:bldP spid="167940" grpId="0" animBg="1"/>
      <p:bldP spid="167942" grpId="0" autoUpdateAnimBg="0"/>
      <p:bldP spid="167943" grpId="0" animBg="1"/>
      <p:bldP spid="167951" grpId="0" autoUpdateAnimBg="0"/>
      <p:bldP spid="167952" grpId="0" autoUpdateAnimBg="0"/>
      <p:bldP spid="167953" grpId="0" autoUpdateAnimBg="0"/>
      <p:bldP spid="16795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Sampling Distribution of       (cont.) </a:t>
            </a:r>
          </a:p>
        </p:txBody>
      </p:sp>
      <p:graphicFrame>
        <p:nvGraphicFramePr>
          <p:cNvPr id="5122" name="Object 14">
            <a:hlinkClick r:id="" action="ppaction://ole?verb=0"/>
          </p:cNvPr>
          <p:cNvGraphicFramePr>
            <a:graphicFrameLocks/>
          </p:cNvGraphicFramePr>
          <p:nvPr>
            <p:ph sz="half" idx="1"/>
          </p:nvPr>
        </p:nvGraphicFramePr>
        <p:xfrm>
          <a:off x="2509838" y="3344863"/>
          <a:ext cx="163512" cy="163512"/>
        </p:xfrm>
        <a:graphic>
          <a:graphicData uri="http://schemas.openxmlformats.org/presentationml/2006/ole">
            <p:oleObj spid="_x0000_s5122" name="Equation" r:id="rId4" imgW="163440" imgH="163440" progId="Equation.3">
              <p:embed/>
            </p:oleObj>
          </a:graphicData>
        </a:graphic>
      </p:graphicFrame>
      <p:graphicFrame>
        <p:nvGraphicFramePr>
          <p:cNvPr id="5123" name="Object 19">
            <a:hlinkClick r:id="" action="ppaction://ole?verb=0"/>
          </p:cNvPr>
          <p:cNvGraphicFramePr>
            <a:graphicFrameLocks/>
          </p:cNvGraphicFramePr>
          <p:nvPr>
            <p:ph sz="quarter" idx="2"/>
          </p:nvPr>
        </p:nvGraphicFramePr>
        <p:xfrm>
          <a:off x="5138738" y="1154113"/>
          <a:ext cx="563562" cy="468312"/>
        </p:xfrm>
        <a:graphic>
          <a:graphicData uri="http://schemas.openxmlformats.org/presentationml/2006/ole">
            <p:oleObj spid="_x0000_s5123" name="Equation" r:id="rId5" imgW="163440" imgH="163440" progId="Equation.3">
              <p:embed/>
            </p:oleObj>
          </a:graphicData>
        </a:graphic>
      </p:graphicFrame>
      <p:sp>
        <p:nvSpPr>
          <p:cNvPr id="5126" name="Oval 5"/>
          <p:cNvSpPr>
            <a:spLocks noChangeArrowheads="1"/>
          </p:cNvSpPr>
          <p:nvPr/>
        </p:nvSpPr>
        <p:spPr bwMode="auto">
          <a:xfrm>
            <a:off x="914400" y="1371600"/>
            <a:ext cx="2533650" cy="24955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457200" indent="-457200" algn="ctr">
              <a:buFontTx/>
              <a:buAutoNum type="arabicPlain" startAt="2"/>
            </a:pPr>
            <a:r>
              <a:rPr lang="en-US" sz="3200"/>
              <a:t>4   6  8</a:t>
            </a:r>
          </a:p>
          <a:p>
            <a:pPr marL="457200" indent="-457200" algn="ctr"/>
            <a:r>
              <a:rPr lang="en-US" sz="3200"/>
              <a:t>u = 5</a:t>
            </a:r>
          </a:p>
        </p:txBody>
      </p:sp>
      <p:sp>
        <p:nvSpPr>
          <p:cNvPr id="5127" name="Line 6"/>
          <p:cNvSpPr>
            <a:spLocks noChangeShapeType="1"/>
          </p:cNvSpPr>
          <p:nvPr/>
        </p:nvSpPr>
        <p:spPr bwMode="auto">
          <a:xfrm>
            <a:off x="3067050" y="2038350"/>
            <a:ext cx="1847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8" name="Line 7"/>
          <p:cNvSpPr>
            <a:spLocks noChangeShapeType="1"/>
          </p:cNvSpPr>
          <p:nvPr/>
        </p:nvSpPr>
        <p:spPr bwMode="auto">
          <a:xfrm>
            <a:off x="3238500" y="2876550"/>
            <a:ext cx="1771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9" name="Line 8"/>
          <p:cNvSpPr>
            <a:spLocks noChangeShapeType="1"/>
          </p:cNvSpPr>
          <p:nvPr/>
        </p:nvSpPr>
        <p:spPr bwMode="auto">
          <a:xfrm>
            <a:off x="2971800" y="3657600"/>
            <a:ext cx="2019300" cy="800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5108575" y="1878013"/>
            <a:ext cx="2032000" cy="4365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/>
              <a:t>2,4   =3  </a:t>
            </a:r>
          </a:p>
          <a:p>
            <a:pPr>
              <a:spcBef>
                <a:spcPct val="30000"/>
              </a:spcBef>
            </a:pPr>
            <a:endParaRPr lang="en-US"/>
          </a:p>
          <a:p>
            <a:pPr>
              <a:spcBef>
                <a:spcPct val="30000"/>
              </a:spcBef>
            </a:pPr>
            <a:r>
              <a:rPr lang="en-US"/>
              <a:t>2,6   = 4</a:t>
            </a:r>
          </a:p>
          <a:p>
            <a:pPr>
              <a:spcBef>
                <a:spcPct val="30000"/>
              </a:spcBef>
            </a:pPr>
            <a:endParaRPr lang="en-US"/>
          </a:p>
          <a:p>
            <a:pPr>
              <a:spcBef>
                <a:spcPct val="30000"/>
              </a:spcBef>
            </a:pPr>
            <a:r>
              <a:rPr lang="en-US"/>
              <a:t>2,8   =5 </a:t>
            </a:r>
          </a:p>
          <a:p>
            <a:pPr>
              <a:spcBef>
                <a:spcPct val="30000"/>
              </a:spcBef>
            </a:pPr>
            <a:endParaRPr lang="en-US"/>
          </a:p>
          <a:p>
            <a:pPr>
              <a:spcBef>
                <a:spcPct val="30000"/>
              </a:spcBef>
            </a:pPr>
            <a:r>
              <a:rPr lang="en-US"/>
              <a:t>4,6 = 5</a:t>
            </a:r>
          </a:p>
          <a:p>
            <a:pPr>
              <a:spcBef>
                <a:spcPct val="30000"/>
              </a:spcBef>
            </a:pPr>
            <a:endParaRPr lang="en-US"/>
          </a:p>
          <a:p>
            <a:pPr>
              <a:spcBef>
                <a:spcPct val="30000"/>
              </a:spcBef>
            </a:pPr>
            <a:r>
              <a:rPr lang="en-US"/>
              <a:t> 4,8  =6</a:t>
            </a:r>
          </a:p>
          <a:p>
            <a:pPr>
              <a:spcBef>
                <a:spcPct val="30000"/>
              </a:spcBef>
            </a:pPr>
            <a:endParaRPr lang="en-US"/>
          </a:p>
          <a:p>
            <a:pPr>
              <a:spcBef>
                <a:spcPct val="30000"/>
              </a:spcBef>
            </a:pPr>
            <a:r>
              <a:rPr lang="en-US"/>
              <a:t> 6,8  =7</a:t>
            </a:r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3238500" y="3276600"/>
            <a:ext cx="1733550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2552700" y="3886200"/>
            <a:ext cx="249555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2171700" y="3943350"/>
            <a:ext cx="2819400" cy="2000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124" name="Object 24">
            <a:hlinkClick r:id="" action="ppaction://ole?verb=0"/>
          </p:cNvPr>
          <p:cNvGraphicFramePr>
            <a:graphicFrameLocks/>
          </p:cNvGraphicFramePr>
          <p:nvPr>
            <p:ph sz="quarter" idx="3"/>
          </p:nvPr>
        </p:nvGraphicFramePr>
        <p:xfrm>
          <a:off x="5862638" y="352425"/>
          <a:ext cx="315912" cy="277813"/>
        </p:xfrm>
        <a:graphic>
          <a:graphicData uri="http://schemas.openxmlformats.org/presentationml/2006/ole">
            <p:oleObj spid="_x0000_s5124" name="Equation" r:id="rId6" imgW="163440" imgH="16344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541338"/>
            <a:ext cx="7696200" cy="414337"/>
          </a:xfrm>
          <a:noFill/>
          <a:ln/>
        </p:spPr>
        <p:txBody>
          <a:bodyPr/>
          <a:lstStyle/>
          <a:p>
            <a:r>
              <a:rPr lang="en-US" sz="2400"/>
              <a:t/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/>
              <a:t>Hypothesis Tests About the Difference </a:t>
            </a:r>
            <a:br>
              <a:rPr lang="en-US"/>
            </a:br>
            <a:r>
              <a:rPr lang="en-US"/>
              <a:t>between the Means of Two Populations:  </a:t>
            </a:r>
            <a:br>
              <a:rPr lang="en-US"/>
            </a:b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36638"/>
            <a:ext cx="9144000" cy="5818187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/>
              <a:t>	</a:t>
            </a:r>
          </a:p>
          <a:p>
            <a:pPr>
              <a:buFont typeface="Monotype Sorts" pitchFamily="2" charset="2"/>
              <a:buNone/>
            </a:pPr>
            <a:endParaRPr lang="en-US" sz="1200"/>
          </a:p>
          <a:p>
            <a:pPr>
              <a:buFont typeface="Monotype Sorts" pitchFamily="2" charset="2"/>
              <a:buNone/>
            </a:pPr>
            <a:r>
              <a:rPr lang="en-US" sz="1200"/>
              <a:t>	</a:t>
            </a:r>
            <a:endParaRPr lang="en-US" sz="2800">
              <a:solidFill>
                <a:srgbClr val="FBE405"/>
              </a:solidFill>
            </a:endParaRPr>
          </a:p>
          <a:p>
            <a:r>
              <a:rPr lang="en-US">
                <a:solidFill>
                  <a:srgbClr val="FBE405"/>
                </a:solidFill>
              </a:rPr>
              <a:t>Rejection Rule (1)</a:t>
            </a:r>
          </a:p>
          <a:p>
            <a:pPr>
              <a:buFont typeface="Monotype Sorts" pitchFamily="2" charset="2"/>
              <a:buNone/>
            </a:pPr>
            <a:r>
              <a:rPr lang="en-US"/>
              <a:t>Reject </a:t>
            </a:r>
            <a:r>
              <a:rPr lang="en-US" i="1"/>
              <a:t>H</a:t>
            </a:r>
            <a:r>
              <a:rPr lang="en-US" baseline="-25000"/>
              <a:t>0 </a:t>
            </a:r>
            <a:r>
              <a:rPr lang="en-US"/>
              <a:t>if </a:t>
            </a:r>
            <a:r>
              <a:rPr lang="en-US" i="1"/>
              <a:t>z</a:t>
            </a:r>
            <a:r>
              <a:rPr lang="en-US" i="1" baseline="-25000"/>
              <a:t>0</a:t>
            </a:r>
            <a:r>
              <a:rPr lang="en-US"/>
              <a:t> &lt; -</a:t>
            </a:r>
            <a:r>
              <a:rPr lang="en-US" i="1"/>
              <a:t>z</a:t>
            </a:r>
            <a:r>
              <a:rPr lang="en-US" baseline="-25000">
                <a:latin typeface="Symbol" pitchFamily="18" charset="2"/>
              </a:rPr>
              <a:t>a</a:t>
            </a:r>
            <a:r>
              <a:rPr lang="en-US"/>
              <a:t>          Reject </a:t>
            </a:r>
            <a:r>
              <a:rPr lang="en-US" i="1"/>
              <a:t>H</a:t>
            </a:r>
            <a:r>
              <a:rPr lang="en-US" baseline="-25000"/>
              <a:t>0 </a:t>
            </a:r>
            <a:r>
              <a:rPr lang="en-US"/>
              <a:t>if </a:t>
            </a:r>
            <a:r>
              <a:rPr lang="en-US" i="1"/>
              <a:t>z</a:t>
            </a:r>
            <a:r>
              <a:rPr lang="en-US" i="1" baseline="-25000"/>
              <a:t>0</a:t>
            </a:r>
            <a:r>
              <a:rPr lang="en-US"/>
              <a:t> &gt; </a:t>
            </a:r>
            <a:r>
              <a:rPr lang="en-US" i="1"/>
              <a:t>z</a:t>
            </a:r>
            <a:r>
              <a:rPr lang="en-US" baseline="-25000">
                <a:latin typeface="Symbol" pitchFamily="18" charset="2"/>
              </a:rPr>
              <a:t>a       </a:t>
            </a:r>
            <a:r>
              <a:rPr lang="en-US"/>
              <a:t>Reject </a:t>
            </a:r>
            <a:r>
              <a:rPr lang="en-US" i="1"/>
              <a:t>H</a:t>
            </a:r>
            <a:r>
              <a:rPr lang="en-US" baseline="-25000"/>
              <a:t>0 </a:t>
            </a:r>
            <a:r>
              <a:rPr lang="en-US"/>
              <a:t>if</a:t>
            </a:r>
            <a:r>
              <a:rPr lang="en-US" baseline="-25000">
                <a:latin typeface="Symbol" pitchFamily="18" charset="2"/>
              </a:rPr>
              <a:t> </a:t>
            </a:r>
            <a:r>
              <a:rPr lang="en-US" i="1"/>
              <a:t>z</a:t>
            </a:r>
            <a:r>
              <a:rPr lang="en-US" i="1" baseline="-25000"/>
              <a:t>0</a:t>
            </a:r>
            <a:r>
              <a:rPr lang="en-US"/>
              <a:t> &lt; -</a:t>
            </a:r>
            <a:r>
              <a:rPr lang="en-US" baseline="-25000">
                <a:latin typeface="Symbol" pitchFamily="18" charset="2"/>
              </a:rPr>
              <a:t> </a:t>
            </a:r>
            <a:r>
              <a:rPr lang="en-US" i="1"/>
              <a:t>z</a:t>
            </a:r>
            <a:r>
              <a:rPr lang="en-US" baseline="-25000">
                <a:latin typeface="Symbol" pitchFamily="18" charset="2"/>
              </a:rPr>
              <a:t>a/2</a:t>
            </a:r>
            <a:r>
              <a:rPr lang="en-US"/>
              <a:t> </a:t>
            </a:r>
            <a:r>
              <a:rPr lang="en-US" baseline="-25000">
                <a:latin typeface="Symbol" pitchFamily="18" charset="2"/>
              </a:rPr>
              <a:t>     </a:t>
            </a:r>
          </a:p>
          <a:p>
            <a:pPr>
              <a:buFont typeface="Monotype Sorts" pitchFamily="2" charset="2"/>
              <a:buNone/>
            </a:pPr>
            <a:r>
              <a:rPr lang="en-US" baseline="-25000">
                <a:latin typeface="Symbol" pitchFamily="18" charset="2"/>
              </a:rPr>
              <a:t>                                                                                                                                    </a:t>
            </a:r>
            <a:r>
              <a:rPr lang="en-US"/>
              <a:t>or  if </a:t>
            </a:r>
            <a:r>
              <a:rPr lang="en-US" i="1"/>
              <a:t>z</a:t>
            </a:r>
            <a:r>
              <a:rPr lang="en-US" i="1" baseline="-25000"/>
              <a:t>0</a:t>
            </a:r>
            <a:r>
              <a:rPr lang="en-US"/>
              <a:t>&gt; </a:t>
            </a:r>
            <a:r>
              <a:rPr lang="en-US" i="1"/>
              <a:t>z</a:t>
            </a:r>
            <a:r>
              <a:rPr lang="en-US" baseline="-25000">
                <a:latin typeface="Symbol" pitchFamily="18" charset="2"/>
              </a:rPr>
              <a:t>a/2 </a:t>
            </a:r>
          </a:p>
          <a:p>
            <a:pPr>
              <a:buFont typeface="Monotype Sorts" pitchFamily="2" charset="2"/>
              <a:buNone/>
            </a:pPr>
            <a:endParaRPr lang="en-US" baseline="-25000">
              <a:latin typeface="Symbol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sz="2800"/>
          </a:p>
          <a:p>
            <a:pPr>
              <a:buFont typeface="Monotype Sorts" pitchFamily="2" charset="2"/>
              <a:buNone/>
            </a:pPr>
            <a:endParaRPr lang="en-US" sz="2800"/>
          </a:p>
          <a:p>
            <a:pPr>
              <a:buFont typeface="Monotype Sorts" pitchFamily="2" charset="2"/>
              <a:buNone/>
            </a:pPr>
            <a:r>
              <a:rPr lang="en-US" sz="2800"/>
              <a:t>  -</a:t>
            </a:r>
            <a:r>
              <a:rPr lang="en-US" sz="2800" i="1"/>
              <a:t>z</a:t>
            </a:r>
            <a:r>
              <a:rPr lang="en-US" sz="2800" baseline="-25000">
                <a:latin typeface="Symbol" pitchFamily="18" charset="2"/>
              </a:rPr>
              <a:t>a</a:t>
            </a:r>
            <a:r>
              <a:rPr lang="en-US" sz="2800"/>
              <a:t>                                                   </a:t>
            </a:r>
            <a:r>
              <a:rPr lang="en-US" sz="2800" i="1"/>
              <a:t>z</a:t>
            </a:r>
            <a:r>
              <a:rPr lang="en-US" sz="2800" baseline="-25000">
                <a:latin typeface="Symbol" pitchFamily="18" charset="2"/>
              </a:rPr>
              <a:t>a</a:t>
            </a:r>
            <a:r>
              <a:rPr lang="en-US" sz="2800"/>
              <a:t> </a:t>
            </a:r>
            <a:r>
              <a:rPr lang="en-US" baseline="-25000">
                <a:latin typeface="Symbol" pitchFamily="18" charset="2"/>
              </a:rPr>
              <a:t>                            </a:t>
            </a:r>
            <a:r>
              <a:rPr lang="en-US"/>
              <a:t>-</a:t>
            </a:r>
            <a:r>
              <a:rPr lang="en-US" baseline="-25000">
                <a:latin typeface="Symbol" pitchFamily="18" charset="2"/>
              </a:rPr>
              <a:t> </a:t>
            </a:r>
            <a:r>
              <a:rPr lang="en-US" i="1"/>
              <a:t>z</a:t>
            </a:r>
            <a:r>
              <a:rPr lang="en-US" baseline="-25000">
                <a:latin typeface="Symbol" pitchFamily="18" charset="2"/>
              </a:rPr>
              <a:t>a/2                   </a:t>
            </a:r>
            <a:r>
              <a:rPr lang="en-US" i="1"/>
              <a:t>z</a:t>
            </a:r>
            <a:r>
              <a:rPr lang="en-US" baseline="-25000">
                <a:latin typeface="Symbol" pitchFamily="18" charset="2"/>
              </a:rPr>
              <a:t>a/2 </a:t>
            </a:r>
            <a:endParaRPr lang="en-US" sz="2800"/>
          </a:p>
          <a:p>
            <a:endParaRPr lang="en-US" sz="2800">
              <a:solidFill>
                <a:srgbClr val="FBE405"/>
              </a:solidFill>
            </a:endParaRPr>
          </a:p>
          <a:p>
            <a:endParaRPr lang="en-US" sz="2800">
              <a:solidFill>
                <a:srgbClr val="FBE405"/>
              </a:solidFill>
            </a:endParaRPr>
          </a:p>
        </p:txBody>
      </p:sp>
      <p:sp>
        <p:nvSpPr>
          <p:cNvPr id="55300" name="Freeform 4"/>
          <p:cNvSpPr>
            <a:spLocks/>
          </p:cNvSpPr>
          <p:nvPr/>
        </p:nvSpPr>
        <p:spPr bwMode="auto">
          <a:xfrm>
            <a:off x="0" y="3556000"/>
            <a:ext cx="2185988" cy="1081088"/>
          </a:xfrm>
          <a:custGeom>
            <a:avLst/>
            <a:gdLst/>
            <a:ahLst/>
            <a:cxnLst>
              <a:cxn ang="0">
                <a:pos x="651" y="6"/>
              </a:cxn>
              <a:cxn ang="0">
                <a:pos x="607" y="37"/>
              </a:cxn>
              <a:cxn ang="0">
                <a:pos x="579" y="69"/>
              </a:cxn>
              <a:cxn ang="0">
                <a:pos x="550" y="111"/>
              </a:cxn>
              <a:cxn ang="0">
                <a:pos x="530" y="144"/>
              </a:cxn>
              <a:cxn ang="0">
                <a:pos x="511" y="178"/>
              </a:cxn>
              <a:cxn ang="0">
                <a:pos x="490" y="220"/>
              </a:cxn>
              <a:cxn ang="0">
                <a:pos x="471" y="260"/>
              </a:cxn>
              <a:cxn ang="0">
                <a:pos x="457" y="300"/>
              </a:cxn>
              <a:cxn ang="0">
                <a:pos x="443" y="344"/>
              </a:cxn>
              <a:cxn ang="0">
                <a:pos x="425" y="378"/>
              </a:cxn>
              <a:cxn ang="0">
                <a:pos x="405" y="418"/>
              </a:cxn>
              <a:cxn ang="0">
                <a:pos x="390" y="454"/>
              </a:cxn>
              <a:cxn ang="0">
                <a:pos x="362" y="496"/>
              </a:cxn>
              <a:cxn ang="0">
                <a:pos x="325" y="536"/>
              </a:cxn>
              <a:cxn ang="0">
                <a:pos x="290" y="570"/>
              </a:cxn>
              <a:cxn ang="0">
                <a:pos x="244" y="595"/>
              </a:cxn>
              <a:cxn ang="0">
                <a:pos x="191" y="613"/>
              </a:cxn>
              <a:cxn ang="0">
                <a:pos x="140" y="629"/>
              </a:cxn>
              <a:cxn ang="0">
                <a:pos x="96" y="642"/>
              </a:cxn>
              <a:cxn ang="0">
                <a:pos x="36" y="656"/>
              </a:cxn>
              <a:cxn ang="0">
                <a:pos x="1" y="664"/>
              </a:cxn>
              <a:cxn ang="0">
                <a:pos x="1375" y="680"/>
              </a:cxn>
              <a:cxn ang="0">
                <a:pos x="1354" y="661"/>
              </a:cxn>
              <a:cxn ang="0">
                <a:pos x="1295" y="651"/>
              </a:cxn>
              <a:cxn ang="0">
                <a:pos x="1239" y="636"/>
              </a:cxn>
              <a:cxn ang="0">
                <a:pos x="1184" y="619"/>
              </a:cxn>
              <a:cxn ang="0">
                <a:pos x="1126" y="600"/>
              </a:cxn>
              <a:cxn ang="0">
                <a:pos x="1098" y="587"/>
              </a:cxn>
              <a:cxn ang="0">
                <a:pos x="1060" y="562"/>
              </a:cxn>
              <a:cxn ang="0">
                <a:pos x="1020" y="530"/>
              </a:cxn>
              <a:cxn ang="0">
                <a:pos x="993" y="496"/>
              </a:cxn>
              <a:cxn ang="0">
                <a:pos x="968" y="461"/>
              </a:cxn>
              <a:cxn ang="0">
                <a:pos x="947" y="422"/>
              </a:cxn>
              <a:cxn ang="0">
                <a:pos x="933" y="393"/>
              </a:cxn>
              <a:cxn ang="0">
                <a:pos x="920" y="363"/>
              </a:cxn>
              <a:cxn ang="0">
                <a:pos x="903" y="317"/>
              </a:cxn>
              <a:cxn ang="0">
                <a:pos x="886" y="272"/>
              </a:cxn>
              <a:cxn ang="0">
                <a:pos x="867" y="230"/>
              </a:cxn>
              <a:cxn ang="0">
                <a:pos x="847" y="186"/>
              </a:cxn>
              <a:cxn ang="0">
                <a:pos x="825" y="142"/>
              </a:cxn>
              <a:cxn ang="0">
                <a:pos x="809" y="117"/>
              </a:cxn>
              <a:cxn ang="0">
                <a:pos x="786" y="83"/>
              </a:cxn>
              <a:cxn ang="0">
                <a:pos x="764" y="55"/>
              </a:cxn>
              <a:cxn ang="0">
                <a:pos x="774" y="67"/>
              </a:cxn>
              <a:cxn ang="0">
                <a:pos x="763" y="54"/>
              </a:cxn>
              <a:cxn ang="0">
                <a:pos x="726" y="18"/>
              </a:cxn>
              <a:cxn ang="0">
                <a:pos x="698" y="3"/>
              </a:cxn>
            </a:cxnLst>
            <a:rect l="0" t="0" r="r" b="b"/>
            <a:pathLst>
              <a:path w="1377" h="681">
                <a:moveTo>
                  <a:pt x="688" y="0"/>
                </a:moveTo>
                <a:lnTo>
                  <a:pt x="667" y="1"/>
                </a:lnTo>
                <a:lnTo>
                  <a:pt x="651" y="6"/>
                </a:lnTo>
                <a:lnTo>
                  <a:pt x="634" y="14"/>
                </a:lnTo>
                <a:lnTo>
                  <a:pt x="621" y="24"/>
                </a:lnTo>
                <a:lnTo>
                  <a:pt x="607" y="37"/>
                </a:lnTo>
                <a:lnTo>
                  <a:pt x="596" y="49"/>
                </a:lnTo>
                <a:lnTo>
                  <a:pt x="587" y="60"/>
                </a:lnTo>
                <a:lnTo>
                  <a:pt x="579" y="69"/>
                </a:lnTo>
                <a:lnTo>
                  <a:pt x="567" y="85"/>
                </a:lnTo>
                <a:lnTo>
                  <a:pt x="559" y="97"/>
                </a:lnTo>
                <a:lnTo>
                  <a:pt x="550" y="111"/>
                </a:lnTo>
                <a:lnTo>
                  <a:pt x="544" y="121"/>
                </a:lnTo>
                <a:lnTo>
                  <a:pt x="536" y="134"/>
                </a:lnTo>
                <a:lnTo>
                  <a:pt x="530" y="144"/>
                </a:lnTo>
                <a:lnTo>
                  <a:pt x="524" y="154"/>
                </a:lnTo>
                <a:lnTo>
                  <a:pt x="517" y="166"/>
                </a:lnTo>
                <a:lnTo>
                  <a:pt x="511" y="178"/>
                </a:lnTo>
                <a:lnTo>
                  <a:pt x="504" y="192"/>
                </a:lnTo>
                <a:lnTo>
                  <a:pt x="498" y="205"/>
                </a:lnTo>
                <a:lnTo>
                  <a:pt x="490" y="220"/>
                </a:lnTo>
                <a:lnTo>
                  <a:pt x="488" y="229"/>
                </a:lnTo>
                <a:lnTo>
                  <a:pt x="478" y="243"/>
                </a:lnTo>
                <a:lnTo>
                  <a:pt x="471" y="260"/>
                </a:lnTo>
                <a:lnTo>
                  <a:pt x="466" y="274"/>
                </a:lnTo>
                <a:lnTo>
                  <a:pt x="462" y="287"/>
                </a:lnTo>
                <a:lnTo>
                  <a:pt x="457" y="300"/>
                </a:lnTo>
                <a:lnTo>
                  <a:pt x="452" y="315"/>
                </a:lnTo>
                <a:lnTo>
                  <a:pt x="447" y="331"/>
                </a:lnTo>
                <a:lnTo>
                  <a:pt x="443" y="344"/>
                </a:lnTo>
                <a:lnTo>
                  <a:pt x="440" y="354"/>
                </a:lnTo>
                <a:lnTo>
                  <a:pt x="434" y="367"/>
                </a:lnTo>
                <a:lnTo>
                  <a:pt x="425" y="378"/>
                </a:lnTo>
                <a:lnTo>
                  <a:pt x="420" y="393"/>
                </a:lnTo>
                <a:lnTo>
                  <a:pt x="411" y="412"/>
                </a:lnTo>
                <a:lnTo>
                  <a:pt x="405" y="418"/>
                </a:lnTo>
                <a:lnTo>
                  <a:pt x="402" y="431"/>
                </a:lnTo>
                <a:lnTo>
                  <a:pt x="396" y="446"/>
                </a:lnTo>
                <a:lnTo>
                  <a:pt x="390" y="454"/>
                </a:lnTo>
                <a:lnTo>
                  <a:pt x="379" y="469"/>
                </a:lnTo>
                <a:lnTo>
                  <a:pt x="371" y="482"/>
                </a:lnTo>
                <a:lnTo>
                  <a:pt x="362" y="496"/>
                </a:lnTo>
                <a:lnTo>
                  <a:pt x="350" y="509"/>
                </a:lnTo>
                <a:lnTo>
                  <a:pt x="342" y="521"/>
                </a:lnTo>
                <a:lnTo>
                  <a:pt x="325" y="536"/>
                </a:lnTo>
                <a:lnTo>
                  <a:pt x="316" y="545"/>
                </a:lnTo>
                <a:lnTo>
                  <a:pt x="301" y="559"/>
                </a:lnTo>
                <a:lnTo>
                  <a:pt x="290" y="570"/>
                </a:lnTo>
                <a:lnTo>
                  <a:pt x="278" y="574"/>
                </a:lnTo>
                <a:lnTo>
                  <a:pt x="264" y="585"/>
                </a:lnTo>
                <a:lnTo>
                  <a:pt x="244" y="595"/>
                </a:lnTo>
                <a:lnTo>
                  <a:pt x="222" y="602"/>
                </a:lnTo>
                <a:lnTo>
                  <a:pt x="206" y="608"/>
                </a:lnTo>
                <a:lnTo>
                  <a:pt x="191" y="613"/>
                </a:lnTo>
                <a:lnTo>
                  <a:pt x="174" y="619"/>
                </a:lnTo>
                <a:lnTo>
                  <a:pt x="157" y="625"/>
                </a:lnTo>
                <a:lnTo>
                  <a:pt x="140" y="629"/>
                </a:lnTo>
                <a:lnTo>
                  <a:pt x="132" y="632"/>
                </a:lnTo>
                <a:lnTo>
                  <a:pt x="114" y="636"/>
                </a:lnTo>
                <a:lnTo>
                  <a:pt x="96" y="642"/>
                </a:lnTo>
                <a:lnTo>
                  <a:pt x="76" y="646"/>
                </a:lnTo>
                <a:lnTo>
                  <a:pt x="55" y="651"/>
                </a:lnTo>
                <a:lnTo>
                  <a:pt x="36" y="656"/>
                </a:lnTo>
                <a:lnTo>
                  <a:pt x="18" y="660"/>
                </a:lnTo>
                <a:lnTo>
                  <a:pt x="8" y="662"/>
                </a:lnTo>
                <a:lnTo>
                  <a:pt x="1" y="664"/>
                </a:lnTo>
                <a:lnTo>
                  <a:pt x="0" y="671"/>
                </a:lnTo>
                <a:lnTo>
                  <a:pt x="1" y="679"/>
                </a:lnTo>
                <a:lnTo>
                  <a:pt x="1375" y="680"/>
                </a:lnTo>
                <a:lnTo>
                  <a:pt x="1375" y="672"/>
                </a:lnTo>
                <a:lnTo>
                  <a:pt x="1376" y="665"/>
                </a:lnTo>
                <a:lnTo>
                  <a:pt x="1354" y="661"/>
                </a:lnTo>
                <a:lnTo>
                  <a:pt x="1329" y="657"/>
                </a:lnTo>
                <a:lnTo>
                  <a:pt x="1310" y="653"/>
                </a:lnTo>
                <a:lnTo>
                  <a:pt x="1295" y="651"/>
                </a:lnTo>
                <a:lnTo>
                  <a:pt x="1283" y="648"/>
                </a:lnTo>
                <a:lnTo>
                  <a:pt x="1263" y="643"/>
                </a:lnTo>
                <a:lnTo>
                  <a:pt x="1239" y="636"/>
                </a:lnTo>
                <a:lnTo>
                  <a:pt x="1219" y="630"/>
                </a:lnTo>
                <a:lnTo>
                  <a:pt x="1204" y="626"/>
                </a:lnTo>
                <a:lnTo>
                  <a:pt x="1184" y="619"/>
                </a:lnTo>
                <a:lnTo>
                  <a:pt x="1165" y="614"/>
                </a:lnTo>
                <a:lnTo>
                  <a:pt x="1144" y="607"/>
                </a:lnTo>
                <a:lnTo>
                  <a:pt x="1126" y="600"/>
                </a:lnTo>
                <a:lnTo>
                  <a:pt x="1113" y="594"/>
                </a:lnTo>
                <a:lnTo>
                  <a:pt x="1106" y="589"/>
                </a:lnTo>
                <a:lnTo>
                  <a:pt x="1098" y="587"/>
                </a:lnTo>
                <a:lnTo>
                  <a:pt x="1087" y="581"/>
                </a:lnTo>
                <a:lnTo>
                  <a:pt x="1073" y="572"/>
                </a:lnTo>
                <a:lnTo>
                  <a:pt x="1060" y="562"/>
                </a:lnTo>
                <a:lnTo>
                  <a:pt x="1048" y="554"/>
                </a:lnTo>
                <a:lnTo>
                  <a:pt x="1033" y="542"/>
                </a:lnTo>
                <a:lnTo>
                  <a:pt x="1020" y="530"/>
                </a:lnTo>
                <a:lnTo>
                  <a:pt x="1011" y="518"/>
                </a:lnTo>
                <a:lnTo>
                  <a:pt x="1002" y="507"/>
                </a:lnTo>
                <a:lnTo>
                  <a:pt x="993" y="496"/>
                </a:lnTo>
                <a:lnTo>
                  <a:pt x="985" y="480"/>
                </a:lnTo>
                <a:lnTo>
                  <a:pt x="977" y="471"/>
                </a:lnTo>
                <a:lnTo>
                  <a:pt x="968" y="461"/>
                </a:lnTo>
                <a:lnTo>
                  <a:pt x="961" y="447"/>
                </a:lnTo>
                <a:lnTo>
                  <a:pt x="954" y="435"/>
                </a:lnTo>
                <a:lnTo>
                  <a:pt x="947" y="422"/>
                </a:lnTo>
                <a:lnTo>
                  <a:pt x="940" y="409"/>
                </a:lnTo>
                <a:lnTo>
                  <a:pt x="936" y="401"/>
                </a:lnTo>
                <a:lnTo>
                  <a:pt x="933" y="393"/>
                </a:lnTo>
                <a:lnTo>
                  <a:pt x="929" y="384"/>
                </a:lnTo>
                <a:lnTo>
                  <a:pt x="926" y="375"/>
                </a:lnTo>
                <a:lnTo>
                  <a:pt x="920" y="363"/>
                </a:lnTo>
                <a:lnTo>
                  <a:pt x="915" y="351"/>
                </a:lnTo>
                <a:lnTo>
                  <a:pt x="908" y="334"/>
                </a:lnTo>
                <a:lnTo>
                  <a:pt x="903" y="317"/>
                </a:lnTo>
                <a:lnTo>
                  <a:pt x="895" y="300"/>
                </a:lnTo>
                <a:lnTo>
                  <a:pt x="891" y="286"/>
                </a:lnTo>
                <a:lnTo>
                  <a:pt x="886" y="272"/>
                </a:lnTo>
                <a:lnTo>
                  <a:pt x="880" y="258"/>
                </a:lnTo>
                <a:lnTo>
                  <a:pt x="872" y="244"/>
                </a:lnTo>
                <a:lnTo>
                  <a:pt x="867" y="230"/>
                </a:lnTo>
                <a:lnTo>
                  <a:pt x="859" y="213"/>
                </a:lnTo>
                <a:lnTo>
                  <a:pt x="852" y="196"/>
                </a:lnTo>
                <a:lnTo>
                  <a:pt x="847" y="186"/>
                </a:lnTo>
                <a:lnTo>
                  <a:pt x="838" y="169"/>
                </a:lnTo>
                <a:lnTo>
                  <a:pt x="829" y="156"/>
                </a:lnTo>
                <a:lnTo>
                  <a:pt x="825" y="142"/>
                </a:lnTo>
                <a:lnTo>
                  <a:pt x="816" y="130"/>
                </a:lnTo>
                <a:lnTo>
                  <a:pt x="813" y="125"/>
                </a:lnTo>
                <a:lnTo>
                  <a:pt x="809" y="117"/>
                </a:lnTo>
                <a:lnTo>
                  <a:pt x="799" y="104"/>
                </a:lnTo>
                <a:lnTo>
                  <a:pt x="792" y="92"/>
                </a:lnTo>
                <a:lnTo>
                  <a:pt x="786" y="83"/>
                </a:lnTo>
                <a:lnTo>
                  <a:pt x="781" y="73"/>
                </a:lnTo>
                <a:lnTo>
                  <a:pt x="767" y="59"/>
                </a:lnTo>
                <a:lnTo>
                  <a:pt x="764" y="55"/>
                </a:lnTo>
                <a:lnTo>
                  <a:pt x="757" y="48"/>
                </a:lnTo>
                <a:lnTo>
                  <a:pt x="761" y="51"/>
                </a:lnTo>
                <a:lnTo>
                  <a:pt x="774" y="67"/>
                </a:lnTo>
                <a:lnTo>
                  <a:pt x="770" y="63"/>
                </a:lnTo>
                <a:lnTo>
                  <a:pt x="773" y="64"/>
                </a:lnTo>
                <a:lnTo>
                  <a:pt x="763" y="54"/>
                </a:lnTo>
                <a:lnTo>
                  <a:pt x="750" y="40"/>
                </a:lnTo>
                <a:lnTo>
                  <a:pt x="738" y="30"/>
                </a:lnTo>
                <a:lnTo>
                  <a:pt x="726" y="18"/>
                </a:lnTo>
                <a:lnTo>
                  <a:pt x="717" y="11"/>
                </a:lnTo>
                <a:lnTo>
                  <a:pt x="708" y="5"/>
                </a:lnTo>
                <a:lnTo>
                  <a:pt x="698" y="3"/>
                </a:lnTo>
                <a:lnTo>
                  <a:pt x="678" y="1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1" name="Freeform 5"/>
          <p:cNvSpPr>
            <a:spLocks/>
          </p:cNvSpPr>
          <p:nvPr/>
        </p:nvSpPr>
        <p:spPr bwMode="auto">
          <a:xfrm>
            <a:off x="3836988" y="3346450"/>
            <a:ext cx="2185987" cy="1081088"/>
          </a:xfrm>
          <a:custGeom>
            <a:avLst/>
            <a:gdLst/>
            <a:ahLst/>
            <a:cxnLst>
              <a:cxn ang="0">
                <a:pos x="651" y="6"/>
              </a:cxn>
              <a:cxn ang="0">
                <a:pos x="607" y="37"/>
              </a:cxn>
              <a:cxn ang="0">
                <a:pos x="579" y="69"/>
              </a:cxn>
              <a:cxn ang="0">
                <a:pos x="550" y="111"/>
              </a:cxn>
              <a:cxn ang="0">
                <a:pos x="530" y="144"/>
              </a:cxn>
              <a:cxn ang="0">
                <a:pos x="511" y="178"/>
              </a:cxn>
              <a:cxn ang="0">
                <a:pos x="490" y="220"/>
              </a:cxn>
              <a:cxn ang="0">
                <a:pos x="471" y="260"/>
              </a:cxn>
              <a:cxn ang="0">
                <a:pos x="457" y="300"/>
              </a:cxn>
              <a:cxn ang="0">
                <a:pos x="443" y="344"/>
              </a:cxn>
              <a:cxn ang="0">
                <a:pos x="425" y="378"/>
              </a:cxn>
              <a:cxn ang="0">
                <a:pos x="405" y="418"/>
              </a:cxn>
              <a:cxn ang="0">
                <a:pos x="390" y="454"/>
              </a:cxn>
              <a:cxn ang="0">
                <a:pos x="362" y="496"/>
              </a:cxn>
              <a:cxn ang="0">
                <a:pos x="325" y="536"/>
              </a:cxn>
              <a:cxn ang="0">
                <a:pos x="290" y="570"/>
              </a:cxn>
              <a:cxn ang="0">
                <a:pos x="244" y="595"/>
              </a:cxn>
              <a:cxn ang="0">
                <a:pos x="191" y="613"/>
              </a:cxn>
              <a:cxn ang="0">
                <a:pos x="140" y="629"/>
              </a:cxn>
              <a:cxn ang="0">
                <a:pos x="96" y="642"/>
              </a:cxn>
              <a:cxn ang="0">
                <a:pos x="36" y="656"/>
              </a:cxn>
              <a:cxn ang="0">
                <a:pos x="1" y="664"/>
              </a:cxn>
              <a:cxn ang="0">
                <a:pos x="1375" y="680"/>
              </a:cxn>
              <a:cxn ang="0">
                <a:pos x="1354" y="661"/>
              </a:cxn>
              <a:cxn ang="0">
                <a:pos x="1295" y="651"/>
              </a:cxn>
              <a:cxn ang="0">
                <a:pos x="1239" y="636"/>
              </a:cxn>
              <a:cxn ang="0">
                <a:pos x="1184" y="619"/>
              </a:cxn>
              <a:cxn ang="0">
                <a:pos x="1126" y="600"/>
              </a:cxn>
              <a:cxn ang="0">
                <a:pos x="1098" y="587"/>
              </a:cxn>
              <a:cxn ang="0">
                <a:pos x="1060" y="562"/>
              </a:cxn>
              <a:cxn ang="0">
                <a:pos x="1020" y="530"/>
              </a:cxn>
              <a:cxn ang="0">
                <a:pos x="993" y="496"/>
              </a:cxn>
              <a:cxn ang="0">
                <a:pos x="968" y="461"/>
              </a:cxn>
              <a:cxn ang="0">
                <a:pos x="947" y="422"/>
              </a:cxn>
              <a:cxn ang="0">
                <a:pos x="933" y="393"/>
              </a:cxn>
              <a:cxn ang="0">
                <a:pos x="920" y="363"/>
              </a:cxn>
              <a:cxn ang="0">
                <a:pos x="903" y="317"/>
              </a:cxn>
              <a:cxn ang="0">
                <a:pos x="886" y="272"/>
              </a:cxn>
              <a:cxn ang="0">
                <a:pos x="867" y="230"/>
              </a:cxn>
              <a:cxn ang="0">
                <a:pos x="847" y="186"/>
              </a:cxn>
              <a:cxn ang="0">
                <a:pos x="825" y="142"/>
              </a:cxn>
              <a:cxn ang="0">
                <a:pos x="809" y="117"/>
              </a:cxn>
              <a:cxn ang="0">
                <a:pos x="786" y="83"/>
              </a:cxn>
              <a:cxn ang="0">
                <a:pos x="764" y="55"/>
              </a:cxn>
              <a:cxn ang="0">
                <a:pos x="774" y="67"/>
              </a:cxn>
              <a:cxn ang="0">
                <a:pos x="763" y="54"/>
              </a:cxn>
              <a:cxn ang="0">
                <a:pos x="726" y="18"/>
              </a:cxn>
              <a:cxn ang="0">
                <a:pos x="698" y="3"/>
              </a:cxn>
            </a:cxnLst>
            <a:rect l="0" t="0" r="r" b="b"/>
            <a:pathLst>
              <a:path w="1377" h="681">
                <a:moveTo>
                  <a:pt x="688" y="0"/>
                </a:moveTo>
                <a:lnTo>
                  <a:pt x="667" y="1"/>
                </a:lnTo>
                <a:lnTo>
                  <a:pt x="651" y="6"/>
                </a:lnTo>
                <a:lnTo>
                  <a:pt x="634" y="14"/>
                </a:lnTo>
                <a:lnTo>
                  <a:pt x="621" y="24"/>
                </a:lnTo>
                <a:lnTo>
                  <a:pt x="607" y="37"/>
                </a:lnTo>
                <a:lnTo>
                  <a:pt x="596" y="49"/>
                </a:lnTo>
                <a:lnTo>
                  <a:pt x="587" y="60"/>
                </a:lnTo>
                <a:lnTo>
                  <a:pt x="579" y="69"/>
                </a:lnTo>
                <a:lnTo>
                  <a:pt x="567" y="85"/>
                </a:lnTo>
                <a:lnTo>
                  <a:pt x="559" y="97"/>
                </a:lnTo>
                <a:lnTo>
                  <a:pt x="550" y="111"/>
                </a:lnTo>
                <a:lnTo>
                  <a:pt x="544" y="121"/>
                </a:lnTo>
                <a:lnTo>
                  <a:pt x="536" y="134"/>
                </a:lnTo>
                <a:lnTo>
                  <a:pt x="530" y="144"/>
                </a:lnTo>
                <a:lnTo>
                  <a:pt x="524" y="154"/>
                </a:lnTo>
                <a:lnTo>
                  <a:pt x="517" y="166"/>
                </a:lnTo>
                <a:lnTo>
                  <a:pt x="511" y="178"/>
                </a:lnTo>
                <a:lnTo>
                  <a:pt x="504" y="192"/>
                </a:lnTo>
                <a:lnTo>
                  <a:pt x="498" y="205"/>
                </a:lnTo>
                <a:lnTo>
                  <a:pt x="490" y="220"/>
                </a:lnTo>
                <a:lnTo>
                  <a:pt x="488" y="229"/>
                </a:lnTo>
                <a:lnTo>
                  <a:pt x="478" y="243"/>
                </a:lnTo>
                <a:lnTo>
                  <a:pt x="471" y="260"/>
                </a:lnTo>
                <a:lnTo>
                  <a:pt x="466" y="274"/>
                </a:lnTo>
                <a:lnTo>
                  <a:pt x="462" y="287"/>
                </a:lnTo>
                <a:lnTo>
                  <a:pt x="457" y="300"/>
                </a:lnTo>
                <a:lnTo>
                  <a:pt x="452" y="315"/>
                </a:lnTo>
                <a:lnTo>
                  <a:pt x="447" y="331"/>
                </a:lnTo>
                <a:lnTo>
                  <a:pt x="443" y="344"/>
                </a:lnTo>
                <a:lnTo>
                  <a:pt x="440" y="354"/>
                </a:lnTo>
                <a:lnTo>
                  <a:pt x="434" y="367"/>
                </a:lnTo>
                <a:lnTo>
                  <a:pt x="425" y="378"/>
                </a:lnTo>
                <a:lnTo>
                  <a:pt x="420" y="393"/>
                </a:lnTo>
                <a:lnTo>
                  <a:pt x="411" y="412"/>
                </a:lnTo>
                <a:lnTo>
                  <a:pt x="405" y="418"/>
                </a:lnTo>
                <a:lnTo>
                  <a:pt x="402" y="431"/>
                </a:lnTo>
                <a:lnTo>
                  <a:pt x="396" y="446"/>
                </a:lnTo>
                <a:lnTo>
                  <a:pt x="390" y="454"/>
                </a:lnTo>
                <a:lnTo>
                  <a:pt x="379" y="469"/>
                </a:lnTo>
                <a:lnTo>
                  <a:pt x="371" y="482"/>
                </a:lnTo>
                <a:lnTo>
                  <a:pt x="362" y="496"/>
                </a:lnTo>
                <a:lnTo>
                  <a:pt x="350" y="509"/>
                </a:lnTo>
                <a:lnTo>
                  <a:pt x="342" y="521"/>
                </a:lnTo>
                <a:lnTo>
                  <a:pt x="325" y="536"/>
                </a:lnTo>
                <a:lnTo>
                  <a:pt x="316" y="545"/>
                </a:lnTo>
                <a:lnTo>
                  <a:pt x="301" y="559"/>
                </a:lnTo>
                <a:lnTo>
                  <a:pt x="290" y="570"/>
                </a:lnTo>
                <a:lnTo>
                  <a:pt x="278" y="574"/>
                </a:lnTo>
                <a:lnTo>
                  <a:pt x="264" y="585"/>
                </a:lnTo>
                <a:lnTo>
                  <a:pt x="244" y="595"/>
                </a:lnTo>
                <a:lnTo>
                  <a:pt x="222" y="602"/>
                </a:lnTo>
                <a:lnTo>
                  <a:pt x="206" y="608"/>
                </a:lnTo>
                <a:lnTo>
                  <a:pt x="191" y="613"/>
                </a:lnTo>
                <a:lnTo>
                  <a:pt x="174" y="619"/>
                </a:lnTo>
                <a:lnTo>
                  <a:pt x="157" y="625"/>
                </a:lnTo>
                <a:lnTo>
                  <a:pt x="140" y="629"/>
                </a:lnTo>
                <a:lnTo>
                  <a:pt x="132" y="632"/>
                </a:lnTo>
                <a:lnTo>
                  <a:pt x="114" y="636"/>
                </a:lnTo>
                <a:lnTo>
                  <a:pt x="96" y="642"/>
                </a:lnTo>
                <a:lnTo>
                  <a:pt x="76" y="646"/>
                </a:lnTo>
                <a:lnTo>
                  <a:pt x="55" y="651"/>
                </a:lnTo>
                <a:lnTo>
                  <a:pt x="36" y="656"/>
                </a:lnTo>
                <a:lnTo>
                  <a:pt x="18" y="660"/>
                </a:lnTo>
                <a:lnTo>
                  <a:pt x="8" y="662"/>
                </a:lnTo>
                <a:lnTo>
                  <a:pt x="1" y="664"/>
                </a:lnTo>
                <a:lnTo>
                  <a:pt x="0" y="671"/>
                </a:lnTo>
                <a:lnTo>
                  <a:pt x="1" y="679"/>
                </a:lnTo>
                <a:lnTo>
                  <a:pt x="1375" y="680"/>
                </a:lnTo>
                <a:lnTo>
                  <a:pt x="1375" y="672"/>
                </a:lnTo>
                <a:lnTo>
                  <a:pt x="1376" y="665"/>
                </a:lnTo>
                <a:lnTo>
                  <a:pt x="1354" y="661"/>
                </a:lnTo>
                <a:lnTo>
                  <a:pt x="1329" y="657"/>
                </a:lnTo>
                <a:lnTo>
                  <a:pt x="1310" y="653"/>
                </a:lnTo>
                <a:lnTo>
                  <a:pt x="1295" y="651"/>
                </a:lnTo>
                <a:lnTo>
                  <a:pt x="1283" y="648"/>
                </a:lnTo>
                <a:lnTo>
                  <a:pt x="1263" y="643"/>
                </a:lnTo>
                <a:lnTo>
                  <a:pt x="1239" y="636"/>
                </a:lnTo>
                <a:lnTo>
                  <a:pt x="1219" y="630"/>
                </a:lnTo>
                <a:lnTo>
                  <a:pt x="1204" y="626"/>
                </a:lnTo>
                <a:lnTo>
                  <a:pt x="1184" y="619"/>
                </a:lnTo>
                <a:lnTo>
                  <a:pt x="1165" y="614"/>
                </a:lnTo>
                <a:lnTo>
                  <a:pt x="1144" y="607"/>
                </a:lnTo>
                <a:lnTo>
                  <a:pt x="1126" y="600"/>
                </a:lnTo>
                <a:lnTo>
                  <a:pt x="1113" y="594"/>
                </a:lnTo>
                <a:lnTo>
                  <a:pt x="1106" y="589"/>
                </a:lnTo>
                <a:lnTo>
                  <a:pt x="1098" y="587"/>
                </a:lnTo>
                <a:lnTo>
                  <a:pt x="1087" y="581"/>
                </a:lnTo>
                <a:lnTo>
                  <a:pt x="1073" y="572"/>
                </a:lnTo>
                <a:lnTo>
                  <a:pt x="1060" y="562"/>
                </a:lnTo>
                <a:lnTo>
                  <a:pt x="1048" y="554"/>
                </a:lnTo>
                <a:lnTo>
                  <a:pt x="1033" y="542"/>
                </a:lnTo>
                <a:lnTo>
                  <a:pt x="1020" y="530"/>
                </a:lnTo>
                <a:lnTo>
                  <a:pt x="1011" y="518"/>
                </a:lnTo>
                <a:lnTo>
                  <a:pt x="1002" y="507"/>
                </a:lnTo>
                <a:lnTo>
                  <a:pt x="993" y="496"/>
                </a:lnTo>
                <a:lnTo>
                  <a:pt x="985" y="480"/>
                </a:lnTo>
                <a:lnTo>
                  <a:pt x="977" y="471"/>
                </a:lnTo>
                <a:lnTo>
                  <a:pt x="968" y="461"/>
                </a:lnTo>
                <a:lnTo>
                  <a:pt x="961" y="447"/>
                </a:lnTo>
                <a:lnTo>
                  <a:pt x="954" y="435"/>
                </a:lnTo>
                <a:lnTo>
                  <a:pt x="947" y="422"/>
                </a:lnTo>
                <a:lnTo>
                  <a:pt x="940" y="409"/>
                </a:lnTo>
                <a:lnTo>
                  <a:pt x="936" y="401"/>
                </a:lnTo>
                <a:lnTo>
                  <a:pt x="933" y="393"/>
                </a:lnTo>
                <a:lnTo>
                  <a:pt x="929" y="384"/>
                </a:lnTo>
                <a:lnTo>
                  <a:pt x="926" y="375"/>
                </a:lnTo>
                <a:lnTo>
                  <a:pt x="920" y="363"/>
                </a:lnTo>
                <a:lnTo>
                  <a:pt x="915" y="351"/>
                </a:lnTo>
                <a:lnTo>
                  <a:pt x="908" y="334"/>
                </a:lnTo>
                <a:lnTo>
                  <a:pt x="903" y="317"/>
                </a:lnTo>
                <a:lnTo>
                  <a:pt x="895" y="300"/>
                </a:lnTo>
                <a:lnTo>
                  <a:pt x="891" y="286"/>
                </a:lnTo>
                <a:lnTo>
                  <a:pt x="886" y="272"/>
                </a:lnTo>
                <a:lnTo>
                  <a:pt x="880" y="258"/>
                </a:lnTo>
                <a:lnTo>
                  <a:pt x="872" y="244"/>
                </a:lnTo>
                <a:lnTo>
                  <a:pt x="867" y="230"/>
                </a:lnTo>
                <a:lnTo>
                  <a:pt x="859" y="213"/>
                </a:lnTo>
                <a:lnTo>
                  <a:pt x="852" y="196"/>
                </a:lnTo>
                <a:lnTo>
                  <a:pt x="847" y="186"/>
                </a:lnTo>
                <a:lnTo>
                  <a:pt x="838" y="169"/>
                </a:lnTo>
                <a:lnTo>
                  <a:pt x="829" y="156"/>
                </a:lnTo>
                <a:lnTo>
                  <a:pt x="825" y="142"/>
                </a:lnTo>
                <a:lnTo>
                  <a:pt x="816" y="130"/>
                </a:lnTo>
                <a:lnTo>
                  <a:pt x="813" y="125"/>
                </a:lnTo>
                <a:lnTo>
                  <a:pt x="809" y="117"/>
                </a:lnTo>
                <a:lnTo>
                  <a:pt x="799" y="104"/>
                </a:lnTo>
                <a:lnTo>
                  <a:pt x="792" y="92"/>
                </a:lnTo>
                <a:lnTo>
                  <a:pt x="786" y="83"/>
                </a:lnTo>
                <a:lnTo>
                  <a:pt x="781" y="73"/>
                </a:lnTo>
                <a:lnTo>
                  <a:pt x="767" y="59"/>
                </a:lnTo>
                <a:lnTo>
                  <a:pt x="764" y="55"/>
                </a:lnTo>
                <a:lnTo>
                  <a:pt x="757" y="48"/>
                </a:lnTo>
                <a:lnTo>
                  <a:pt x="761" y="51"/>
                </a:lnTo>
                <a:lnTo>
                  <a:pt x="774" y="67"/>
                </a:lnTo>
                <a:lnTo>
                  <a:pt x="770" y="63"/>
                </a:lnTo>
                <a:lnTo>
                  <a:pt x="773" y="64"/>
                </a:lnTo>
                <a:lnTo>
                  <a:pt x="763" y="54"/>
                </a:lnTo>
                <a:lnTo>
                  <a:pt x="750" y="40"/>
                </a:lnTo>
                <a:lnTo>
                  <a:pt x="738" y="30"/>
                </a:lnTo>
                <a:lnTo>
                  <a:pt x="726" y="18"/>
                </a:lnTo>
                <a:lnTo>
                  <a:pt x="717" y="11"/>
                </a:lnTo>
                <a:lnTo>
                  <a:pt x="708" y="5"/>
                </a:lnTo>
                <a:lnTo>
                  <a:pt x="698" y="3"/>
                </a:lnTo>
                <a:lnTo>
                  <a:pt x="678" y="1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2" name="Freeform 6"/>
          <p:cNvSpPr>
            <a:spLocks/>
          </p:cNvSpPr>
          <p:nvPr/>
        </p:nvSpPr>
        <p:spPr bwMode="auto">
          <a:xfrm>
            <a:off x="6959600" y="3460750"/>
            <a:ext cx="2185988" cy="1081088"/>
          </a:xfrm>
          <a:custGeom>
            <a:avLst/>
            <a:gdLst/>
            <a:ahLst/>
            <a:cxnLst>
              <a:cxn ang="0">
                <a:pos x="651" y="6"/>
              </a:cxn>
              <a:cxn ang="0">
                <a:pos x="607" y="37"/>
              </a:cxn>
              <a:cxn ang="0">
                <a:pos x="579" y="69"/>
              </a:cxn>
              <a:cxn ang="0">
                <a:pos x="550" y="111"/>
              </a:cxn>
              <a:cxn ang="0">
                <a:pos x="530" y="144"/>
              </a:cxn>
              <a:cxn ang="0">
                <a:pos x="511" y="178"/>
              </a:cxn>
              <a:cxn ang="0">
                <a:pos x="490" y="220"/>
              </a:cxn>
              <a:cxn ang="0">
                <a:pos x="471" y="260"/>
              </a:cxn>
              <a:cxn ang="0">
                <a:pos x="457" y="300"/>
              </a:cxn>
              <a:cxn ang="0">
                <a:pos x="443" y="344"/>
              </a:cxn>
              <a:cxn ang="0">
                <a:pos x="425" y="378"/>
              </a:cxn>
              <a:cxn ang="0">
                <a:pos x="405" y="418"/>
              </a:cxn>
              <a:cxn ang="0">
                <a:pos x="390" y="454"/>
              </a:cxn>
              <a:cxn ang="0">
                <a:pos x="362" y="496"/>
              </a:cxn>
              <a:cxn ang="0">
                <a:pos x="325" y="536"/>
              </a:cxn>
              <a:cxn ang="0">
                <a:pos x="290" y="570"/>
              </a:cxn>
              <a:cxn ang="0">
                <a:pos x="244" y="595"/>
              </a:cxn>
              <a:cxn ang="0">
                <a:pos x="191" y="613"/>
              </a:cxn>
              <a:cxn ang="0">
                <a:pos x="140" y="629"/>
              </a:cxn>
              <a:cxn ang="0">
                <a:pos x="96" y="642"/>
              </a:cxn>
              <a:cxn ang="0">
                <a:pos x="36" y="656"/>
              </a:cxn>
              <a:cxn ang="0">
                <a:pos x="1" y="664"/>
              </a:cxn>
              <a:cxn ang="0">
                <a:pos x="1375" y="680"/>
              </a:cxn>
              <a:cxn ang="0">
                <a:pos x="1354" y="661"/>
              </a:cxn>
              <a:cxn ang="0">
                <a:pos x="1295" y="651"/>
              </a:cxn>
              <a:cxn ang="0">
                <a:pos x="1239" y="636"/>
              </a:cxn>
              <a:cxn ang="0">
                <a:pos x="1184" y="619"/>
              </a:cxn>
              <a:cxn ang="0">
                <a:pos x="1126" y="600"/>
              </a:cxn>
              <a:cxn ang="0">
                <a:pos x="1098" y="587"/>
              </a:cxn>
              <a:cxn ang="0">
                <a:pos x="1060" y="562"/>
              </a:cxn>
              <a:cxn ang="0">
                <a:pos x="1020" y="530"/>
              </a:cxn>
              <a:cxn ang="0">
                <a:pos x="993" y="496"/>
              </a:cxn>
              <a:cxn ang="0">
                <a:pos x="968" y="461"/>
              </a:cxn>
              <a:cxn ang="0">
                <a:pos x="947" y="422"/>
              </a:cxn>
              <a:cxn ang="0">
                <a:pos x="933" y="393"/>
              </a:cxn>
              <a:cxn ang="0">
                <a:pos x="920" y="363"/>
              </a:cxn>
              <a:cxn ang="0">
                <a:pos x="903" y="317"/>
              </a:cxn>
              <a:cxn ang="0">
                <a:pos x="886" y="272"/>
              </a:cxn>
              <a:cxn ang="0">
                <a:pos x="867" y="230"/>
              </a:cxn>
              <a:cxn ang="0">
                <a:pos x="847" y="186"/>
              </a:cxn>
              <a:cxn ang="0">
                <a:pos x="825" y="142"/>
              </a:cxn>
              <a:cxn ang="0">
                <a:pos x="809" y="117"/>
              </a:cxn>
              <a:cxn ang="0">
                <a:pos x="786" y="83"/>
              </a:cxn>
              <a:cxn ang="0">
                <a:pos x="764" y="55"/>
              </a:cxn>
              <a:cxn ang="0">
                <a:pos x="774" y="67"/>
              </a:cxn>
              <a:cxn ang="0">
                <a:pos x="763" y="54"/>
              </a:cxn>
              <a:cxn ang="0">
                <a:pos x="726" y="18"/>
              </a:cxn>
              <a:cxn ang="0">
                <a:pos x="698" y="3"/>
              </a:cxn>
            </a:cxnLst>
            <a:rect l="0" t="0" r="r" b="b"/>
            <a:pathLst>
              <a:path w="1377" h="681">
                <a:moveTo>
                  <a:pt x="688" y="0"/>
                </a:moveTo>
                <a:lnTo>
                  <a:pt x="667" y="1"/>
                </a:lnTo>
                <a:lnTo>
                  <a:pt x="651" y="6"/>
                </a:lnTo>
                <a:lnTo>
                  <a:pt x="634" y="14"/>
                </a:lnTo>
                <a:lnTo>
                  <a:pt x="621" y="24"/>
                </a:lnTo>
                <a:lnTo>
                  <a:pt x="607" y="37"/>
                </a:lnTo>
                <a:lnTo>
                  <a:pt x="596" y="49"/>
                </a:lnTo>
                <a:lnTo>
                  <a:pt x="587" y="60"/>
                </a:lnTo>
                <a:lnTo>
                  <a:pt x="579" y="69"/>
                </a:lnTo>
                <a:lnTo>
                  <a:pt x="567" y="85"/>
                </a:lnTo>
                <a:lnTo>
                  <a:pt x="559" y="97"/>
                </a:lnTo>
                <a:lnTo>
                  <a:pt x="550" y="111"/>
                </a:lnTo>
                <a:lnTo>
                  <a:pt x="544" y="121"/>
                </a:lnTo>
                <a:lnTo>
                  <a:pt x="536" y="134"/>
                </a:lnTo>
                <a:lnTo>
                  <a:pt x="530" y="144"/>
                </a:lnTo>
                <a:lnTo>
                  <a:pt x="524" y="154"/>
                </a:lnTo>
                <a:lnTo>
                  <a:pt x="517" y="166"/>
                </a:lnTo>
                <a:lnTo>
                  <a:pt x="511" y="178"/>
                </a:lnTo>
                <a:lnTo>
                  <a:pt x="504" y="192"/>
                </a:lnTo>
                <a:lnTo>
                  <a:pt x="498" y="205"/>
                </a:lnTo>
                <a:lnTo>
                  <a:pt x="490" y="220"/>
                </a:lnTo>
                <a:lnTo>
                  <a:pt x="488" y="229"/>
                </a:lnTo>
                <a:lnTo>
                  <a:pt x="478" y="243"/>
                </a:lnTo>
                <a:lnTo>
                  <a:pt x="471" y="260"/>
                </a:lnTo>
                <a:lnTo>
                  <a:pt x="466" y="274"/>
                </a:lnTo>
                <a:lnTo>
                  <a:pt x="462" y="287"/>
                </a:lnTo>
                <a:lnTo>
                  <a:pt x="457" y="300"/>
                </a:lnTo>
                <a:lnTo>
                  <a:pt x="452" y="315"/>
                </a:lnTo>
                <a:lnTo>
                  <a:pt x="447" y="331"/>
                </a:lnTo>
                <a:lnTo>
                  <a:pt x="443" y="344"/>
                </a:lnTo>
                <a:lnTo>
                  <a:pt x="440" y="354"/>
                </a:lnTo>
                <a:lnTo>
                  <a:pt x="434" y="367"/>
                </a:lnTo>
                <a:lnTo>
                  <a:pt x="425" y="378"/>
                </a:lnTo>
                <a:lnTo>
                  <a:pt x="420" y="393"/>
                </a:lnTo>
                <a:lnTo>
                  <a:pt x="411" y="412"/>
                </a:lnTo>
                <a:lnTo>
                  <a:pt x="405" y="418"/>
                </a:lnTo>
                <a:lnTo>
                  <a:pt x="402" y="431"/>
                </a:lnTo>
                <a:lnTo>
                  <a:pt x="396" y="446"/>
                </a:lnTo>
                <a:lnTo>
                  <a:pt x="390" y="454"/>
                </a:lnTo>
                <a:lnTo>
                  <a:pt x="379" y="469"/>
                </a:lnTo>
                <a:lnTo>
                  <a:pt x="371" y="482"/>
                </a:lnTo>
                <a:lnTo>
                  <a:pt x="362" y="496"/>
                </a:lnTo>
                <a:lnTo>
                  <a:pt x="350" y="509"/>
                </a:lnTo>
                <a:lnTo>
                  <a:pt x="342" y="521"/>
                </a:lnTo>
                <a:lnTo>
                  <a:pt x="325" y="536"/>
                </a:lnTo>
                <a:lnTo>
                  <a:pt x="316" y="545"/>
                </a:lnTo>
                <a:lnTo>
                  <a:pt x="301" y="559"/>
                </a:lnTo>
                <a:lnTo>
                  <a:pt x="290" y="570"/>
                </a:lnTo>
                <a:lnTo>
                  <a:pt x="278" y="574"/>
                </a:lnTo>
                <a:lnTo>
                  <a:pt x="264" y="585"/>
                </a:lnTo>
                <a:lnTo>
                  <a:pt x="244" y="595"/>
                </a:lnTo>
                <a:lnTo>
                  <a:pt x="222" y="602"/>
                </a:lnTo>
                <a:lnTo>
                  <a:pt x="206" y="608"/>
                </a:lnTo>
                <a:lnTo>
                  <a:pt x="191" y="613"/>
                </a:lnTo>
                <a:lnTo>
                  <a:pt x="174" y="619"/>
                </a:lnTo>
                <a:lnTo>
                  <a:pt x="157" y="625"/>
                </a:lnTo>
                <a:lnTo>
                  <a:pt x="140" y="629"/>
                </a:lnTo>
                <a:lnTo>
                  <a:pt x="132" y="632"/>
                </a:lnTo>
                <a:lnTo>
                  <a:pt x="114" y="636"/>
                </a:lnTo>
                <a:lnTo>
                  <a:pt x="96" y="642"/>
                </a:lnTo>
                <a:lnTo>
                  <a:pt x="76" y="646"/>
                </a:lnTo>
                <a:lnTo>
                  <a:pt x="55" y="651"/>
                </a:lnTo>
                <a:lnTo>
                  <a:pt x="36" y="656"/>
                </a:lnTo>
                <a:lnTo>
                  <a:pt x="18" y="660"/>
                </a:lnTo>
                <a:lnTo>
                  <a:pt x="8" y="662"/>
                </a:lnTo>
                <a:lnTo>
                  <a:pt x="1" y="664"/>
                </a:lnTo>
                <a:lnTo>
                  <a:pt x="0" y="671"/>
                </a:lnTo>
                <a:lnTo>
                  <a:pt x="1" y="679"/>
                </a:lnTo>
                <a:lnTo>
                  <a:pt x="1375" y="680"/>
                </a:lnTo>
                <a:lnTo>
                  <a:pt x="1375" y="672"/>
                </a:lnTo>
                <a:lnTo>
                  <a:pt x="1376" y="665"/>
                </a:lnTo>
                <a:lnTo>
                  <a:pt x="1354" y="661"/>
                </a:lnTo>
                <a:lnTo>
                  <a:pt x="1329" y="657"/>
                </a:lnTo>
                <a:lnTo>
                  <a:pt x="1310" y="653"/>
                </a:lnTo>
                <a:lnTo>
                  <a:pt x="1295" y="651"/>
                </a:lnTo>
                <a:lnTo>
                  <a:pt x="1283" y="648"/>
                </a:lnTo>
                <a:lnTo>
                  <a:pt x="1263" y="643"/>
                </a:lnTo>
                <a:lnTo>
                  <a:pt x="1239" y="636"/>
                </a:lnTo>
                <a:lnTo>
                  <a:pt x="1219" y="630"/>
                </a:lnTo>
                <a:lnTo>
                  <a:pt x="1204" y="626"/>
                </a:lnTo>
                <a:lnTo>
                  <a:pt x="1184" y="619"/>
                </a:lnTo>
                <a:lnTo>
                  <a:pt x="1165" y="614"/>
                </a:lnTo>
                <a:lnTo>
                  <a:pt x="1144" y="607"/>
                </a:lnTo>
                <a:lnTo>
                  <a:pt x="1126" y="600"/>
                </a:lnTo>
                <a:lnTo>
                  <a:pt x="1113" y="594"/>
                </a:lnTo>
                <a:lnTo>
                  <a:pt x="1106" y="589"/>
                </a:lnTo>
                <a:lnTo>
                  <a:pt x="1098" y="587"/>
                </a:lnTo>
                <a:lnTo>
                  <a:pt x="1087" y="581"/>
                </a:lnTo>
                <a:lnTo>
                  <a:pt x="1073" y="572"/>
                </a:lnTo>
                <a:lnTo>
                  <a:pt x="1060" y="562"/>
                </a:lnTo>
                <a:lnTo>
                  <a:pt x="1048" y="554"/>
                </a:lnTo>
                <a:lnTo>
                  <a:pt x="1033" y="542"/>
                </a:lnTo>
                <a:lnTo>
                  <a:pt x="1020" y="530"/>
                </a:lnTo>
                <a:lnTo>
                  <a:pt x="1011" y="518"/>
                </a:lnTo>
                <a:lnTo>
                  <a:pt x="1002" y="507"/>
                </a:lnTo>
                <a:lnTo>
                  <a:pt x="993" y="496"/>
                </a:lnTo>
                <a:lnTo>
                  <a:pt x="985" y="480"/>
                </a:lnTo>
                <a:lnTo>
                  <a:pt x="977" y="471"/>
                </a:lnTo>
                <a:lnTo>
                  <a:pt x="968" y="461"/>
                </a:lnTo>
                <a:lnTo>
                  <a:pt x="961" y="447"/>
                </a:lnTo>
                <a:lnTo>
                  <a:pt x="954" y="435"/>
                </a:lnTo>
                <a:lnTo>
                  <a:pt x="947" y="422"/>
                </a:lnTo>
                <a:lnTo>
                  <a:pt x="940" y="409"/>
                </a:lnTo>
                <a:lnTo>
                  <a:pt x="936" y="401"/>
                </a:lnTo>
                <a:lnTo>
                  <a:pt x="933" y="393"/>
                </a:lnTo>
                <a:lnTo>
                  <a:pt x="929" y="384"/>
                </a:lnTo>
                <a:lnTo>
                  <a:pt x="926" y="375"/>
                </a:lnTo>
                <a:lnTo>
                  <a:pt x="920" y="363"/>
                </a:lnTo>
                <a:lnTo>
                  <a:pt x="915" y="351"/>
                </a:lnTo>
                <a:lnTo>
                  <a:pt x="908" y="334"/>
                </a:lnTo>
                <a:lnTo>
                  <a:pt x="903" y="317"/>
                </a:lnTo>
                <a:lnTo>
                  <a:pt x="895" y="300"/>
                </a:lnTo>
                <a:lnTo>
                  <a:pt x="891" y="286"/>
                </a:lnTo>
                <a:lnTo>
                  <a:pt x="886" y="272"/>
                </a:lnTo>
                <a:lnTo>
                  <a:pt x="880" y="258"/>
                </a:lnTo>
                <a:lnTo>
                  <a:pt x="872" y="244"/>
                </a:lnTo>
                <a:lnTo>
                  <a:pt x="867" y="230"/>
                </a:lnTo>
                <a:lnTo>
                  <a:pt x="859" y="213"/>
                </a:lnTo>
                <a:lnTo>
                  <a:pt x="852" y="196"/>
                </a:lnTo>
                <a:lnTo>
                  <a:pt x="847" y="186"/>
                </a:lnTo>
                <a:lnTo>
                  <a:pt x="838" y="169"/>
                </a:lnTo>
                <a:lnTo>
                  <a:pt x="829" y="156"/>
                </a:lnTo>
                <a:lnTo>
                  <a:pt x="825" y="142"/>
                </a:lnTo>
                <a:lnTo>
                  <a:pt x="816" y="130"/>
                </a:lnTo>
                <a:lnTo>
                  <a:pt x="813" y="125"/>
                </a:lnTo>
                <a:lnTo>
                  <a:pt x="809" y="117"/>
                </a:lnTo>
                <a:lnTo>
                  <a:pt x="799" y="104"/>
                </a:lnTo>
                <a:lnTo>
                  <a:pt x="792" y="92"/>
                </a:lnTo>
                <a:lnTo>
                  <a:pt x="786" y="83"/>
                </a:lnTo>
                <a:lnTo>
                  <a:pt x="781" y="73"/>
                </a:lnTo>
                <a:lnTo>
                  <a:pt x="767" y="59"/>
                </a:lnTo>
                <a:lnTo>
                  <a:pt x="764" y="55"/>
                </a:lnTo>
                <a:lnTo>
                  <a:pt x="757" y="48"/>
                </a:lnTo>
                <a:lnTo>
                  <a:pt x="761" y="51"/>
                </a:lnTo>
                <a:lnTo>
                  <a:pt x="774" y="67"/>
                </a:lnTo>
                <a:lnTo>
                  <a:pt x="770" y="63"/>
                </a:lnTo>
                <a:lnTo>
                  <a:pt x="773" y="64"/>
                </a:lnTo>
                <a:lnTo>
                  <a:pt x="763" y="54"/>
                </a:lnTo>
                <a:lnTo>
                  <a:pt x="750" y="40"/>
                </a:lnTo>
                <a:lnTo>
                  <a:pt x="738" y="30"/>
                </a:lnTo>
                <a:lnTo>
                  <a:pt x="726" y="18"/>
                </a:lnTo>
                <a:lnTo>
                  <a:pt x="717" y="11"/>
                </a:lnTo>
                <a:lnTo>
                  <a:pt x="708" y="5"/>
                </a:lnTo>
                <a:lnTo>
                  <a:pt x="698" y="3"/>
                </a:lnTo>
                <a:lnTo>
                  <a:pt x="678" y="1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>
            <a:off x="495300" y="4451350"/>
            <a:ext cx="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5505450" y="4203700"/>
            <a:ext cx="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>
            <a:off x="7473950" y="4298950"/>
            <a:ext cx="12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8591550" y="4375150"/>
            <a:ext cx="381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0"/>
            <a:ext cx="7829550" cy="681038"/>
          </a:xfrm>
          <a:noFill/>
          <a:ln/>
        </p:spPr>
        <p:txBody>
          <a:bodyPr/>
          <a:lstStyle/>
          <a:p>
            <a:r>
              <a:rPr lang="en-US" sz="2400"/>
              <a:t/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/>
              <a:t>Hypothesis Tests About the Difference </a:t>
            </a:r>
            <a:br>
              <a:rPr lang="en-US"/>
            </a:br>
            <a:r>
              <a:rPr lang="en-US"/>
              <a:t>between the Means of Two Populations:</a:t>
            </a:r>
            <a:r>
              <a:rPr lang="en-US" sz="2400"/>
              <a:t> 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66813"/>
            <a:ext cx="9144000" cy="5487987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baseline="-25000">
              <a:latin typeface="Symbol" pitchFamily="18" charset="2"/>
            </a:endParaRPr>
          </a:p>
          <a:p>
            <a:r>
              <a:rPr lang="en-US">
                <a:solidFill>
                  <a:srgbClr val="FBE405"/>
                </a:solidFill>
              </a:rPr>
              <a:t>Rejection Rule (2)            </a:t>
            </a:r>
            <a:r>
              <a:rPr lang="en-US">
                <a:solidFill>
                  <a:srgbClr val="FBE405"/>
                </a:solidFill>
                <a:latin typeface="Symbol" pitchFamily="18" charset="2"/>
              </a:rPr>
              <a:t> </a:t>
            </a:r>
            <a:r>
              <a:rPr lang="en-US" sz="2800" i="1"/>
              <a:t>p</a:t>
            </a:r>
            <a:r>
              <a:rPr lang="en-US" sz="2800"/>
              <a:t>–value </a:t>
            </a:r>
            <a:r>
              <a:rPr lang="en-US" sz="2800" u="sng"/>
              <a:t>&lt;</a:t>
            </a:r>
            <a:r>
              <a:rPr lang="en-US" sz="2800"/>
              <a:t> </a:t>
            </a:r>
            <a:r>
              <a:rPr lang="en-US" sz="2800" i="1"/>
              <a:t>a</a:t>
            </a:r>
            <a:r>
              <a:rPr lang="en-US" sz="2800"/>
              <a:t> </a:t>
            </a:r>
            <a:endParaRPr lang="en-US" sz="3200">
              <a:solidFill>
                <a:srgbClr val="FBE405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sz="3200">
              <a:solidFill>
                <a:srgbClr val="FBE405"/>
              </a:solidFill>
            </a:endParaRPr>
          </a:p>
          <a:p>
            <a:pPr>
              <a:buFont typeface="Symbol" pitchFamily="18" charset="2"/>
              <a:buChar char=" "/>
            </a:pPr>
            <a:r>
              <a:rPr lang="en-US" sz="2000"/>
              <a:t>P.V= P ( Z&lt; Z</a:t>
            </a:r>
            <a:r>
              <a:rPr lang="en-US" sz="2000" baseline="-25000"/>
              <a:t>0</a:t>
            </a:r>
            <a:r>
              <a:rPr lang="en-US" sz="2000"/>
              <a:t>)               P.V = P ( Z &gt; Z</a:t>
            </a:r>
            <a:r>
              <a:rPr lang="en-US" sz="2000" baseline="-25000"/>
              <a:t>0</a:t>
            </a:r>
            <a:r>
              <a:rPr lang="en-US" sz="2000"/>
              <a:t>)                  P.V= 2 P( Z&lt; Z</a:t>
            </a:r>
            <a:r>
              <a:rPr lang="en-US" sz="2000" baseline="-25000"/>
              <a:t>0</a:t>
            </a:r>
            <a:r>
              <a:rPr lang="en-US" sz="2000"/>
              <a:t>)   or  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                                                                                               P.V= 2 P (Z &gt; Z</a:t>
            </a:r>
            <a:r>
              <a:rPr lang="en-US" sz="2000" baseline="-25000"/>
              <a:t>0</a:t>
            </a:r>
            <a:r>
              <a:rPr lang="en-US" sz="2000"/>
              <a:t>)</a:t>
            </a: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     -</a:t>
            </a:r>
            <a:r>
              <a:rPr lang="en-US" i="1"/>
              <a:t>z</a:t>
            </a:r>
            <a:r>
              <a:rPr lang="en-US" i="1" baseline="-25000"/>
              <a:t>0</a:t>
            </a:r>
            <a:r>
              <a:rPr lang="en-US"/>
              <a:t>                                                        </a:t>
            </a:r>
            <a:r>
              <a:rPr lang="en-US" i="1"/>
              <a:t>z</a:t>
            </a:r>
            <a:r>
              <a:rPr lang="en-US" i="1" baseline="-25000"/>
              <a:t>0</a:t>
            </a:r>
            <a:r>
              <a:rPr lang="en-US" sz="2000" baseline="-25000">
                <a:latin typeface="Symbol" pitchFamily="18" charset="2"/>
              </a:rPr>
              <a:t>                      </a:t>
            </a:r>
            <a:r>
              <a:rPr lang="en-US" sz="2000"/>
              <a:t>-</a:t>
            </a:r>
            <a:r>
              <a:rPr lang="en-US" sz="2000" baseline="-25000">
                <a:latin typeface="Symbol" pitchFamily="18" charset="2"/>
              </a:rPr>
              <a:t> </a:t>
            </a:r>
            <a:r>
              <a:rPr lang="en-US" sz="2000" i="1"/>
              <a:t>z</a:t>
            </a:r>
            <a:r>
              <a:rPr lang="en-US" sz="2000" i="1" baseline="-25000"/>
              <a:t>0</a:t>
            </a:r>
            <a:r>
              <a:rPr lang="en-US" sz="2000" baseline="-25000">
                <a:latin typeface="Symbol" pitchFamily="18" charset="2"/>
              </a:rPr>
              <a:t>                                   </a:t>
            </a:r>
            <a:r>
              <a:rPr lang="en-US" sz="2000" i="1"/>
              <a:t>z</a:t>
            </a:r>
            <a:r>
              <a:rPr lang="en-US" sz="2000" i="1" baseline="-25000"/>
              <a:t>0</a:t>
            </a:r>
            <a:endParaRPr lang="en-US"/>
          </a:p>
          <a:p>
            <a:pPr>
              <a:buFont typeface="Monotype Sorts" pitchFamily="2" charset="2"/>
              <a:buNone/>
            </a:pPr>
            <a:endParaRPr lang="en-US">
              <a:solidFill>
                <a:srgbClr val="FBE405"/>
              </a:solidFill>
            </a:endParaRPr>
          </a:p>
          <a:p>
            <a:pPr>
              <a:buFont typeface="Symbol" pitchFamily="18" charset="2"/>
              <a:buChar char=" "/>
            </a:pPr>
            <a:r>
              <a:rPr lang="en-US" sz="2000"/>
              <a:t>                                                                                                 </a:t>
            </a:r>
          </a:p>
        </p:txBody>
      </p:sp>
      <p:sp>
        <p:nvSpPr>
          <p:cNvPr id="57348" name="Freeform 4"/>
          <p:cNvSpPr>
            <a:spLocks/>
          </p:cNvSpPr>
          <p:nvPr/>
        </p:nvSpPr>
        <p:spPr bwMode="auto">
          <a:xfrm>
            <a:off x="228600" y="3314700"/>
            <a:ext cx="2559050" cy="1462088"/>
          </a:xfrm>
          <a:custGeom>
            <a:avLst/>
            <a:gdLst/>
            <a:ahLst/>
            <a:cxnLst>
              <a:cxn ang="0">
                <a:pos x="763" y="8"/>
              </a:cxn>
              <a:cxn ang="0">
                <a:pos x="711" y="50"/>
              </a:cxn>
              <a:cxn ang="0">
                <a:pos x="678" y="94"/>
              </a:cxn>
              <a:cxn ang="0">
                <a:pos x="644" y="150"/>
              </a:cxn>
              <a:cxn ang="0">
                <a:pos x="620" y="195"/>
              </a:cxn>
              <a:cxn ang="0">
                <a:pos x="598" y="240"/>
              </a:cxn>
              <a:cxn ang="0">
                <a:pos x="574" y="298"/>
              </a:cxn>
              <a:cxn ang="0">
                <a:pos x="552" y="351"/>
              </a:cxn>
              <a:cxn ang="0">
                <a:pos x="535" y="407"/>
              </a:cxn>
              <a:cxn ang="0">
                <a:pos x="518" y="465"/>
              </a:cxn>
              <a:cxn ang="0">
                <a:pos x="498" y="512"/>
              </a:cxn>
              <a:cxn ang="0">
                <a:pos x="475" y="566"/>
              </a:cxn>
              <a:cxn ang="0">
                <a:pos x="457" y="615"/>
              </a:cxn>
              <a:cxn ang="0">
                <a:pos x="424" y="671"/>
              </a:cxn>
              <a:cxn ang="0">
                <a:pos x="380" y="725"/>
              </a:cxn>
              <a:cxn ang="0">
                <a:pos x="339" y="771"/>
              </a:cxn>
              <a:cxn ang="0">
                <a:pos x="285" y="805"/>
              </a:cxn>
              <a:cxn ang="0">
                <a:pos x="224" y="829"/>
              </a:cxn>
              <a:cxn ang="0">
                <a:pos x="164" y="851"/>
              </a:cxn>
              <a:cxn ang="0">
                <a:pos x="112" y="868"/>
              </a:cxn>
              <a:cxn ang="0">
                <a:pos x="42" y="888"/>
              </a:cxn>
              <a:cxn ang="0">
                <a:pos x="1" y="898"/>
              </a:cxn>
              <a:cxn ang="0">
                <a:pos x="1610" y="920"/>
              </a:cxn>
              <a:cxn ang="0">
                <a:pos x="1585" y="894"/>
              </a:cxn>
              <a:cxn ang="0">
                <a:pos x="1516" y="881"/>
              </a:cxn>
              <a:cxn ang="0">
                <a:pos x="1451" y="861"/>
              </a:cxn>
              <a:cxn ang="0">
                <a:pos x="1386" y="838"/>
              </a:cxn>
              <a:cxn ang="0">
                <a:pos x="1318" y="811"/>
              </a:cxn>
              <a:cxn ang="0">
                <a:pos x="1286" y="794"/>
              </a:cxn>
              <a:cxn ang="0">
                <a:pos x="1241" y="761"/>
              </a:cxn>
              <a:cxn ang="0">
                <a:pos x="1194" y="717"/>
              </a:cxn>
              <a:cxn ang="0">
                <a:pos x="1163" y="671"/>
              </a:cxn>
              <a:cxn ang="0">
                <a:pos x="1134" y="623"/>
              </a:cxn>
              <a:cxn ang="0">
                <a:pos x="1109" y="571"/>
              </a:cxn>
              <a:cxn ang="0">
                <a:pos x="1092" y="532"/>
              </a:cxn>
              <a:cxn ang="0">
                <a:pos x="1077" y="491"/>
              </a:cxn>
              <a:cxn ang="0">
                <a:pos x="1057" y="429"/>
              </a:cxn>
              <a:cxn ang="0">
                <a:pos x="1037" y="367"/>
              </a:cxn>
              <a:cxn ang="0">
                <a:pos x="1015" y="311"/>
              </a:cxn>
              <a:cxn ang="0">
                <a:pos x="991" y="251"/>
              </a:cxn>
              <a:cxn ang="0">
                <a:pos x="965" y="193"/>
              </a:cxn>
              <a:cxn ang="0">
                <a:pos x="947" y="158"/>
              </a:cxn>
              <a:cxn ang="0">
                <a:pos x="920" y="113"/>
              </a:cxn>
              <a:cxn ang="0">
                <a:pos x="895" y="74"/>
              </a:cxn>
              <a:cxn ang="0">
                <a:pos x="906" y="91"/>
              </a:cxn>
              <a:cxn ang="0">
                <a:pos x="893" y="73"/>
              </a:cxn>
              <a:cxn ang="0">
                <a:pos x="850" y="25"/>
              </a:cxn>
              <a:cxn ang="0">
                <a:pos x="817" y="4"/>
              </a:cxn>
            </a:cxnLst>
            <a:rect l="0" t="0" r="r" b="b"/>
            <a:pathLst>
              <a:path w="1612" h="921">
                <a:moveTo>
                  <a:pt x="805" y="0"/>
                </a:moveTo>
                <a:lnTo>
                  <a:pt x="781" y="2"/>
                </a:lnTo>
                <a:lnTo>
                  <a:pt x="763" y="8"/>
                </a:lnTo>
                <a:lnTo>
                  <a:pt x="742" y="19"/>
                </a:lnTo>
                <a:lnTo>
                  <a:pt x="727" y="32"/>
                </a:lnTo>
                <a:lnTo>
                  <a:pt x="711" y="50"/>
                </a:lnTo>
                <a:lnTo>
                  <a:pt x="697" y="67"/>
                </a:lnTo>
                <a:lnTo>
                  <a:pt x="687" y="81"/>
                </a:lnTo>
                <a:lnTo>
                  <a:pt x="678" y="94"/>
                </a:lnTo>
                <a:lnTo>
                  <a:pt x="664" y="115"/>
                </a:lnTo>
                <a:lnTo>
                  <a:pt x="654" y="132"/>
                </a:lnTo>
                <a:lnTo>
                  <a:pt x="644" y="150"/>
                </a:lnTo>
                <a:lnTo>
                  <a:pt x="637" y="164"/>
                </a:lnTo>
                <a:lnTo>
                  <a:pt x="627" y="181"/>
                </a:lnTo>
                <a:lnTo>
                  <a:pt x="620" y="195"/>
                </a:lnTo>
                <a:lnTo>
                  <a:pt x="614" y="208"/>
                </a:lnTo>
                <a:lnTo>
                  <a:pt x="606" y="225"/>
                </a:lnTo>
                <a:lnTo>
                  <a:pt x="598" y="240"/>
                </a:lnTo>
                <a:lnTo>
                  <a:pt x="590" y="260"/>
                </a:lnTo>
                <a:lnTo>
                  <a:pt x="583" y="277"/>
                </a:lnTo>
                <a:lnTo>
                  <a:pt x="574" y="298"/>
                </a:lnTo>
                <a:lnTo>
                  <a:pt x="571" y="310"/>
                </a:lnTo>
                <a:lnTo>
                  <a:pt x="560" y="329"/>
                </a:lnTo>
                <a:lnTo>
                  <a:pt x="552" y="351"/>
                </a:lnTo>
                <a:lnTo>
                  <a:pt x="546" y="370"/>
                </a:lnTo>
                <a:lnTo>
                  <a:pt x="540" y="388"/>
                </a:lnTo>
                <a:lnTo>
                  <a:pt x="535" y="407"/>
                </a:lnTo>
                <a:lnTo>
                  <a:pt x="529" y="427"/>
                </a:lnTo>
                <a:lnTo>
                  <a:pt x="523" y="448"/>
                </a:lnTo>
                <a:lnTo>
                  <a:pt x="518" y="465"/>
                </a:lnTo>
                <a:lnTo>
                  <a:pt x="515" y="479"/>
                </a:lnTo>
                <a:lnTo>
                  <a:pt x="508" y="496"/>
                </a:lnTo>
                <a:lnTo>
                  <a:pt x="498" y="512"/>
                </a:lnTo>
                <a:lnTo>
                  <a:pt x="491" y="532"/>
                </a:lnTo>
                <a:lnTo>
                  <a:pt x="481" y="557"/>
                </a:lnTo>
                <a:lnTo>
                  <a:pt x="475" y="566"/>
                </a:lnTo>
                <a:lnTo>
                  <a:pt x="471" y="583"/>
                </a:lnTo>
                <a:lnTo>
                  <a:pt x="463" y="603"/>
                </a:lnTo>
                <a:lnTo>
                  <a:pt x="457" y="615"/>
                </a:lnTo>
                <a:lnTo>
                  <a:pt x="444" y="635"/>
                </a:lnTo>
                <a:lnTo>
                  <a:pt x="434" y="652"/>
                </a:lnTo>
                <a:lnTo>
                  <a:pt x="424" y="671"/>
                </a:lnTo>
                <a:lnTo>
                  <a:pt x="410" y="688"/>
                </a:lnTo>
                <a:lnTo>
                  <a:pt x="401" y="705"/>
                </a:lnTo>
                <a:lnTo>
                  <a:pt x="380" y="725"/>
                </a:lnTo>
                <a:lnTo>
                  <a:pt x="370" y="738"/>
                </a:lnTo>
                <a:lnTo>
                  <a:pt x="352" y="756"/>
                </a:lnTo>
                <a:lnTo>
                  <a:pt x="339" y="771"/>
                </a:lnTo>
                <a:lnTo>
                  <a:pt x="326" y="777"/>
                </a:lnTo>
                <a:lnTo>
                  <a:pt x="309" y="791"/>
                </a:lnTo>
                <a:lnTo>
                  <a:pt x="285" y="805"/>
                </a:lnTo>
                <a:lnTo>
                  <a:pt x="260" y="815"/>
                </a:lnTo>
                <a:lnTo>
                  <a:pt x="241" y="823"/>
                </a:lnTo>
                <a:lnTo>
                  <a:pt x="224" y="829"/>
                </a:lnTo>
                <a:lnTo>
                  <a:pt x="204" y="838"/>
                </a:lnTo>
                <a:lnTo>
                  <a:pt x="184" y="846"/>
                </a:lnTo>
                <a:lnTo>
                  <a:pt x="164" y="851"/>
                </a:lnTo>
                <a:lnTo>
                  <a:pt x="154" y="855"/>
                </a:lnTo>
                <a:lnTo>
                  <a:pt x="134" y="861"/>
                </a:lnTo>
                <a:lnTo>
                  <a:pt x="112" y="868"/>
                </a:lnTo>
                <a:lnTo>
                  <a:pt x="90" y="874"/>
                </a:lnTo>
                <a:lnTo>
                  <a:pt x="64" y="881"/>
                </a:lnTo>
                <a:lnTo>
                  <a:pt x="42" y="888"/>
                </a:lnTo>
                <a:lnTo>
                  <a:pt x="21" y="892"/>
                </a:lnTo>
                <a:lnTo>
                  <a:pt x="9" y="895"/>
                </a:lnTo>
                <a:lnTo>
                  <a:pt x="1" y="898"/>
                </a:lnTo>
                <a:lnTo>
                  <a:pt x="0" y="908"/>
                </a:lnTo>
                <a:lnTo>
                  <a:pt x="1" y="918"/>
                </a:lnTo>
                <a:lnTo>
                  <a:pt x="1610" y="920"/>
                </a:lnTo>
                <a:lnTo>
                  <a:pt x="1610" y="909"/>
                </a:lnTo>
                <a:lnTo>
                  <a:pt x="1611" y="900"/>
                </a:lnTo>
                <a:lnTo>
                  <a:pt x="1585" y="894"/>
                </a:lnTo>
                <a:lnTo>
                  <a:pt x="1556" y="889"/>
                </a:lnTo>
                <a:lnTo>
                  <a:pt x="1533" y="884"/>
                </a:lnTo>
                <a:lnTo>
                  <a:pt x="1516" y="881"/>
                </a:lnTo>
                <a:lnTo>
                  <a:pt x="1502" y="876"/>
                </a:lnTo>
                <a:lnTo>
                  <a:pt x="1479" y="869"/>
                </a:lnTo>
                <a:lnTo>
                  <a:pt x="1451" y="861"/>
                </a:lnTo>
                <a:lnTo>
                  <a:pt x="1427" y="852"/>
                </a:lnTo>
                <a:lnTo>
                  <a:pt x="1410" y="847"/>
                </a:lnTo>
                <a:lnTo>
                  <a:pt x="1386" y="838"/>
                </a:lnTo>
                <a:lnTo>
                  <a:pt x="1364" y="830"/>
                </a:lnTo>
                <a:lnTo>
                  <a:pt x="1339" y="821"/>
                </a:lnTo>
                <a:lnTo>
                  <a:pt x="1318" y="811"/>
                </a:lnTo>
                <a:lnTo>
                  <a:pt x="1304" y="804"/>
                </a:lnTo>
                <a:lnTo>
                  <a:pt x="1295" y="797"/>
                </a:lnTo>
                <a:lnTo>
                  <a:pt x="1286" y="794"/>
                </a:lnTo>
                <a:lnTo>
                  <a:pt x="1272" y="786"/>
                </a:lnTo>
                <a:lnTo>
                  <a:pt x="1256" y="774"/>
                </a:lnTo>
                <a:lnTo>
                  <a:pt x="1241" y="761"/>
                </a:lnTo>
                <a:lnTo>
                  <a:pt x="1227" y="750"/>
                </a:lnTo>
                <a:lnTo>
                  <a:pt x="1209" y="734"/>
                </a:lnTo>
                <a:lnTo>
                  <a:pt x="1194" y="717"/>
                </a:lnTo>
                <a:lnTo>
                  <a:pt x="1183" y="701"/>
                </a:lnTo>
                <a:lnTo>
                  <a:pt x="1173" y="686"/>
                </a:lnTo>
                <a:lnTo>
                  <a:pt x="1163" y="671"/>
                </a:lnTo>
                <a:lnTo>
                  <a:pt x="1153" y="649"/>
                </a:lnTo>
                <a:lnTo>
                  <a:pt x="1144" y="638"/>
                </a:lnTo>
                <a:lnTo>
                  <a:pt x="1134" y="623"/>
                </a:lnTo>
                <a:lnTo>
                  <a:pt x="1125" y="604"/>
                </a:lnTo>
                <a:lnTo>
                  <a:pt x="1117" y="588"/>
                </a:lnTo>
                <a:lnTo>
                  <a:pt x="1109" y="571"/>
                </a:lnTo>
                <a:lnTo>
                  <a:pt x="1101" y="554"/>
                </a:lnTo>
                <a:lnTo>
                  <a:pt x="1095" y="543"/>
                </a:lnTo>
                <a:lnTo>
                  <a:pt x="1092" y="532"/>
                </a:lnTo>
                <a:lnTo>
                  <a:pt x="1088" y="520"/>
                </a:lnTo>
                <a:lnTo>
                  <a:pt x="1084" y="507"/>
                </a:lnTo>
                <a:lnTo>
                  <a:pt x="1077" y="491"/>
                </a:lnTo>
                <a:lnTo>
                  <a:pt x="1072" y="474"/>
                </a:lnTo>
                <a:lnTo>
                  <a:pt x="1063" y="451"/>
                </a:lnTo>
                <a:lnTo>
                  <a:pt x="1057" y="429"/>
                </a:lnTo>
                <a:lnTo>
                  <a:pt x="1048" y="406"/>
                </a:lnTo>
                <a:lnTo>
                  <a:pt x="1044" y="387"/>
                </a:lnTo>
                <a:lnTo>
                  <a:pt x="1037" y="367"/>
                </a:lnTo>
                <a:lnTo>
                  <a:pt x="1030" y="349"/>
                </a:lnTo>
                <a:lnTo>
                  <a:pt x="1021" y="330"/>
                </a:lnTo>
                <a:lnTo>
                  <a:pt x="1015" y="311"/>
                </a:lnTo>
                <a:lnTo>
                  <a:pt x="1005" y="288"/>
                </a:lnTo>
                <a:lnTo>
                  <a:pt x="998" y="265"/>
                </a:lnTo>
                <a:lnTo>
                  <a:pt x="991" y="251"/>
                </a:lnTo>
                <a:lnTo>
                  <a:pt x="981" y="228"/>
                </a:lnTo>
                <a:lnTo>
                  <a:pt x="971" y="211"/>
                </a:lnTo>
                <a:lnTo>
                  <a:pt x="965" y="193"/>
                </a:lnTo>
                <a:lnTo>
                  <a:pt x="956" y="176"/>
                </a:lnTo>
                <a:lnTo>
                  <a:pt x="952" y="169"/>
                </a:lnTo>
                <a:lnTo>
                  <a:pt x="947" y="158"/>
                </a:lnTo>
                <a:lnTo>
                  <a:pt x="936" y="140"/>
                </a:lnTo>
                <a:lnTo>
                  <a:pt x="927" y="124"/>
                </a:lnTo>
                <a:lnTo>
                  <a:pt x="920" y="113"/>
                </a:lnTo>
                <a:lnTo>
                  <a:pt x="914" y="99"/>
                </a:lnTo>
                <a:lnTo>
                  <a:pt x="898" y="80"/>
                </a:lnTo>
                <a:lnTo>
                  <a:pt x="895" y="74"/>
                </a:lnTo>
                <a:lnTo>
                  <a:pt x="886" y="65"/>
                </a:lnTo>
                <a:lnTo>
                  <a:pt x="890" y="69"/>
                </a:lnTo>
                <a:lnTo>
                  <a:pt x="906" y="91"/>
                </a:lnTo>
                <a:lnTo>
                  <a:pt x="902" y="86"/>
                </a:lnTo>
                <a:lnTo>
                  <a:pt x="905" y="87"/>
                </a:lnTo>
                <a:lnTo>
                  <a:pt x="893" y="73"/>
                </a:lnTo>
                <a:lnTo>
                  <a:pt x="878" y="54"/>
                </a:lnTo>
                <a:lnTo>
                  <a:pt x="865" y="40"/>
                </a:lnTo>
                <a:lnTo>
                  <a:pt x="850" y="25"/>
                </a:lnTo>
                <a:lnTo>
                  <a:pt x="839" y="15"/>
                </a:lnTo>
                <a:lnTo>
                  <a:pt x="829" y="7"/>
                </a:lnTo>
                <a:lnTo>
                  <a:pt x="817" y="4"/>
                </a:lnTo>
                <a:lnTo>
                  <a:pt x="794" y="1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49" name="Freeform 5"/>
          <p:cNvSpPr>
            <a:spLocks/>
          </p:cNvSpPr>
          <p:nvPr/>
        </p:nvSpPr>
        <p:spPr bwMode="auto">
          <a:xfrm>
            <a:off x="3175000" y="3314700"/>
            <a:ext cx="2559050" cy="1462088"/>
          </a:xfrm>
          <a:custGeom>
            <a:avLst/>
            <a:gdLst/>
            <a:ahLst/>
            <a:cxnLst>
              <a:cxn ang="0">
                <a:pos x="763" y="8"/>
              </a:cxn>
              <a:cxn ang="0">
                <a:pos x="711" y="50"/>
              </a:cxn>
              <a:cxn ang="0">
                <a:pos x="678" y="94"/>
              </a:cxn>
              <a:cxn ang="0">
                <a:pos x="644" y="150"/>
              </a:cxn>
              <a:cxn ang="0">
                <a:pos x="620" y="195"/>
              </a:cxn>
              <a:cxn ang="0">
                <a:pos x="598" y="240"/>
              </a:cxn>
              <a:cxn ang="0">
                <a:pos x="574" y="298"/>
              </a:cxn>
              <a:cxn ang="0">
                <a:pos x="552" y="351"/>
              </a:cxn>
              <a:cxn ang="0">
                <a:pos x="535" y="407"/>
              </a:cxn>
              <a:cxn ang="0">
                <a:pos x="518" y="465"/>
              </a:cxn>
              <a:cxn ang="0">
                <a:pos x="498" y="512"/>
              </a:cxn>
              <a:cxn ang="0">
                <a:pos x="475" y="566"/>
              </a:cxn>
              <a:cxn ang="0">
                <a:pos x="457" y="615"/>
              </a:cxn>
              <a:cxn ang="0">
                <a:pos x="424" y="671"/>
              </a:cxn>
              <a:cxn ang="0">
                <a:pos x="380" y="725"/>
              </a:cxn>
              <a:cxn ang="0">
                <a:pos x="339" y="771"/>
              </a:cxn>
              <a:cxn ang="0">
                <a:pos x="285" y="805"/>
              </a:cxn>
              <a:cxn ang="0">
                <a:pos x="224" y="829"/>
              </a:cxn>
              <a:cxn ang="0">
                <a:pos x="164" y="851"/>
              </a:cxn>
              <a:cxn ang="0">
                <a:pos x="112" y="868"/>
              </a:cxn>
              <a:cxn ang="0">
                <a:pos x="42" y="888"/>
              </a:cxn>
              <a:cxn ang="0">
                <a:pos x="1" y="898"/>
              </a:cxn>
              <a:cxn ang="0">
                <a:pos x="1610" y="920"/>
              </a:cxn>
              <a:cxn ang="0">
                <a:pos x="1585" y="894"/>
              </a:cxn>
              <a:cxn ang="0">
                <a:pos x="1516" y="881"/>
              </a:cxn>
              <a:cxn ang="0">
                <a:pos x="1451" y="861"/>
              </a:cxn>
              <a:cxn ang="0">
                <a:pos x="1386" y="838"/>
              </a:cxn>
              <a:cxn ang="0">
                <a:pos x="1318" y="811"/>
              </a:cxn>
              <a:cxn ang="0">
                <a:pos x="1286" y="794"/>
              </a:cxn>
              <a:cxn ang="0">
                <a:pos x="1241" y="761"/>
              </a:cxn>
              <a:cxn ang="0">
                <a:pos x="1194" y="717"/>
              </a:cxn>
              <a:cxn ang="0">
                <a:pos x="1163" y="671"/>
              </a:cxn>
              <a:cxn ang="0">
                <a:pos x="1134" y="623"/>
              </a:cxn>
              <a:cxn ang="0">
                <a:pos x="1109" y="571"/>
              </a:cxn>
              <a:cxn ang="0">
                <a:pos x="1092" y="532"/>
              </a:cxn>
              <a:cxn ang="0">
                <a:pos x="1077" y="491"/>
              </a:cxn>
              <a:cxn ang="0">
                <a:pos x="1057" y="429"/>
              </a:cxn>
              <a:cxn ang="0">
                <a:pos x="1037" y="367"/>
              </a:cxn>
              <a:cxn ang="0">
                <a:pos x="1015" y="311"/>
              </a:cxn>
              <a:cxn ang="0">
                <a:pos x="991" y="251"/>
              </a:cxn>
              <a:cxn ang="0">
                <a:pos x="965" y="193"/>
              </a:cxn>
              <a:cxn ang="0">
                <a:pos x="947" y="158"/>
              </a:cxn>
              <a:cxn ang="0">
                <a:pos x="920" y="113"/>
              </a:cxn>
              <a:cxn ang="0">
                <a:pos x="895" y="74"/>
              </a:cxn>
              <a:cxn ang="0">
                <a:pos x="906" y="91"/>
              </a:cxn>
              <a:cxn ang="0">
                <a:pos x="893" y="73"/>
              </a:cxn>
              <a:cxn ang="0">
                <a:pos x="850" y="25"/>
              </a:cxn>
              <a:cxn ang="0">
                <a:pos x="817" y="4"/>
              </a:cxn>
            </a:cxnLst>
            <a:rect l="0" t="0" r="r" b="b"/>
            <a:pathLst>
              <a:path w="1612" h="921">
                <a:moveTo>
                  <a:pt x="805" y="0"/>
                </a:moveTo>
                <a:lnTo>
                  <a:pt x="781" y="2"/>
                </a:lnTo>
                <a:lnTo>
                  <a:pt x="763" y="8"/>
                </a:lnTo>
                <a:lnTo>
                  <a:pt x="742" y="19"/>
                </a:lnTo>
                <a:lnTo>
                  <a:pt x="727" y="32"/>
                </a:lnTo>
                <a:lnTo>
                  <a:pt x="711" y="50"/>
                </a:lnTo>
                <a:lnTo>
                  <a:pt x="697" y="67"/>
                </a:lnTo>
                <a:lnTo>
                  <a:pt x="687" y="81"/>
                </a:lnTo>
                <a:lnTo>
                  <a:pt x="678" y="94"/>
                </a:lnTo>
                <a:lnTo>
                  <a:pt x="664" y="115"/>
                </a:lnTo>
                <a:lnTo>
                  <a:pt x="654" y="132"/>
                </a:lnTo>
                <a:lnTo>
                  <a:pt x="644" y="150"/>
                </a:lnTo>
                <a:lnTo>
                  <a:pt x="637" y="164"/>
                </a:lnTo>
                <a:lnTo>
                  <a:pt x="627" y="181"/>
                </a:lnTo>
                <a:lnTo>
                  <a:pt x="620" y="195"/>
                </a:lnTo>
                <a:lnTo>
                  <a:pt x="614" y="208"/>
                </a:lnTo>
                <a:lnTo>
                  <a:pt x="606" y="225"/>
                </a:lnTo>
                <a:lnTo>
                  <a:pt x="598" y="240"/>
                </a:lnTo>
                <a:lnTo>
                  <a:pt x="590" y="260"/>
                </a:lnTo>
                <a:lnTo>
                  <a:pt x="583" y="277"/>
                </a:lnTo>
                <a:lnTo>
                  <a:pt x="574" y="298"/>
                </a:lnTo>
                <a:lnTo>
                  <a:pt x="571" y="310"/>
                </a:lnTo>
                <a:lnTo>
                  <a:pt x="560" y="329"/>
                </a:lnTo>
                <a:lnTo>
                  <a:pt x="552" y="351"/>
                </a:lnTo>
                <a:lnTo>
                  <a:pt x="546" y="370"/>
                </a:lnTo>
                <a:lnTo>
                  <a:pt x="540" y="388"/>
                </a:lnTo>
                <a:lnTo>
                  <a:pt x="535" y="407"/>
                </a:lnTo>
                <a:lnTo>
                  <a:pt x="529" y="427"/>
                </a:lnTo>
                <a:lnTo>
                  <a:pt x="523" y="448"/>
                </a:lnTo>
                <a:lnTo>
                  <a:pt x="518" y="465"/>
                </a:lnTo>
                <a:lnTo>
                  <a:pt x="515" y="479"/>
                </a:lnTo>
                <a:lnTo>
                  <a:pt x="508" y="496"/>
                </a:lnTo>
                <a:lnTo>
                  <a:pt x="498" y="512"/>
                </a:lnTo>
                <a:lnTo>
                  <a:pt x="491" y="532"/>
                </a:lnTo>
                <a:lnTo>
                  <a:pt x="481" y="557"/>
                </a:lnTo>
                <a:lnTo>
                  <a:pt x="475" y="566"/>
                </a:lnTo>
                <a:lnTo>
                  <a:pt x="471" y="583"/>
                </a:lnTo>
                <a:lnTo>
                  <a:pt x="463" y="603"/>
                </a:lnTo>
                <a:lnTo>
                  <a:pt x="457" y="615"/>
                </a:lnTo>
                <a:lnTo>
                  <a:pt x="444" y="635"/>
                </a:lnTo>
                <a:lnTo>
                  <a:pt x="434" y="652"/>
                </a:lnTo>
                <a:lnTo>
                  <a:pt x="424" y="671"/>
                </a:lnTo>
                <a:lnTo>
                  <a:pt x="410" y="688"/>
                </a:lnTo>
                <a:lnTo>
                  <a:pt x="401" y="705"/>
                </a:lnTo>
                <a:lnTo>
                  <a:pt x="380" y="725"/>
                </a:lnTo>
                <a:lnTo>
                  <a:pt x="370" y="738"/>
                </a:lnTo>
                <a:lnTo>
                  <a:pt x="352" y="756"/>
                </a:lnTo>
                <a:lnTo>
                  <a:pt x="339" y="771"/>
                </a:lnTo>
                <a:lnTo>
                  <a:pt x="326" y="777"/>
                </a:lnTo>
                <a:lnTo>
                  <a:pt x="309" y="791"/>
                </a:lnTo>
                <a:lnTo>
                  <a:pt x="285" y="805"/>
                </a:lnTo>
                <a:lnTo>
                  <a:pt x="260" y="815"/>
                </a:lnTo>
                <a:lnTo>
                  <a:pt x="241" y="823"/>
                </a:lnTo>
                <a:lnTo>
                  <a:pt x="224" y="829"/>
                </a:lnTo>
                <a:lnTo>
                  <a:pt x="204" y="838"/>
                </a:lnTo>
                <a:lnTo>
                  <a:pt x="184" y="846"/>
                </a:lnTo>
                <a:lnTo>
                  <a:pt x="164" y="851"/>
                </a:lnTo>
                <a:lnTo>
                  <a:pt x="154" y="855"/>
                </a:lnTo>
                <a:lnTo>
                  <a:pt x="134" y="861"/>
                </a:lnTo>
                <a:lnTo>
                  <a:pt x="112" y="868"/>
                </a:lnTo>
                <a:lnTo>
                  <a:pt x="90" y="874"/>
                </a:lnTo>
                <a:lnTo>
                  <a:pt x="64" y="881"/>
                </a:lnTo>
                <a:lnTo>
                  <a:pt x="42" y="888"/>
                </a:lnTo>
                <a:lnTo>
                  <a:pt x="21" y="892"/>
                </a:lnTo>
                <a:lnTo>
                  <a:pt x="9" y="895"/>
                </a:lnTo>
                <a:lnTo>
                  <a:pt x="1" y="898"/>
                </a:lnTo>
                <a:lnTo>
                  <a:pt x="0" y="908"/>
                </a:lnTo>
                <a:lnTo>
                  <a:pt x="1" y="918"/>
                </a:lnTo>
                <a:lnTo>
                  <a:pt x="1610" y="920"/>
                </a:lnTo>
                <a:lnTo>
                  <a:pt x="1610" y="909"/>
                </a:lnTo>
                <a:lnTo>
                  <a:pt x="1611" y="900"/>
                </a:lnTo>
                <a:lnTo>
                  <a:pt x="1585" y="894"/>
                </a:lnTo>
                <a:lnTo>
                  <a:pt x="1556" y="889"/>
                </a:lnTo>
                <a:lnTo>
                  <a:pt x="1533" y="884"/>
                </a:lnTo>
                <a:lnTo>
                  <a:pt x="1516" y="881"/>
                </a:lnTo>
                <a:lnTo>
                  <a:pt x="1502" y="876"/>
                </a:lnTo>
                <a:lnTo>
                  <a:pt x="1479" y="869"/>
                </a:lnTo>
                <a:lnTo>
                  <a:pt x="1451" y="861"/>
                </a:lnTo>
                <a:lnTo>
                  <a:pt x="1427" y="852"/>
                </a:lnTo>
                <a:lnTo>
                  <a:pt x="1410" y="847"/>
                </a:lnTo>
                <a:lnTo>
                  <a:pt x="1386" y="838"/>
                </a:lnTo>
                <a:lnTo>
                  <a:pt x="1364" y="830"/>
                </a:lnTo>
                <a:lnTo>
                  <a:pt x="1339" y="821"/>
                </a:lnTo>
                <a:lnTo>
                  <a:pt x="1318" y="811"/>
                </a:lnTo>
                <a:lnTo>
                  <a:pt x="1304" y="804"/>
                </a:lnTo>
                <a:lnTo>
                  <a:pt x="1295" y="797"/>
                </a:lnTo>
                <a:lnTo>
                  <a:pt x="1286" y="794"/>
                </a:lnTo>
                <a:lnTo>
                  <a:pt x="1272" y="786"/>
                </a:lnTo>
                <a:lnTo>
                  <a:pt x="1256" y="774"/>
                </a:lnTo>
                <a:lnTo>
                  <a:pt x="1241" y="761"/>
                </a:lnTo>
                <a:lnTo>
                  <a:pt x="1227" y="750"/>
                </a:lnTo>
                <a:lnTo>
                  <a:pt x="1209" y="734"/>
                </a:lnTo>
                <a:lnTo>
                  <a:pt x="1194" y="717"/>
                </a:lnTo>
                <a:lnTo>
                  <a:pt x="1183" y="701"/>
                </a:lnTo>
                <a:lnTo>
                  <a:pt x="1173" y="686"/>
                </a:lnTo>
                <a:lnTo>
                  <a:pt x="1163" y="671"/>
                </a:lnTo>
                <a:lnTo>
                  <a:pt x="1153" y="649"/>
                </a:lnTo>
                <a:lnTo>
                  <a:pt x="1144" y="638"/>
                </a:lnTo>
                <a:lnTo>
                  <a:pt x="1134" y="623"/>
                </a:lnTo>
                <a:lnTo>
                  <a:pt x="1125" y="604"/>
                </a:lnTo>
                <a:lnTo>
                  <a:pt x="1117" y="588"/>
                </a:lnTo>
                <a:lnTo>
                  <a:pt x="1109" y="571"/>
                </a:lnTo>
                <a:lnTo>
                  <a:pt x="1101" y="554"/>
                </a:lnTo>
                <a:lnTo>
                  <a:pt x="1095" y="543"/>
                </a:lnTo>
                <a:lnTo>
                  <a:pt x="1092" y="532"/>
                </a:lnTo>
                <a:lnTo>
                  <a:pt x="1088" y="520"/>
                </a:lnTo>
                <a:lnTo>
                  <a:pt x="1084" y="507"/>
                </a:lnTo>
                <a:lnTo>
                  <a:pt x="1077" y="491"/>
                </a:lnTo>
                <a:lnTo>
                  <a:pt x="1072" y="474"/>
                </a:lnTo>
                <a:lnTo>
                  <a:pt x="1063" y="451"/>
                </a:lnTo>
                <a:lnTo>
                  <a:pt x="1057" y="429"/>
                </a:lnTo>
                <a:lnTo>
                  <a:pt x="1048" y="406"/>
                </a:lnTo>
                <a:lnTo>
                  <a:pt x="1044" y="387"/>
                </a:lnTo>
                <a:lnTo>
                  <a:pt x="1037" y="367"/>
                </a:lnTo>
                <a:lnTo>
                  <a:pt x="1030" y="349"/>
                </a:lnTo>
                <a:lnTo>
                  <a:pt x="1021" y="330"/>
                </a:lnTo>
                <a:lnTo>
                  <a:pt x="1015" y="311"/>
                </a:lnTo>
                <a:lnTo>
                  <a:pt x="1005" y="288"/>
                </a:lnTo>
                <a:lnTo>
                  <a:pt x="998" y="265"/>
                </a:lnTo>
                <a:lnTo>
                  <a:pt x="991" y="251"/>
                </a:lnTo>
                <a:lnTo>
                  <a:pt x="981" y="228"/>
                </a:lnTo>
                <a:lnTo>
                  <a:pt x="971" y="211"/>
                </a:lnTo>
                <a:lnTo>
                  <a:pt x="965" y="193"/>
                </a:lnTo>
                <a:lnTo>
                  <a:pt x="956" y="176"/>
                </a:lnTo>
                <a:lnTo>
                  <a:pt x="952" y="169"/>
                </a:lnTo>
                <a:lnTo>
                  <a:pt x="947" y="158"/>
                </a:lnTo>
                <a:lnTo>
                  <a:pt x="936" y="140"/>
                </a:lnTo>
                <a:lnTo>
                  <a:pt x="927" y="124"/>
                </a:lnTo>
                <a:lnTo>
                  <a:pt x="920" y="113"/>
                </a:lnTo>
                <a:lnTo>
                  <a:pt x="914" y="99"/>
                </a:lnTo>
                <a:lnTo>
                  <a:pt x="898" y="80"/>
                </a:lnTo>
                <a:lnTo>
                  <a:pt x="895" y="74"/>
                </a:lnTo>
                <a:lnTo>
                  <a:pt x="886" y="65"/>
                </a:lnTo>
                <a:lnTo>
                  <a:pt x="890" y="69"/>
                </a:lnTo>
                <a:lnTo>
                  <a:pt x="906" y="91"/>
                </a:lnTo>
                <a:lnTo>
                  <a:pt x="902" y="86"/>
                </a:lnTo>
                <a:lnTo>
                  <a:pt x="905" y="87"/>
                </a:lnTo>
                <a:lnTo>
                  <a:pt x="893" y="73"/>
                </a:lnTo>
                <a:lnTo>
                  <a:pt x="878" y="54"/>
                </a:lnTo>
                <a:lnTo>
                  <a:pt x="865" y="40"/>
                </a:lnTo>
                <a:lnTo>
                  <a:pt x="850" y="25"/>
                </a:lnTo>
                <a:lnTo>
                  <a:pt x="839" y="15"/>
                </a:lnTo>
                <a:lnTo>
                  <a:pt x="829" y="7"/>
                </a:lnTo>
                <a:lnTo>
                  <a:pt x="817" y="4"/>
                </a:lnTo>
                <a:lnTo>
                  <a:pt x="794" y="1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50" name="Freeform 6"/>
          <p:cNvSpPr>
            <a:spLocks/>
          </p:cNvSpPr>
          <p:nvPr/>
        </p:nvSpPr>
        <p:spPr bwMode="auto">
          <a:xfrm>
            <a:off x="5905500" y="3314700"/>
            <a:ext cx="2559050" cy="1462088"/>
          </a:xfrm>
          <a:custGeom>
            <a:avLst/>
            <a:gdLst/>
            <a:ahLst/>
            <a:cxnLst>
              <a:cxn ang="0">
                <a:pos x="763" y="8"/>
              </a:cxn>
              <a:cxn ang="0">
                <a:pos x="711" y="50"/>
              </a:cxn>
              <a:cxn ang="0">
                <a:pos x="678" y="94"/>
              </a:cxn>
              <a:cxn ang="0">
                <a:pos x="644" y="150"/>
              </a:cxn>
              <a:cxn ang="0">
                <a:pos x="620" y="195"/>
              </a:cxn>
              <a:cxn ang="0">
                <a:pos x="598" y="240"/>
              </a:cxn>
              <a:cxn ang="0">
                <a:pos x="574" y="298"/>
              </a:cxn>
              <a:cxn ang="0">
                <a:pos x="552" y="351"/>
              </a:cxn>
              <a:cxn ang="0">
                <a:pos x="535" y="407"/>
              </a:cxn>
              <a:cxn ang="0">
                <a:pos x="518" y="465"/>
              </a:cxn>
              <a:cxn ang="0">
                <a:pos x="498" y="512"/>
              </a:cxn>
              <a:cxn ang="0">
                <a:pos x="475" y="566"/>
              </a:cxn>
              <a:cxn ang="0">
                <a:pos x="457" y="615"/>
              </a:cxn>
              <a:cxn ang="0">
                <a:pos x="424" y="671"/>
              </a:cxn>
              <a:cxn ang="0">
                <a:pos x="380" y="725"/>
              </a:cxn>
              <a:cxn ang="0">
                <a:pos x="339" y="771"/>
              </a:cxn>
              <a:cxn ang="0">
                <a:pos x="285" y="805"/>
              </a:cxn>
              <a:cxn ang="0">
                <a:pos x="224" y="829"/>
              </a:cxn>
              <a:cxn ang="0">
                <a:pos x="164" y="851"/>
              </a:cxn>
              <a:cxn ang="0">
                <a:pos x="112" y="868"/>
              </a:cxn>
              <a:cxn ang="0">
                <a:pos x="42" y="888"/>
              </a:cxn>
              <a:cxn ang="0">
                <a:pos x="1" y="898"/>
              </a:cxn>
              <a:cxn ang="0">
                <a:pos x="1610" y="920"/>
              </a:cxn>
              <a:cxn ang="0">
                <a:pos x="1585" y="894"/>
              </a:cxn>
              <a:cxn ang="0">
                <a:pos x="1516" y="881"/>
              </a:cxn>
              <a:cxn ang="0">
                <a:pos x="1451" y="861"/>
              </a:cxn>
              <a:cxn ang="0">
                <a:pos x="1386" y="838"/>
              </a:cxn>
              <a:cxn ang="0">
                <a:pos x="1318" y="811"/>
              </a:cxn>
              <a:cxn ang="0">
                <a:pos x="1286" y="794"/>
              </a:cxn>
              <a:cxn ang="0">
                <a:pos x="1241" y="761"/>
              </a:cxn>
              <a:cxn ang="0">
                <a:pos x="1194" y="717"/>
              </a:cxn>
              <a:cxn ang="0">
                <a:pos x="1163" y="671"/>
              </a:cxn>
              <a:cxn ang="0">
                <a:pos x="1134" y="623"/>
              </a:cxn>
              <a:cxn ang="0">
                <a:pos x="1109" y="571"/>
              </a:cxn>
              <a:cxn ang="0">
                <a:pos x="1092" y="532"/>
              </a:cxn>
              <a:cxn ang="0">
                <a:pos x="1077" y="491"/>
              </a:cxn>
              <a:cxn ang="0">
                <a:pos x="1057" y="429"/>
              </a:cxn>
              <a:cxn ang="0">
                <a:pos x="1037" y="367"/>
              </a:cxn>
              <a:cxn ang="0">
                <a:pos x="1015" y="311"/>
              </a:cxn>
              <a:cxn ang="0">
                <a:pos x="991" y="251"/>
              </a:cxn>
              <a:cxn ang="0">
                <a:pos x="965" y="193"/>
              </a:cxn>
              <a:cxn ang="0">
                <a:pos x="947" y="158"/>
              </a:cxn>
              <a:cxn ang="0">
                <a:pos x="920" y="113"/>
              </a:cxn>
              <a:cxn ang="0">
                <a:pos x="895" y="74"/>
              </a:cxn>
              <a:cxn ang="0">
                <a:pos x="906" y="91"/>
              </a:cxn>
              <a:cxn ang="0">
                <a:pos x="893" y="73"/>
              </a:cxn>
              <a:cxn ang="0">
                <a:pos x="850" y="25"/>
              </a:cxn>
              <a:cxn ang="0">
                <a:pos x="817" y="4"/>
              </a:cxn>
            </a:cxnLst>
            <a:rect l="0" t="0" r="r" b="b"/>
            <a:pathLst>
              <a:path w="1612" h="921">
                <a:moveTo>
                  <a:pt x="805" y="0"/>
                </a:moveTo>
                <a:lnTo>
                  <a:pt x="781" y="2"/>
                </a:lnTo>
                <a:lnTo>
                  <a:pt x="763" y="8"/>
                </a:lnTo>
                <a:lnTo>
                  <a:pt x="742" y="19"/>
                </a:lnTo>
                <a:lnTo>
                  <a:pt x="727" y="32"/>
                </a:lnTo>
                <a:lnTo>
                  <a:pt x="711" y="50"/>
                </a:lnTo>
                <a:lnTo>
                  <a:pt x="697" y="67"/>
                </a:lnTo>
                <a:lnTo>
                  <a:pt x="687" y="81"/>
                </a:lnTo>
                <a:lnTo>
                  <a:pt x="678" y="94"/>
                </a:lnTo>
                <a:lnTo>
                  <a:pt x="664" y="115"/>
                </a:lnTo>
                <a:lnTo>
                  <a:pt x="654" y="132"/>
                </a:lnTo>
                <a:lnTo>
                  <a:pt x="644" y="150"/>
                </a:lnTo>
                <a:lnTo>
                  <a:pt x="637" y="164"/>
                </a:lnTo>
                <a:lnTo>
                  <a:pt x="627" y="181"/>
                </a:lnTo>
                <a:lnTo>
                  <a:pt x="620" y="195"/>
                </a:lnTo>
                <a:lnTo>
                  <a:pt x="614" y="208"/>
                </a:lnTo>
                <a:lnTo>
                  <a:pt x="606" y="225"/>
                </a:lnTo>
                <a:lnTo>
                  <a:pt x="598" y="240"/>
                </a:lnTo>
                <a:lnTo>
                  <a:pt x="590" y="260"/>
                </a:lnTo>
                <a:lnTo>
                  <a:pt x="583" y="277"/>
                </a:lnTo>
                <a:lnTo>
                  <a:pt x="574" y="298"/>
                </a:lnTo>
                <a:lnTo>
                  <a:pt x="571" y="310"/>
                </a:lnTo>
                <a:lnTo>
                  <a:pt x="560" y="329"/>
                </a:lnTo>
                <a:lnTo>
                  <a:pt x="552" y="351"/>
                </a:lnTo>
                <a:lnTo>
                  <a:pt x="546" y="370"/>
                </a:lnTo>
                <a:lnTo>
                  <a:pt x="540" y="388"/>
                </a:lnTo>
                <a:lnTo>
                  <a:pt x="535" y="407"/>
                </a:lnTo>
                <a:lnTo>
                  <a:pt x="529" y="427"/>
                </a:lnTo>
                <a:lnTo>
                  <a:pt x="523" y="448"/>
                </a:lnTo>
                <a:lnTo>
                  <a:pt x="518" y="465"/>
                </a:lnTo>
                <a:lnTo>
                  <a:pt x="515" y="479"/>
                </a:lnTo>
                <a:lnTo>
                  <a:pt x="508" y="496"/>
                </a:lnTo>
                <a:lnTo>
                  <a:pt x="498" y="512"/>
                </a:lnTo>
                <a:lnTo>
                  <a:pt x="491" y="532"/>
                </a:lnTo>
                <a:lnTo>
                  <a:pt x="481" y="557"/>
                </a:lnTo>
                <a:lnTo>
                  <a:pt x="475" y="566"/>
                </a:lnTo>
                <a:lnTo>
                  <a:pt x="471" y="583"/>
                </a:lnTo>
                <a:lnTo>
                  <a:pt x="463" y="603"/>
                </a:lnTo>
                <a:lnTo>
                  <a:pt x="457" y="615"/>
                </a:lnTo>
                <a:lnTo>
                  <a:pt x="444" y="635"/>
                </a:lnTo>
                <a:lnTo>
                  <a:pt x="434" y="652"/>
                </a:lnTo>
                <a:lnTo>
                  <a:pt x="424" y="671"/>
                </a:lnTo>
                <a:lnTo>
                  <a:pt x="410" y="688"/>
                </a:lnTo>
                <a:lnTo>
                  <a:pt x="401" y="705"/>
                </a:lnTo>
                <a:lnTo>
                  <a:pt x="380" y="725"/>
                </a:lnTo>
                <a:lnTo>
                  <a:pt x="370" y="738"/>
                </a:lnTo>
                <a:lnTo>
                  <a:pt x="352" y="756"/>
                </a:lnTo>
                <a:lnTo>
                  <a:pt x="339" y="771"/>
                </a:lnTo>
                <a:lnTo>
                  <a:pt x="326" y="777"/>
                </a:lnTo>
                <a:lnTo>
                  <a:pt x="309" y="791"/>
                </a:lnTo>
                <a:lnTo>
                  <a:pt x="285" y="805"/>
                </a:lnTo>
                <a:lnTo>
                  <a:pt x="260" y="815"/>
                </a:lnTo>
                <a:lnTo>
                  <a:pt x="241" y="823"/>
                </a:lnTo>
                <a:lnTo>
                  <a:pt x="224" y="829"/>
                </a:lnTo>
                <a:lnTo>
                  <a:pt x="204" y="838"/>
                </a:lnTo>
                <a:lnTo>
                  <a:pt x="184" y="846"/>
                </a:lnTo>
                <a:lnTo>
                  <a:pt x="164" y="851"/>
                </a:lnTo>
                <a:lnTo>
                  <a:pt x="154" y="855"/>
                </a:lnTo>
                <a:lnTo>
                  <a:pt x="134" y="861"/>
                </a:lnTo>
                <a:lnTo>
                  <a:pt x="112" y="868"/>
                </a:lnTo>
                <a:lnTo>
                  <a:pt x="90" y="874"/>
                </a:lnTo>
                <a:lnTo>
                  <a:pt x="64" y="881"/>
                </a:lnTo>
                <a:lnTo>
                  <a:pt x="42" y="888"/>
                </a:lnTo>
                <a:lnTo>
                  <a:pt x="21" y="892"/>
                </a:lnTo>
                <a:lnTo>
                  <a:pt x="9" y="895"/>
                </a:lnTo>
                <a:lnTo>
                  <a:pt x="1" y="898"/>
                </a:lnTo>
                <a:lnTo>
                  <a:pt x="0" y="908"/>
                </a:lnTo>
                <a:lnTo>
                  <a:pt x="1" y="918"/>
                </a:lnTo>
                <a:lnTo>
                  <a:pt x="1610" y="920"/>
                </a:lnTo>
                <a:lnTo>
                  <a:pt x="1610" y="909"/>
                </a:lnTo>
                <a:lnTo>
                  <a:pt x="1611" y="900"/>
                </a:lnTo>
                <a:lnTo>
                  <a:pt x="1585" y="894"/>
                </a:lnTo>
                <a:lnTo>
                  <a:pt x="1556" y="889"/>
                </a:lnTo>
                <a:lnTo>
                  <a:pt x="1533" y="884"/>
                </a:lnTo>
                <a:lnTo>
                  <a:pt x="1516" y="881"/>
                </a:lnTo>
                <a:lnTo>
                  <a:pt x="1502" y="876"/>
                </a:lnTo>
                <a:lnTo>
                  <a:pt x="1479" y="869"/>
                </a:lnTo>
                <a:lnTo>
                  <a:pt x="1451" y="861"/>
                </a:lnTo>
                <a:lnTo>
                  <a:pt x="1427" y="852"/>
                </a:lnTo>
                <a:lnTo>
                  <a:pt x="1410" y="847"/>
                </a:lnTo>
                <a:lnTo>
                  <a:pt x="1386" y="838"/>
                </a:lnTo>
                <a:lnTo>
                  <a:pt x="1364" y="830"/>
                </a:lnTo>
                <a:lnTo>
                  <a:pt x="1339" y="821"/>
                </a:lnTo>
                <a:lnTo>
                  <a:pt x="1318" y="811"/>
                </a:lnTo>
                <a:lnTo>
                  <a:pt x="1304" y="804"/>
                </a:lnTo>
                <a:lnTo>
                  <a:pt x="1295" y="797"/>
                </a:lnTo>
                <a:lnTo>
                  <a:pt x="1286" y="794"/>
                </a:lnTo>
                <a:lnTo>
                  <a:pt x="1272" y="786"/>
                </a:lnTo>
                <a:lnTo>
                  <a:pt x="1256" y="774"/>
                </a:lnTo>
                <a:lnTo>
                  <a:pt x="1241" y="761"/>
                </a:lnTo>
                <a:lnTo>
                  <a:pt x="1227" y="750"/>
                </a:lnTo>
                <a:lnTo>
                  <a:pt x="1209" y="734"/>
                </a:lnTo>
                <a:lnTo>
                  <a:pt x="1194" y="717"/>
                </a:lnTo>
                <a:lnTo>
                  <a:pt x="1183" y="701"/>
                </a:lnTo>
                <a:lnTo>
                  <a:pt x="1173" y="686"/>
                </a:lnTo>
                <a:lnTo>
                  <a:pt x="1163" y="671"/>
                </a:lnTo>
                <a:lnTo>
                  <a:pt x="1153" y="649"/>
                </a:lnTo>
                <a:lnTo>
                  <a:pt x="1144" y="638"/>
                </a:lnTo>
                <a:lnTo>
                  <a:pt x="1134" y="623"/>
                </a:lnTo>
                <a:lnTo>
                  <a:pt x="1125" y="604"/>
                </a:lnTo>
                <a:lnTo>
                  <a:pt x="1117" y="588"/>
                </a:lnTo>
                <a:lnTo>
                  <a:pt x="1109" y="571"/>
                </a:lnTo>
                <a:lnTo>
                  <a:pt x="1101" y="554"/>
                </a:lnTo>
                <a:lnTo>
                  <a:pt x="1095" y="543"/>
                </a:lnTo>
                <a:lnTo>
                  <a:pt x="1092" y="532"/>
                </a:lnTo>
                <a:lnTo>
                  <a:pt x="1088" y="520"/>
                </a:lnTo>
                <a:lnTo>
                  <a:pt x="1084" y="507"/>
                </a:lnTo>
                <a:lnTo>
                  <a:pt x="1077" y="491"/>
                </a:lnTo>
                <a:lnTo>
                  <a:pt x="1072" y="474"/>
                </a:lnTo>
                <a:lnTo>
                  <a:pt x="1063" y="451"/>
                </a:lnTo>
                <a:lnTo>
                  <a:pt x="1057" y="429"/>
                </a:lnTo>
                <a:lnTo>
                  <a:pt x="1048" y="406"/>
                </a:lnTo>
                <a:lnTo>
                  <a:pt x="1044" y="387"/>
                </a:lnTo>
                <a:lnTo>
                  <a:pt x="1037" y="367"/>
                </a:lnTo>
                <a:lnTo>
                  <a:pt x="1030" y="349"/>
                </a:lnTo>
                <a:lnTo>
                  <a:pt x="1021" y="330"/>
                </a:lnTo>
                <a:lnTo>
                  <a:pt x="1015" y="311"/>
                </a:lnTo>
                <a:lnTo>
                  <a:pt x="1005" y="288"/>
                </a:lnTo>
                <a:lnTo>
                  <a:pt x="998" y="265"/>
                </a:lnTo>
                <a:lnTo>
                  <a:pt x="991" y="251"/>
                </a:lnTo>
                <a:lnTo>
                  <a:pt x="981" y="228"/>
                </a:lnTo>
                <a:lnTo>
                  <a:pt x="971" y="211"/>
                </a:lnTo>
                <a:lnTo>
                  <a:pt x="965" y="193"/>
                </a:lnTo>
                <a:lnTo>
                  <a:pt x="956" y="176"/>
                </a:lnTo>
                <a:lnTo>
                  <a:pt x="952" y="169"/>
                </a:lnTo>
                <a:lnTo>
                  <a:pt x="947" y="158"/>
                </a:lnTo>
                <a:lnTo>
                  <a:pt x="936" y="140"/>
                </a:lnTo>
                <a:lnTo>
                  <a:pt x="927" y="124"/>
                </a:lnTo>
                <a:lnTo>
                  <a:pt x="920" y="113"/>
                </a:lnTo>
                <a:lnTo>
                  <a:pt x="914" y="99"/>
                </a:lnTo>
                <a:lnTo>
                  <a:pt x="898" y="80"/>
                </a:lnTo>
                <a:lnTo>
                  <a:pt x="895" y="74"/>
                </a:lnTo>
                <a:lnTo>
                  <a:pt x="886" y="65"/>
                </a:lnTo>
                <a:lnTo>
                  <a:pt x="890" y="69"/>
                </a:lnTo>
                <a:lnTo>
                  <a:pt x="906" y="91"/>
                </a:lnTo>
                <a:lnTo>
                  <a:pt x="902" y="86"/>
                </a:lnTo>
                <a:lnTo>
                  <a:pt x="905" y="87"/>
                </a:lnTo>
                <a:lnTo>
                  <a:pt x="893" y="73"/>
                </a:lnTo>
                <a:lnTo>
                  <a:pt x="878" y="54"/>
                </a:lnTo>
                <a:lnTo>
                  <a:pt x="865" y="40"/>
                </a:lnTo>
                <a:lnTo>
                  <a:pt x="850" y="25"/>
                </a:lnTo>
                <a:lnTo>
                  <a:pt x="839" y="15"/>
                </a:lnTo>
                <a:lnTo>
                  <a:pt x="829" y="7"/>
                </a:lnTo>
                <a:lnTo>
                  <a:pt x="817" y="4"/>
                </a:lnTo>
                <a:lnTo>
                  <a:pt x="794" y="1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690563" y="4572000"/>
            <a:ext cx="0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5143500" y="4572000"/>
            <a:ext cx="38100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6350000" y="4572000"/>
            <a:ext cx="38100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7899400" y="4572000"/>
            <a:ext cx="0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685800" y="138113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Interval Estimation of </a:t>
            </a: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800" baseline="-250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- </a:t>
            </a: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800" baseline="-250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 baseline="-250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and </a:t>
            </a: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 baseline="-250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2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Unknown</a:t>
            </a:r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881063" y="1135063"/>
            <a:ext cx="7772400" cy="700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	When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 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and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 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are unknown, we will:</a:t>
            </a:r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809625" y="2452688"/>
            <a:ext cx="39417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replace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/2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with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/2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. </a:t>
            </a:r>
          </a:p>
        </p:txBody>
      </p:sp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800100" y="1576388"/>
            <a:ext cx="6977063" cy="895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use the sample standard deviations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and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  <a:p>
            <a:pPr lvl="1" algn="l">
              <a:spcBef>
                <a:spcPct val="20000"/>
              </a:spcBef>
              <a:buClr>
                <a:srgbClr val="66FFFF"/>
              </a:buClr>
              <a:buSzPct val="125000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	as estimates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 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and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 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, and</a:t>
            </a:r>
          </a:p>
        </p:txBody>
      </p:sp>
      <p:sp>
        <p:nvSpPr>
          <p:cNvPr id="188422" name="AutoShape 6"/>
          <p:cNvSpPr>
            <a:spLocks noChangeArrowheads="1"/>
          </p:cNvSpPr>
          <p:nvPr/>
        </p:nvSpPr>
        <p:spPr bwMode="auto">
          <a:xfrm rot="5400000">
            <a:off x="1000125" y="1270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 autoUpdateAnimBg="0"/>
      <p:bldP spid="188420" grpId="0" autoUpdateAnimBg="0"/>
      <p:bldP spid="188421" grpId="0" autoUpdateAnimBg="0"/>
      <p:bldP spid="18842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ChangeArrowheads="1"/>
          </p:cNvSpPr>
          <p:nvPr/>
        </p:nvSpPr>
        <p:spPr bwMode="auto">
          <a:xfrm>
            <a:off x="2443163" y="3802063"/>
            <a:ext cx="4340225" cy="2319337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0467" name="Rectangle 3"/>
          <p:cNvSpPr>
            <a:spLocks noChangeArrowheads="1"/>
          </p:cNvSpPr>
          <p:nvPr/>
        </p:nvSpPr>
        <p:spPr bwMode="auto">
          <a:xfrm>
            <a:off x="2919413" y="1668463"/>
            <a:ext cx="3349625" cy="1443037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046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206750" y="1828800"/>
          <a:ext cx="2822575" cy="1090613"/>
        </p:xfrm>
        <a:graphic>
          <a:graphicData uri="http://schemas.openxmlformats.org/presentationml/2006/ole">
            <p:oleObj spid="_x0000_s129026" name="Equation" r:id="rId4" imgW="1333440" imgH="495000" progId="Equation.DSMT4">
              <p:embed/>
            </p:oleObj>
          </a:graphicData>
        </a:graphic>
      </p:graphicFrame>
      <p:sp>
        <p:nvSpPr>
          <p:cNvPr id="190469" name="AutoShape 5"/>
          <p:cNvSpPr>
            <a:spLocks noChangeArrowheads="1"/>
          </p:cNvSpPr>
          <p:nvPr/>
        </p:nvSpPr>
        <p:spPr bwMode="auto">
          <a:xfrm rot="5400000">
            <a:off x="2562225" y="23177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0470" name="Text Box 6"/>
          <p:cNvSpPr txBox="1">
            <a:spLocks noChangeArrowheads="1"/>
          </p:cNvSpPr>
          <p:nvPr/>
        </p:nvSpPr>
        <p:spPr bwMode="auto">
          <a:xfrm>
            <a:off x="1579563" y="3233738"/>
            <a:ext cx="58245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Where the degrees of freedom 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/2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are:</a:t>
            </a:r>
          </a:p>
        </p:txBody>
      </p:sp>
      <p:sp>
        <p:nvSpPr>
          <p:cNvPr id="190471" name="Rectangle 7"/>
          <p:cNvSpPr>
            <a:spLocks noChangeArrowheads="1"/>
          </p:cNvSpPr>
          <p:nvPr/>
        </p:nvSpPr>
        <p:spPr bwMode="auto">
          <a:xfrm>
            <a:off x="685800" y="138113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Interval Estimation of </a:t>
            </a: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800" baseline="-250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- </a:t>
            </a: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800" baseline="-250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 baseline="-250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and </a:t>
            </a: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 baseline="-250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2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Unknown</a:t>
            </a:r>
          </a:p>
        </p:txBody>
      </p:sp>
      <p:sp>
        <p:nvSpPr>
          <p:cNvPr id="190472" name="Rectangle 8"/>
          <p:cNvSpPr>
            <a:spLocks noChangeArrowheads="1"/>
          </p:cNvSpPr>
          <p:nvPr/>
        </p:nvSpPr>
        <p:spPr bwMode="auto">
          <a:xfrm>
            <a:off x="685800" y="1114425"/>
            <a:ext cx="7772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Interval Estimate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90473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2646363" y="3878263"/>
          <a:ext cx="3811587" cy="2114550"/>
        </p:xfrm>
        <a:graphic>
          <a:graphicData uri="http://schemas.openxmlformats.org/presentationml/2006/ole">
            <p:oleObj spid="_x0000_s129027" name="Equation" r:id="rId5" imgW="1955520" imgH="990360" progId="Equation.DSMT4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6" grpId="0" animBg="1"/>
      <p:bldP spid="190467" grpId="0" animBg="1"/>
      <p:bldP spid="190469" grpId="0" animBg="1"/>
      <p:bldP spid="190470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ChangeArrowheads="1"/>
          </p:cNvSpPr>
          <p:nvPr/>
        </p:nvSpPr>
        <p:spPr bwMode="auto">
          <a:xfrm>
            <a:off x="3454400" y="1751013"/>
            <a:ext cx="2209800" cy="10922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47" name="Rectangle 3"/>
          <p:cNvSpPr>
            <a:spLocks noChangeArrowheads="1"/>
          </p:cNvSpPr>
          <p:nvPr/>
        </p:nvSpPr>
        <p:spPr bwMode="auto">
          <a:xfrm>
            <a:off x="5773738" y="1746250"/>
            <a:ext cx="2228850" cy="10922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1146175" y="1751013"/>
            <a:ext cx="2209800" cy="10922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49" name="Rectangle 5"/>
          <p:cNvSpPr>
            <a:spLocks noChangeArrowheads="1"/>
          </p:cNvSpPr>
          <p:nvPr/>
        </p:nvSpPr>
        <p:spPr bwMode="auto">
          <a:xfrm>
            <a:off x="685800" y="28575"/>
            <a:ext cx="7772400" cy="1047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Hypothesis Tests About </a:t>
            </a: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800" baseline="-250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-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800" baseline="-250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2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 baseline="-250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and </a:t>
            </a: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 baseline="-250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2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Unknown</a:t>
            </a:r>
          </a:p>
        </p:txBody>
      </p:sp>
      <p:sp>
        <p:nvSpPr>
          <p:cNvPr id="210950" name="Rectangle 6"/>
          <p:cNvSpPr>
            <a:spLocks noChangeArrowheads="1"/>
          </p:cNvSpPr>
          <p:nvPr/>
        </p:nvSpPr>
        <p:spPr bwMode="auto">
          <a:xfrm>
            <a:off x="690563" y="1106488"/>
            <a:ext cx="6191250" cy="547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Hypotheses</a:t>
            </a:r>
            <a:endParaRPr lang="en-US" sz="24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210951" name="Object 7"/>
          <p:cNvGraphicFramePr>
            <a:graphicFrameLocks noChangeAspect="1"/>
          </p:cNvGraphicFramePr>
          <p:nvPr/>
        </p:nvGraphicFramePr>
        <p:xfrm>
          <a:off x="5862638" y="2333625"/>
          <a:ext cx="2046287" cy="398463"/>
        </p:xfrm>
        <a:graphic>
          <a:graphicData uri="http://schemas.openxmlformats.org/presentationml/2006/ole">
            <p:oleObj spid="_x0000_s130050" name="Equation" r:id="rId4" imgW="2476440" imgH="419040" progId="Equation.DSMT4">
              <p:embed/>
            </p:oleObj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5864225" y="1857375"/>
          <a:ext cx="2046288" cy="398463"/>
        </p:xfrm>
        <a:graphic>
          <a:graphicData uri="http://schemas.openxmlformats.org/presentationml/2006/ole">
            <p:oleObj spid="_x0000_s130051" name="Equation" r:id="rId5" imgW="2476440" imgH="419040" progId="Equation.DSMT4">
              <p:embed/>
            </p:oleObj>
          </a:graphicData>
        </a:graphic>
      </p:graphicFrame>
      <p:graphicFrame>
        <p:nvGraphicFramePr>
          <p:cNvPr id="210953" name="Object 9"/>
          <p:cNvGraphicFramePr>
            <a:graphicFrameLocks noChangeAspect="1"/>
          </p:cNvGraphicFramePr>
          <p:nvPr/>
        </p:nvGraphicFramePr>
        <p:xfrm>
          <a:off x="3519488" y="1857375"/>
          <a:ext cx="2046287" cy="398463"/>
        </p:xfrm>
        <a:graphic>
          <a:graphicData uri="http://schemas.openxmlformats.org/presentationml/2006/ole">
            <p:oleObj spid="_x0000_s130052" name="Equation" r:id="rId6" imgW="2476440" imgH="419040" progId="Equation.DSMT4">
              <p:embed/>
            </p:oleObj>
          </a:graphicData>
        </a:graphic>
      </p:graphicFrame>
      <p:graphicFrame>
        <p:nvGraphicFramePr>
          <p:cNvPr id="210954" name="Object 10"/>
          <p:cNvGraphicFramePr>
            <a:graphicFrameLocks noChangeAspect="1"/>
          </p:cNvGraphicFramePr>
          <p:nvPr/>
        </p:nvGraphicFramePr>
        <p:xfrm>
          <a:off x="3519488" y="2333625"/>
          <a:ext cx="2046287" cy="398463"/>
        </p:xfrm>
        <a:graphic>
          <a:graphicData uri="http://schemas.openxmlformats.org/presentationml/2006/ole">
            <p:oleObj spid="_x0000_s130053" name="Equation" r:id="rId7" imgW="2476440" imgH="419040" progId="Equation.DSMT4">
              <p:embed/>
            </p:oleObj>
          </a:graphicData>
        </a:graphic>
      </p:graphicFrame>
      <p:graphicFrame>
        <p:nvGraphicFramePr>
          <p:cNvPr id="210955" name="Object 11"/>
          <p:cNvGraphicFramePr>
            <a:graphicFrameLocks noChangeAspect="1"/>
          </p:cNvGraphicFramePr>
          <p:nvPr/>
        </p:nvGraphicFramePr>
        <p:xfrm>
          <a:off x="1214438" y="1857375"/>
          <a:ext cx="2046287" cy="398463"/>
        </p:xfrm>
        <a:graphic>
          <a:graphicData uri="http://schemas.openxmlformats.org/presentationml/2006/ole">
            <p:oleObj spid="_x0000_s130054" name="Equation" r:id="rId8" imgW="2476440" imgH="419040" progId="Equation.DSMT4">
              <p:embed/>
            </p:oleObj>
          </a:graphicData>
        </a:graphic>
      </p:graphicFrame>
      <p:graphicFrame>
        <p:nvGraphicFramePr>
          <p:cNvPr id="210956" name="Object 12"/>
          <p:cNvGraphicFramePr>
            <a:graphicFrameLocks noChangeAspect="1"/>
          </p:cNvGraphicFramePr>
          <p:nvPr/>
        </p:nvGraphicFramePr>
        <p:xfrm>
          <a:off x="1220788" y="2333625"/>
          <a:ext cx="2035175" cy="398463"/>
        </p:xfrm>
        <a:graphic>
          <a:graphicData uri="http://schemas.openxmlformats.org/presentationml/2006/ole">
            <p:oleObj spid="_x0000_s130055" name="Equation" r:id="rId9" imgW="2463480" imgH="419040" progId="Equation.DSMT4">
              <p:embed/>
            </p:oleObj>
          </a:graphicData>
        </a:graphic>
      </p:graphicFrame>
      <p:sp>
        <p:nvSpPr>
          <p:cNvPr id="210957" name="Text Box 13"/>
          <p:cNvSpPr txBox="1">
            <a:spLocks noChangeArrowheads="1"/>
          </p:cNvSpPr>
          <p:nvPr/>
        </p:nvSpPr>
        <p:spPr bwMode="auto">
          <a:xfrm>
            <a:off x="1441450" y="2890838"/>
            <a:ext cx="1581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Left-tailed</a:t>
            </a:r>
          </a:p>
        </p:txBody>
      </p:sp>
      <p:sp>
        <p:nvSpPr>
          <p:cNvPr id="210958" name="Text Box 14"/>
          <p:cNvSpPr txBox="1">
            <a:spLocks noChangeArrowheads="1"/>
          </p:cNvSpPr>
          <p:nvPr/>
        </p:nvSpPr>
        <p:spPr bwMode="auto">
          <a:xfrm>
            <a:off x="3700463" y="2890838"/>
            <a:ext cx="1787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Right-tailed</a:t>
            </a:r>
          </a:p>
        </p:txBody>
      </p:sp>
      <p:sp>
        <p:nvSpPr>
          <p:cNvPr id="210959" name="Text Box 15"/>
          <p:cNvSpPr txBox="1">
            <a:spLocks noChangeArrowheads="1"/>
          </p:cNvSpPr>
          <p:nvPr/>
        </p:nvSpPr>
        <p:spPr bwMode="auto">
          <a:xfrm>
            <a:off x="6108700" y="2890838"/>
            <a:ext cx="16557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Two-tailed</a:t>
            </a:r>
          </a:p>
        </p:txBody>
      </p:sp>
      <p:graphicFrame>
        <p:nvGraphicFramePr>
          <p:cNvPr id="210960" name="Object 16"/>
          <p:cNvGraphicFramePr>
            <a:graphicFrameLocks/>
          </p:cNvGraphicFramePr>
          <p:nvPr/>
        </p:nvGraphicFramePr>
        <p:xfrm>
          <a:off x="1504950" y="4254500"/>
          <a:ext cx="1803400" cy="1219200"/>
        </p:xfrm>
        <a:graphic>
          <a:graphicData uri="http://schemas.openxmlformats.org/presentationml/2006/ole">
            <p:oleObj spid="_x0000_s130056" name="Equation" r:id="rId10" imgW="1803240" imgH="1218960" progId="Equation.DSMT4">
              <p:embed/>
            </p:oleObj>
          </a:graphicData>
        </a:graphic>
      </p:graphicFrame>
      <p:graphicFrame>
        <p:nvGraphicFramePr>
          <p:cNvPr id="210961" name="Object 17"/>
          <p:cNvGraphicFramePr>
            <a:graphicFrameLocks/>
          </p:cNvGraphicFramePr>
          <p:nvPr/>
        </p:nvGraphicFramePr>
        <p:xfrm>
          <a:off x="3821113" y="4197350"/>
          <a:ext cx="2028825" cy="1238250"/>
        </p:xfrm>
        <a:graphic>
          <a:graphicData uri="http://schemas.openxmlformats.org/presentationml/2006/ole">
            <p:oleObj spid="_x0000_s130057" name="Equation" r:id="rId11" imgW="2028600" imgH="1238040" progId="Equation.DSMT4">
              <p:embed/>
            </p:oleObj>
          </a:graphicData>
        </a:graphic>
      </p:graphicFrame>
      <p:graphicFrame>
        <p:nvGraphicFramePr>
          <p:cNvPr id="210962" name="Object 18"/>
          <p:cNvGraphicFramePr>
            <a:graphicFrameLocks/>
          </p:cNvGraphicFramePr>
          <p:nvPr/>
        </p:nvGraphicFramePr>
        <p:xfrm>
          <a:off x="6599238" y="4135438"/>
          <a:ext cx="1943100" cy="1219200"/>
        </p:xfrm>
        <a:graphic>
          <a:graphicData uri="http://schemas.openxmlformats.org/presentationml/2006/ole">
            <p:oleObj spid="_x0000_s130058" name="Equation" r:id="rId12" imgW="1942920" imgH="1218960" progId="Equation.DSMT4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21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21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10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21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210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1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8" dur="500"/>
                                        <p:tgtEl>
                                          <p:spTgt spid="21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6" grpId="0" animBg="1"/>
      <p:bldP spid="210947" grpId="0" animBg="1"/>
      <p:bldP spid="210948" grpId="0" animBg="1"/>
      <p:bldP spid="210950" grpId="0" autoUpdateAnimBg="0"/>
      <p:bldP spid="210957" grpId="0" autoUpdateAnimBg="0"/>
      <p:bldP spid="210958" grpId="0" autoUpdateAnimBg="0"/>
      <p:bldP spid="210959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685800" y="47625"/>
            <a:ext cx="7772400" cy="1047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Hypothesis Tests About </a:t>
            </a: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800" baseline="-250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-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800" baseline="-250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2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 baseline="-250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and </a:t>
            </a: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 baseline="-250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2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Unknown</a:t>
            </a:r>
          </a:p>
        </p:txBody>
      </p:sp>
      <p:sp>
        <p:nvSpPr>
          <p:cNvPr id="208899" name="Rectangle 3"/>
          <p:cNvSpPr>
            <a:spLocks noChangeArrowheads="1"/>
          </p:cNvSpPr>
          <p:nvPr/>
        </p:nvSpPr>
        <p:spPr bwMode="auto">
          <a:xfrm>
            <a:off x="3530600" y="1751013"/>
            <a:ext cx="2209800" cy="10922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5849938" y="1746250"/>
            <a:ext cx="2228850" cy="10922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901" name="Rectangle 5"/>
          <p:cNvSpPr>
            <a:spLocks noChangeArrowheads="1"/>
          </p:cNvSpPr>
          <p:nvPr/>
        </p:nvSpPr>
        <p:spPr bwMode="auto">
          <a:xfrm>
            <a:off x="1222375" y="1751013"/>
            <a:ext cx="2209800" cy="10922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902" name="Rectangle 6"/>
          <p:cNvSpPr>
            <a:spLocks noChangeArrowheads="1"/>
          </p:cNvSpPr>
          <p:nvPr/>
        </p:nvSpPr>
        <p:spPr bwMode="auto">
          <a:xfrm>
            <a:off x="690563" y="1106488"/>
            <a:ext cx="6686550" cy="566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Hypotheses</a:t>
            </a:r>
            <a:endParaRPr lang="en-US" sz="24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8903" name="Rectangle 7"/>
          <p:cNvSpPr>
            <a:spLocks noChangeArrowheads="1"/>
          </p:cNvSpPr>
          <p:nvPr/>
        </p:nvSpPr>
        <p:spPr bwMode="auto">
          <a:xfrm>
            <a:off x="2986088" y="3922713"/>
            <a:ext cx="3178175" cy="18796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8904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3262313" y="4089400"/>
          <a:ext cx="2668587" cy="1554163"/>
        </p:xfrm>
        <a:graphic>
          <a:graphicData uri="http://schemas.openxmlformats.org/presentationml/2006/ole">
            <p:oleObj spid="_x0000_s131074" name="Equation" r:id="rId4" imgW="1054080" imgH="685800" progId="Equation.DSMT4">
              <p:embed/>
            </p:oleObj>
          </a:graphicData>
        </a:graphic>
      </p:graphicFrame>
      <p:sp>
        <p:nvSpPr>
          <p:cNvPr id="208905" name="AutoShape 9"/>
          <p:cNvSpPr>
            <a:spLocks noChangeArrowheads="1"/>
          </p:cNvSpPr>
          <p:nvPr/>
        </p:nvSpPr>
        <p:spPr bwMode="auto">
          <a:xfrm rot="5400000">
            <a:off x="733425" y="22034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8906" name="Object 10"/>
          <p:cNvGraphicFramePr>
            <a:graphicFrameLocks noChangeAspect="1"/>
          </p:cNvGraphicFramePr>
          <p:nvPr/>
        </p:nvGraphicFramePr>
        <p:xfrm>
          <a:off x="5938838" y="2333625"/>
          <a:ext cx="2046287" cy="398463"/>
        </p:xfrm>
        <a:graphic>
          <a:graphicData uri="http://schemas.openxmlformats.org/presentationml/2006/ole">
            <p:oleObj spid="_x0000_s131075" name="Equation" r:id="rId5" imgW="2476440" imgH="419040" progId="Equation.DSMT4">
              <p:embed/>
            </p:oleObj>
          </a:graphicData>
        </a:graphic>
      </p:graphicFrame>
      <p:graphicFrame>
        <p:nvGraphicFramePr>
          <p:cNvPr id="208907" name="Object 11"/>
          <p:cNvGraphicFramePr>
            <a:graphicFrameLocks noChangeAspect="1"/>
          </p:cNvGraphicFramePr>
          <p:nvPr/>
        </p:nvGraphicFramePr>
        <p:xfrm>
          <a:off x="5940425" y="1857375"/>
          <a:ext cx="2046288" cy="398463"/>
        </p:xfrm>
        <a:graphic>
          <a:graphicData uri="http://schemas.openxmlformats.org/presentationml/2006/ole">
            <p:oleObj spid="_x0000_s131076" name="Equation" r:id="rId6" imgW="2476440" imgH="419040" progId="Equation.DSMT4">
              <p:embed/>
            </p:oleObj>
          </a:graphicData>
        </a:graphic>
      </p:graphicFrame>
      <p:graphicFrame>
        <p:nvGraphicFramePr>
          <p:cNvPr id="208908" name="Object 12"/>
          <p:cNvGraphicFramePr>
            <a:graphicFrameLocks noChangeAspect="1"/>
          </p:cNvGraphicFramePr>
          <p:nvPr/>
        </p:nvGraphicFramePr>
        <p:xfrm>
          <a:off x="3595688" y="1857375"/>
          <a:ext cx="2046287" cy="398463"/>
        </p:xfrm>
        <a:graphic>
          <a:graphicData uri="http://schemas.openxmlformats.org/presentationml/2006/ole">
            <p:oleObj spid="_x0000_s131077" name="Equation" r:id="rId7" imgW="2476440" imgH="419040" progId="Equation.DSMT4">
              <p:embed/>
            </p:oleObj>
          </a:graphicData>
        </a:graphic>
      </p:graphicFrame>
      <p:graphicFrame>
        <p:nvGraphicFramePr>
          <p:cNvPr id="208909" name="Object 13"/>
          <p:cNvGraphicFramePr>
            <a:graphicFrameLocks noChangeAspect="1"/>
          </p:cNvGraphicFramePr>
          <p:nvPr/>
        </p:nvGraphicFramePr>
        <p:xfrm>
          <a:off x="3595688" y="2333625"/>
          <a:ext cx="2046287" cy="398463"/>
        </p:xfrm>
        <a:graphic>
          <a:graphicData uri="http://schemas.openxmlformats.org/presentationml/2006/ole">
            <p:oleObj spid="_x0000_s131078" name="Equation" r:id="rId8" imgW="2476440" imgH="419040" progId="Equation.DSMT4">
              <p:embed/>
            </p:oleObj>
          </a:graphicData>
        </a:graphic>
      </p:graphicFrame>
      <p:graphicFrame>
        <p:nvGraphicFramePr>
          <p:cNvPr id="208910" name="Object 14"/>
          <p:cNvGraphicFramePr>
            <a:graphicFrameLocks noChangeAspect="1"/>
          </p:cNvGraphicFramePr>
          <p:nvPr/>
        </p:nvGraphicFramePr>
        <p:xfrm>
          <a:off x="1290638" y="1857375"/>
          <a:ext cx="2046287" cy="398463"/>
        </p:xfrm>
        <a:graphic>
          <a:graphicData uri="http://schemas.openxmlformats.org/presentationml/2006/ole">
            <p:oleObj spid="_x0000_s131079" name="Equation" r:id="rId9" imgW="2476440" imgH="419040" progId="Equation.DSMT4">
              <p:embed/>
            </p:oleObj>
          </a:graphicData>
        </a:graphic>
      </p:graphicFrame>
      <p:graphicFrame>
        <p:nvGraphicFramePr>
          <p:cNvPr id="208911" name="Object 15"/>
          <p:cNvGraphicFramePr>
            <a:graphicFrameLocks noChangeAspect="1"/>
          </p:cNvGraphicFramePr>
          <p:nvPr/>
        </p:nvGraphicFramePr>
        <p:xfrm>
          <a:off x="1296988" y="2333625"/>
          <a:ext cx="2035175" cy="398463"/>
        </p:xfrm>
        <a:graphic>
          <a:graphicData uri="http://schemas.openxmlformats.org/presentationml/2006/ole">
            <p:oleObj spid="_x0000_s131080" name="Equation" r:id="rId10" imgW="2463480" imgH="419040" progId="Equation.DSMT4">
              <p:embed/>
            </p:oleObj>
          </a:graphicData>
        </a:graphic>
      </p:graphicFrame>
      <p:sp>
        <p:nvSpPr>
          <p:cNvPr id="208912" name="AutoShape 16"/>
          <p:cNvSpPr>
            <a:spLocks noChangeArrowheads="1"/>
          </p:cNvSpPr>
          <p:nvPr/>
        </p:nvSpPr>
        <p:spPr bwMode="auto">
          <a:xfrm rot="5400000">
            <a:off x="2619375" y="44704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913" name="AutoShape 17"/>
          <p:cNvSpPr>
            <a:spLocks noChangeArrowheads="1"/>
          </p:cNvSpPr>
          <p:nvPr/>
        </p:nvSpPr>
        <p:spPr bwMode="auto">
          <a:xfrm rot="16200000" flipH="1">
            <a:off x="8201025" y="21844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914" name="AutoShape 18"/>
          <p:cNvSpPr>
            <a:spLocks noChangeArrowheads="1"/>
          </p:cNvSpPr>
          <p:nvPr/>
        </p:nvSpPr>
        <p:spPr bwMode="auto">
          <a:xfrm rot="10800000" flipH="1">
            <a:off x="4543425" y="15176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915" name="Text Box 19"/>
          <p:cNvSpPr txBox="1">
            <a:spLocks noChangeArrowheads="1"/>
          </p:cNvSpPr>
          <p:nvPr/>
        </p:nvSpPr>
        <p:spPr bwMode="auto">
          <a:xfrm>
            <a:off x="1517650" y="2890838"/>
            <a:ext cx="1581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Left-tailed</a:t>
            </a:r>
          </a:p>
        </p:txBody>
      </p:sp>
      <p:sp>
        <p:nvSpPr>
          <p:cNvPr id="208916" name="Text Box 20"/>
          <p:cNvSpPr txBox="1">
            <a:spLocks noChangeArrowheads="1"/>
          </p:cNvSpPr>
          <p:nvPr/>
        </p:nvSpPr>
        <p:spPr bwMode="auto">
          <a:xfrm>
            <a:off x="3776663" y="2890838"/>
            <a:ext cx="1787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Right-tailed</a:t>
            </a:r>
          </a:p>
        </p:txBody>
      </p:sp>
      <p:sp>
        <p:nvSpPr>
          <p:cNvPr id="208917" name="Text Box 21"/>
          <p:cNvSpPr txBox="1">
            <a:spLocks noChangeArrowheads="1"/>
          </p:cNvSpPr>
          <p:nvPr/>
        </p:nvSpPr>
        <p:spPr bwMode="auto">
          <a:xfrm>
            <a:off x="6184900" y="2890838"/>
            <a:ext cx="16557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Two-tailed</a:t>
            </a:r>
          </a:p>
        </p:txBody>
      </p:sp>
      <p:sp>
        <p:nvSpPr>
          <p:cNvPr id="208920" name="Rectangle 24"/>
          <p:cNvSpPr>
            <a:spLocks noChangeArrowheads="1"/>
          </p:cNvSpPr>
          <p:nvPr/>
        </p:nvSpPr>
        <p:spPr bwMode="auto">
          <a:xfrm>
            <a:off x="690563" y="3373438"/>
            <a:ext cx="6686550" cy="566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Test Statistic</a:t>
            </a:r>
            <a:endParaRPr lang="en-US" sz="24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089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20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0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0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2089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20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20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20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3" dur="500"/>
                                        <p:tgtEl>
                                          <p:spTgt spid="2089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2" dur="500"/>
                                        <p:tgtEl>
                                          <p:spTgt spid="20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6" dur="500"/>
                                        <p:tgtEl>
                                          <p:spTgt spid="20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500"/>
                                        <p:tgtEl>
                                          <p:spTgt spid="20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500"/>
                                        <p:tgtEl>
                                          <p:spTgt spid="20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2089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0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7" dur="500"/>
                                        <p:tgtEl>
                                          <p:spTgt spid="20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animBg="1"/>
      <p:bldP spid="208900" grpId="0" animBg="1"/>
      <p:bldP spid="208901" grpId="0" animBg="1"/>
      <p:bldP spid="208902" grpId="0" autoUpdateAnimBg="0"/>
      <p:bldP spid="208903" grpId="0" animBg="1"/>
      <p:bldP spid="208905" grpId="0" animBg="1"/>
      <p:bldP spid="208912" grpId="0" animBg="1"/>
      <p:bldP spid="208913" grpId="0" animBg="1"/>
      <p:bldP spid="208914" grpId="0" animBg="1"/>
      <p:bldP spid="208915" grpId="0" autoUpdateAnimBg="0"/>
      <p:bldP spid="208916" grpId="0" autoUpdateAnimBg="0"/>
      <p:bldP spid="208917" grpId="0" autoUpdateAnimBg="0"/>
      <p:bldP spid="208920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95288"/>
            <a:ext cx="7696200" cy="471487"/>
          </a:xfrm>
          <a:noFill/>
          <a:ln/>
        </p:spPr>
        <p:txBody>
          <a:bodyPr/>
          <a:lstStyle/>
          <a:p>
            <a:pPr algn="l"/>
            <a:r>
              <a:rPr lang="en-US" sz="2400"/>
              <a:t/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/>
              <a:t>Hypothesis Tests About the Difference between the Means of Two Populations</a:t>
            </a:r>
            <a:r>
              <a:rPr lang="en-US" sz="2400"/>
              <a:t>:  </a:t>
            </a:r>
            <a:br>
              <a:rPr lang="en-US" sz="2400"/>
            </a:br>
            <a:endParaRPr lang="en-US" sz="240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79475"/>
            <a:ext cx="9144000" cy="5978525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sz="2000"/>
          </a:p>
          <a:p>
            <a:pPr>
              <a:buFont typeface="Monotype Sorts" pitchFamily="2" charset="2"/>
              <a:buNone/>
            </a:pPr>
            <a:endParaRPr lang="en-US" sz="2000">
              <a:solidFill>
                <a:schemeClr val="tx2"/>
              </a:solidFill>
            </a:endParaRPr>
          </a:p>
          <a:p>
            <a:pPr>
              <a:buSzPct val="200000"/>
              <a:buFont typeface="Wingdings" pitchFamily="2" charset="2"/>
              <a:buChar char="§"/>
            </a:pPr>
            <a:r>
              <a:rPr lang="en-US" sz="2000">
                <a:solidFill>
                  <a:schemeClr val="tx2"/>
                </a:solidFill>
              </a:rPr>
              <a:t> </a:t>
            </a:r>
            <a:r>
              <a:rPr lang="en-US" sz="2000">
                <a:solidFill>
                  <a:srgbClr val="FDFF3D"/>
                </a:solidFill>
              </a:rPr>
              <a:t>Rejection Rule (1):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      Reject </a:t>
            </a:r>
            <a:r>
              <a:rPr lang="en-US" sz="2000" i="1"/>
              <a:t>H</a:t>
            </a:r>
            <a:r>
              <a:rPr lang="en-US" sz="2000" baseline="-25000"/>
              <a:t>0 </a:t>
            </a:r>
            <a:r>
              <a:rPr lang="en-US" sz="2000"/>
              <a:t>if </a:t>
            </a:r>
            <a:r>
              <a:rPr lang="en-US" sz="2000" i="1"/>
              <a:t>t</a:t>
            </a:r>
            <a:r>
              <a:rPr lang="en-US" sz="2000" i="1" baseline="-25000"/>
              <a:t>0</a:t>
            </a:r>
            <a:r>
              <a:rPr lang="en-US" sz="2000"/>
              <a:t>&lt; -</a:t>
            </a:r>
            <a:r>
              <a:rPr lang="en-US" sz="2000" i="1"/>
              <a:t>t</a:t>
            </a:r>
            <a:r>
              <a:rPr lang="en-US" sz="2000" baseline="-25000">
                <a:latin typeface="Symbol" pitchFamily="18" charset="2"/>
              </a:rPr>
              <a:t>a</a:t>
            </a:r>
            <a:r>
              <a:rPr lang="en-US" sz="2000"/>
              <a:t>               Reject </a:t>
            </a:r>
            <a:r>
              <a:rPr lang="en-US" sz="2000" i="1"/>
              <a:t>H</a:t>
            </a:r>
            <a:r>
              <a:rPr lang="en-US" sz="2000" baseline="-25000"/>
              <a:t>0 </a:t>
            </a:r>
            <a:r>
              <a:rPr lang="en-US" sz="2000"/>
              <a:t>if </a:t>
            </a:r>
            <a:r>
              <a:rPr lang="en-US" sz="2000" i="1"/>
              <a:t>t</a:t>
            </a:r>
            <a:r>
              <a:rPr lang="en-US" sz="2000" i="1" baseline="-25000"/>
              <a:t>0 </a:t>
            </a:r>
            <a:r>
              <a:rPr lang="en-US" sz="2000"/>
              <a:t>&gt;</a:t>
            </a:r>
            <a:r>
              <a:rPr lang="en-US" sz="2000" i="1"/>
              <a:t>t</a:t>
            </a:r>
            <a:r>
              <a:rPr lang="en-US" sz="2000" baseline="-25000">
                <a:latin typeface="Symbol" pitchFamily="18" charset="2"/>
              </a:rPr>
              <a:t>a                     </a:t>
            </a:r>
            <a:r>
              <a:rPr lang="en-US" sz="2000"/>
              <a:t>Reject </a:t>
            </a:r>
            <a:r>
              <a:rPr lang="en-US" sz="2000" i="1"/>
              <a:t>H</a:t>
            </a:r>
            <a:r>
              <a:rPr lang="en-US" sz="2000" baseline="-25000"/>
              <a:t>0 </a:t>
            </a:r>
            <a:r>
              <a:rPr lang="en-US" sz="2000"/>
              <a:t>if</a:t>
            </a:r>
            <a:r>
              <a:rPr lang="en-US" sz="2000" baseline="-25000">
                <a:latin typeface="Symbol" pitchFamily="18" charset="2"/>
              </a:rPr>
              <a:t>   </a:t>
            </a:r>
            <a:r>
              <a:rPr lang="en-US" sz="2000"/>
              <a:t>t</a:t>
            </a:r>
            <a:r>
              <a:rPr lang="en-US" sz="2000" baseline="-25000"/>
              <a:t>0</a:t>
            </a:r>
            <a:r>
              <a:rPr lang="en-US" sz="2000"/>
              <a:t>&lt; -</a:t>
            </a:r>
            <a:r>
              <a:rPr lang="en-US" sz="2000" baseline="-25000">
                <a:latin typeface="Symbol" pitchFamily="18" charset="2"/>
              </a:rPr>
              <a:t> </a:t>
            </a:r>
            <a:r>
              <a:rPr lang="en-US" sz="2000" i="1"/>
              <a:t>t</a:t>
            </a:r>
            <a:r>
              <a:rPr lang="en-US" sz="2000" baseline="-25000">
                <a:latin typeface="Symbol" pitchFamily="18" charset="2"/>
              </a:rPr>
              <a:t>a/2 </a:t>
            </a:r>
            <a:r>
              <a:rPr lang="en-US" sz="2000"/>
              <a:t> or</a:t>
            </a:r>
            <a:endParaRPr lang="en-US" sz="2000" baseline="-25000">
              <a:latin typeface="Symbol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2000" baseline="-25000">
                <a:latin typeface="Symbol" pitchFamily="18" charset="2"/>
              </a:rPr>
              <a:t>                                                                                                                                                                            </a:t>
            </a:r>
            <a:r>
              <a:rPr lang="en-US" sz="2000"/>
              <a:t>if </a:t>
            </a:r>
            <a:r>
              <a:rPr lang="en-US" sz="2000" i="1"/>
              <a:t>t</a:t>
            </a:r>
            <a:r>
              <a:rPr lang="en-US" sz="2000" i="1" baseline="-25000"/>
              <a:t>0 </a:t>
            </a:r>
            <a:r>
              <a:rPr lang="en-US" sz="2000"/>
              <a:t>&gt; </a:t>
            </a:r>
            <a:r>
              <a:rPr lang="en-US" sz="2000" i="1"/>
              <a:t>t</a:t>
            </a:r>
            <a:r>
              <a:rPr lang="en-US" sz="2000" baseline="-25000">
                <a:latin typeface="Symbol" pitchFamily="18" charset="2"/>
              </a:rPr>
              <a:t>a/2</a:t>
            </a:r>
          </a:p>
          <a:p>
            <a:pPr>
              <a:buFont typeface="Monotype Sorts" pitchFamily="2" charset="2"/>
              <a:buNone/>
            </a:pPr>
            <a:endParaRPr lang="en-US" sz="2000" baseline="-25000">
              <a:latin typeface="Symbol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2000" baseline="-25000">
                <a:latin typeface="Symbol" pitchFamily="18" charset="2"/>
              </a:rPr>
              <a:t> </a:t>
            </a:r>
          </a:p>
          <a:p>
            <a:pPr>
              <a:buFont typeface="Monotype Sorts" pitchFamily="2" charset="2"/>
              <a:buNone/>
            </a:pPr>
            <a:endParaRPr lang="en-US" sz="2000" baseline="-25000">
              <a:latin typeface="Symbol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sz="2000" baseline="-25000">
              <a:latin typeface="Symbol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sz="2000" baseline="-25000">
              <a:latin typeface="Symbol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sz="2000" baseline="-25000">
              <a:latin typeface="Symbol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2000"/>
              <a:t>       </a:t>
            </a:r>
          </a:p>
          <a:p>
            <a:pPr>
              <a:buFont typeface="Monotype Sorts" pitchFamily="2" charset="2"/>
              <a:buNone/>
            </a:pPr>
            <a:endParaRPr lang="en-US" sz="2000"/>
          </a:p>
          <a:p>
            <a:pPr>
              <a:buFont typeface="Monotype Sorts" pitchFamily="2" charset="2"/>
              <a:buNone/>
            </a:pPr>
            <a:r>
              <a:rPr lang="en-US" sz="2000"/>
              <a:t>     -</a:t>
            </a:r>
            <a:r>
              <a:rPr lang="en-US" sz="2000" baseline="-25000">
                <a:latin typeface="Symbol" pitchFamily="18" charset="2"/>
              </a:rPr>
              <a:t>  </a:t>
            </a:r>
            <a:r>
              <a:rPr lang="en-US" sz="2000">
                <a:latin typeface="Times New Roman" pitchFamily="18" charset="0"/>
              </a:rPr>
              <a:t>t</a:t>
            </a:r>
            <a:r>
              <a:rPr lang="en-US" sz="2000" baseline="-25000">
                <a:latin typeface="Times New Roman" pitchFamily="18" charset="0"/>
              </a:rPr>
              <a:t>á                                                                                                         </a:t>
            </a:r>
            <a:r>
              <a:rPr lang="en-US" sz="2000">
                <a:latin typeface="Times New Roman" pitchFamily="18" charset="0"/>
              </a:rPr>
              <a:t>t</a:t>
            </a:r>
            <a:r>
              <a:rPr lang="en-US" sz="2000" baseline="-25000">
                <a:latin typeface="Times New Roman" pitchFamily="18" charset="0"/>
              </a:rPr>
              <a:t>á                           -</a:t>
            </a:r>
            <a:r>
              <a:rPr lang="en-US" sz="2000" i="1"/>
              <a:t>t</a:t>
            </a:r>
            <a:r>
              <a:rPr lang="en-US" sz="2000" baseline="-25000">
                <a:latin typeface="Symbol" pitchFamily="18" charset="2"/>
              </a:rPr>
              <a:t> </a:t>
            </a:r>
            <a:r>
              <a:rPr lang="en-US" sz="2000" baseline="-25000">
                <a:latin typeface="Times New Roman" pitchFamily="18" charset="0"/>
              </a:rPr>
              <a:t>á/2                                </a:t>
            </a:r>
            <a:r>
              <a:rPr lang="en-US" sz="2000" i="1"/>
              <a:t>t</a:t>
            </a:r>
            <a:r>
              <a:rPr lang="en-US" sz="2000" baseline="-25000">
                <a:latin typeface="Symbol" pitchFamily="18" charset="2"/>
              </a:rPr>
              <a:t> </a:t>
            </a:r>
            <a:r>
              <a:rPr lang="en-US" sz="2000" baseline="-25000">
                <a:latin typeface="Times New Roman" pitchFamily="18" charset="0"/>
              </a:rPr>
              <a:t>á/2 </a:t>
            </a:r>
            <a:endParaRPr lang="en-US" sz="2000" baseline="-25000">
              <a:latin typeface="Symbol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2000" baseline="-25000">
                <a:latin typeface="Symbol" pitchFamily="18" charset="2"/>
              </a:rPr>
              <a:t> </a:t>
            </a:r>
          </a:p>
        </p:txBody>
      </p:sp>
      <p:graphicFrame>
        <p:nvGraphicFramePr>
          <p:cNvPr id="59396" name="Object 4"/>
          <p:cNvGraphicFramePr>
            <a:graphicFrameLocks/>
          </p:cNvGraphicFramePr>
          <p:nvPr/>
        </p:nvGraphicFramePr>
        <p:xfrm>
          <a:off x="4514850" y="3321050"/>
          <a:ext cx="127000" cy="228600"/>
        </p:xfrm>
        <a:graphic>
          <a:graphicData uri="http://schemas.openxmlformats.org/presentationml/2006/ole">
            <p:oleObj spid="_x0000_s132098" name="Equation" r:id="rId4" imgW="126720" imgH="228240" progId="Equation.3">
              <p:embed/>
            </p:oleObj>
          </a:graphicData>
        </a:graphic>
      </p:graphicFrame>
      <p:sp>
        <p:nvSpPr>
          <p:cNvPr id="59397" name="Freeform 5"/>
          <p:cNvSpPr>
            <a:spLocks/>
          </p:cNvSpPr>
          <p:nvPr/>
        </p:nvSpPr>
        <p:spPr bwMode="auto">
          <a:xfrm>
            <a:off x="0" y="3536950"/>
            <a:ext cx="2287588" cy="1220788"/>
          </a:xfrm>
          <a:custGeom>
            <a:avLst/>
            <a:gdLst/>
            <a:ahLst/>
            <a:cxnLst>
              <a:cxn ang="0">
                <a:pos x="682" y="6"/>
              </a:cxn>
              <a:cxn ang="0">
                <a:pos x="635" y="41"/>
              </a:cxn>
              <a:cxn ang="0">
                <a:pos x="606" y="78"/>
              </a:cxn>
              <a:cxn ang="0">
                <a:pos x="576" y="125"/>
              </a:cxn>
              <a:cxn ang="0">
                <a:pos x="554" y="163"/>
              </a:cxn>
              <a:cxn ang="0">
                <a:pos x="534" y="201"/>
              </a:cxn>
              <a:cxn ang="0">
                <a:pos x="513" y="249"/>
              </a:cxn>
              <a:cxn ang="0">
                <a:pos x="493" y="293"/>
              </a:cxn>
              <a:cxn ang="0">
                <a:pos x="478" y="339"/>
              </a:cxn>
              <a:cxn ang="0">
                <a:pos x="463" y="388"/>
              </a:cxn>
              <a:cxn ang="0">
                <a:pos x="445" y="427"/>
              </a:cxn>
              <a:cxn ang="0">
                <a:pos x="424" y="472"/>
              </a:cxn>
              <a:cxn ang="0">
                <a:pos x="408" y="513"/>
              </a:cxn>
              <a:cxn ang="0">
                <a:pos x="379" y="560"/>
              </a:cxn>
              <a:cxn ang="0">
                <a:pos x="340" y="605"/>
              </a:cxn>
              <a:cxn ang="0">
                <a:pos x="303" y="644"/>
              </a:cxn>
              <a:cxn ang="0">
                <a:pos x="255" y="672"/>
              </a:cxn>
              <a:cxn ang="0">
                <a:pos x="200" y="692"/>
              </a:cxn>
              <a:cxn ang="0">
                <a:pos x="146" y="711"/>
              </a:cxn>
              <a:cxn ang="0">
                <a:pos x="100" y="725"/>
              </a:cxn>
              <a:cxn ang="0">
                <a:pos x="38" y="741"/>
              </a:cxn>
              <a:cxn ang="0">
                <a:pos x="1" y="750"/>
              </a:cxn>
              <a:cxn ang="0">
                <a:pos x="1439" y="768"/>
              </a:cxn>
              <a:cxn ang="0">
                <a:pos x="1417" y="746"/>
              </a:cxn>
              <a:cxn ang="0">
                <a:pos x="1355" y="735"/>
              </a:cxn>
              <a:cxn ang="0">
                <a:pos x="1297" y="719"/>
              </a:cxn>
              <a:cxn ang="0">
                <a:pos x="1239" y="699"/>
              </a:cxn>
              <a:cxn ang="0">
                <a:pos x="1178" y="677"/>
              </a:cxn>
              <a:cxn ang="0">
                <a:pos x="1149" y="663"/>
              </a:cxn>
              <a:cxn ang="0">
                <a:pos x="1109" y="635"/>
              </a:cxn>
              <a:cxn ang="0">
                <a:pos x="1068" y="598"/>
              </a:cxn>
              <a:cxn ang="0">
                <a:pos x="1039" y="560"/>
              </a:cxn>
              <a:cxn ang="0">
                <a:pos x="1013" y="520"/>
              </a:cxn>
              <a:cxn ang="0">
                <a:pos x="991" y="476"/>
              </a:cxn>
              <a:cxn ang="0">
                <a:pos x="976" y="444"/>
              </a:cxn>
              <a:cxn ang="0">
                <a:pos x="963" y="409"/>
              </a:cxn>
              <a:cxn ang="0">
                <a:pos x="945" y="359"/>
              </a:cxn>
              <a:cxn ang="0">
                <a:pos x="927" y="307"/>
              </a:cxn>
              <a:cxn ang="0">
                <a:pos x="907" y="260"/>
              </a:cxn>
              <a:cxn ang="0">
                <a:pos x="886" y="210"/>
              </a:cxn>
              <a:cxn ang="0">
                <a:pos x="863" y="161"/>
              </a:cxn>
              <a:cxn ang="0">
                <a:pos x="847" y="132"/>
              </a:cxn>
              <a:cxn ang="0">
                <a:pos x="822" y="94"/>
              </a:cxn>
              <a:cxn ang="0">
                <a:pos x="800" y="62"/>
              </a:cxn>
              <a:cxn ang="0">
                <a:pos x="810" y="76"/>
              </a:cxn>
              <a:cxn ang="0">
                <a:pos x="798" y="61"/>
              </a:cxn>
              <a:cxn ang="0">
                <a:pos x="760" y="21"/>
              </a:cxn>
              <a:cxn ang="0">
                <a:pos x="731" y="3"/>
              </a:cxn>
            </a:cxnLst>
            <a:rect l="0" t="0" r="r" b="b"/>
            <a:pathLst>
              <a:path w="1441" h="769">
                <a:moveTo>
                  <a:pt x="719" y="0"/>
                </a:moveTo>
                <a:lnTo>
                  <a:pt x="698" y="2"/>
                </a:lnTo>
                <a:lnTo>
                  <a:pt x="682" y="6"/>
                </a:lnTo>
                <a:lnTo>
                  <a:pt x="664" y="16"/>
                </a:lnTo>
                <a:lnTo>
                  <a:pt x="650" y="27"/>
                </a:lnTo>
                <a:lnTo>
                  <a:pt x="635" y="41"/>
                </a:lnTo>
                <a:lnTo>
                  <a:pt x="623" y="56"/>
                </a:lnTo>
                <a:lnTo>
                  <a:pt x="614" y="68"/>
                </a:lnTo>
                <a:lnTo>
                  <a:pt x="606" y="78"/>
                </a:lnTo>
                <a:lnTo>
                  <a:pt x="593" y="96"/>
                </a:lnTo>
                <a:lnTo>
                  <a:pt x="585" y="110"/>
                </a:lnTo>
                <a:lnTo>
                  <a:pt x="576" y="125"/>
                </a:lnTo>
                <a:lnTo>
                  <a:pt x="570" y="137"/>
                </a:lnTo>
                <a:lnTo>
                  <a:pt x="561" y="151"/>
                </a:lnTo>
                <a:lnTo>
                  <a:pt x="554" y="163"/>
                </a:lnTo>
                <a:lnTo>
                  <a:pt x="548" y="174"/>
                </a:lnTo>
                <a:lnTo>
                  <a:pt x="541" y="188"/>
                </a:lnTo>
                <a:lnTo>
                  <a:pt x="534" y="201"/>
                </a:lnTo>
                <a:lnTo>
                  <a:pt x="527" y="217"/>
                </a:lnTo>
                <a:lnTo>
                  <a:pt x="521" y="231"/>
                </a:lnTo>
                <a:lnTo>
                  <a:pt x="513" y="249"/>
                </a:lnTo>
                <a:lnTo>
                  <a:pt x="510" y="259"/>
                </a:lnTo>
                <a:lnTo>
                  <a:pt x="500" y="275"/>
                </a:lnTo>
                <a:lnTo>
                  <a:pt x="493" y="293"/>
                </a:lnTo>
                <a:lnTo>
                  <a:pt x="488" y="309"/>
                </a:lnTo>
                <a:lnTo>
                  <a:pt x="483" y="324"/>
                </a:lnTo>
                <a:lnTo>
                  <a:pt x="478" y="339"/>
                </a:lnTo>
                <a:lnTo>
                  <a:pt x="473" y="356"/>
                </a:lnTo>
                <a:lnTo>
                  <a:pt x="468" y="374"/>
                </a:lnTo>
                <a:lnTo>
                  <a:pt x="463" y="388"/>
                </a:lnTo>
                <a:lnTo>
                  <a:pt x="460" y="400"/>
                </a:lnTo>
                <a:lnTo>
                  <a:pt x="454" y="414"/>
                </a:lnTo>
                <a:lnTo>
                  <a:pt x="445" y="427"/>
                </a:lnTo>
                <a:lnTo>
                  <a:pt x="439" y="444"/>
                </a:lnTo>
                <a:lnTo>
                  <a:pt x="430" y="465"/>
                </a:lnTo>
                <a:lnTo>
                  <a:pt x="424" y="472"/>
                </a:lnTo>
                <a:lnTo>
                  <a:pt x="421" y="487"/>
                </a:lnTo>
                <a:lnTo>
                  <a:pt x="414" y="504"/>
                </a:lnTo>
                <a:lnTo>
                  <a:pt x="408" y="513"/>
                </a:lnTo>
                <a:lnTo>
                  <a:pt x="397" y="530"/>
                </a:lnTo>
                <a:lnTo>
                  <a:pt x="388" y="544"/>
                </a:lnTo>
                <a:lnTo>
                  <a:pt x="379" y="560"/>
                </a:lnTo>
                <a:lnTo>
                  <a:pt x="367" y="574"/>
                </a:lnTo>
                <a:lnTo>
                  <a:pt x="358" y="589"/>
                </a:lnTo>
                <a:lnTo>
                  <a:pt x="340" y="605"/>
                </a:lnTo>
                <a:lnTo>
                  <a:pt x="331" y="616"/>
                </a:lnTo>
                <a:lnTo>
                  <a:pt x="315" y="631"/>
                </a:lnTo>
                <a:lnTo>
                  <a:pt x="303" y="644"/>
                </a:lnTo>
                <a:lnTo>
                  <a:pt x="291" y="648"/>
                </a:lnTo>
                <a:lnTo>
                  <a:pt x="276" y="660"/>
                </a:lnTo>
                <a:lnTo>
                  <a:pt x="255" y="672"/>
                </a:lnTo>
                <a:lnTo>
                  <a:pt x="232" y="680"/>
                </a:lnTo>
                <a:lnTo>
                  <a:pt x="215" y="687"/>
                </a:lnTo>
                <a:lnTo>
                  <a:pt x="200" y="692"/>
                </a:lnTo>
                <a:lnTo>
                  <a:pt x="182" y="699"/>
                </a:lnTo>
                <a:lnTo>
                  <a:pt x="165" y="706"/>
                </a:lnTo>
                <a:lnTo>
                  <a:pt x="146" y="711"/>
                </a:lnTo>
                <a:lnTo>
                  <a:pt x="138" y="714"/>
                </a:lnTo>
                <a:lnTo>
                  <a:pt x="120" y="719"/>
                </a:lnTo>
                <a:lnTo>
                  <a:pt x="100" y="725"/>
                </a:lnTo>
                <a:lnTo>
                  <a:pt x="80" y="730"/>
                </a:lnTo>
                <a:lnTo>
                  <a:pt x="57" y="735"/>
                </a:lnTo>
                <a:lnTo>
                  <a:pt x="38" y="741"/>
                </a:lnTo>
                <a:lnTo>
                  <a:pt x="19" y="745"/>
                </a:lnTo>
                <a:lnTo>
                  <a:pt x="8" y="747"/>
                </a:lnTo>
                <a:lnTo>
                  <a:pt x="1" y="750"/>
                </a:lnTo>
                <a:lnTo>
                  <a:pt x="0" y="758"/>
                </a:lnTo>
                <a:lnTo>
                  <a:pt x="1" y="766"/>
                </a:lnTo>
                <a:lnTo>
                  <a:pt x="1439" y="768"/>
                </a:lnTo>
                <a:lnTo>
                  <a:pt x="1439" y="758"/>
                </a:lnTo>
                <a:lnTo>
                  <a:pt x="1440" y="751"/>
                </a:lnTo>
                <a:lnTo>
                  <a:pt x="1417" y="746"/>
                </a:lnTo>
                <a:lnTo>
                  <a:pt x="1391" y="742"/>
                </a:lnTo>
                <a:lnTo>
                  <a:pt x="1371" y="738"/>
                </a:lnTo>
                <a:lnTo>
                  <a:pt x="1355" y="735"/>
                </a:lnTo>
                <a:lnTo>
                  <a:pt x="1342" y="731"/>
                </a:lnTo>
                <a:lnTo>
                  <a:pt x="1322" y="726"/>
                </a:lnTo>
                <a:lnTo>
                  <a:pt x="1297" y="719"/>
                </a:lnTo>
                <a:lnTo>
                  <a:pt x="1275" y="711"/>
                </a:lnTo>
                <a:lnTo>
                  <a:pt x="1260" y="707"/>
                </a:lnTo>
                <a:lnTo>
                  <a:pt x="1239" y="699"/>
                </a:lnTo>
                <a:lnTo>
                  <a:pt x="1220" y="693"/>
                </a:lnTo>
                <a:lnTo>
                  <a:pt x="1197" y="685"/>
                </a:lnTo>
                <a:lnTo>
                  <a:pt x="1178" y="677"/>
                </a:lnTo>
                <a:lnTo>
                  <a:pt x="1165" y="671"/>
                </a:lnTo>
                <a:lnTo>
                  <a:pt x="1157" y="665"/>
                </a:lnTo>
                <a:lnTo>
                  <a:pt x="1149" y="663"/>
                </a:lnTo>
                <a:lnTo>
                  <a:pt x="1137" y="656"/>
                </a:lnTo>
                <a:lnTo>
                  <a:pt x="1123" y="646"/>
                </a:lnTo>
                <a:lnTo>
                  <a:pt x="1109" y="635"/>
                </a:lnTo>
                <a:lnTo>
                  <a:pt x="1097" y="626"/>
                </a:lnTo>
                <a:lnTo>
                  <a:pt x="1081" y="613"/>
                </a:lnTo>
                <a:lnTo>
                  <a:pt x="1068" y="598"/>
                </a:lnTo>
                <a:lnTo>
                  <a:pt x="1058" y="586"/>
                </a:lnTo>
                <a:lnTo>
                  <a:pt x="1049" y="573"/>
                </a:lnTo>
                <a:lnTo>
                  <a:pt x="1039" y="560"/>
                </a:lnTo>
                <a:lnTo>
                  <a:pt x="1030" y="542"/>
                </a:lnTo>
                <a:lnTo>
                  <a:pt x="1022" y="532"/>
                </a:lnTo>
                <a:lnTo>
                  <a:pt x="1013" y="520"/>
                </a:lnTo>
                <a:lnTo>
                  <a:pt x="1005" y="504"/>
                </a:lnTo>
                <a:lnTo>
                  <a:pt x="998" y="491"/>
                </a:lnTo>
                <a:lnTo>
                  <a:pt x="991" y="476"/>
                </a:lnTo>
                <a:lnTo>
                  <a:pt x="984" y="462"/>
                </a:lnTo>
                <a:lnTo>
                  <a:pt x="979" y="453"/>
                </a:lnTo>
                <a:lnTo>
                  <a:pt x="976" y="444"/>
                </a:lnTo>
                <a:lnTo>
                  <a:pt x="972" y="434"/>
                </a:lnTo>
                <a:lnTo>
                  <a:pt x="969" y="423"/>
                </a:lnTo>
                <a:lnTo>
                  <a:pt x="963" y="409"/>
                </a:lnTo>
                <a:lnTo>
                  <a:pt x="958" y="396"/>
                </a:lnTo>
                <a:lnTo>
                  <a:pt x="950" y="377"/>
                </a:lnTo>
                <a:lnTo>
                  <a:pt x="945" y="359"/>
                </a:lnTo>
                <a:lnTo>
                  <a:pt x="937" y="339"/>
                </a:lnTo>
                <a:lnTo>
                  <a:pt x="933" y="323"/>
                </a:lnTo>
                <a:lnTo>
                  <a:pt x="927" y="307"/>
                </a:lnTo>
                <a:lnTo>
                  <a:pt x="921" y="292"/>
                </a:lnTo>
                <a:lnTo>
                  <a:pt x="913" y="276"/>
                </a:lnTo>
                <a:lnTo>
                  <a:pt x="907" y="260"/>
                </a:lnTo>
                <a:lnTo>
                  <a:pt x="899" y="241"/>
                </a:lnTo>
                <a:lnTo>
                  <a:pt x="892" y="221"/>
                </a:lnTo>
                <a:lnTo>
                  <a:pt x="886" y="210"/>
                </a:lnTo>
                <a:lnTo>
                  <a:pt x="876" y="190"/>
                </a:lnTo>
                <a:lnTo>
                  <a:pt x="868" y="176"/>
                </a:lnTo>
                <a:lnTo>
                  <a:pt x="863" y="161"/>
                </a:lnTo>
                <a:lnTo>
                  <a:pt x="854" y="147"/>
                </a:lnTo>
                <a:lnTo>
                  <a:pt x="851" y="141"/>
                </a:lnTo>
                <a:lnTo>
                  <a:pt x="847" y="132"/>
                </a:lnTo>
                <a:lnTo>
                  <a:pt x="836" y="117"/>
                </a:lnTo>
                <a:lnTo>
                  <a:pt x="829" y="104"/>
                </a:lnTo>
                <a:lnTo>
                  <a:pt x="822" y="94"/>
                </a:lnTo>
                <a:lnTo>
                  <a:pt x="817" y="83"/>
                </a:lnTo>
                <a:lnTo>
                  <a:pt x="803" y="67"/>
                </a:lnTo>
                <a:lnTo>
                  <a:pt x="800" y="62"/>
                </a:lnTo>
                <a:lnTo>
                  <a:pt x="792" y="54"/>
                </a:lnTo>
                <a:lnTo>
                  <a:pt x="796" y="57"/>
                </a:lnTo>
                <a:lnTo>
                  <a:pt x="810" y="76"/>
                </a:lnTo>
                <a:lnTo>
                  <a:pt x="806" y="72"/>
                </a:lnTo>
                <a:lnTo>
                  <a:pt x="809" y="72"/>
                </a:lnTo>
                <a:lnTo>
                  <a:pt x="798" y="61"/>
                </a:lnTo>
                <a:lnTo>
                  <a:pt x="785" y="45"/>
                </a:lnTo>
                <a:lnTo>
                  <a:pt x="773" y="33"/>
                </a:lnTo>
                <a:lnTo>
                  <a:pt x="760" y="21"/>
                </a:lnTo>
                <a:lnTo>
                  <a:pt x="750" y="13"/>
                </a:lnTo>
                <a:lnTo>
                  <a:pt x="741" y="6"/>
                </a:lnTo>
                <a:lnTo>
                  <a:pt x="731" y="3"/>
                </a:lnTo>
                <a:lnTo>
                  <a:pt x="709" y="1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398" name="Freeform 6"/>
          <p:cNvSpPr>
            <a:spLocks/>
          </p:cNvSpPr>
          <p:nvPr/>
        </p:nvSpPr>
        <p:spPr bwMode="auto">
          <a:xfrm>
            <a:off x="3159125" y="3340100"/>
            <a:ext cx="2265363" cy="1284288"/>
          </a:xfrm>
          <a:custGeom>
            <a:avLst/>
            <a:gdLst/>
            <a:ahLst/>
            <a:cxnLst>
              <a:cxn ang="0">
                <a:pos x="675" y="7"/>
              </a:cxn>
              <a:cxn ang="0">
                <a:pos x="629" y="44"/>
              </a:cxn>
              <a:cxn ang="0">
                <a:pos x="600" y="82"/>
              </a:cxn>
              <a:cxn ang="0">
                <a:pos x="570" y="132"/>
              </a:cxn>
              <a:cxn ang="0">
                <a:pos x="549" y="171"/>
              </a:cxn>
              <a:cxn ang="0">
                <a:pos x="529" y="211"/>
              </a:cxn>
              <a:cxn ang="0">
                <a:pos x="508" y="262"/>
              </a:cxn>
              <a:cxn ang="0">
                <a:pos x="488" y="308"/>
              </a:cxn>
              <a:cxn ang="0">
                <a:pos x="473" y="357"/>
              </a:cxn>
              <a:cxn ang="0">
                <a:pos x="459" y="408"/>
              </a:cxn>
              <a:cxn ang="0">
                <a:pos x="441" y="449"/>
              </a:cxn>
              <a:cxn ang="0">
                <a:pos x="420" y="497"/>
              </a:cxn>
              <a:cxn ang="0">
                <a:pos x="404" y="540"/>
              </a:cxn>
              <a:cxn ang="0">
                <a:pos x="375" y="589"/>
              </a:cxn>
              <a:cxn ang="0">
                <a:pos x="336" y="637"/>
              </a:cxn>
              <a:cxn ang="0">
                <a:pos x="300" y="677"/>
              </a:cxn>
              <a:cxn ang="0">
                <a:pos x="253" y="707"/>
              </a:cxn>
              <a:cxn ang="0">
                <a:pos x="198" y="728"/>
              </a:cxn>
              <a:cxn ang="0">
                <a:pos x="145" y="748"/>
              </a:cxn>
              <a:cxn ang="0">
                <a:pos x="99" y="763"/>
              </a:cxn>
              <a:cxn ang="0">
                <a:pos x="37" y="780"/>
              </a:cxn>
              <a:cxn ang="0">
                <a:pos x="1" y="789"/>
              </a:cxn>
              <a:cxn ang="0">
                <a:pos x="1425" y="808"/>
              </a:cxn>
              <a:cxn ang="0">
                <a:pos x="1403" y="785"/>
              </a:cxn>
              <a:cxn ang="0">
                <a:pos x="1342" y="774"/>
              </a:cxn>
              <a:cxn ang="0">
                <a:pos x="1284" y="756"/>
              </a:cxn>
              <a:cxn ang="0">
                <a:pos x="1227" y="736"/>
              </a:cxn>
              <a:cxn ang="0">
                <a:pos x="1167" y="712"/>
              </a:cxn>
              <a:cxn ang="0">
                <a:pos x="1138" y="697"/>
              </a:cxn>
              <a:cxn ang="0">
                <a:pos x="1098" y="668"/>
              </a:cxn>
              <a:cxn ang="0">
                <a:pos x="1057" y="629"/>
              </a:cxn>
              <a:cxn ang="0">
                <a:pos x="1029" y="589"/>
              </a:cxn>
              <a:cxn ang="0">
                <a:pos x="1003" y="547"/>
              </a:cxn>
              <a:cxn ang="0">
                <a:pos x="982" y="501"/>
              </a:cxn>
              <a:cxn ang="0">
                <a:pos x="967" y="467"/>
              </a:cxn>
              <a:cxn ang="0">
                <a:pos x="954" y="431"/>
              </a:cxn>
              <a:cxn ang="0">
                <a:pos x="936" y="377"/>
              </a:cxn>
              <a:cxn ang="0">
                <a:pos x="918" y="323"/>
              </a:cxn>
              <a:cxn ang="0">
                <a:pos x="898" y="273"/>
              </a:cxn>
              <a:cxn ang="0">
                <a:pos x="877" y="220"/>
              </a:cxn>
              <a:cxn ang="0">
                <a:pos x="855" y="169"/>
              </a:cxn>
              <a:cxn ang="0">
                <a:pos x="839" y="139"/>
              </a:cxn>
              <a:cxn ang="0">
                <a:pos x="814" y="99"/>
              </a:cxn>
              <a:cxn ang="0">
                <a:pos x="792" y="65"/>
              </a:cxn>
              <a:cxn ang="0">
                <a:pos x="802" y="80"/>
              </a:cxn>
              <a:cxn ang="0">
                <a:pos x="791" y="64"/>
              </a:cxn>
              <a:cxn ang="0">
                <a:pos x="752" y="22"/>
              </a:cxn>
              <a:cxn ang="0">
                <a:pos x="723" y="3"/>
              </a:cxn>
            </a:cxnLst>
            <a:rect l="0" t="0" r="r" b="b"/>
            <a:pathLst>
              <a:path w="1427" h="809">
                <a:moveTo>
                  <a:pt x="713" y="0"/>
                </a:moveTo>
                <a:lnTo>
                  <a:pt x="691" y="2"/>
                </a:lnTo>
                <a:lnTo>
                  <a:pt x="675" y="7"/>
                </a:lnTo>
                <a:lnTo>
                  <a:pt x="657" y="17"/>
                </a:lnTo>
                <a:lnTo>
                  <a:pt x="644" y="28"/>
                </a:lnTo>
                <a:lnTo>
                  <a:pt x="629" y="44"/>
                </a:lnTo>
                <a:lnTo>
                  <a:pt x="617" y="59"/>
                </a:lnTo>
                <a:lnTo>
                  <a:pt x="608" y="71"/>
                </a:lnTo>
                <a:lnTo>
                  <a:pt x="600" y="82"/>
                </a:lnTo>
                <a:lnTo>
                  <a:pt x="587" y="101"/>
                </a:lnTo>
                <a:lnTo>
                  <a:pt x="579" y="116"/>
                </a:lnTo>
                <a:lnTo>
                  <a:pt x="570" y="132"/>
                </a:lnTo>
                <a:lnTo>
                  <a:pt x="564" y="144"/>
                </a:lnTo>
                <a:lnTo>
                  <a:pt x="555" y="159"/>
                </a:lnTo>
                <a:lnTo>
                  <a:pt x="549" y="171"/>
                </a:lnTo>
                <a:lnTo>
                  <a:pt x="543" y="183"/>
                </a:lnTo>
                <a:lnTo>
                  <a:pt x="536" y="198"/>
                </a:lnTo>
                <a:lnTo>
                  <a:pt x="529" y="211"/>
                </a:lnTo>
                <a:lnTo>
                  <a:pt x="522" y="228"/>
                </a:lnTo>
                <a:lnTo>
                  <a:pt x="516" y="243"/>
                </a:lnTo>
                <a:lnTo>
                  <a:pt x="508" y="262"/>
                </a:lnTo>
                <a:lnTo>
                  <a:pt x="505" y="272"/>
                </a:lnTo>
                <a:lnTo>
                  <a:pt x="495" y="289"/>
                </a:lnTo>
                <a:lnTo>
                  <a:pt x="488" y="308"/>
                </a:lnTo>
                <a:lnTo>
                  <a:pt x="483" y="325"/>
                </a:lnTo>
                <a:lnTo>
                  <a:pt x="478" y="341"/>
                </a:lnTo>
                <a:lnTo>
                  <a:pt x="473" y="357"/>
                </a:lnTo>
                <a:lnTo>
                  <a:pt x="468" y="375"/>
                </a:lnTo>
                <a:lnTo>
                  <a:pt x="463" y="393"/>
                </a:lnTo>
                <a:lnTo>
                  <a:pt x="459" y="408"/>
                </a:lnTo>
                <a:lnTo>
                  <a:pt x="456" y="421"/>
                </a:lnTo>
                <a:lnTo>
                  <a:pt x="450" y="436"/>
                </a:lnTo>
                <a:lnTo>
                  <a:pt x="441" y="449"/>
                </a:lnTo>
                <a:lnTo>
                  <a:pt x="435" y="467"/>
                </a:lnTo>
                <a:lnTo>
                  <a:pt x="426" y="489"/>
                </a:lnTo>
                <a:lnTo>
                  <a:pt x="420" y="497"/>
                </a:lnTo>
                <a:lnTo>
                  <a:pt x="417" y="512"/>
                </a:lnTo>
                <a:lnTo>
                  <a:pt x="410" y="530"/>
                </a:lnTo>
                <a:lnTo>
                  <a:pt x="404" y="540"/>
                </a:lnTo>
                <a:lnTo>
                  <a:pt x="393" y="557"/>
                </a:lnTo>
                <a:lnTo>
                  <a:pt x="384" y="572"/>
                </a:lnTo>
                <a:lnTo>
                  <a:pt x="375" y="589"/>
                </a:lnTo>
                <a:lnTo>
                  <a:pt x="363" y="604"/>
                </a:lnTo>
                <a:lnTo>
                  <a:pt x="355" y="619"/>
                </a:lnTo>
                <a:lnTo>
                  <a:pt x="336" y="637"/>
                </a:lnTo>
                <a:lnTo>
                  <a:pt x="328" y="648"/>
                </a:lnTo>
                <a:lnTo>
                  <a:pt x="312" y="664"/>
                </a:lnTo>
                <a:lnTo>
                  <a:pt x="300" y="677"/>
                </a:lnTo>
                <a:lnTo>
                  <a:pt x="288" y="682"/>
                </a:lnTo>
                <a:lnTo>
                  <a:pt x="274" y="695"/>
                </a:lnTo>
                <a:lnTo>
                  <a:pt x="253" y="707"/>
                </a:lnTo>
                <a:lnTo>
                  <a:pt x="230" y="716"/>
                </a:lnTo>
                <a:lnTo>
                  <a:pt x="213" y="723"/>
                </a:lnTo>
                <a:lnTo>
                  <a:pt x="198" y="728"/>
                </a:lnTo>
                <a:lnTo>
                  <a:pt x="180" y="736"/>
                </a:lnTo>
                <a:lnTo>
                  <a:pt x="163" y="743"/>
                </a:lnTo>
                <a:lnTo>
                  <a:pt x="145" y="748"/>
                </a:lnTo>
                <a:lnTo>
                  <a:pt x="137" y="751"/>
                </a:lnTo>
                <a:lnTo>
                  <a:pt x="119" y="756"/>
                </a:lnTo>
                <a:lnTo>
                  <a:pt x="99" y="763"/>
                </a:lnTo>
                <a:lnTo>
                  <a:pt x="79" y="768"/>
                </a:lnTo>
                <a:lnTo>
                  <a:pt x="57" y="774"/>
                </a:lnTo>
                <a:lnTo>
                  <a:pt x="37" y="780"/>
                </a:lnTo>
                <a:lnTo>
                  <a:pt x="19" y="784"/>
                </a:lnTo>
                <a:lnTo>
                  <a:pt x="8" y="786"/>
                </a:lnTo>
                <a:lnTo>
                  <a:pt x="1" y="789"/>
                </a:lnTo>
                <a:lnTo>
                  <a:pt x="0" y="797"/>
                </a:lnTo>
                <a:lnTo>
                  <a:pt x="1" y="806"/>
                </a:lnTo>
                <a:lnTo>
                  <a:pt x="1425" y="808"/>
                </a:lnTo>
                <a:lnTo>
                  <a:pt x="1425" y="798"/>
                </a:lnTo>
                <a:lnTo>
                  <a:pt x="1426" y="790"/>
                </a:lnTo>
                <a:lnTo>
                  <a:pt x="1403" y="785"/>
                </a:lnTo>
                <a:lnTo>
                  <a:pt x="1377" y="780"/>
                </a:lnTo>
                <a:lnTo>
                  <a:pt x="1357" y="776"/>
                </a:lnTo>
                <a:lnTo>
                  <a:pt x="1342" y="774"/>
                </a:lnTo>
                <a:lnTo>
                  <a:pt x="1329" y="769"/>
                </a:lnTo>
                <a:lnTo>
                  <a:pt x="1309" y="764"/>
                </a:lnTo>
                <a:lnTo>
                  <a:pt x="1284" y="756"/>
                </a:lnTo>
                <a:lnTo>
                  <a:pt x="1263" y="748"/>
                </a:lnTo>
                <a:lnTo>
                  <a:pt x="1248" y="743"/>
                </a:lnTo>
                <a:lnTo>
                  <a:pt x="1227" y="736"/>
                </a:lnTo>
                <a:lnTo>
                  <a:pt x="1208" y="729"/>
                </a:lnTo>
                <a:lnTo>
                  <a:pt x="1185" y="721"/>
                </a:lnTo>
                <a:lnTo>
                  <a:pt x="1167" y="712"/>
                </a:lnTo>
                <a:lnTo>
                  <a:pt x="1154" y="706"/>
                </a:lnTo>
                <a:lnTo>
                  <a:pt x="1146" y="700"/>
                </a:lnTo>
                <a:lnTo>
                  <a:pt x="1138" y="697"/>
                </a:lnTo>
                <a:lnTo>
                  <a:pt x="1126" y="691"/>
                </a:lnTo>
                <a:lnTo>
                  <a:pt x="1112" y="680"/>
                </a:lnTo>
                <a:lnTo>
                  <a:pt x="1098" y="668"/>
                </a:lnTo>
                <a:lnTo>
                  <a:pt x="1086" y="659"/>
                </a:lnTo>
                <a:lnTo>
                  <a:pt x="1070" y="645"/>
                </a:lnTo>
                <a:lnTo>
                  <a:pt x="1057" y="629"/>
                </a:lnTo>
                <a:lnTo>
                  <a:pt x="1047" y="616"/>
                </a:lnTo>
                <a:lnTo>
                  <a:pt x="1038" y="603"/>
                </a:lnTo>
                <a:lnTo>
                  <a:pt x="1029" y="589"/>
                </a:lnTo>
                <a:lnTo>
                  <a:pt x="1020" y="570"/>
                </a:lnTo>
                <a:lnTo>
                  <a:pt x="1012" y="560"/>
                </a:lnTo>
                <a:lnTo>
                  <a:pt x="1003" y="547"/>
                </a:lnTo>
                <a:lnTo>
                  <a:pt x="996" y="531"/>
                </a:lnTo>
                <a:lnTo>
                  <a:pt x="989" y="516"/>
                </a:lnTo>
                <a:lnTo>
                  <a:pt x="982" y="501"/>
                </a:lnTo>
                <a:lnTo>
                  <a:pt x="975" y="486"/>
                </a:lnTo>
                <a:lnTo>
                  <a:pt x="970" y="477"/>
                </a:lnTo>
                <a:lnTo>
                  <a:pt x="967" y="467"/>
                </a:lnTo>
                <a:lnTo>
                  <a:pt x="963" y="457"/>
                </a:lnTo>
                <a:lnTo>
                  <a:pt x="960" y="445"/>
                </a:lnTo>
                <a:lnTo>
                  <a:pt x="954" y="431"/>
                </a:lnTo>
                <a:lnTo>
                  <a:pt x="949" y="417"/>
                </a:lnTo>
                <a:lnTo>
                  <a:pt x="941" y="396"/>
                </a:lnTo>
                <a:lnTo>
                  <a:pt x="936" y="377"/>
                </a:lnTo>
                <a:lnTo>
                  <a:pt x="928" y="356"/>
                </a:lnTo>
                <a:lnTo>
                  <a:pt x="924" y="339"/>
                </a:lnTo>
                <a:lnTo>
                  <a:pt x="918" y="323"/>
                </a:lnTo>
                <a:lnTo>
                  <a:pt x="912" y="307"/>
                </a:lnTo>
                <a:lnTo>
                  <a:pt x="904" y="290"/>
                </a:lnTo>
                <a:lnTo>
                  <a:pt x="898" y="273"/>
                </a:lnTo>
                <a:lnTo>
                  <a:pt x="890" y="253"/>
                </a:lnTo>
                <a:lnTo>
                  <a:pt x="883" y="233"/>
                </a:lnTo>
                <a:lnTo>
                  <a:pt x="877" y="220"/>
                </a:lnTo>
                <a:lnTo>
                  <a:pt x="868" y="200"/>
                </a:lnTo>
                <a:lnTo>
                  <a:pt x="859" y="185"/>
                </a:lnTo>
                <a:lnTo>
                  <a:pt x="855" y="169"/>
                </a:lnTo>
                <a:lnTo>
                  <a:pt x="846" y="154"/>
                </a:lnTo>
                <a:lnTo>
                  <a:pt x="843" y="148"/>
                </a:lnTo>
                <a:lnTo>
                  <a:pt x="839" y="139"/>
                </a:lnTo>
                <a:lnTo>
                  <a:pt x="828" y="123"/>
                </a:lnTo>
                <a:lnTo>
                  <a:pt x="821" y="109"/>
                </a:lnTo>
                <a:lnTo>
                  <a:pt x="814" y="99"/>
                </a:lnTo>
                <a:lnTo>
                  <a:pt x="809" y="87"/>
                </a:lnTo>
                <a:lnTo>
                  <a:pt x="795" y="70"/>
                </a:lnTo>
                <a:lnTo>
                  <a:pt x="792" y="65"/>
                </a:lnTo>
                <a:lnTo>
                  <a:pt x="784" y="57"/>
                </a:lnTo>
                <a:lnTo>
                  <a:pt x="788" y="60"/>
                </a:lnTo>
                <a:lnTo>
                  <a:pt x="802" y="80"/>
                </a:lnTo>
                <a:lnTo>
                  <a:pt x="798" y="75"/>
                </a:lnTo>
                <a:lnTo>
                  <a:pt x="801" y="76"/>
                </a:lnTo>
                <a:lnTo>
                  <a:pt x="791" y="64"/>
                </a:lnTo>
                <a:lnTo>
                  <a:pt x="777" y="48"/>
                </a:lnTo>
                <a:lnTo>
                  <a:pt x="765" y="35"/>
                </a:lnTo>
                <a:lnTo>
                  <a:pt x="752" y="22"/>
                </a:lnTo>
                <a:lnTo>
                  <a:pt x="743" y="13"/>
                </a:lnTo>
                <a:lnTo>
                  <a:pt x="734" y="6"/>
                </a:lnTo>
                <a:lnTo>
                  <a:pt x="723" y="3"/>
                </a:lnTo>
                <a:lnTo>
                  <a:pt x="703" y="1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399" name="Freeform 7"/>
          <p:cNvSpPr>
            <a:spLocks/>
          </p:cNvSpPr>
          <p:nvPr/>
        </p:nvSpPr>
        <p:spPr bwMode="auto">
          <a:xfrm>
            <a:off x="5945188" y="3200400"/>
            <a:ext cx="2559050" cy="1462088"/>
          </a:xfrm>
          <a:custGeom>
            <a:avLst/>
            <a:gdLst/>
            <a:ahLst/>
            <a:cxnLst>
              <a:cxn ang="0">
                <a:pos x="763" y="8"/>
              </a:cxn>
              <a:cxn ang="0">
                <a:pos x="711" y="50"/>
              </a:cxn>
              <a:cxn ang="0">
                <a:pos x="678" y="94"/>
              </a:cxn>
              <a:cxn ang="0">
                <a:pos x="644" y="150"/>
              </a:cxn>
              <a:cxn ang="0">
                <a:pos x="620" y="195"/>
              </a:cxn>
              <a:cxn ang="0">
                <a:pos x="598" y="240"/>
              </a:cxn>
              <a:cxn ang="0">
                <a:pos x="574" y="298"/>
              </a:cxn>
              <a:cxn ang="0">
                <a:pos x="552" y="351"/>
              </a:cxn>
              <a:cxn ang="0">
                <a:pos x="535" y="407"/>
              </a:cxn>
              <a:cxn ang="0">
                <a:pos x="518" y="465"/>
              </a:cxn>
              <a:cxn ang="0">
                <a:pos x="498" y="512"/>
              </a:cxn>
              <a:cxn ang="0">
                <a:pos x="475" y="566"/>
              </a:cxn>
              <a:cxn ang="0">
                <a:pos x="457" y="615"/>
              </a:cxn>
              <a:cxn ang="0">
                <a:pos x="424" y="671"/>
              </a:cxn>
              <a:cxn ang="0">
                <a:pos x="380" y="725"/>
              </a:cxn>
              <a:cxn ang="0">
                <a:pos x="339" y="771"/>
              </a:cxn>
              <a:cxn ang="0">
                <a:pos x="285" y="805"/>
              </a:cxn>
              <a:cxn ang="0">
                <a:pos x="224" y="829"/>
              </a:cxn>
              <a:cxn ang="0">
                <a:pos x="164" y="851"/>
              </a:cxn>
              <a:cxn ang="0">
                <a:pos x="112" y="868"/>
              </a:cxn>
              <a:cxn ang="0">
                <a:pos x="42" y="888"/>
              </a:cxn>
              <a:cxn ang="0">
                <a:pos x="1" y="898"/>
              </a:cxn>
              <a:cxn ang="0">
                <a:pos x="1610" y="920"/>
              </a:cxn>
              <a:cxn ang="0">
                <a:pos x="1585" y="894"/>
              </a:cxn>
              <a:cxn ang="0">
                <a:pos x="1516" y="881"/>
              </a:cxn>
              <a:cxn ang="0">
                <a:pos x="1451" y="861"/>
              </a:cxn>
              <a:cxn ang="0">
                <a:pos x="1386" y="838"/>
              </a:cxn>
              <a:cxn ang="0">
                <a:pos x="1318" y="811"/>
              </a:cxn>
              <a:cxn ang="0">
                <a:pos x="1286" y="794"/>
              </a:cxn>
              <a:cxn ang="0">
                <a:pos x="1241" y="761"/>
              </a:cxn>
              <a:cxn ang="0">
                <a:pos x="1194" y="717"/>
              </a:cxn>
              <a:cxn ang="0">
                <a:pos x="1163" y="671"/>
              </a:cxn>
              <a:cxn ang="0">
                <a:pos x="1134" y="623"/>
              </a:cxn>
              <a:cxn ang="0">
                <a:pos x="1109" y="571"/>
              </a:cxn>
              <a:cxn ang="0">
                <a:pos x="1092" y="532"/>
              </a:cxn>
              <a:cxn ang="0">
                <a:pos x="1077" y="491"/>
              </a:cxn>
              <a:cxn ang="0">
                <a:pos x="1057" y="429"/>
              </a:cxn>
              <a:cxn ang="0">
                <a:pos x="1037" y="367"/>
              </a:cxn>
              <a:cxn ang="0">
                <a:pos x="1015" y="311"/>
              </a:cxn>
              <a:cxn ang="0">
                <a:pos x="991" y="251"/>
              </a:cxn>
              <a:cxn ang="0">
                <a:pos x="965" y="193"/>
              </a:cxn>
              <a:cxn ang="0">
                <a:pos x="947" y="158"/>
              </a:cxn>
              <a:cxn ang="0">
                <a:pos x="920" y="113"/>
              </a:cxn>
              <a:cxn ang="0">
                <a:pos x="895" y="74"/>
              </a:cxn>
              <a:cxn ang="0">
                <a:pos x="906" y="91"/>
              </a:cxn>
              <a:cxn ang="0">
                <a:pos x="893" y="73"/>
              </a:cxn>
              <a:cxn ang="0">
                <a:pos x="850" y="25"/>
              </a:cxn>
              <a:cxn ang="0">
                <a:pos x="817" y="4"/>
              </a:cxn>
            </a:cxnLst>
            <a:rect l="0" t="0" r="r" b="b"/>
            <a:pathLst>
              <a:path w="1612" h="921">
                <a:moveTo>
                  <a:pt x="805" y="0"/>
                </a:moveTo>
                <a:lnTo>
                  <a:pt x="781" y="2"/>
                </a:lnTo>
                <a:lnTo>
                  <a:pt x="763" y="8"/>
                </a:lnTo>
                <a:lnTo>
                  <a:pt x="742" y="19"/>
                </a:lnTo>
                <a:lnTo>
                  <a:pt x="727" y="32"/>
                </a:lnTo>
                <a:lnTo>
                  <a:pt x="711" y="50"/>
                </a:lnTo>
                <a:lnTo>
                  <a:pt x="697" y="67"/>
                </a:lnTo>
                <a:lnTo>
                  <a:pt x="687" y="81"/>
                </a:lnTo>
                <a:lnTo>
                  <a:pt x="678" y="94"/>
                </a:lnTo>
                <a:lnTo>
                  <a:pt x="664" y="115"/>
                </a:lnTo>
                <a:lnTo>
                  <a:pt x="654" y="132"/>
                </a:lnTo>
                <a:lnTo>
                  <a:pt x="644" y="150"/>
                </a:lnTo>
                <a:lnTo>
                  <a:pt x="637" y="164"/>
                </a:lnTo>
                <a:lnTo>
                  <a:pt x="627" y="181"/>
                </a:lnTo>
                <a:lnTo>
                  <a:pt x="620" y="195"/>
                </a:lnTo>
                <a:lnTo>
                  <a:pt x="614" y="208"/>
                </a:lnTo>
                <a:lnTo>
                  <a:pt x="606" y="225"/>
                </a:lnTo>
                <a:lnTo>
                  <a:pt x="598" y="240"/>
                </a:lnTo>
                <a:lnTo>
                  <a:pt x="590" y="260"/>
                </a:lnTo>
                <a:lnTo>
                  <a:pt x="583" y="277"/>
                </a:lnTo>
                <a:lnTo>
                  <a:pt x="574" y="298"/>
                </a:lnTo>
                <a:lnTo>
                  <a:pt x="571" y="310"/>
                </a:lnTo>
                <a:lnTo>
                  <a:pt x="560" y="329"/>
                </a:lnTo>
                <a:lnTo>
                  <a:pt x="552" y="351"/>
                </a:lnTo>
                <a:lnTo>
                  <a:pt x="546" y="370"/>
                </a:lnTo>
                <a:lnTo>
                  <a:pt x="540" y="388"/>
                </a:lnTo>
                <a:lnTo>
                  <a:pt x="535" y="407"/>
                </a:lnTo>
                <a:lnTo>
                  <a:pt x="529" y="427"/>
                </a:lnTo>
                <a:lnTo>
                  <a:pt x="523" y="448"/>
                </a:lnTo>
                <a:lnTo>
                  <a:pt x="518" y="465"/>
                </a:lnTo>
                <a:lnTo>
                  <a:pt x="515" y="479"/>
                </a:lnTo>
                <a:lnTo>
                  <a:pt x="508" y="496"/>
                </a:lnTo>
                <a:lnTo>
                  <a:pt x="498" y="512"/>
                </a:lnTo>
                <a:lnTo>
                  <a:pt x="491" y="532"/>
                </a:lnTo>
                <a:lnTo>
                  <a:pt x="481" y="557"/>
                </a:lnTo>
                <a:lnTo>
                  <a:pt x="475" y="566"/>
                </a:lnTo>
                <a:lnTo>
                  <a:pt x="471" y="583"/>
                </a:lnTo>
                <a:lnTo>
                  <a:pt x="463" y="603"/>
                </a:lnTo>
                <a:lnTo>
                  <a:pt x="457" y="615"/>
                </a:lnTo>
                <a:lnTo>
                  <a:pt x="444" y="635"/>
                </a:lnTo>
                <a:lnTo>
                  <a:pt x="434" y="652"/>
                </a:lnTo>
                <a:lnTo>
                  <a:pt x="424" y="671"/>
                </a:lnTo>
                <a:lnTo>
                  <a:pt x="410" y="688"/>
                </a:lnTo>
                <a:lnTo>
                  <a:pt x="401" y="705"/>
                </a:lnTo>
                <a:lnTo>
                  <a:pt x="380" y="725"/>
                </a:lnTo>
                <a:lnTo>
                  <a:pt x="370" y="738"/>
                </a:lnTo>
                <a:lnTo>
                  <a:pt x="352" y="756"/>
                </a:lnTo>
                <a:lnTo>
                  <a:pt x="339" y="771"/>
                </a:lnTo>
                <a:lnTo>
                  <a:pt x="326" y="777"/>
                </a:lnTo>
                <a:lnTo>
                  <a:pt x="309" y="791"/>
                </a:lnTo>
                <a:lnTo>
                  <a:pt x="285" y="805"/>
                </a:lnTo>
                <a:lnTo>
                  <a:pt x="260" y="815"/>
                </a:lnTo>
                <a:lnTo>
                  <a:pt x="241" y="823"/>
                </a:lnTo>
                <a:lnTo>
                  <a:pt x="224" y="829"/>
                </a:lnTo>
                <a:lnTo>
                  <a:pt x="204" y="838"/>
                </a:lnTo>
                <a:lnTo>
                  <a:pt x="184" y="846"/>
                </a:lnTo>
                <a:lnTo>
                  <a:pt x="164" y="851"/>
                </a:lnTo>
                <a:lnTo>
                  <a:pt x="154" y="855"/>
                </a:lnTo>
                <a:lnTo>
                  <a:pt x="134" y="861"/>
                </a:lnTo>
                <a:lnTo>
                  <a:pt x="112" y="868"/>
                </a:lnTo>
                <a:lnTo>
                  <a:pt x="90" y="874"/>
                </a:lnTo>
                <a:lnTo>
                  <a:pt x="64" y="881"/>
                </a:lnTo>
                <a:lnTo>
                  <a:pt x="42" y="888"/>
                </a:lnTo>
                <a:lnTo>
                  <a:pt x="21" y="892"/>
                </a:lnTo>
                <a:lnTo>
                  <a:pt x="9" y="895"/>
                </a:lnTo>
                <a:lnTo>
                  <a:pt x="1" y="898"/>
                </a:lnTo>
                <a:lnTo>
                  <a:pt x="0" y="908"/>
                </a:lnTo>
                <a:lnTo>
                  <a:pt x="1" y="918"/>
                </a:lnTo>
                <a:lnTo>
                  <a:pt x="1610" y="920"/>
                </a:lnTo>
                <a:lnTo>
                  <a:pt x="1610" y="909"/>
                </a:lnTo>
                <a:lnTo>
                  <a:pt x="1611" y="900"/>
                </a:lnTo>
                <a:lnTo>
                  <a:pt x="1585" y="894"/>
                </a:lnTo>
                <a:lnTo>
                  <a:pt x="1556" y="889"/>
                </a:lnTo>
                <a:lnTo>
                  <a:pt x="1533" y="884"/>
                </a:lnTo>
                <a:lnTo>
                  <a:pt x="1516" y="881"/>
                </a:lnTo>
                <a:lnTo>
                  <a:pt x="1502" y="876"/>
                </a:lnTo>
                <a:lnTo>
                  <a:pt x="1479" y="869"/>
                </a:lnTo>
                <a:lnTo>
                  <a:pt x="1451" y="861"/>
                </a:lnTo>
                <a:lnTo>
                  <a:pt x="1427" y="852"/>
                </a:lnTo>
                <a:lnTo>
                  <a:pt x="1410" y="847"/>
                </a:lnTo>
                <a:lnTo>
                  <a:pt x="1386" y="838"/>
                </a:lnTo>
                <a:lnTo>
                  <a:pt x="1364" y="830"/>
                </a:lnTo>
                <a:lnTo>
                  <a:pt x="1339" y="821"/>
                </a:lnTo>
                <a:lnTo>
                  <a:pt x="1318" y="811"/>
                </a:lnTo>
                <a:lnTo>
                  <a:pt x="1304" y="804"/>
                </a:lnTo>
                <a:lnTo>
                  <a:pt x="1295" y="797"/>
                </a:lnTo>
                <a:lnTo>
                  <a:pt x="1286" y="794"/>
                </a:lnTo>
                <a:lnTo>
                  <a:pt x="1272" y="786"/>
                </a:lnTo>
                <a:lnTo>
                  <a:pt x="1256" y="774"/>
                </a:lnTo>
                <a:lnTo>
                  <a:pt x="1241" y="761"/>
                </a:lnTo>
                <a:lnTo>
                  <a:pt x="1227" y="750"/>
                </a:lnTo>
                <a:lnTo>
                  <a:pt x="1209" y="734"/>
                </a:lnTo>
                <a:lnTo>
                  <a:pt x="1194" y="717"/>
                </a:lnTo>
                <a:lnTo>
                  <a:pt x="1183" y="701"/>
                </a:lnTo>
                <a:lnTo>
                  <a:pt x="1173" y="686"/>
                </a:lnTo>
                <a:lnTo>
                  <a:pt x="1163" y="671"/>
                </a:lnTo>
                <a:lnTo>
                  <a:pt x="1153" y="649"/>
                </a:lnTo>
                <a:lnTo>
                  <a:pt x="1144" y="638"/>
                </a:lnTo>
                <a:lnTo>
                  <a:pt x="1134" y="623"/>
                </a:lnTo>
                <a:lnTo>
                  <a:pt x="1125" y="604"/>
                </a:lnTo>
                <a:lnTo>
                  <a:pt x="1117" y="588"/>
                </a:lnTo>
                <a:lnTo>
                  <a:pt x="1109" y="571"/>
                </a:lnTo>
                <a:lnTo>
                  <a:pt x="1101" y="554"/>
                </a:lnTo>
                <a:lnTo>
                  <a:pt x="1095" y="543"/>
                </a:lnTo>
                <a:lnTo>
                  <a:pt x="1092" y="532"/>
                </a:lnTo>
                <a:lnTo>
                  <a:pt x="1088" y="520"/>
                </a:lnTo>
                <a:lnTo>
                  <a:pt x="1084" y="507"/>
                </a:lnTo>
                <a:lnTo>
                  <a:pt x="1077" y="491"/>
                </a:lnTo>
                <a:lnTo>
                  <a:pt x="1072" y="474"/>
                </a:lnTo>
                <a:lnTo>
                  <a:pt x="1063" y="451"/>
                </a:lnTo>
                <a:lnTo>
                  <a:pt x="1057" y="429"/>
                </a:lnTo>
                <a:lnTo>
                  <a:pt x="1048" y="406"/>
                </a:lnTo>
                <a:lnTo>
                  <a:pt x="1044" y="387"/>
                </a:lnTo>
                <a:lnTo>
                  <a:pt x="1037" y="367"/>
                </a:lnTo>
                <a:lnTo>
                  <a:pt x="1030" y="349"/>
                </a:lnTo>
                <a:lnTo>
                  <a:pt x="1021" y="330"/>
                </a:lnTo>
                <a:lnTo>
                  <a:pt x="1015" y="311"/>
                </a:lnTo>
                <a:lnTo>
                  <a:pt x="1005" y="288"/>
                </a:lnTo>
                <a:lnTo>
                  <a:pt x="998" y="265"/>
                </a:lnTo>
                <a:lnTo>
                  <a:pt x="991" y="251"/>
                </a:lnTo>
                <a:lnTo>
                  <a:pt x="981" y="228"/>
                </a:lnTo>
                <a:lnTo>
                  <a:pt x="971" y="211"/>
                </a:lnTo>
                <a:lnTo>
                  <a:pt x="965" y="193"/>
                </a:lnTo>
                <a:lnTo>
                  <a:pt x="956" y="176"/>
                </a:lnTo>
                <a:lnTo>
                  <a:pt x="952" y="169"/>
                </a:lnTo>
                <a:lnTo>
                  <a:pt x="947" y="158"/>
                </a:lnTo>
                <a:lnTo>
                  <a:pt x="936" y="140"/>
                </a:lnTo>
                <a:lnTo>
                  <a:pt x="927" y="124"/>
                </a:lnTo>
                <a:lnTo>
                  <a:pt x="920" y="113"/>
                </a:lnTo>
                <a:lnTo>
                  <a:pt x="914" y="99"/>
                </a:lnTo>
                <a:lnTo>
                  <a:pt x="898" y="80"/>
                </a:lnTo>
                <a:lnTo>
                  <a:pt x="895" y="74"/>
                </a:lnTo>
                <a:lnTo>
                  <a:pt x="886" y="65"/>
                </a:lnTo>
                <a:lnTo>
                  <a:pt x="890" y="69"/>
                </a:lnTo>
                <a:lnTo>
                  <a:pt x="906" y="91"/>
                </a:lnTo>
                <a:lnTo>
                  <a:pt x="902" y="86"/>
                </a:lnTo>
                <a:lnTo>
                  <a:pt x="905" y="87"/>
                </a:lnTo>
                <a:lnTo>
                  <a:pt x="893" y="73"/>
                </a:lnTo>
                <a:lnTo>
                  <a:pt x="878" y="54"/>
                </a:lnTo>
                <a:lnTo>
                  <a:pt x="865" y="40"/>
                </a:lnTo>
                <a:lnTo>
                  <a:pt x="850" y="25"/>
                </a:lnTo>
                <a:lnTo>
                  <a:pt x="839" y="15"/>
                </a:lnTo>
                <a:lnTo>
                  <a:pt x="829" y="7"/>
                </a:lnTo>
                <a:lnTo>
                  <a:pt x="817" y="4"/>
                </a:lnTo>
                <a:lnTo>
                  <a:pt x="794" y="1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>
            <a:off x="457200" y="4591050"/>
            <a:ext cx="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4953000" y="4457700"/>
            <a:ext cx="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6343650" y="4495800"/>
            <a:ext cx="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7988300" y="4495800"/>
            <a:ext cx="12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266700"/>
            <a:ext cx="7772400" cy="814388"/>
          </a:xfrm>
          <a:noFill/>
          <a:ln/>
        </p:spPr>
        <p:txBody>
          <a:bodyPr/>
          <a:lstStyle/>
          <a:p>
            <a:r>
              <a:rPr lang="en-US" sz="2000"/>
              <a:t/>
            </a:r>
            <a:br>
              <a:rPr lang="en-US" sz="2000"/>
            </a:br>
            <a:r>
              <a:rPr lang="en-US"/>
              <a:t>Hypothesis Tests About the Difference between the Means of Two Populations:  </a:t>
            </a:r>
            <a:br>
              <a:rPr lang="en-US"/>
            </a:br>
            <a:r>
              <a:rPr lang="en-US" sz="2000"/>
              <a:t/>
            </a:r>
            <a:br>
              <a:rPr lang="en-US" sz="2000"/>
            </a:br>
            <a:endParaRPr lang="en-US" sz="200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104900"/>
            <a:ext cx="8420100" cy="5219700"/>
          </a:xfrm>
          <a:noFill/>
          <a:ln/>
        </p:spPr>
        <p:txBody>
          <a:bodyPr/>
          <a:lstStyle/>
          <a:p>
            <a:r>
              <a:rPr lang="en-US" sz="1800">
                <a:solidFill>
                  <a:srgbClr val="FBE405"/>
                </a:solidFill>
              </a:rPr>
              <a:t>Rejection Rule (2)            </a:t>
            </a:r>
            <a:r>
              <a:rPr lang="en-US" i="1"/>
              <a:t>p</a:t>
            </a:r>
            <a:r>
              <a:rPr lang="en-US"/>
              <a:t>–value </a:t>
            </a:r>
            <a:r>
              <a:rPr lang="en-US" u="sng"/>
              <a:t>&lt;</a:t>
            </a:r>
            <a:r>
              <a:rPr lang="en-US"/>
              <a:t> </a:t>
            </a:r>
            <a:r>
              <a:rPr lang="en-US" i="1"/>
              <a:t>a</a:t>
            </a:r>
            <a:r>
              <a:rPr lang="en-US"/>
              <a:t> </a:t>
            </a:r>
            <a:endParaRPr lang="en-US" sz="1600">
              <a:solidFill>
                <a:srgbClr val="FBE405"/>
              </a:solidFill>
            </a:endParaRPr>
          </a:p>
          <a:p>
            <a:pPr>
              <a:buFont typeface="Symbol" pitchFamily="18" charset="2"/>
              <a:buChar char=" "/>
            </a:pPr>
            <a:r>
              <a:rPr lang="en-US" sz="1800"/>
              <a:t>P.V= P ( t &lt; t</a:t>
            </a:r>
            <a:r>
              <a:rPr lang="en-US" sz="1800" baseline="-25000"/>
              <a:t>0</a:t>
            </a:r>
            <a:r>
              <a:rPr lang="en-US" sz="1800"/>
              <a:t>)               P.V = P ( t &gt; t</a:t>
            </a:r>
            <a:r>
              <a:rPr lang="en-US" sz="1800" baseline="-25000"/>
              <a:t>0</a:t>
            </a:r>
            <a:r>
              <a:rPr lang="en-US" sz="1800"/>
              <a:t>)                       P.V= 2 P( t &lt; t</a:t>
            </a:r>
            <a:r>
              <a:rPr lang="en-US" sz="1800" baseline="-25000"/>
              <a:t>0</a:t>
            </a:r>
            <a:r>
              <a:rPr lang="en-US" sz="1800"/>
              <a:t>)   or  </a:t>
            </a:r>
          </a:p>
          <a:p>
            <a:pPr>
              <a:buFont typeface="Monotype Sorts" pitchFamily="2" charset="2"/>
              <a:buNone/>
            </a:pPr>
            <a:r>
              <a:rPr lang="en-US" sz="1800"/>
              <a:t>                                                                                                 P.V= 2 P (t &gt; t</a:t>
            </a:r>
            <a:r>
              <a:rPr lang="en-US" sz="1800" baseline="-25000"/>
              <a:t>0</a:t>
            </a:r>
            <a:r>
              <a:rPr lang="en-US" sz="1800"/>
              <a:t>) </a:t>
            </a:r>
          </a:p>
          <a:p>
            <a:pPr>
              <a:buFont typeface="Monotype Sorts" pitchFamily="2" charset="2"/>
              <a:buNone/>
            </a:pPr>
            <a:endParaRPr lang="en-US" sz="1800" baseline="-25000">
              <a:latin typeface="Symbol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baseline="-25000">
              <a:latin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endParaRPr lang="en-US" baseline="-25000">
              <a:latin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endParaRPr lang="en-US" baseline="-25000">
              <a:latin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endParaRPr lang="en-US" baseline="-25000">
              <a:latin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/>
              <a:t>-</a:t>
            </a:r>
            <a:r>
              <a:rPr lang="en-US" baseline="-25000">
                <a:latin typeface="Symbol" pitchFamily="18" charset="2"/>
              </a:rPr>
              <a:t>  </a:t>
            </a:r>
            <a:r>
              <a:rPr lang="en-US">
                <a:latin typeface="Times New Roman" pitchFamily="18" charset="0"/>
              </a:rPr>
              <a:t>t</a:t>
            </a:r>
            <a:r>
              <a:rPr lang="en-US" baseline="-25000">
                <a:latin typeface="Times New Roman" pitchFamily="18" charset="0"/>
              </a:rPr>
              <a:t>0                                                                             </a:t>
            </a:r>
            <a:r>
              <a:rPr lang="en-US">
                <a:latin typeface="Times New Roman" pitchFamily="18" charset="0"/>
              </a:rPr>
              <a:t>t </a:t>
            </a:r>
            <a:r>
              <a:rPr lang="en-US" baseline="-25000">
                <a:latin typeface="Times New Roman" pitchFamily="18" charset="0"/>
              </a:rPr>
              <a:t>0                       -</a:t>
            </a:r>
            <a:r>
              <a:rPr lang="en-US" i="1"/>
              <a:t>t</a:t>
            </a:r>
            <a:r>
              <a:rPr lang="en-US" baseline="-25000">
                <a:latin typeface="Symbol" pitchFamily="18" charset="2"/>
              </a:rPr>
              <a:t> </a:t>
            </a:r>
            <a:r>
              <a:rPr lang="en-US" baseline="-25000">
                <a:latin typeface="Times New Roman" pitchFamily="18" charset="0"/>
              </a:rPr>
              <a:t>0                        </a:t>
            </a:r>
            <a:r>
              <a:rPr lang="en-US" i="1"/>
              <a:t>t</a:t>
            </a:r>
            <a:r>
              <a:rPr lang="en-US" baseline="-25000">
                <a:latin typeface="Symbol" pitchFamily="18" charset="2"/>
              </a:rPr>
              <a:t> </a:t>
            </a:r>
            <a:r>
              <a:rPr lang="en-US" baseline="-25000">
                <a:latin typeface="Times New Roman" pitchFamily="18" charset="0"/>
              </a:rPr>
              <a:t>0</a:t>
            </a:r>
            <a:endParaRPr lang="en-US" baseline="-25000">
              <a:latin typeface="Symbol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baseline="-25000">
                <a:latin typeface="Symbol" pitchFamily="18" charset="2"/>
              </a:rPr>
              <a:t> </a:t>
            </a:r>
          </a:p>
          <a:p>
            <a:pPr>
              <a:buFont typeface="Monotype Sorts" pitchFamily="2" charset="2"/>
              <a:buNone/>
            </a:pPr>
            <a:endParaRPr lang="en-US" baseline="-25000">
              <a:latin typeface="Symbol" pitchFamily="18" charset="2"/>
            </a:endParaRPr>
          </a:p>
        </p:txBody>
      </p:sp>
      <p:sp>
        <p:nvSpPr>
          <p:cNvPr id="61444" name="Freeform 4"/>
          <p:cNvSpPr>
            <a:spLocks/>
          </p:cNvSpPr>
          <p:nvPr/>
        </p:nvSpPr>
        <p:spPr bwMode="auto">
          <a:xfrm>
            <a:off x="495300" y="2286000"/>
            <a:ext cx="2287588" cy="1220788"/>
          </a:xfrm>
          <a:custGeom>
            <a:avLst/>
            <a:gdLst/>
            <a:ahLst/>
            <a:cxnLst>
              <a:cxn ang="0">
                <a:pos x="682" y="6"/>
              </a:cxn>
              <a:cxn ang="0">
                <a:pos x="635" y="41"/>
              </a:cxn>
              <a:cxn ang="0">
                <a:pos x="606" y="78"/>
              </a:cxn>
              <a:cxn ang="0">
                <a:pos x="576" y="125"/>
              </a:cxn>
              <a:cxn ang="0">
                <a:pos x="554" y="163"/>
              </a:cxn>
              <a:cxn ang="0">
                <a:pos x="534" y="201"/>
              </a:cxn>
              <a:cxn ang="0">
                <a:pos x="513" y="249"/>
              </a:cxn>
              <a:cxn ang="0">
                <a:pos x="493" y="293"/>
              </a:cxn>
              <a:cxn ang="0">
                <a:pos x="478" y="339"/>
              </a:cxn>
              <a:cxn ang="0">
                <a:pos x="463" y="388"/>
              </a:cxn>
              <a:cxn ang="0">
                <a:pos x="445" y="427"/>
              </a:cxn>
              <a:cxn ang="0">
                <a:pos x="424" y="472"/>
              </a:cxn>
              <a:cxn ang="0">
                <a:pos x="408" y="513"/>
              </a:cxn>
              <a:cxn ang="0">
                <a:pos x="379" y="560"/>
              </a:cxn>
              <a:cxn ang="0">
                <a:pos x="340" y="605"/>
              </a:cxn>
              <a:cxn ang="0">
                <a:pos x="303" y="644"/>
              </a:cxn>
              <a:cxn ang="0">
                <a:pos x="255" y="672"/>
              </a:cxn>
              <a:cxn ang="0">
                <a:pos x="200" y="692"/>
              </a:cxn>
              <a:cxn ang="0">
                <a:pos x="146" y="711"/>
              </a:cxn>
              <a:cxn ang="0">
                <a:pos x="100" y="725"/>
              </a:cxn>
              <a:cxn ang="0">
                <a:pos x="38" y="741"/>
              </a:cxn>
              <a:cxn ang="0">
                <a:pos x="1" y="750"/>
              </a:cxn>
              <a:cxn ang="0">
                <a:pos x="1439" y="768"/>
              </a:cxn>
              <a:cxn ang="0">
                <a:pos x="1417" y="746"/>
              </a:cxn>
              <a:cxn ang="0">
                <a:pos x="1355" y="735"/>
              </a:cxn>
              <a:cxn ang="0">
                <a:pos x="1297" y="719"/>
              </a:cxn>
              <a:cxn ang="0">
                <a:pos x="1239" y="699"/>
              </a:cxn>
              <a:cxn ang="0">
                <a:pos x="1178" y="677"/>
              </a:cxn>
              <a:cxn ang="0">
                <a:pos x="1149" y="663"/>
              </a:cxn>
              <a:cxn ang="0">
                <a:pos x="1109" y="635"/>
              </a:cxn>
              <a:cxn ang="0">
                <a:pos x="1068" y="598"/>
              </a:cxn>
              <a:cxn ang="0">
                <a:pos x="1039" y="560"/>
              </a:cxn>
              <a:cxn ang="0">
                <a:pos x="1013" y="520"/>
              </a:cxn>
              <a:cxn ang="0">
                <a:pos x="991" y="476"/>
              </a:cxn>
              <a:cxn ang="0">
                <a:pos x="976" y="444"/>
              </a:cxn>
              <a:cxn ang="0">
                <a:pos x="963" y="409"/>
              </a:cxn>
              <a:cxn ang="0">
                <a:pos x="945" y="359"/>
              </a:cxn>
              <a:cxn ang="0">
                <a:pos x="927" y="307"/>
              </a:cxn>
              <a:cxn ang="0">
                <a:pos x="907" y="260"/>
              </a:cxn>
              <a:cxn ang="0">
                <a:pos x="886" y="210"/>
              </a:cxn>
              <a:cxn ang="0">
                <a:pos x="863" y="161"/>
              </a:cxn>
              <a:cxn ang="0">
                <a:pos x="847" y="132"/>
              </a:cxn>
              <a:cxn ang="0">
                <a:pos x="822" y="94"/>
              </a:cxn>
              <a:cxn ang="0">
                <a:pos x="800" y="62"/>
              </a:cxn>
              <a:cxn ang="0">
                <a:pos x="810" y="76"/>
              </a:cxn>
              <a:cxn ang="0">
                <a:pos x="798" y="61"/>
              </a:cxn>
              <a:cxn ang="0">
                <a:pos x="760" y="21"/>
              </a:cxn>
              <a:cxn ang="0">
                <a:pos x="731" y="3"/>
              </a:cxn>
            </a:cxnLst>
            <a:rect l="0" t="0" r="r" b="b"/>
            <a:pathLst>
              <a:path w="1441" h="769">
                <a:moveTo>
                  <a:pt x="719" y="0"/>
                </a:moveTo>
                <a:lnTo>
                  <a:pt x="698" y="2"/>
                </a:lnTo>
                <a:lnTo>
                  <a:pt x="682" y="6"/>
                </a:lnTo>
                <a:lnTo>
                  <a:pt x="664" y="16"/>
                </a:lnTo>
                <a:lnTo>
                  <a:pt x="650" y="27"/>
                </a:lnTo>
                <a:lnTo>
                  <a:pt x="635" y="41"/>
                </a:lnTo>
                <a:lnTo>
                  <a:pt x="623" y="56"/>
                </a:lnTo>
                <a:lnTo>
                  <a:pt x="614" y="68"/>
                </a:lnTo>
                <a:lnTo>
                  <a:pt x="606" y="78"/>
                </a:lnTo>
                <a:lnTo>
                  <a:pt x="593" y="96"/>
                </a:lnTo>
                <a:lnTo>
                  <a:pt x="585" y="110"/>
                </a:lnTo>
                <a:lnTo>
                  <a:pt x="576" y="125"/>
                </a:lnTo>
                <a:lnTo>
                  <a:pt x="570" y="137"/>
                </a:lnTo>
                <a:lnTo>
                  <a:pt x="561" y="151"/>
                </a:lnTo>
                <a:lnTo>
                  <a:pt x="554" y="163"/>
                </a:lnTo>
                <a:lnTo>
                  <a:pt x="548" y="174"/>
                </a:lnTo>
                <a:lnTo>
                  <a:pt x="541" y="188"/>
                </a:lnTo>
                <a:lnTo>
                  <a:pt x="534" y="201"/>
                </a:lnTo>
                <a:lnTo>
                  <a:pt x="527" y="217"/>
                </a:lnTo>
                <a:lnTo>
                  <a:pt x="521" y="231"/>
                </a:lnTo>
                <a:lnTo>
                  <a:pt x="513" y="249"/>
                </a:lnTo>
                <a:lnTo>
                  <a:pt x="510" y="259"/>
                </a:lnTo>
                <a:lnTo>
                  <a:pt x="500" y="275"/>
                </a:lnTo>
                <a:lnTo>
                  <a:pt x="493" y="293"/>
                </a:lnTo>
                <a:lnTo>
                  <a:pt x="488" y="309"/>
                </a:lnTo>
                <a:lnTo>
                  <a:pt x="483" y="324"/>
                </a:lnTo>
                <a:lnTo>
                  <a:pt x="478" y="339"/>
                </a:lnTo>
                <a:lnTo>
                  <a:pt x="473" y="356"/>
                </a:lnTo>
                <a:lnTo>
                  <a:pt x="468" y="374"/>
                </a:lnTo>
                <a:lnTo>
                  <a:pt x="463" y="388"/>
                </a:lnTo>
                <a:lnTo>
                  <a:pt x="460" y="400"/>
                </a:lnTo>
                <a:lnTo>
                  <a:pt x="454" y="414"/>
                </a:lnTo>
                <a:lnTo>
                  <a:pt x="445" y="427"/>
                </a:lnTo>
                <a:lnTo>
                  <a:pt x="439" y="444"/>
                </a:lnTo>
                <a:lnTo>
                  <a:pt x="430" y="465"/>
                </a:lnTo>
                <a:lnTo>
                  <a:pt x="424" y="472"/>
                </a:lnTo>
                <a:lnTo>
                  <a:pt x="421" y="487"/>
                </a:lnTo>
                <a:lnTo>
                  <a:pt x="414" y="504"/>
                </a:lnTo>
                <a:lnTo>
                  <a:pt x="408" y="513"/>
                </a:lnTo>
                <a:lnTo>
                  <a:pt x="397" y="530"/>
                </a:lnTo>
                <a:lnTo>
                  <a:pt x="388" y="544"/>
                </a:lnTo>
                <a:lnTo>
                  <a:pt x="379" y="560"/>
                </a:lnTo>
                <a:lnTo>
                  <a:pt x="367" y="574"/>
                </a:lnTo>
                <a:lnTo>
                  <a:pt x="358" y="589"/>
                </a:lnTo>
                <a:lnTo>
                  <a:pt x="340" y="605"/>
                </a:lnTo>
                <a:lnTo>
                  <a:pt x="331" y="616"/>
                </a:lnTo>
                <a:lnTo>
                  <a:pt x="315" y="631"/>
                </a:lnTo>
                <a:lnTo>
                  <a:pt x="303" y="644"/>
                </a:lnTo>
                <a:lnTo>
                  <a:pt x="291" y="648"/>
                </a:lnTo>
                <a:lnTo>
                  <a:pt x="276" y="660"/>
                </a:lnTo>
                <a:lnTo>
                  <a:pt x="255" y="672"/>
                </a:lnTo>
                <a:lnTo>
                  <a:pt x="232" y="680"/>
                </a:lnTo>
                <a:lnTo>
                  <a:pt x="215" y="687"/>
                </a:lnTo>
                <a:lnTo>
                  <a:pt x="200" y="692"/>
                </a:lnTo>
                <a:lnTo>
                  <a:pt x="182" y="699"/>
                </a:lnTo>
                <a:lnTo>
                  <a:pt x="165" y="706"/>
                </a:lnTo>
                <a:lnTo>
                  <a:pt x="146" y="711"/>
                </a:lnTo>
                <a:lnTo>
                  <a:pt x="138" y="714"/>
                </a:lnTo>
                <a:lnTo>
                  <a:pt x="120" y="719"/>
                </a:lnTo>
                <a:lnTo>
                  <a:pt x="100" y="725"/>
                </a:lnTo>
                <a:lnTo>
                  <a:pt x="80" y="730"/>
                </a:lnTo>
                <a:lnTo>
                  <a:pt x="57" y="735"/>
                </a:lnTo>
                <a:lnTo>
                  <a:pt x="38" y="741"/>
                </a:lnTo>
                <a:lnTo>
                  <a:pt x="19" y="745"/>
                </a:lnTo>
                <a:lnTo>
                  <a:pt x="8" y="747"/>
                </a:lnTo>
                <a:lnTo>
                  <a:pt x="1" y="750"/>
                </a:lnTo>
                <a:lnTo>
                  <a:pt x="0" y="758"/>
                </a:lnTo>
                <a:lnTo>
                  <a:pt x="1" y="766"/>
                </a:lnTo>
                <a:lnTo>
                  <a:pt x="1439" y="768"/>
                </a:lnTo>
                <a:lnTo>
                  <a:pt x="1439" y="758"/>
                </a:lnTo>
                <a:lnTo>
                  <a:pt x="1440" y="751"/>
                </a:lnTo>
                <a:lnTo>
                  <a:pt x="1417" y="746"/>
                </a:lnTo>
                <a:lnTo>
                  <a:pt x="1391" y="742"/>
                </a:lnTo>
                <a:lnTo>
                  <a:pt x="1371" y="738"/>
                </a:lnTo>
                <a:lnTo>
                  <a:pt x="1355" y="735"/>
                </a:lnTo>
                <a:lnTo>
                  <a:pt x="1342" y="731"/>
                </a:lnTo>
                <a:lnTo>
                  <a:pt x="1322" y="726"/>
                </a:lnTo>
                <a:lnTo>
                  <a:pt x="1297" y="719"/>
                </a:lnTo>
                <a:lnTo>
                  <a:pt x="1275" y="711"/>
                </a:lnTo>
                <a:lnTo>
                  <a:pt x="1260" y="707"/>
                </a:lnTo>
                <a:lnTo>
                  <a:pt x="1239" y="699"/>
                </a:lnTo>
                <a:lnTo>
                  <a:pt x="1220" y="693"/>
                </a:lnTo>
                <a:lnTo>
                  <a:pt x="1197" y="685"/>
                </a:lnTo>
                <a:lnTo>
                  <a:pt x="1178" y="677"/>
                </a:lnTo>
                <a:lnTo>
                  <a:pt x="1165" y="671"/>
                </a:lnTo>
                <a:lnTo>
                  <a:pt x="1157" y="665"/>
                </a:lnTo>
                <a:lnTo>
                  <a:pt x="1149" y="663"/>
                </a:lnTo>
                <a:lnTo>
                  <a:pt x="1137" y="656"/>
                </a:lnTo>
                <a:lnTo>
                  <a:pt x="1123" y="646"/>
                </a:lnTo>
                <a:lnTo>
                  <a:pt x="1109" y="635"/>
                </a:lnTo>
                <a:lnTo>
                  <a:pt x="1097" y="626"/>
                </a:lnTo>
                <a:lnTo>
                  <a:pt x="1081" y="613"/>
                </a:lnTo>
                <a:lnTo>
                  <a:pt x="1068" y="598"/>
                </a:lnTo>
                <a:lnTo>
                  <a:pt x="1058" y="586"/>
                </a:lnTo>
                <a:lnTo>
                  <a:pt x="1049" y="573"/>
                </a:lnTo>
                <a:lnTo>
                  <a:pt x="1039" y="560"/>
                </a:lnTo>
                <a:lnTo>
                  <a:pt x="1030" y="542"/>
                </a:lnTo>
                <a:lnTo>
                  <a:pt x="1022" y="532"/>
                </a:lnTo>
                <a:lnTo>
                  <a:pt x="1013" y="520"/>
                </a:lnTo>
                <a:lnTo>
                  <a:pt x="1005" y="504"/>
                </a:lnTo>
                <a:lnTo>
                  <a:pt x="998" y="491"/>
                </a:lnTo>
                <a:lnTo>
                  <a:pt x="991" y="476"/>
                </a:lnTo>
                <a:lnTo>
                  <a:pt x="984" y="462"/>
                </a:lnTo>
                <a:lnTo>
                  <a:pt x="979" y="453"/>
                </a:lnTo>
                <a:lnTo>
                  <a:pt x="976" y="444"/>
                </a:lnTo>
                <a:lnTo>
                  <a:pt x="972" y="434"/>
                </a:lnTo>
                <a:lnTo>
                  <a:pt x="969" y="423"/>
                </a:lnTo>
                <a:lnTo>
                  <a:pt x="963" y="409"/>
                </a:lnTo>
                <a:lnTo>
                  <a:pt x="958" y="396"/>
                </a:lnTo>
                <a:lnTo>
                  <a:pt x="950" y="377"/>
                </a:lnTo>
                <a:lnTo>
                  <a:pt x="945" y="359"/>
                </a:lnTo>
                <a:lnTo>
                  <a:pt x="937" y="339"/>
                </a:lnTo>
                <a:lnTo>
                  <a:pt x="933" y="323"/>
                </a:lnTo>
                <a:lnTo>
                  <a:pt x="927" y="307"/>
                </a:lnTo>
                <a:lnTo>
                  <a:pt x="921" y="292"/>
                </a:lnTo>
                <a:lnTo>
                  <a:pt x="913" y="276"/>
                </a:lnTo>
                <a:lnTo>
                  <a:pt x="907" y="260"/>
                </a:lnTo>
                <a:lnTo>
                  <a:pt x="899" y="241"/>
                </a:lnTo>
                <a:lnTo>
                  <a:pt x="892" y="221"/>
                </a:lnTo>
                <a:lnTo>
                  <a:pt x="886" y="210"/>
                </a:lnTo>
                <a:lnTo>
                  <a:pt x="876" y="190"/>
                </a:lnTo>
                <a:lnTo>
                  <a:pt x="868" y="176"/>
                </a:lnTo>
                <a:lnTo>
                  <a:pt x="863" y="161"/>
                </a:lnTo>
                <a:lnTo>
                  <a:pt x="854" y="147"/>
                </a:lnTo>
                <a:lnTo>
                  <a:pt x="851" y="141"/>
                </a:lnTo>
                <a:lnTo>
                  <a:pt x="847" y="132"/>
                </a:lnTo>
                <a:lnTo>
                  <a:pt x="836" y="117"/>
                </a:lnTo>
                <a:lnTo>
                  <a:pt x="829" y="104"/>
                </a:lnTo>
                <a:lnTo>
                  <a:pt x="822" y="94"/>
                </a:lnTo>
                <a:lnTo>
                  <a:pt x="817" y="83"/>
                </a:lnTo>
                <a:lnTo>
                  <a:pt x="803" y="67"/>
                </a:lnTo>
                <a:lnTo>
                  <a:pt x="800" y="62"/>
                </a:lnTo>
                <a:lnTo>
                  <a:pt x="792" y="54"/>
                </a:lnTo>
                <a:lnTo>
                  <a:pt x="796" y="57"/>
                </a:lnTo>
                <a:lnTo>
                  <a:pt x="810" y="76"/>
                </a:lnTo>
                <a:lnTo>
                  <a:pt x="806" y="72"/>
                </a:lnTo>
                <a:lnTo>
                  <a:pt x="809" y="72"/>
                </a:lnTo>
                <a:lnTo>
                  <a:pt x="798" y="61"/>
                </a:lnTo>
                <a:lnTo>
                  <a:pt x="785" y="45"/>
                </a:lnTo>
                <a:lnTo>
                  <a:pt x="773" y="33"/>
                </a:lnTo>
                <a:lnTo>
                  <a:pt x="760" y="21"/>
                </a:lnTo>
                <a:lnTo>
                  <a:pt x="750" y="13"/>
                </a:lnTo>
                <a:lnTo>
                  <a:pt x="741" y="6"/>
                </a:lnTo>
                <a:lnTo>
                  <a:pt x="731" y="3"/>
                </a:lnTo>
                <a:lnTo>
                  <a:pt x="709" y="1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45" name="Freeform 5"/>
          <p:cNvSpPr>
            <a:spLocks/>
          </p:cNvSpPr>
          <p:nvPr/>
        </p:nvSpPr>
        <p:spPr bwMode="auto">
          <a:xfrm>
            <a:off x="3162300" y="2286000"/>
            <a:ext cx="2287588" cy="1220788"/>
          </a:xfrm>
          <a:custGeom>
            <a:avLst/>
            <a:gdLst/>
            <a:ahLst/>
            <a:cxnLst>
              <a:cxn ang="0">
                <a:pos x="682" y="6"/>
              </a:cxn>
              <a:cxn ang="0">
                <a:pos x="635" y="41"/>
              </a:cxn>
              <a:cxn ang="0">
                <a:pos x="606" y="78"/>
              </a:cxn>
              <a:cxn ang="0">
                <a:pos x="576" y="125"/>
              </a:cxn>
              <a:cxn ang="0">
                <a:pos x="554" y="163"/>
              </a:cxn>
              <a:cxn ang="0">
                <a:pos x="534" y="201"/>
              </a:cxn>
              <a:cxn ang="0">
                <a:pos x="513" y="249"/>
              </a:cxn>
              <a:cxn ang="0">
                <a:pos x="493" y="293"/>
              </a:cxn>
              <a:cxn ang="0">
                <a:pos x="478" y="339"/>
              </a:cxn>
              <a:cxn ang="0">
                <a:pos x="463" y="388"/>
              </a:cxn>
              <a:cxn ang="0">
                <a:pos x="445" y="427"/>
              </a:cxn>
              <a:cxn ang="0">
                <a:pos x="424" y="472"/>
              </a:cxn>
              <a:cxn ang="0">
                <a:pos x="408" y="513"/>
              </a:cxn>
              <a:cxn ang="0">
                <a:pos x="379" y="560"/>
              </a:cxn>
              <a:cxn ang="0">
                <a:pos x="340" y="605"/>
              </a:cxn>
              <a:cxn ang="0">
                <a:pos x="303" y="644"/>
              </a:cxn>
              <a:cxn ang="0">
                <a:pos x="255" y="672"/>
              </a:cxn>
              <a:cxn ang="0">
                <a:pos x="200" y="692"/>
              </a:cxn>
              <a:cxn ang="0">
                <a:pos x="146" y="711"/>
              </a:cxn>
              <a:cxn ang="0">
                <a:pos x="100" y="725"/>
              </a:cxn>
              <a:cxn ang="0">
                <a:pos x="38" y="741"/>
              </a:cxn>
              <a:cxn ang="0">
                <a:pos x="1" y="750"/>
              </a:cxn>
              <a:cxn ang="0">
                <a:pos x="1439" y="768"/>
              </a:cxn>
              <a:cxn ang="0">
                <a:pos x="1417" y="746"/>
              </a:cxn>
              <a:cxn ang="0">
                <a:pos x="1355" y="735"/>
              </a:cxn>
              <a:cxn ang="0">
                <a:pos x="1297" y="719"/>
              </a:cxn>
              <a:cxn ang="0">
                <a:pos x="1239" y="699"/>
              </a:cxn>
              <a:cxn ang="0">
                <a:pos x="1178" y="677"/>
              </a:cxn>
              <a:cxn ang="0">
                <a:pos x="1149" y="663"/>
              </a:cxn>
              <a:cxn ang="0">
                <a:pos x="1109" y="635"/>
              </a:cxn>
              <a:cxn ang="0">
                <a:pos x="1068" y="598"/>
              </a:cxn>
              <a:cxn ang="0">
                <a:pos x="1039" y="560"/>
              </a:cxn>
              <a:cxn ang="0">
                <a:pos x="1013" y="520"/>
              </a:cxn>
              <a:cxn ang="0">
                <a:pos x="991" y="476"/>
              </a:cxn>
              <a:cxn ang="0">
                <a:pos x="976" y="444"/>
              </a:cxn>
              <a:cxn ang="0">
                <a:pos x="963" y="409"/>
              </a:cxn>
              <a:cxn ang="0">
                <a:pos x="945" y="359"/>
              </a:cxn>
              <a:cxn ang="0">
                <a:pos x="927" y="307"/>
              </a:cxn>
              <a:cxn ang="0">
                <a:pos x="907" y="260"/>
              </a:cxn>
              <a:cxn ang="0">
                <a:pos x="886" y="210"/>
              </a:cxn>
              <a:cxn ang="0">
                <a:pos x="863" y="161"/>
              </a:cxn>
              <a:cxn ang="0">
                <a:pos x="847" y="132"/>
              </a:cxn>
              <a:cxn ang="0">
                <a:pos x="822" y="94"/>
              </a:cxn>
              <a:cxn ang="0">
                <a:pos x="800" y="62"/>
              </a:cxn>
              <a:cxn ang="0">
                <a:pos x="810" y="76"/>
              </a:cxn>
              <a:cxn ang="0">
                <a:pos x="798" y="61"/>
              </a:cxn>
              <a:cxn ang="0">
                <a:pos x="760" y="21"/>
              </a:cxn>
              <a:cxn ang="0">
                <a:pos x="731" y="3"/>
              </a:cxn>
            </a:cxnLst>
            <a:rect l="0" t="0" r="r" b="b"/>
            <a:pathLst>
              <a:path w="1441" h="769">
                <a:moveTo>
                  <a:pt x="719" y="0"/>
                </a:moveTo>
                <a:lnTo>
                  <a:pt x="698" y="2"/>
                </a:lnTo>
                <a:lnTo>
                  <a:pt x="682" y="6"/>
                </a:lnTo>
                <a:lnTo>
                  <a:pt x="664" y="16"/>
                </a:lnTo>
                <a:lnTo>
                  <a:pt x="650" y="27"/>
                </a:lnTo>
                <a:lnTo>
                  <a:pt x="635" y="41"/>
                </a:lnTo>
                <a:lnTo>
                  <a:pt x="623" y="56"/>
                </a:lnTo>
                <a:lnTo>
                  <a:pt x="614" y="68"/>
                </a:lnTo>
                <a:lnTo>
                  <a:pt x="606" y="78"/>
                </a:lnTo>
                <a:lnTo>
                  <a:pt x="593" y="96"/>
                </a:lnTo>
                <a:lnTo>
                  <a:pt x="585" y="110"/>
                </a:lnTo>
                <a:lnTo>
                  <a:pt x="576" y="125"/>
                </a:lnTo>
                <a:lnTo>
                  <a:pt x="570" y="137"/>
                </a:lnTo>
                <a:lnTo>
                  <a:pt x="561" y="151"/>
                </a:lnTo>
                <a:lnTo>
                  <a:pt x="554" y="163"/>
                </a:lnTo>
                <a:lnTo>
                  <a:pt x="548" y="174"/>
                </a:lnTo>
                <a:lnTo>
                  <a:pt x="541" y="188"/>
                </a:lnTo>
                <a:lnTo>
                  <a:pt x="534" y="201"/>
                </a:lnTo>
                <a:lnTo>
                  <a:pt x="527" y="217"/>
                </a:lnTo>
                <a:lnTo>
                  <a:pt x="521" y="231"/>
                </a:lnTo>
                <a:lnTo>
                  <a:pt x="513" y="249"/>
                </a:lnTo>
                <a:lnTo>
                  <a:pt x="510" y="259"/>
                </a:lnTo>
                <a:lnTo>
                  <a:pt x="500" y="275"/>
                </a:lnTo>
                <a:lnTo>
                  <a:pt x="493" y="293"/>
                </a:lnTo>
                <a:lnTo>
                  <a:pt x="488" y="309"/>
                </a:lnTo>
                <a:lnTo>
                  <a:pt x="483" y="324"/>
                </a:lnTo>
                <a:lnTo>
                  <a:pt x="478" y="339"/>
                </a:lnTo>
                <a:lnTo>
                  <a:pt x="473" y="356"/>
                </a:lnTo>
                <a:lnTo>
                  <a:pt x="468" y="374"/>
                </a:lnTo>
                <a:lnTo>
                  <a:pt x="463" y="388"/>
                </a:lnTo>
                <a:lnTo>
                  <a:pt x="460" y="400"/>
                </a:lnTo>
                <a:lnTo>
                  <a:pt x="454" y="414"/>
                </a:lnTo>
                <a:lnTo>
                  <a:pt x="445" y="427"/>
                </a:lnTo>
                <a:lnTo>
                  <a:pt x="439" y="444"/>
                </a:lnTo>
                <a:lnTo>
                  <a:pt x="430" y="465"/>
                </a:lnTo>
                <a:lnTo>
                  <a:pt x="424" y="472"/>
                </a:lnTo>
                <a:lnTo>
                  <a:pt x="421" y="487"/>
                </a:lnTo>
                <a:lnTo>
                  <a:pt x="414" y="504"/>
                </a:lnTo>
                <a:lnTo>
                  <a:pt x="408" y="513"/>
                </a:lnTo>
                <a:lnTo>
                  <a:pt x="397" y="530"/>
                </a:lnTo>
                <a:lnTo>
                  <a:pt x="388" y="544"/>
                </a:lnTo>
                <a:lnTo>
                  <a:pt x="379" y="560"/>
                </a:lnTo>
                <a:lnTo>
                  <a:pt x="367" y="574"/>
                </a:lnTo>
                <a:lnTo>
                  <a:pt x="358" y="589"/>
                </a:lnTo>
                <a:lnTo>
                  <a:pt x="340" y="605"/>
                </a:lnTo>
                <a:lnTo>
                  <a:pt x="331" y="616"/>
                </a:lnTo>
                <a:lnTo>
                  <a:pt x="315" y="631"/>
                </a:lnTo>
                <a:lnTo>
                  <a:pt x="303" y="644"/>
                </a:lnTo>
                <a:lnTo>
                  <a:pt x="291" y="648"/>
                </a:lnTo>
                <a:lnTo>
                  <a:pt x="276" y="660"/>
                </a:lnTo>
                <a:lnTo>
                  <a:pt x="255" y="672"/>
                </a:lnTo>
                <a:lnTo>
                  <a:pt x="232" y="680"/>
                </a:lnTo>
                <a:lnTo>
                  <a:pt x="215" y="687"/>
                </a:lnTo>
                <a:lnTo>
                  <a:pt x="200" y="692"/>
                </a:lnTo>
                <a:lnTo>
                  <a:pt x="182" y="699"/>
                </a:lnTo>
                <a:lnTo>
                  <a:pt x="165" y="706"/>
                </a:lnTo>
                <a:lnTo>
                  <a:pt x="146" y="711"/>
                </a:lnTo>
                <a:lnTo>
                  <a:pt x="138" y="714"/>
                </a:lnTo>
                <a:lnTo>
                  <a:pt x="120" y="719"/>
                </a:lnTo>
                <a:lnTo>
                  <a:pt x="100" y="725"/>
                </a:lnTo>
                <a:lnTo>
                  <a:pt x="80" y="730"/>
                </a:lnTo>
                <a:lnTo>
                  <a:pt x="57" y="735"/>
                </a:lnTo>
                <a:lnTo>
                  <a:pt x="38" y="741"/>
                </a:lnTo>
                <a:lnTo>
                  <a:pt x="19" y="745"/>
                </a:lnTo>
                <a:lnTo>
                  <a:pt x="8" y="747"/>
                </a:lnTo>
                <a:lnTo>
                  <a:pt x="1" y="750"/>
                </a:lnTo>
                <a:lnTo>
                  <a:pt x="0" y="758"/>
                </a:lnTo>
                <a:lnTo>
                  <a:pt x="1" y="766"/>
                </a:lnTo>
                <a:lnTo>
                  <a:pt x="1439" y="768"/>
                </a:lnTo>
                <a:lnTo>
                  <a:pt x="1439" y="758"/>
                </a:lnTo>
                <a:lnTo>
                  <a:pt x="1440" y="751"/>
                </a:lnTo>
                <a:lnTo>
                  <a:pt x="1417" y="746"/>
                </a:lnTo>
                <a:lnTo>
                  <a:pt x="1391" y="742"/>
                </a:lnTo>
                <a:lnTo>
                  <a:pt x="1371" y="738"/>
                </a:lnTo>
                <a:lnTo>
                  <a:pt x="1355" y="735"/>
                </a:lnTo>
                <a:lnTo>
                  <a:pt x="1342" y="731"/>
                </a:lnTo>
                <a:lnTo>
                  <a:pt x="1322" y="726"/>
                </a:lnTo>
                <a:lnTo>
                  <a:pt x="1297" y="719"/>
                </a:lnTo>
                <a:lnTo>
                  <a:pt x="1275" y="711"/>
                </a:lnTo>
                <a:lnTo>
                  <a:pt x="1260" y="707"/>
                </a:lnTo>
                <a:lnTo>
                  <a:pt x="1239" y="699"/>
                </a:lnTo>
                <a:lnTo>
                  <a:pt x="1220" y="693"/>
                </a:lnTo>
                <a:lnTo>
                  <a:pt x="1197" y="685"/>
                </a:lnTo>
                <a:lnTo>
                  <a:pt x="1178" y="677"/>
                </a:lnTo>
                <a:lnTo>
                  <a:pt x="1165" y="671"/>
                </a:lnTo>
                <a:lnTo>
                  <a:pt x="1157" y="665"/>
                </a:lnTo>
                <a:lnTo>
                  <a:pt x="1149" y="663"/>
                </a:lnTo>
                <a:lnTo>
                  <a:pt x="1137" y="656"/>
                </a:lnTo>
                <a:lnTo>
                  <a:pt x="1123" y="646"/>
                </a:lnTo>
                <a:lnTo>
                  <a:pt x="1109" y="635"/>
                </a:lnTo>
                <a:lnTo>
                  <a:pt x="1097" y="626"/>
                </a:lnTo>
                <a:lnTo>
                  <a:pt x="1081" y="613"/>
                </a:lnTo>
                <a:lnTo>
                  <a:pt x="1068" y="598"/>
                </a:lnTo>
                <a:lnTo>
                  <a:pt x="1058" y="586"/>
                </a:lnTo>
                <a:lnTo>
                  <a:pt x="1049" y="573"/>
                </a:lnTo>
                <a:lnTo>
                  <a:pt x="1039" y="560"/>
                </a:lnTo>
                <a:lnTo>
                  <a:pt x="1030" y="542"/>
                </a:lnTo>
                <a:lnTo>
                  <a:pt x="1022" y="532"/>
                </a:lnTo>
                <a:lnTo>
                  <a:pt x="1013" y="520"/>
                </a:lnTo>
                <a:lnTo>
                  <a:pt x="1005" y="504"/>
                </a:lnTo>
                <a:lnTo>
                  <a:pt x="998" y="491"/>
                </a:lnTo>
                <a:lnTo>
                  <a:pt x="991" y="476"/>
                </a:lnTo>
                <a:lnTo>
                  <a:pt x="984" y="462"/>
                </a:lnTo>
                <a:lnTo>
                  <a:pt x="979" y="453"/>
                </a:lnTo>
                <a:lnTo>
                  <a:pt x="976" y="444"/>
                </a:lnTo>
                <a:lnTo>
                  <a:pt x="972" y="434"/>
                </a:lnTo>
                <a:lnTo>
                  <a:pt x="969" y="423"/>
                </a:lnTo>
                <a:lnTo>
                  <a:pt x="963" y="409"/>
                </a:lnTo>
                <a:lnTo>
                  <a:pt x="958" y="396"/>
                </a:lnTo>
                <a:lnTo>
                  <a:pt x="950" y="377"/>
                </a:lnTo>
                <a:lnTo>
                  <a:pt x="945" y="359"/>
                </a:lnTo>
                <a:lnTo>
                  <a:pt x="937" y="339"/>
                </a:lnTo>
                <a:lnTo>
                  <a:pt x="933" y="323"/>
                </a:lnTo>
                <a:lnTo>
                  <a:pt x="927" y="307"/>
                </a:lnTo>
                <a:lnTo>
                  <a:pt x="921" y="292"/>
                </a:lnTo>
                <a:lnTo>
                  <a:pt x="913" y="276"/>
                </a:lnTo>
                <a:lnTo>
                  <a:pt x="907" y="260"/>
                </a:lnTo>
                <a:lnTo>
                  <a:pt x="899" y="241"/>
                </a:lnTo>
                <a:lnTo>
                  <a:pt x="892" y="221"/>
                </a:lnTo>
                <a:lnTo>
                  <a:pt x="886" y="210"/>
                </a:lnTo>
                <a:lnTo>
                  <a:pt x="876" y="190"/>
                </a:lnTo>
                <a:lnTo>
                  <a:pt x="868" y="176"/>
                </a:lnTo>
                <a:lnTo>
                  <a:pt x="863" y="161"/>
                </a:lnTo>
                <a:lnTo>
                  <a:pt x="854" y="147"/>
                </a:lnTo>
                <a:lnTo>
                  <a:pt x="851" y="141"/>
                </a:lnTo>
                <a:lnTo>
                  <a:pt x="847" y="132"/>
                </a:lnTo>
                <a:lnTo>
                  <a:pt x="836" y="117"/>
                </a:lnTo>
                <a:lnTo>
                  <a:pt x="829" y="104"/>
                </a:lnTo>
                <a:lnTo>
                  <a:pt x="822" y="94"/>
                </a:lnTo>
                <a:lnTo>
                  <a:pt x="817" y="83"/>
                </a:lnTo>
                <a:lnTo>
                  <a:pt x="803" y="67"/>
                </a:lnTo>
                <a:lnTo>
                  <a:pt x="800" y="62"/>
                </a:lnTo>
                <a:lnTo>
                  <a:pt x="792" y="54"/>
                </a:lnTo>
                <a:lnTo>
                  <a:pt x="796" y="57"/>
                </a:lnTo>
                <a:lnTo>
                  <a:pt x="810" y="76"/>
                </a:lnTo>
                <a:lnTo>
                  <a:pt x="806" y="72"/>
                </a:lnTo>
                <a:lnTo>
                  <a:pt x="809" y="72"/>
                </a:lnTo>
                <a:lnTo>
                  <a:pt x="798" y="61"/>
                </a:lnTo>
                <a:lnTo>
                  <a:pt x="785" y="45"/>
                </a:lnTo>
                <a:lnTo>
                  <a:pt x="773" y="33"/>
                </a:lnTo>
                <a:lnTo>
                  <a:pt x="760" y="21"/>
                </a:lnTo>
                <a:lnTo>
                  <a:pt x="750" y="13"/>
                </a:lnTo>
                <a:lnTo>
                  <a:pt x="741" y="6"/>
                </a:lnTo>
                <a:lnTo>
                  <a:pt x="731" y="3"/>
                </a:lnTo>
                <a:lnTo>
                  <a:pt x="709" y="1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46" name="Freeform 6"/>
          <p:cNvSpPr>
            <a:spLocks/>
          </p:cNvSpPr>
          <p:nvPr/>
        </p:nvSpPr>
        <p:spPr bwMode="auto">
          <a:xfrm>
            <a:off x="5930900" y="2286000"/>
            <a:ext cx="2287588" cy="1220788"/>
          </a:xfrm>
          <a:custGeom>
            <a:avLst/>
            <a:gdLst/>
            <a:ahLst/>
            <a:cxnLst>
              <a:cxn ang="0">
                <a:pos x="682" y="6"/>
              </a:cxn>
              <a:cxn ang="0">
                <a:pos x="635" y="41"/>
              </a:cxn>
              <a:cxn ang="0">
                <a:pos x="606" y="78"/>
              </a:cxn>
              <a:cxn ang="0">
                <a:pos x="576" y="125"/>
              </a:cxn>
              <a:cxn ang="0">
                <a:pos x="554" y="163"/>
              </a:cxn>
              <a:cxn ang="0">
                <a:pos x="534" y="201"/>
              </a:cxn>
              <a:cxn ang="0">
                <a:pos x="513" y="249"/>
              </a:cxn>
              <a:cxn ang="0">
                <a:pos x="493" y="293"/>
              </a:cxn>
              <a:cxn ang="0">
                <a:pos x="478" y="339"/>
              </a:cxn>
              <a:cxn ang="0">
                <a:pos x="463" y="388"/>
              </a:cxn>
              <a:cxn ang="0">
                <a:pos x="445" y="427"/>
              </a:cxn>
              <a:cxn ang="0">
                <a:pos x="424" y="472"/>
              </a:cxn>
              <a:cxn ang="0">
                <a:pos x="408" y="513"/>
              </a:cxn>
              <a:cxn ang="0">
                <a:pos x="379" y="560"/>
              </a:cxn>
              <a:cxn ang="0">
                <a:pos x="340" y="605"/>
              </a:cxn>
              <a:cxn ang="0">
                <a:pos x="303" y="644"/>
              </a:cxn>
              <a:cxn ang="0">
                <a:pos x="255" y="672"/>
              </a:cxn>
              <a:cxn ang="0">
                <a:pos x="200" y="692"/>
              </a:cxn>
              <a:cxn ang="0">
                <a:pos x="146" y="711"/>
              </a:cxn>
              <a:cxn ang="0">
                <a:pos x="100" y="725"/>
              </a:cxn>
              <a:cxn ang="0">
                <a:pos x="38" y="741"/>
              </a:cxn>
              <a:cxn ang="0">
                <a:pos x="1" y="750"/>
              </a:cxn>
              <a:cxn ang="0">
                <a:pos x="1439" y="768"/>
              </a:cxn>
              <a:cxn ang="0">
                <a:pos x="1417" y="746"/>
              </a:cxn>
              <a:cxn ang="0">
                <a:pos x="1355" y="735"/>
              </a:cxn>
              <a:cxn ang="0">
                <a:pos x="1297" y="719"/>
              </a:cxn>
              <a:cxn ang="0">
                <a:pos x="1239" y="699"/>
              </a:cxn>
              <a:cxn ang="0">
                <a:pos x="1178" y="677"/>
              </a:cxn>
              <a:cxn ang="0">
                <a:pos x="1149" y="663"/>
              </a:cxn>
              <a:cxn ang="0">
                <a:pos x="1109" y="635"/>
              </a:cxn>
              <a:cxn ang="0">
                <a:pos x="1068" y="598"/>
              </a:cxn>
              <a:cxn ang="0">
                <a:pos x="1039" y="560"/>
              </a:cxn>
              <a:cxn ang="0">
                <a:pos x="1013" y="520"/>
              </a:cxn>
              <a:cxn ang="0">
                <a:pos x="991" y="476"/>
              </a:cxn>
              <a:cxn ang="0">
                <a:pos x="976" y="444"/>
              </a:cxn>
              <a:cxn ang="0">
                <a:pos x="963" y="409"/>
              </a:cxn>
              <a:cxn ang="0">
                <a:pos x="945" y="359"/>
              </a:cxn>
              <a:cxn ang="0">
                <a:pos x="927" y="307"/>
              </a:cxn>
              <a:cxn ang="0">
                <a:pos x="907" y="260"/>
              </a:cxn>
              <a:cxn ang="0">
                <a:pos x="886" y="210"/>
              </a:cxn>
              <a:cxn ang="0">
                <a:pos x="863" y="161"/>
              </a:cxn>
              <a:cxn ang="0">
                <a:pos x="847" y="132"/>
              </a:cxn>
              <a:cxn ang="0">
                <a:pos x="822" y="94"/>
              </a:cxn>
              <a:cxn ang="0">
                <a:pos x="800" y="62"/>
              </a:cxn>
              <a:cxn ang="0">
                <a:pos x="810" y="76"/>
              </a:cxn>
              <a:cxn ang="0">
                <a:pos x="798" y="61"/>
              </a:cxn>
              <a:cxn ang="0">
                <a:pos x="760" y="21"/>
              </a:cxn>
              <a:cxn ang="0">
                <a:pos x="731" y="3"/>
              </a:cxn>
            </a:cxnLst>
            <a:rect l="0" t="0" r="r" b="b"/>
            <a:pathLst>
              <a:path w="1441" h="769">
                <a:moveTo>
                  <a:pt x="719" y="0"/>
                </a:moveTo>
                <a:lnTo>
                  <a:pt x="698" y="2"/>
                </a:lnTo>
                <a:lnTo>
                  <a:pt x="682" y="6"/>
                </a:lnTo>
                <a:lnTo>
                  <a:pt x="664" y="16"/>
                </a:lnTo>
                <a:lnTo>
                  <a:pt x="650" y="27"/>
                </a:lnTo>
                <a:lnTo>
                  <a:pt x="635" y="41"/>
                </a:lnTo>
                <a:lnTo>
                  <a:pt x="623" y="56"/>
                </a:lnTo>
                <a:lnTo>
                  <a:pt x="614" y="68"/>
                </a:lnTo>
                <a:lnTo>
                  <a:pt x="606" y="78"/>
                </a:lnTo>
                <a:lnTo>
                  <a:pt x="593" y="96"/>
                </a:lnTo>
                <a:lnTo>
                  <a:pt x="585" y="110"/>
                </a:lnTo>
                <a:lnTo>
                  <a:pt x="576" y="125"/>
                </a:lnTo>
                <a:lnTo>
                  <a:pt x="570" y="137"/>
                </a:lnTo>
                <a:lnTo>
                  <a:pt x="561" y="151"/>
                </a:lnTo>
                <a:lnTo>
                  <a:pt x="554" y="163"/>
                </a:lnTo>
                <a:lnTo>
                  <a:pt x="548" y="174"/>
                </a:lnTo>
                <a:lnTo>
                  <a:pt x="541" y="188"/>
                </a:lnTo>
                <a:lnTo>
                  <a:pt x="534" y="201"/>
                </a:lnTo>
                <a:lnTo>
                  <a:pt x="527" y="217"/>
                </a:lnTo>
                <a:lnTo>
                  <a:pt x="521" y="231"/>
                </a:lnTo>
                <a:lnTo>
                  <a:pt x="513" y="249"/>
                </a:lnTo>
                <a:lnTo>
                  <a:pt x="510" y="259"/>
                </a:lnTo>
                <a:lnTo>
                  <a:pt x="500" y="275"/>
                </a:lnTo>
                <a:lnTo>
                  <a:pt x="493" y="293"/>
                </a:lnTo>
                <a:lnTo>
                  <a:pt x="488" y="309"/>
                </a:lnTo>
                <a:lnTo>
                  <a:pt x="483" y="324"/>
                </a:lnTo>
                <a:lnTo>
                  <a:pt x="478" y="339"/>
                </a:lnTo>
                <a:lnTo>
                  <a:pt x="473" y="356"/>
                </a:lnTo>
                <a:lnTo>
                  <a:pt x="468" y="374"/>
                </a:lnTo>
                <a:lnTo>
                  <a:pt x="463" y="388"/>
                </a:lnTo>
                <a:lnTo>
                  <a:pt x="460" y="400"/>
                </a:lnTo>
                <a:lnTo>
                  <a:pt x="454" y="414"/>
                </a:lnTo>
                <a:lnTo>
                  <a:pt x="445" y="427"/>
                </a:lnTo>
                <a:lnTo>
                  <a:pt x="439" y="444"/>
                </a:lnTo>
                <a:lnTo>
                  <a:pt x="430" y="465"/>
                </a:lnTo>
                <a:lnTo>
                  <a:pt x="424" y="472"/>
                </a:lnTo>
                <a:lnTo>
                  <a:pt x="421" y="487"/>
                </a:lnTo>
                <a:lnTo>
                  <a:pt x="414" y="504"/>
                </a:lnTo>
                <a:lnTo>
                  <a:pt x="408" y="513"/>
                </a:lnTo>
                <a:lnTo>
                  <a:pt x="397" y="530"/>
                </a:lnTo>
                <a:lnTo>
                  <a:pt x="388" y="544"/>
                </a:lnTo>
                <a:lnTo>
                  <a:pt x="379" y="560"/>
                </a:lnTo>
                <a:lnTo>
                  <a:pt x="367" y="574"/>
                </a:lnTo>
                <a:lnTo>
                  <a:pt x="358" y="589"/>
                </a:lnTo>
                <a:lnTo>
                  <a:pt x="340" y="605"/>
                </a:lnTo>
                <a:lnTo>
                  <a:pt x="331" y="616"/>
                </a:lnTo>
                <a:lnTo>
                  <a:pt x="315" y="631"/>
                </a:lnTo>
                <a:lnTo>
                  <a:pt x="303" y="644"/>
                </a:lnTo>
                <a:lnTo>
                  <a:pt x="291" y="648"/>
                </a:lnTo>
                <a:lnTo>
                  <a:pt x="276" y="660"/>
                </a:lnTo>
                <a:lnTo>
                  <a:pt x="255" y="672"/>
                </a:lnTo>
                <a:lnTo>
                  <a:pt x="232" y="680"/>
                </a:lnTo>
                <a:lnTo>
                  <a:pt x="215" y="687"/>
                </a:lnTo>
                <a:lnTo>
                  <a:pt x="200" y="692"/>
                </a:lnTo>
                <a:lnTo>
                  <a:pt x="182" y="699"/>
                </a:lnTo>
                <a:lnTo>
                  <a:pt x="165" y="706"/>
                </a:lnTo>
                <a:lnTo>
                  <a:pt x="146" y="711"/>
                </a:lnTo>
                <a:lnTo>
                  <a:pt x="138" y="714"/>
                </a:lnTo>
                <a:lnTo>
                  <a:pt x="120" y="719"/>
                </a:lnTo>
                <a:lnTo>
                  <a:pt x="100" y="725"/>
                </a:lnTo>
                <a:lnTo>
                  <a:pt x="80" y="730"/>
                </a:lnTo>
                <a:lnTo>
                  <a:pt x="57" y="735"/>
                </a:lnTo>
                <a:lnTo>
                  <a:pt x="38" y="741"/>
                </a:lnTo>
                <a:lnTo>
                  <a:pt x="19" y="745"/>
                </a:lnTo>
                <a:lnTo>
                  <a:pt x="8" y="747"/>
                </a:lnTo>
                <a:lnTo>
                  <a:pt x="1" y="750"/>
                </a:lnTo>
                <a:lnTo>
                  <a:pt x="0" y="758"/>
                </a:lnTo>
                <a:lnTo>
                  <a:pt x="1" y="766"/>
                </a:lnTo>
                <a:lnTo>
                  <a:pt x="1439" y="768"/>
                </a:lnTo>
                <a:lnTo>
                  <a:pt x="1439" y="758"/>
                </a:lnTo>
                <a:lnTo>
                  <a:pt x="1440" y="751"/>
                </a:lnTo>
                <a:lnTo>
                  <a:pt x="1417" y="746"/>
                </a:lnTo>
                <a:lnTo>
                  <a:pt x="1391" y="742"/>
                </a:lnTo>
                <a:lnTo>
                  <a:pt x="1371" y="738"/>
                </a:lnTo>
                <a:lnTo>
                  <a:pt x="1355" y="735"/>
                </a:lnTo>
                <a:lnTo>
                  <a:pt x="1342" y="731"/>
                </a:lnTo>
                <a:lnTo>
                  <a:pt x="1322" y="726"/>
                </a:lnTo>
                <a:lnTo>
                  <a:pt x="1297" y="719"/>
                </a:lnTo>
                <a:lnTo>
                  <a:pt x="1275" y="711"/>
                </a:lnTo>
                <a:lnTo>
                  <a:pt x="1260" y="707"/>
                </a:lnTo>
                <a:lnTo>
                  <a:pt x="1239" y="699"/>
                </a:lnTo>
                <a:lnTo>
                  <a:pt x="1220" y="693"/>
                </a:lnTo>
                <a:lnTo>
                  <a:pt x="1197" y="685"/>
                </a:lnTo>
                <a:lnTo>
                  <a:pt x="1178" y="677"/>
                </a:lnTo>
                <a:lnTo>
                  <a:pt x="1165" y="671"/>
                </a:lnTo>
                <a:lnTo>
                  <a:pt x="1157" y="665"/>
                </a:lnTo>
                <a:lnTo>
                  <a:pt x="1149" y="663"/>
                </a:lnTo>
                <a:lnTo>
                  <a:pt x="1137" y="656"/>
                </a:lnTo>
                <a:lnTo>
                  <a:pt x="1123" y="646"/>
                </a:lnTo>
                <a:lnTo>
                  <a:pt x="1109" y="635"/>
                </a:lnTo>
                <a:lnTo>
                  <a:pt x="1097" y="626"/>
                </a:lnTo>
                <a:lnTo>
                  <a:pt x="1081" y="613"/>
                </a:lnTo>
                <a:lnTo>
                  <a:pt x="1068" y="598"/>
                </a:lnTo>
                <a:lnTo>
                  <a:pt x="1058" y="586"/>
                </a:lnTo>
                <a:lnTo>
                  <a:pt x="1049" y="573"/>
                </a:lnTo>
                <a:lnTo>
                  <a:pt x="1039" y="560"/>
                </a:lnTo>
                <a:lnTo>
                  <a:pt x="1030" y="542"/>
                </a:lnTo>
                <a:lnTo>
                  <a:pt x="1022" y="532"/>
                </a:lnTo>
                <a:lnTo>
                  <a:pt x="1013" y="520"/>
                </a:lnTo>
                <a:lnTo>
                  <a:pt x="1005" y="504"/>
                </a:lnTo>
                <a:lnTo>
                  <a:pt x="998" y="491"/>
                </a:lnTo>
                <a:lnTo>
                  <a:pt x="991" y="476"/>
                </a:lnTo>
                <a:lnTo>
                  <a:pt x="984" y="462"/>
                </a:lnTo>
                <a:lnTo>
                  <a:pt x="979" y="453"/>
                </a:lnTo>
                <a:lnTo>
                  <a:pt x="976" y="444"/>
                </a:lnTo>
                <a:lnTo>
                  <a:pt x="972" y="434"/>
                </a:lnTo>
                <a:lnTo>
                  <a:pt x="969" y="423"/>
                </a:lnTo>
                <a:lnTo>
                  <a:pt x="963" y="409"/>
                </a:lnTo>
                <a:lnTo>
                  <a:pt x="958" y="396"/>
                </a:lnTo>
                <a:lnTo>
                  <a:pt x="950" y="377"/>
                </a:lnTo>
                <a:lnTo>
                  <a:pt x="945" y="359"/>
                </a:lnTo>
                <a:lnTo>
                  <a:pt x="937" y="339"/>
                </a:lnTo>
                <a:lnTo>
                  <a:pt x="933" y="323"/>
                </a:lnTo>
                <a:lnTo>
                  <a:pt x="927" y="307"/>
                </a:lnTo>
                <a:lnTo>
                  <a:pt x="921" y="292"/>
                </a:lnTo>
                <a:lnTo>
                  <a:pt x="913" y="276"/>
                </a:lnTo>
                <a:lnTo>
                  <a:pt x="907" y="260"/>
                </a:lnTo>
                <a:lnTo>
                  <a:pt x="899" y="241"/>
                </a:lnTo>
                <a:lnTo>
                  <a:pt x="892" y="221"/>
                </a:lnTo>
                <a:lnTo>
                  <a:pt x="886" y="210"/>
                </a:lnTo>
                <a:lnTo>
                  <a:pt x="876" y="190"/>
                </a:lnTo>
                <a:lnTo>
                  <a:pt x="868" y="176"/>
                </a:lnTo>
                <a:lnTo>
                  <a:pt x="863" y="161"/>
                </a:lnTo>
                <a:lnTo>
                  <a:pt x="854" y="147"/>
                </a:lnTo>
                <a:lnTo>
                  <a:pt x="851" y="141"/>
                </a:lnTo>
                <a:lnTo>
                  <a:pt x="847" y="132"/>
                </a:lnTo>
                <a:lnTo>
                  <a:pt x="836" y="117"/>
                </a:lnTo>
                <a:lnTo>
                  <a:pt x="829" y="104"/>
                </a:lnTo>
                <a:lnTo>
                  <a:pt x="822" y="94"/>
                </a:lnTo>
                <a:lnTo>
                  <a:pt x="817" y="83"/>
                </a:lnTo>
                <a:lnTo>
                  <a:pt x="803" y="67"/>
                </a:lnTo>
                <a:lnTo>
                  <a:pt x="800" y="62"/>
                </a:lnTo>
                <a:lnTo>
                  <a:pt x="792" y="54"/>
                </a:lnTo>
                <a:lnTo>
                  <a:pt x="796" y="57"/>
                </a:lnTo>
                <a:lnTo>
                  <a:pt x="810" y="76"/>
                </a:lnTo>
                <a:lnTo>
                  <a:pt x="806" y="72"/>
                </a:lnTo>
                <a:lnTo>
                  <a:pt x="809" y="72"/>
                </a:lnTo>
                <a:lnTo>
                  <a:pt x="798" y="61"/>
                </a:lnTo>
                <a:lnTo>
                  <a:pt x="785" y="45"/>
                </a:lnTo>
                <a:lnTo>
                  <a:pt x="773" y="33"/>
                </a:lnTo>
                <a:lnTo>
                  <a:pt x="760" y="21"/>
                </a:lnTo>
                <a:lnTo>
                  <a:pt x="750" y="13"/>
                </a:lnTo>
                <a:lnTo>
                  <a:pt x="741" y="6"/>
                </a:lnTo>
                <a:lnTo>
                  <a:pt x="731" y="3"/>
                </a:lnTo>
                <a:lnTo>
                  <a:pt x="709" y="1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952500" y="3302000"/>
            <a:ext cx="0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>
            <a:off x="4914900" y="3302000"/>
            <a:ext cx="0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 flipH="1">
            <a:off x="6413500" y="3302000"/>
            <a:ext cx="12700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7683500" y="3302000"/>
            <a:ext cx="50800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666750" y="1157288"/>
            <a:ext cx="7424738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With a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matched-sample design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each sampled item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provides a pair of data values.</a:t>
            </a: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671513" y="2109788"/>
            <a:ext cx="7731125" cy="1552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This design often leads to a smaller sampling error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than the independent-sample design because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variation between sampled items is eliminated as a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source of sampling error.</a:t>
            </a:r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685800" y="149225"/>
            <a:ext cx="7772400" cy="814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10.3 Inferences About the Difference Between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 Population Means:  Matched Samples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3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3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autoUpdateAnimBg="0"/>
      <p:bldP spid="231428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Inferences About the Difference </a:t>
            </a:r>
            <a:br>
              <a:rPr lang="en-US" smtClean="0"/>
            </a:br>
            <a:r>
              <a:rPr lang="en-US" smtClean="0"/>
              <a:t>Between the Proportions of Two Populations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Sampling Distribution of </a:t>
            </a:r>
          </a:p>
          <a:p>
            <a:pPr>
              <a:defRPr/>
            </a:pPr>
            <a:r>
              <a:rPr lang="en-US" smtClean="0"/>
              <a:t>Interval Estimation of </a:t>
            </a:r>
            <a:r>
              <a:rPr lang="en-US" i="1" smtClean="0"/>
              <a:t>p</a:t>
            </a:r>
            <a:r>
              <a:rPr lang="en-US" baseline="-25000" smtClean="0"/>
              <a:t>1</a:t>
            </a:r>
            <a:r>
              <a:rPr lang="en-US" smtClean="0"/>
              <a:t> - </a:t>
            </a:r>
            <a:r>
              <a:rPr lang="en-US" i="1" smtClean="0"/>
              <a:t>p</a:t>
            </a:r>
            <a:r>
              <a:rPr lang="en-US" baseline="-25000" smtClean="0"/>
              <a:t>2</a:t>
            </a:r>
            <a:endParaRPr lang="en-US" smtClean="0"/>
          </a:p>
          <a:p>
            <a:pPr>
              <a:defRPr/>
            </a:pPr>
            <a:r>
              <a:rPr lang="en-US" smtClean="0"/>
              <a:t>Hypothesis Tests about </a:t>
            </a:r>
            <a:r>
              <a:rPr lang="en-US" i="1" smtClean="0"/>
              <a:t>p</a:t>
            </a:r>
            <a:r>
              <a:rPr lang="en-US" baseline="-25000" smtClean="0"/>
              <a:t>1</a:t>
            </a:r>
            <a:r>
              <a:rPr lang="en-US" smtClean="0"/>
              <a:t> - </a:t>
            </a:r>
            <a:r>
              <a:rPr lang="en-US" i="1" smtClean="0"/>
              <a:t>p</a:t>
            </a:r>
            <a:r>
              <a:rPr lang="en-US" baseline="-25000" smtClean="0"/>
              <a:t>2</a:t>
            </a:r>
          </a:p>
          <a:p>
            <a:pPr>
              <a:buFont typeface="Monotype Sorts" pitchFamily="2" charset="2"/>
              <a:buNone/>
              <a:defRPr/>
            </a:pPr>
            <a:endParaRPr lang="en-US" smtClean="0"/>
          </a:p>
        </p:txBody>
      </p:sp>
      <p:graphicFrame>
        <p:nvGraphicFramePr>
          <p:cNvPr id="3072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67238" y="1189038"/>
          <a:ext cx="852487" cy="331787"/>
        </p:xfrm>
        <a:graphic>
          <a:graphicData uri="http://schemas.openxmlformats.org/presentationml/2006/ole">
            <p:oleObj spid="_x0000_s30722" name="Equation" r:id="rId4" imgW="861840" imgH="341280" progId="Equation.2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1109663"/>
            <a:ext cx="7772400" cy="4643437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AFD00"/>
                </a:solidFill>
              </a:rPr>
              <a:t>Standard Deviation</a:t>
            </a:r>
            <a:r>
              <a:rPr lang="en-US" smtClean="0">
                <a:solidFill>
                  <a:srgbClr val="F4E448"/>
                </a:solidFill>
              </a:rPr>
              <a:t> </a:t>
            </a:r>
            <a:r>
              <a:rPr lang="en-US" smtClean="0">
                <a:solidFill>
                  <a:srgbClr val="FAFD00"/>
                </a:solidFill>
              </a:rPr>
              <a:t>of</a:t>
            </a:r>
          </a:p>
          <a:p>
            <a:pPr>
              <a:buFont typeface="Monotype Sorts" pitchFamily="2" charset="2"/>
              <a:buNone/>
              <a:defRPr/>
            </a:pPr>
            <a:endParaRPr lang="en-US" sz="1000" smtClean="0">
              <a:solidFill>
                <a:srgbClr val="FAFD00"/>
              </a:solidFill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mtClean="0">
                <a:solidFill>
                  <a:schemeClr val="tx2"/>
                </a:solidFill>
              </a:rPr>
              <a:t>		    </a:t>
            </a:r>
            <a:r>
              <a:rPr lang="en-US" smtClean="0"/>
              <a:t>Finite Population	        Infinite Population </a:t>
            </a:r>
          </a:p>
          <a:p>
            <a:pPr>
              <a:buFont typeface="Monotype Sorts" pitchFamily="2" charset="2"/>
              <a:buNone/>
              <a:defRPr/>
            </a:pPr>
            <a:endParaRPr lang="en-US" smtClean="0"/>
          </a:p>
          <a:p>
            <a:pPr>
              <a:buFont typeface="Monotype Sorts" pitchFamily="2" charset="2"/>
              <a:buNone/>
              <a:defRPr/>
            </a:pPr>
            <a:endParaRPr lang="en-US" smtClean="0"/>
          </a:p>
          <a:p>
            <a:pPr>
              <a:buFont typeface="Monotype Sorts" pitchFamily="2" charset="2"/>
              <a:buNone/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A finite population is treated as being 		infinite if </a:t>
            </a:r>
            <a:r>
              <a:rPr lang="en-US" i="1" smtClean="0"/>
              <a:t>n</a:t>
            </a:r>
            <a:r>
              <a:rPr lang="en-US" smtClean="0"/>
              <a:t>/</a:t>
            </a:r>
            <a:r>
              <a:rPr lang="en-US" i="1" smtClean="0"/>
              <a:t>N</a:t>
            </a:r>
            <a:r>
              <a:rPr lang="en-US" smtClean="0"/>
              <a:t> </a:t>
            </a:r>
            <a:r>
              <a:rPr lang="en-US" u="sng" smtClean="0"/>
              <a:t>&lt;</a:t>
            </a:r>
            <a:r>
              <a:rPr lang="en-US" smtClean="0"/>
              <a:t> .05.</a:t>
            </a:r>
          </a:p>
          <a:p>
            <a:pPr lvl="1">
              <a:defRPr/>
            </a:pPr>
            <a:r>
              <a:rPr lang="en-US" smtClean="0"/>
              <a:t>                         is the finite correction factor.</a:t>
            </a:r>
          </a:p>
          <a:p>
            <a:pPr lvl="1">
              <a:defRPr/>
            </a:pPr>
            <a:r>
              <a:rPr lang="en-US" smtClean="0"/>
              <a:t>     is referred to as the </a:t>
            </a:r>
            <a:r>
              <a:rPr lang="en-US" u="sng" smtClean="0"/>
              <a:t>standard error of the mean</a:t>
            </a:r>
            <a:r>
              <a:rPr lang="en-US" i="1" smtClean="0"/>
              <a:t>.</a:t>
            </a:r>
          </a:p>
        </p:txBody>
      </p:sp>
      <p:graphicFrame>
        <p:nvGraphicFramePr>
          <p:cNvPr id="6146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4194175" y="1247775"/>
          <a:ext cx="209550" cy="209550"/>
        </p:xfrm>
        <a:graphic>
          <a:graphicData uri="http://schemas.openxmlformats.org/presentationml/2006/ole">
            <p:oleObj spid="_x0000_s6146" name="Equation" r:id="rId4" imgW="163440" imgH="163440" progId="Equation.2">
              <p:embed/>
            </p:oleObj>
          </a:graphicData>
        </a:graphic>
      </p:graphicFrame>
      <p:graphicFrame>
        <p:nvGraphicFramePr>
          <p:cNvPr id="6147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939925" y="2428875"/>
          <a:ext cx="2466975" cy="806450"/>
        </p:xfrm>
        <a:graphic>
          <a:graphicData uri="http://schemas.openxmlformats.org/presentationml/2006/ole">
            <p:oleObj spid="_x0000_s6147" name="Equation" r:id="rId5" imgW="2233440" imgH="734760" progId="Equation">
              <p:embed/>
            </p:oleObj>
          </a:graphicData>
        </a:graphic>
      </p:graphicFrame>
      <p:graphicFrame>
        <p:nvGraphicFramePr>
          <p:cNvPr id="6148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651500" y="2462213"/>
          <a:ext cx="1200150" cy="793750"/>
        </p:xfrm>
        <a:graphic>
          <a:graphicData uri="http://schemas.openxmlformats.org/presentationml/2006/ole">
            <p:oleObj spid="_x0000_s6148" name="Equation" r:id="rId6" imgW="1064880" imgH="709560" progId="Equation">
              <p:embed/>
            </p:oleObj>
          </a:graphicData>
        </a:graphic>
      </p:graphicFrame>
      <p:graphicFrame>
        <p:nvGraphicFramePr>
          <p:cNvPr id="6149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1455738" y="4376738"/>
          <a:ext cx="1855787" cy="306387"/>
        </p:xfrm>
        <a:graphic>
          <a:graphicData uri="http://schemas.openxmlformats.org/presentationml/2006/ole">
            <p:oleObj spid="_x0000_s6149" name="Equation" r:id="rId7" imgW="1865160" imgH="315720" progId="Equation">
              <p:embed/>
            </p:oleObj>
          </a:graphicData>
        </a:graphic>
      </p:graphicFrame>
      <p:graphicFrame>
        <p:nvGraphicFramePr>
          <p:cNvPr id="6150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1504950" y="4787900"/>
          <a:ext cx="349250" cy="349250"/>
        </p:xfrm>
        <a:graphic>
          <a:graphicData uri="http://schemas.openxmlformats.org/presentationml/2006/ole">
            <p:oleObj spid="_x0000_s6150" name="Equation" r:id="rId8" imgW="341280" imgH="341280" progId="Equation">
              <p:embed/>
            </p:oleObj>
          </a:graphicData>
        </a:graphic>
      </p:graphicFrame>
      <p:sp>
        <p:nvSpPr>
          <p:cNvPr id="17416" name="Rectangle 8"/>
          <p:cNvSpPr>
            <a:spLocks noGrp="1" noChangeArrowheads="1"/>
          </p:cNvSpPr>
          <p:nvPr>
            <p:ph type="title"/>
          </p:nvPr>
        </p:nvSpPr>
        <p:spPr>
          <a:xfrm>
            <a:off x="684213" y="61913"/>
            <a:ext cx="7772400" cy="814387"/>
          </a:xfrm>
        </p:spPr>
        <p:txBody>
          <a:bodyPr/>
          <a:lstStyle/>
          <a:p>
            <a:pPr>
              <a:defRPr/>
            </a:pPr>
            <a:r>
              <a:rPr lang="en-US" smtClean="0"/>
              <a:t>Sampling Distribution of     (cont.)</a:t>
            </a:r>
          </a:p>
        </p:txBody>
      </p:sp>
      <p:graphicFrame>
        <p:nvGraphicFramePr>
          <p:cNvPr id="6151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5895975" y="409575"/>
          <a:ext cx="234950" cy="215900"/>
        </p:xfrm>
        <a:graphic>
          <a:graphicData uri="http://schemas.openxmlformats.org/presentationml/2006/ole">
            <p:oleObj spid="_x0000_s6151" name="Equation" r:id="rId9" imgW="163440" imgH="163440" progId="Equation.2">
              <p:embed/>
            </p:oleObj>
          </a:graphicData>
        </a:graphic>
      </p:graphicFrame>
    </p:spTree>
  </p:cSld>
  <p:clrMapOvr>
    <a:masterClrMapping/>
  </p:clrMapOvr>
  <p:transition>
    <p:zo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7388" y="1104900"/>
            <a:ext cx="7772400" cy="50069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mtClean="0">
                <a:solidFill>
                  <a:srgbClr val="66FFFF"/>
                </a:solidFill>
              </a:rPr>
              <a:t>Expected Value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4000" smtClean="0"/>
          </a:p>
          <a:p>
            <a:pPr>
              <a:lnSpc>
                <a:spcPct val="90000"/>
              </a:lnSpc>
              <a:defRPr/>
            </a:pPr>
            <a:r>
              <a:rPr lang="en-US" smtClean="0">
                <a:solidFill>
                  <a:srgbClr val="66FFFF"/>
                </a:solidFill>
              </a:rPr>
              <a:t>Standard Deviation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mtClean="0"/>
              <a:t>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mtClean="0"/>
              <a:t>	</a:t>
            </a:r>
          </a:p>
          <a:p>
            <a:pPr>
              <a:lnSpc>
                <a:spcPct val="90000"/>
              </a:lnSpc>
              <a:defRPr/>
            </a:pPr>
            <a:r>
              <a:rPr lang="en-US" smtClean="0">
                <a:solidFill>
                  <a:srgbClr val="66FFFF"/>
                </a:solidFill>
              </a:rPr>
              <a:t>Distribution Form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mtClean="0"/>
              <a:t>		If the sample sizes are large (</a:t>
            </a:r>
            <a:r>
              <a:rPr lang="en-US" i="1" smtClean="0"/>
              <a:t>n</a:t>
            </a:r>
            <a:r>
              <a:rPr lang="en-US" baseline="-25000" smtClean="0"/>
              <a:t>1</a:t>
            </a:r>
            <a:r>
              <a:rPr lang="en-US" i="1" smtClean="0"/>
              <a:t>p</a:t>
            </a:r>
            <a:r>
              <a:rPr lang="en-US" baseline="-25000" smtClean="0"/>
              <a:t>1</a:t>
            </a:r>
            <a:r>
              <a:rPr lang="en-US" smtClean="0"/>
              <a:t>, </a:t>
            </a:r>
            <a:r>
              <a:rPr lang="en-US" i="1" smtClean="0"/>
              <a:t>n</a:t>
            </a:r>
            <a:r>
              <a:rPr lang="en-US" baseline="-25000" smtClean="0"/>
              <a:t>1</a:t>
            </a:r>
            <a:r>
              <a:rPr lang="en-US" smtClean="0"/>
              <a:t>(1 - </a:t>
            </a:r>
            <a:r>
              <a:rPr lang="en-US" i="1" smtClean="0"/>
              <a:t>p</a:t>
            </a:r>
            <a:r>
              <a:rPr lang="en-US" baseline="-25000" smtClean="0"/>
              <a:t>1</a:t>
            </a:r>
            <a:r>
              <a:rPr lang="en-US" smtClean="0"/>
              <a:t>), </a:t>
            </a:r>
            <a:r>
              <a:rPr lang="en-US" i="1" smtClean="0"/>
              <a:t>n</a:t>
            </a:r>
            <a:r>
              <a:rPr lang="en-US" baseline="-25000" smtClean="0"/>
              <a:t>2</a:t>
            </a:r>
            <a:r>
              <a:rPr lang="en-US" i="1" smtClean="0"/>
              <a:t>p</a:t>
            </a:r>
            <a:r>
              <a:rPr lang="en-US" baseline="-25000" smtClean="0"/>
              <a:t>2</a:t>
            </a:r>
            <a:r>
              <a:rPr lang="en-US" smtClean="0"/>
              <a:t>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mtClean="0"/>
              <a:t>	and </a:t>
            </a:r>
            <a:r>
              <a:rPr lang="en-US" i="1" smtClean="0"/>
              <a:t>n</a:t>
            </a:r>
            <a:r>
              <a:rPr lang="en-US" baseline="-25000" smtClean="0"/>
              <a:t>2</a:t>
            </a:r>
            <a:r>
              <a:rPr lang="en-US" smtClean="0"/>
              <a:t>(1 - </a:t>
            </a:r>
            <a:r>
              <a:rPr lang="en-US" i="1" smtClean="0"/>
              <a:t>p</a:t>
            </a:r>
            <a:r>
              <a:rPr lang="en-US" baseline="-25000" smtClean="0"/>
              <a:t>2</a:t>
            </a:r>
            <a:r>
              <a:rPr lang="en-US" smtClean="0"/>
              <a:t>) are all greater than or equal to 5), the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mtClean="0"/>
              <a:t>	sampling distribution of             can be approximated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mtClean="0"/>
              <a:t>	by a normal probability distribution.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mtClean="0"/>
          </a:p>
        </p:txBody>
      </p:sp>
      <p:sp>
        <p:nvSpPr>
          <p:cNvPr id="31751" name="Rectangle 3"/>
          <p:cNvSpPr>
            <a:spLocks noChangeArrowheads="1"/>
          </p:cNvSpPr>
          <p:nvPr/>
        </p:nvSpPr>
        <p:spPr bwMode="auto">
          <a:xfrm>
            <a:off x="2454275" y="2686050"/>
            <a:ext cx="4251325" cy="1058863"/>
          </a:xfrm>
          <a:prstGeom prst="rect">
            <a:avLst/>
          </a:prstGeom>
          <a:gradFill rotWithShape="0">
            <a:gsLst>
              <a:gs pos="0">
                <a:srgbClr val="002F47"/>
              </a:gs>
              <a:gs pos="50000">
                <a:srgbClr val="006699"/>
              </a:gs>
              <a:gs pos="100000">
                <a:srgbClr val="002F47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Sampling Distribution of        </a:t>
            </a:r>
          </a:p>
        </p:txBody>
      </p:sp>
      <p:graphicFrame>
        <p:nvGraphicFramePr>
          <p:cNvPr id="31746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6575425" y="287338"/>
          <a:ext cx="946150" cy="369887"/>
        </p:xfrm>
        <a:graphic>
          <a:graphicData uri="http://schemas.openxmlformats.org/presentationml/2006/ole">
            <p:oleObj spid="_x0000_s31746" name="Equation" r:id="rId4" imgW="861840" imgH="341280" progId="Equation.2">
              <p:embed/>
            </p:oleObj>
          </a:graphicData>
        </a:graphic>
      </p:graphicFrame>
      <p:grpSp>
        <p:nvGrpSpPr>
          <p:cNvPr id="31753" name="Group 6"/>
          <p:cNvGrpSpPr>
            <a:grpSpLocks/>
          </p:cNvGrpSpPr>
          <p:nvPr/>
        </p:nvGrpSpPr>
        <p:grpSpPr bwMode="auto">
          <a:xfrm>
            <a:off x="3222625" y="1568450"/>
            <a:ext cx="2686050" cy="550863"/>
            <a:chOff x="2030" y="988"/>
            <a:chExt cx="1692" cy="347"/>
          </a:xfrm>
        </p:grpSpPr>
        <p:sp>
          <p:nvSpPr>
            <p:cNvPr id="31754" name="Rectangle 7"/>
            <p:cNvSpPr>
              <a:spLocks noChangeArrowheads="1"/>
            </p:cNvSpPr>
            <p:nvPr/>
          </p:nvSpPr>
          <p:spPr bwMode="auto">
            <a:xfrm>
              <a:off x="2030" y="988"/>
              <a:ext cx="1692" cy="347"/>
            </a:xfrm>
            <a:prstGeom prst="rect">
              <a:avLst/>
            </a:prstGeom>
            <a:gradFill rotWithShape="0">
              <a:gsLst>
                <a:gs pos="0">
                  <a:srgbClr val="002F47"/>
                </a:gs>
                <a:gs pos="5000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1749" name="Object 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087" y="1038"/>
            <a:ext cx="1578" cy="218"/>
          </p:xfrm>
          <a:graphic>
            <a:graphicData uri="http://schemas.openxmlformats.org/presentationml/2006/ole">
              <p:oleObj spid="_x0000_s31749" name="Equation" r:id="rId5" imgW="2514600" imgH="341280" progId="Equation">
                <p:embed/>
              </p:oleObj>
            </a:graphicData>
          </a:graphic>
        </p:graphicFrame>
      </p:grpSp>
      <p:graphicFrame>
        <p:nvGraphicFramePr>
          <p:cNvPr id="31747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33650" y="2833688"/>
          <a:ext cx="4065588" cy="801687"/>
        </p:xfrm>
        <a:graphic>
          <a:graphicData uri="http://schemas.openxmlformats.org/presentationml/2006/ole">
            <p:oleObj spid="_x0000_s31747" name="Equation" r:id="rId6" imgW="4074840" imgH="811080" progId="Equation">
              <p:embed/>
            </p:oleObj>
          </a:graphicData>
        </a:graphic>
      </p:graphicFrame>
      <p:graphicFrame>
        <p:nvGraphicFramePr>
          <p:cNvPr id="31748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4457700" y="5053013"/>
          <a:ext cx="830263" cy="323850"/>
        </p:xfrm>
        <a:graphic>
          <a:graphicData uri="http://schemas.openxmlformats.org/presentationml/2006/ole">
            <p:oleObj spid="_x0000_s31748" name="Equation" r:id="rId7" imgW="861840" imgH="341280" progId="Equation.2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ChangeArrowheads="1"/>
          </p:cNvSpPr>
          <p:nvPr/>
        </p:nvSpPr>
        <p:spPr bwMode="auto">
          <a:xfrm>
            <a:off x="2438400" y="3149600"/>
            <a:ext cx="4252913" cy="1044575"/>
          </a:xfrm>
          <a:prstGeom prst="rect">
            <a:avLst/>
          </a:prstGeom>
          <a:gradFill rotWithShape="0">
            <a:gsLst>
              <a:gs pos="0">
                <a:srgbClr val="002F47"/>
              </a:gs>
              <a:gs pos="50000">
                <a:srgbClr val="006699"/>
              </a:gs>
              <a:gs pos="100000">
                <a:srgbClr val="002F47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Interval Estimation of </a:t>
            </a:r>
            <a:r>
              <a:rPr lang="en-US" i="1" smtClean="0"/>
              <a:t>p</a:t>
            </a:r>
            <a:r>
              <a:rPr lang="en-US" baseline="-25000" smtClean="0"/>
              <a:t>1</a:t>
            </a:r>
            <a:r>
              <a:rPr lang="en-US" smtClean="0"/>
              <a:t> - </a:t>
            </a:r>
            <a:r>
              <a:rPr lang="en-US" i="1" smtClean="0"/>
              <a:t>p</a:t>
            </a:r>
            <a:r>
              <a:rPr lang="en-US" baseline="-25000" smtClean="0"/>
              <a:t>2</a:t>
            </a:r>
          </a:p>
        </p:txBody>
      </p:sp>
      <p:sp>
        <p:nvSpPr>
          <p:cNvPr id="3881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66FFFF"/>
                </a:solidFill>
              </a:rPr>
              <a:t>Interval Estimate</a:t>
            </a:r>
          </a:p>
          <a:p>
            <a:pPr>
              <a:buFont typeface="Monotype Sorts" pitchFamily="2" charset="2"/>
              <a:buNone/>
              <a:defRPr/>
            </a:pPr>
            <a:endParaRPr lang="en-US" sz="1000" smtClean="0"/>
          </a:p>
          <a:p>
            <a:pPr>
              <a:buFont typeface="Monotype Sorts" pitchFamily="2" charset="2"/>
              <a:buNone/>
              <a:defRPr/>
            </a:pPr>
            <a:endParaRPr lang="en-US" sz="4000" smtClean="0"/>
          </a:p>
          <a:p>
            <a:pPr>
              <a:defRPr/>
            </a:pPr>
            <a:r>
              <a:rPr lang="en-US" smtClean="0">
                <a:solidFill>
                  <a:srgbClr val="66FFFF"/>
                </a:solidFill>
              </a:rPr>
              <a:t>Point Estimator of </a:t>
            </a:r>
          </a:p>
          <a:p>
            <a:pPr>
              <a:buFont typeface="Monotype Sorts" pitchFamily="2" charset="2"/>
              <a:buNone/>
              <a:defRPr/>
            </a:pPr>
            <a:endParaRPr lang="en-US" smtClean="0">
              <a:solidFill>
                <a:srgbClr val="66FFFF"/>
              </a:solidFill>
            </a:endParaRPr>
          </a:p>
        </p:txBody>
      </p:sp>
      <p:grpSp>
        <p:nvGrpSpPr>
          <p:cNvPr id="32776" name="Group 5"/>
          <p:cNvGrpSpPr>
            <a:grpSpLocks/>
          </p:cNvGrpSpPr>
          <p:nvPr/>
        </p:nvGrpSpPr>
        <p:grpSpPr bwMode="auto">
          <a:xfrm>
            <a:off x="3281363" y="1755775"/>
            <a:ext cx="2582862" cy="552450"/>
            <a:chOff x="2067" y="1106"/>
            <a:chExt cx="1627" cy="348"/>
          </a:xfrm>
        </p:grpSpPr>
        <p:sp>
          <p:nvSpPr>
            <p:cNvPr id="32777" name="Rectangle 6"/>
            <p:cNvSpPr>
              <a:spLocks noChangeArrowheads="1"/>
            </p:cNvSpPr>
            <p:nvPr/>
          </p:nvSpPr>
          <p:spPr bwMode="auto">
            <a:xfrm>
              <a:off x="2067" y="1106"/>
              <a:ext cx="1627" cy="348"/>
            </a:xfrm>
            <a:prstGeom prst="rect">
              <a:avLst/>
            </a:prstGeom>
            <a:gradFill rotWithShape="0">
              <a:gsLst>
                <a:gs pos="0">
                  <a:srgbClr val="002F47"/>
                </a:gs>
                <a:gs pos="5000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2772" name="Object 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139" y="1134"/>
            <a:ext cx="1489" cy="250"/>
          </p:xfrm>
          <a:graphic>
            <a:graphicData uri="http://schemas.openxmlformats.org/presentationml/2006/ole">
              <p:oleObj spid="_x0000_s32772" name="Equation" r:id="rId4" imgW="2373120" imgH="392040" progId="Equation">
                <p:embed/>
              </p:oleObj>
            </a:graphicData>
          </a:graphic>
        </p:graphicFrame>
      </p:grpSp>
      <p:graphicFrame>
        <p:nvGraphicFramePr>
          <p:cNvPr id="32770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3649663" y="2544763"/>
          <a:ext cx="750887" cy="382587"/>
        </p:xfrm>
        <a:graphic>
          <a:graphicData uri="http://schemas.openxmlformats.org/presentationml/2006/ole">
            <p:oleObj spid="_x0000_s32770" name="Equation" r:id="rId5" imgW="760320" imgH="392040" progId="Equation.2">
              <p:embed/>
            </p:oleObj>
          </a:graphicData>
        </a:graphic>
      </p:graphicFrame>
      <p:graphicFrame>
        <p:nvGraphicFramePr>
          <p:cNvPr id="32771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73338" y="3295650"/>
          <a:ext cx="3989387" cy="801688"/>
        </p:xfrm>
        <a:graphic>
          <a:graphicData uri="http://schemas.openxmlformats.org/presentationml/2006/ole">
            <p:oleObj spid="_x0000_s32771" name="Equation" r:id="rId6" imgW="3998880" imgH="811080" progId="Equation">
              <p:embed/>
            </p:oleObj>
          </a:graphicData>
        </a:graphic>
      </p:graphicFrame>
    </p:spTree>
  </p:cSld>
  <p:clrMapOvr>
    <a:masterClrMapping/>
  </p:clrMapOvr>
  <p:transition>
    <p:zo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Hypothesis Tests about </a:t>
            </a:r>
            <a:r>
              <a:rPr lang="en-US" i="1" smtClean="0"/>
              <a:t>p</a:t>
            </a:r>
            <a:r>
              <a:rPr lang="en-US" baseline="-25000" smtClean="0"/>
              <a:t>1</a:t>
            </a:r>
            <a:r>
              <a:rPr lang="en-US" smtClean="0"/>
              <a:t> - </a:t>
            </a:r>
            <a:r>
              <a:rPr lang="en-US" i="1" smtClean="0"/>
              <a:t>p</a:t>
            </a:r>
            <a:r>
              <a:rPr lang="en-US" baseline="-25000" smtClean="0"/>
              <a:t>2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mtClean="0">
                <a:solidFill>
                  <a:srgbClr val="66FFFF"/>
                </a:solidFill>
              </a:rPr>
              <a:t>Hypotheses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mtClean="0"/>
              <a:t>	</a:t>
            </a:r>
            <a:r>
              <a:rPr lang="en-US" i="1" smtClean="0"/>
              <a:t>H</a:t>
            </a:r>
            <a:r>
              <a:rPr lang="en-US" baseline="-25000" smtClean="0"/>
              <a:t>0</a:t>
            </a:r>
            <a:r>
              <a:rPr lang="en-US" smtClean="0"/>
              <a:t>:  P</a:t>
            </a:r>
            <a:r>
              <a:rPr lang="en-US" baseline="-25000" smtClean="0"/>
              <a:t>1 </a:t>
            </a:r>
            <a:r>
              <a:rPr lang="en-US" smtClean="0"/>
              <a:t>- P</a:t>
            </a:r>
            <a:r>
              <a:rPr lang="en-US" baseline="-25000" smtClean="0"/>
              <a:t>2</a:t>
            </a:r>
            <a:r>
              <a:rPr lang="en-US" smtClean="0"/>
              <a:t> </a:t>
            </a:r>
            <a:r>
              <a:rPr lang="en-US" u="sng" smtClean="0"/>
              <a:t>&lt;</a:t>
            </a:r>
            <a:r>
              <a:rPr lang="en-US" smtClean="0"/>
              <a:t> 0       </a:t>
            </a:r>
            <a:r>
              <a:rPr lang="en-US" i="1" smtClean="0"/>
              <a:t>H</a:t>
            </a:r>
            <a:r>
              <a:rPr lang="en-US" baseline="-25000" smtClean="0"/>
              <a:t>0</a:t>
            </a:r>
            <a:r>
              <a:rPr lang="en-US" smtClean="0"/>
              <a:t>:  P</a:t>
            </a:r>
            <a:r>
              <a:rPr lang="en-US" baseline="-25000" smtClean="0"/>
              <a:t>1 </a:t>
            </a:r>
            <a:r>
              <a:rPr lang="en-US" smtClean="0"/>
              <a:t>- P</a:t>
            </a:r>
            <a:r>
              <a:rPr lang="en-US" baseline="-25000" smtClean="0"/>
              <a:t>2</a:t>
            </a:r>
            <a:r>
              <a:rPr lang="en-US" smtClean="0"/>
              <a:t> </a:t>
            </a:r>
            <a:r>
              <a:rPr lang="en-US" u="sng" smtClean="0"/>
              <a:t>&gt;</a:t>
            </a:r>
            <a:r>
              <a:rPr lang="en-US" smtClean="0"/>
              <a:t> 0       </a:t>
            </a:r>
            <a:r>
              <a:rPr lang="en-US" i="1" smtClean="0"/>
              <a:t>H</a:t>
            </a:r>
            <a:r>
              <a:rPr lang="en-US" baseline="-25000" smtClean="0"/>
              <a:t>0</a:t>
            </a:r>
            <a:r>
              <a:rPr lang="en-US" smtClean="0"/>
              <a:t>:  P</a:t>
            </a:r>
            <a:r>
              <a:rPr lang="en-US" baseline="-25000" smtClean="0"/>
              <a:t>1 </a:t>
            </a:r>
            <a:r>
              <a:rPr lang="en-US" smtClean="0"/>
              <a:t>- P</a:t>
            </a:r>
            <a:r>
              <a:rPr lang="en-US" baseline="-25000" smtClean="0"/>
              <a:t>2</a:t>
            </a:r>
            <a:r>
              <a:rPr lang="en-US" smtClean="0"/>
              <a:t> = 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mtClean="0"/>
              <a:t>	</a:t>
            </a:r>
            <a:r>
              <a:rPr lang="en-US" i="1" smtClean="0"/>
              <a:t>H</a:t>
            </a:r>
            <a:r>
              <a:rPr lang="en-US" baseline="-25000" smtClean="0"/>
              <a:t>a</a:t>
            </a:r>
            <a:r>
              <a:rPr lang="en-US" smtClean="0"/>
              <a:t>:  P</a:t>
            </a:r>
            <a:r>
              <a:rPr lang="en-US" baseline="-25000" smtClean="0"/>
              <a:t>1 </a:t>
            </a:r>
            <a:r>
              <a:rPr lang="en-US" smtClean="0"/>
              <a:t>- P</a:t>
            </a:r>
            <a:r>
              <a:rPr lang="en-US" baseline="-25000" smtClean="0"/>
              <a:t>2</a:t>
            </a:r>
            <a:r>
              <a:rPr lang="en-US" smtClean="0"/>
              <a:t> &gt; 0       </a:t>
            </a:r>
            <a:r>
              <a:rPr lang="en-US" i="1" smtClean="0"/>
              <a:t>H</a:t>
            </a:r>
            <a:r>
              <a:rPr lang="en-US" baseline="-25000" smtClean="0"/>
              <a:t>a</a:t>
            </a:r>
            <a:r>
              <a:rPr lang="en-US" smtClean="0"/>
              <a:t>:  P</a:t>
            </a:r>
            <a:r>
              <a:rPr lang="en-US" baseline="-25000" smtClean="0"/>
              <a:t>1 </a:t>
            </a:r>
            <a:r>
              <a:rPr lang="en-US" smtClean="0"/>
              <a:t>- P</a:t>
            </a:r>
            <a:r>
              <a:rPr lang="en-US" baseline="-25000" smtClean="0"/>
              <a:t>2</a:t>
            </a:r>
            <a:r>
              <a:rPr lang="en-US" smtClean="0"/>
              <a:t> &lt; 0       </a:t>
            </a:r>
            <a:r>
              <a:rPr lang="en-US" i="1" smtClean="0"/>
              <a:t>H</a:t>
            </a:r>
            <a:r>
              <a:rPr lang="en-US" baseline="-25000" smtClean="0"/>
              <a:t>a</a:t>
            </a:r>
            <a:r>
              <a:rPr lang="en-US" smtClean="0"/>
              <a:t>:  P</a:t>
            </a:r>
            <a:r>
              <a:rPr lang="en-US" baseline="-25000" smtClean="0"/>
              <a:t>1 </a:t>
            </a:r>
            <a:r>
              <a:rPr lang="en-US" smtClean="0"/>
              <a:t>- P</a:t>
            </a:r>
            <a:r>
              <a:rPr lang="en-US" baseline="-25000" smtClean="0"/>
              <a:t>2</a:t>
            </a:r>
            <a:r>
              <a:rPr lang="en-US" smtClean="0"/>
              <a:t> </a:t>
            </a:r>
            <a:r>
              <a:rPr lang="en-US" b="1" smtClean="0">
                <a:latin typeface="Symbol" pitchFamily="18" charset="2"/>
              </a:rPr>
              <a:t></a:t>
            </a:r>
            <a:r>
              <a:rPr lang="en-US" smtClean="0"/>
              <a:t> 0</a:t>
            </a:r>
          </a:p>
          <a:p>
            <a:pPr>
              <a:lnSpc>
                <a:spcPct val="90000"/>
              </a:lnSpc>
              <a:defRPr/>
            </a:pPr>
            <a:endParaRPr lang="en-US" sz="1200" smtClean="0">
              <a:solidFill>
                <a:srgbClr val="66FFFF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mtClean="0"/>
              <a:t>			</a:t>
            </a:r>
          </a:p>
          <a:p>
            <a:pPr>
              <a:lnSpc>
                <a:spcPct val="90000"/>
              </a:lnSpc>
              <a:defRPr/>
            </a:pPr>
            <a:r>
              <a:rPr lang="en-US" smtClean="0">
                <a:solidFill>
                  <a:srgbClr val="66FFFF"/>
                </a:solidFill>
              </a:rPr>
              <a:t>Test statistic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mtClean="0"/>
          </a:p>
          <a:p>
            <a:pPr>
              <a:lnSpc>
                <a:spcPct val="90000"/>
              </a:lnSpc>
              <a:defRPr/>
            </a:pPr>
            <a:r>
              <a:rPr lang="en-US" smtClean="0">
                <a:solidFill>
                  <a:srgbClr val="66FFFF"/>
                </a:solidFill>
              </a:rPr>
              <a:t>Point Estimator of              where </a:t>
            </a:r>
            <a:r>
              <a:rPr lang="en-US" i="1" smtClean="0">
                <a:solidFill>
                  <a:srgbClr val="66FFFF"/>
                </a:solidFill>
              </a:rPr>
              <a:t>p</a:t>
            </a:r>
            <a:r>
              <a:rPr lang="en-US" baseline="-25000" smtClean="0">
                <a:solidFill>
                  <a:srgbClr val="66FFFF"/>
                </a:solidFill>
              </a:rPr>
              <a:t>1</a:t>
            </a:r>
            <a:r>
              <a:rPr lang="en-US" smtClean="0">
                <a:solidFill>
                  <a:srgbClr val="66FFFF"/>
                </a:solidFill>
              </a:rPr>
              <a:t> = </a:t>
            </a:r>
            <a:r>
              <a:rPr lang="en-US" i="1" smtClean="0">
                <a:solidFill>
                  <a:srgbClr val="66FFFF"/>
                </a:solidFill>
              </a:rPr>
              <a:t>p</a:t>
            </a:r>
            <a:r>
              <a:rPr lang="en-US" baseline="-25000" smtClean="0">
                <a:solidFill>
                  <a:srgbClr val="66FFFF"/>
                </a:solidFill>
              </a:rPr>
              <a:t>2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mtClean="0"/>
              <a:t>	where:</a:t>
            </a:r>
          </a:p>
          <a:p>
            <a:pPr>
              <a:lnSpc>
                <a:spcPct val="90000"/>
              </a:lnSpc>
              <a:defRPr/>
            </a:pPr>
            <a:endParaRPr lang="en-US" smtClean="0"/>
          </a:p>
        </p:txBody>
      </p:sp>
      <p:graphicFrame>
        <p:nvGraphicFramePr>
          <p:cNvPr id="3379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105150" y="3124200"/>
          <a:ext cx="2962275" cy="814388"/>
        </p:xfrm>
        <a:graphic>
          <a:graphicData uri="http://schemas.openxmlformats.org/presentationml/2006/ole">
            <p:oleObj spid="_x0000_s33794" name="Equation" r:id="rId4" imgW="2971800" imgH="823680" progId="Equation">
              <p:embed/>
            </p:oleObj>
          </a:graphicData>
        </a:graphic>
      </p:graphicFrame>
      <p:graphicFrame>
        <p:nvGraphicFramePr>
          <p:cNvPr id="3379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76538" y="5265738"/>
          <a:ext cx="3697287" cy="407987"/>
        </p:xfrm>
        <a:graphic>
          <a:graphicData uri="http://schemas.openxmlformats.org/presentationml/2006/ole">
            <p:oleObj spid="_x0000_s33795" name="Equation" r:id="rId5" imgW="3706560" imgH="417240" progId="Equation.2">
              <p:embed/>
            </p:oleObj>
          </a:graphicData>
        </a:graphic>
      </p:graphicFrame>
      <p:graphicFrame>
        <p:nvGraphicFramePr>
          <p:cNvPr id="3379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702050" y="5821363"/>
          <a:ext cx="1906588" cy="763587"/>
        </p:xfrm>
        <a:graphic>
          <a:graphicData uri="http://schemas.openxmlformats.org/presentationml/2006/ole">
            <p:oleObj spid="_x0000_s33796" name="Equation" r:id="rId6" imgW="1915920" imgH="772920" progId="Equation.2">
              <p:embed/>
            </p:oleObj>
          </a:graphicData>
        </a:graphic>
      </p:graphicFrame>
      <p:graphicFrame>
        <p:nvGraphicFramePr>
          <p:cNvPr id="33797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3811588" y="4094163"/>
          <a:ext cx="750887" cy="382587"/>
        </p:xfrm>
        <a:graphic>
          <a:graphicData uri="http://schemas.openxmlformats.org/presentationml/2006/ole">
            <p:oleObj spid="_x0000_s33797" name="Equation" r:id="rId7" imgW="760320" imgH="392040" progId="Equation.2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1109663"/>
            <a:ext cx="7772400" cy="4381500"/>
          </a:xfrm>
        </p:spPr>
        <p:txBody>
          <a:bodyPr/>
          <a:lstStyle/>
          <a:p>
            <a:pPr>
              <a:defRPr/>
            </a:pPr>
            <a:r>
              <a:rPr lang="en-US" smtClean="0"/>
              <a:t>If we use a large (</a:t>
            </a:r>
            <a:r>
              <a:rPr lang="en-US" i="1" smtClean="0"/>
              <a:t>n</a:t>
            </a:r>
            <a:r>
              <a:rPr lang="en-US" smtClean="0"/>
              <a:t> </a:t>
            </a:r>
            <a:r>
              <a:rPr lang="en-US" u="sng" smtClean="0"/>
              <a:t>&gt;</a:t>
            </a:r>
            <a:r>
              <a:rPr lang="en-US" smtClean="0"/>
              <a:t> 30) simple random sample, the </a:t>
            </a:r>
            <a:r>
              <a:rPr lang="en-US" u="sng" smtClean="0"/>
              <a:t>central limit theorem</a:t>
            </a:r>
            <a:r>
              <a:rPr lang="en-US" smtClean="0"/>
              <a:t> enables us to conclude that the sampling distribution of     can be approximated by a normal probability distribution.</a:t>
            </a:r>
          </a:p>
          <a:p>
            <a:pPr>
              <a:buFont typeface="Monotype Sorts" pitchFamily="2" charset="2"/>
              <a:buNone/>
              <a:defRPr/>
            </a:pPr>
            <a:endParaRPr lang="en-US" sz="1000" smtClean="0"/>
          </a:p>
          <a:p>
            <a:pPr>
              <a:defRPr/>
            </a:pPr>
            <a:r>
              <a:rPr lang="en-US" smtClean="0"/>
              <a:t>When the simple random sample is small (</a:t>
            </a:r>
            <a:r>
              <a:rPr lang="en-US" i="1" smtClean="0"/>
              <a:t>n</a:t>
            </a:r>
            <a:r>
              <a:rPr lang="en-US" smtClean="0"/>
              <a:t> &lt; 30), the sampling distribution of     can be considered normal only if we assume the population has a normal probability distribution.</a:t>
            </a:r>
          </a:p>
        </p:txBody>
      </p:sp>
      <p:graphicFrame>
        <p:nvGraphicFramePr>
          <p:cNvPr id="7170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33900" y="3321050"/>
          <a:ext cx="209550" cy="209550"/>
        </p:xfrm>
        <a:graphic>
          <a:graphicData uri="http://schemas.openxmlformats.org/presentationml/2006/ole">
            <p:oleObj spid="_x0000_s7170" name="Equation" r:id="rId4" imgW="163440" imgH="163440" progId="Equation">
              <p:embed/>
            </p:oleObj>
          </a:graphicData>
        </a:graphic>
      </p:graphicFrame>
      <p:graphicFrame>
        <p:nvGraphicFramePr>
          <p:cNvPr id="7171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4498975" y="1971675"/>
          <a:ext cx="209550" cy="209550"/>
        </p:xfrm>
        <a:graphic>
          <a:graphicData uri="http://schemas.openxmlformats.org/presentationml/2006/ole">
            <p:oleObj spid="_x0000_s7171" name="Equation" r:id="rId5" imgW="163440" imgH="163440" progId="Equation">
              <p:embed/>
            </p:oleObj>
          </a:graphicData>
        </a:graphic>
      </p:graphicFrame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>
          <a:xfrm>
            <a:off x="684213" y="65088"/>
            <a:ext cx="7772400" cy="814387"/>
          </a:xfrm>
        </p:spPr>
        <p:txBody>
          <a:bodyPr/>
          <a:lstStyle/>
          <a:p>
            <a:pPr>
              <a:defRPr/>
            </a:pPr>
            <a:r>
              <a:rPr lang="en-US" smtClean="0"/>
              <a:t>Sampling Distribution of     (cont.)</a:t>
            </a:r>
          </a:p>
        </p:txBody>
      </p:sp>
      <p:graphicFrame>
        <p:nvGraphicFramePr>
          <p:cNvPr id="7172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5891213" y="374650"/>
          <a:ext cx="258762" cy="222250"/>
        </p:xfrm>
        <a:graphic>
          <a:graphicData uri="http://schemas.openxmlformats.org/presentationml/2006/ole">
            <p:oleObj spid="_x0000_s7172" name="Equation" r:id="rId6" imgW="163440" imgH="163440" progId="Equation.2">
              <p:embed/>
            </p:oleObj>
          </a:graphicData>
        </a:graphic>
      </p:graphicFrame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4850" y="1111250"/>
            <a:ext cx="7772400" cy="4643438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mtClean="0"/>
              <a:t>	The sampling distribution of     is the probability distribution of all possible values of the sample proportion    .</a:t>
            </a:r>
          </a:p>
          <a:p>
            <a:pPr>
              <a:buFont typeface="Monotype Sorts" pitchFamily="2" charset="2"/>
              <a:buNone/>
              <a:defRPr/>
            </a:pPr>
            <a:endParaRPr lang="en-US" sz="1000" smtClean="0"/>
          </a:p>
          <a:p>
            <a:pPr>
              <a:defRPr/>
            </a:pPr>
            <a:r>
              <a:rPr lang="en-US" smtClean="0">
                <a:solidFill>
                  <a:srgbClr val="F4E448"/>
                </a:solidFill>
              </a:rPr>
              <a:t>Expected Value of</a:t>
            </a:r>
            <a:r>
              <a:rPr lang="en-US" smtClean="0">
                <a:solidFill>
                  <a:srgbClr val="FAFD00"/>
                </a:solidFill>
              </a:rPr>
              <a:t> </a:t>
            </a:r>
            <a:endParaRPr lang="en-US" smtClean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  <a:defRPr/>
            </a:pPr>
            <a:endParaRPr lang="en-US" smtClean="0"/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		where: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			</a:t>
            </a:r>
            <a:r>
              <a:rPr lang="en-US" i="1" smtClean="0"/>
              <a:t>p</a:t>
            </a:r>
            <a:r>
              <a:rPr lang="en-US" smtClean="0"/>
              <a:t> = the population proportion</a:t>
            </a:r>
          </a:p>
          <a:p>
            <a:pPr>
              <a:buFont typeface="Monotype Sorts" pitchFamily="2" charset="2"/>
              <a:buNone/>
              <a:defRPr/>
            </a:pPr>
            <a:endParaRPr lang="en-US" smtClean="0"/>
          </a:p>
          <a:p>
            <a:pPr>
              <a:buFont typeface="Monotype Sorts" pitchFamily="2" charset="2"/>
              <a:buNone/>
              <a:defRPr/>
            </a:pPr>
            <a:endParaRPr lang="en-US" smtClean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65088"/>
            <a:ext cx="7772400" cy="814387"/>
          </a:xfrm>
        </p:spPr>
        <p:txBody>
          <a:bodyPr/>
          <a:lstStyle/>
          <a:p>
            <a:pPr>
              <a:defRPr/>
            </a:pPr>
            <a:r>
              <a:rPr lang="en-US" smtClean="0"/>
              <a:t>7-6 Sampling Distribution of </a:t>
            </a:r>
          </a:p>
        </p:txBody>
      </p:sp>
      <p:graphicFrame>
        <p:nvGraphicFramePr>
          <p:cNvPr id="819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970713" y="352425"/>
          <a:ext cx="225425" cy="301625"/>
        </p:xfrm>
        <a:graphic>
          <a:graphicData uri="http://schemas.openxmlformats.org/presentationml/2006/ole">
            <p:oleObj spid="_x0000_s8194" name="Equation" r:id="rId4" imgW="176040" imgH="228600" progId="Equation.3">
              <p:embed/>
            </p:oleObj>
          </a:graphicData>
        </a:graphic>
      </p:graphicFrame>
      <p:graphicFrame>
        <p:nvGraphicFramePr>
          <p:cNvPr id="819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698750" y="1990725"/>
          <a:ext cx="215900" cy="282575"/>
        </p:xfrm>
        <a:graphic>
          <a:graphicData uri="http://schemas.openxmlformats.org/presentationml/2006/ole">
            <p:oleObj spid="_x0000_s8195" name="Equation" r:id="rId5" imgW="176040" imgH="228600" progId="Equation.3">
              <p:embed/>
            </p:oleObj>
          </a:graphicData>
        </a:graphic>
      </p:graphicFrame>
      <p:graphicFrame>
        <p:nvGraphicFramePr>
          <p:cNvPr id="819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5080000" y="1252538"/>
          <a:ext cx="215900" cy="282575"/>
        </p:xfrm>
        <a:graphic>
          <a:graphicData uri="http://schemas.openxmlformats.org/presentationml/2006/ole">
            <p:oleObj spid="_x0000_s8196" name="Equation" r:id="rId6" imgW="176040" imgH="228600" progId="Equation.2">
              <p:embed/>
            </p:oleObj>
          </a:graphicData>
        </a:graphic>
      </p:graphicFrame>
      <p:graphicFrame>
        <p:nvGraphicFramePr>
          <p:cNvPr id="8197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3675063" y="2619375"/>
          <a:ext cx="215900" cy="282575"/>
        </p:xfrm>
        <a:graphic>
          <a:graphicData uri="http://schemas.openxmlformats.org/presentationml/2006/ole">
            <p:oleObj spid="_x0000_s8197" name="Equation" r:id="rId7" imgW="176040" imgH="228600" progId="Equation.2">
              <p:embed/>
            </p:oleObj>
          </a:graphicData>
        </a:graphic>
      </p:graphicFrame>
      <p:graphicFrame>
        <p:nvGraphicFramePr>
          <p:cNvPr id="8198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3916363" y="3073400"/>
          <a:ext cx="1319212" cy="341313"/>
        </p:xfrm>
        <a:graphic>
          <a:graphicData uri="http://schemas.openxmlformats.org/presentationml/2006/ole">
            <p:oleObj spid="_x0000_s8198" name="Equation" r:id="rId8" imgW="988920" imgH="264960" progId="Equation">
              <p:embed/>
            </p:oleObj>
          </a:graphicData>
        </a:graphic>
      </p:graphicFrame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Sampling Distribution of       (cont.) </a:t>
            </a:r>
          </a:p>
        </p:txBody>
      </p:sp>
      <p:graphicFrame>
        <p:nvGraphicFramePr>
          <p:cNvPr id="9218" name="Object 3">
            <a:hlinkClick r:id="" action="ppaction://ole?verb=0"/>
          </p:cNvPr>
          <p:cNvGraphicFramePr>
            <a:graphicFrameLocks/>
          </p:cNvGraphicFramePr>
          <p:nvPr>
            <p:ph sz="quarter" idx="1"/>
          </p:nvPr>
        </p:nvGraphicFramePr>
        <p:xfrm>
          <a:off x="2509838" y="2144713"/>
          <a:ext cx="163512" cy="163512"/>
        </p:xfrm>
        <a:graphic>
          <a:graphicData uri="http://schemas.openxmlformats.org/presentationml/2006/ole">
            <p:oleObj spid="_x0000_s9218" name="Equation" r:id="rId4" imgW="163440" imgH="163440" progId="Equation.3">
              <p:embed/>
            </p:oleObj>
          </a:graphicData>
        </a:graphic>
      </p:graphicFrame>
      <p:graphicFrame>
        <p:nvGraphicFramePr>
          <p:cNvPr id="9219" name="Object 16">
            <a:hlinkClick r:id="" action="ppaction://ole?verb=0"/>
          </p:cNvPr>
          <p:cNvGraphicFramePr>
            <a:graphicFrameLocks/>
          </p:cNvGraphicFramePr>
          <p:nvPr>
            <p:ph sz="quarter" idx="2"/>
          </p:nvPr>
        </p:nvGraphicFramePr>
        <p:xfrm>
          <a:off x="5265738" y="1979613"/>
          <a:ext cx="176212" cy="228600"/>
        </p:xfrm>
        <a:graphic>
          <a:graphicData uri="http://schemas.openxmlformats.org/presentationml/2006/ole">
            <p:oleObj spid="_x0000_s9219" name="Equation" r:id="rId5" imgW="176040" imgH="228600" progId="Equation.3">
              <p:embed/>
            </p:oleObj>
          </a:graphicData>
        </a:graphic>
      </p:graphicFrame>
      <p:graphicFrame>
        <p:nvGraphicFramePr>
          <p:cNvPr id="9220" name="Object 18">
            <a:hlinkClick r:id="" action="ppaction://ole?verb=0"/>
          </p:cNvPr>
          <p:cNvGraphicFramePr>
            <a:graphicFrameLocks/>
          </p:cNvGraphicFramePr>
          <p:nvPr>
            <p:ph sz="quarter" idx="3"/>
          </p:nvPr>
        </p:nvGraphicFramePr>
        <p:xfrm>
          <a:off x="5380038" y="4471988"/>
          <a:ext cx="176212" cy="228600"/>
        </p:xfrm>
        <a:graphic>
          <a:graphicData uri="http://schemas.openxmlformats.org/presentationml/2006/ole">
            <p:oleObj spid="_x0000_s9220" name="Equation" r:id="rId6" imgW="176040" imgH="228600" progId="Equation.3">
              <p:embed/>
            </p:oleObj>
          </a:graphicData>
        </a:graphic>
      </p:graphicFrame>
      <p:sp>
        <p:nvSpPr>
          <p:cNvPr id="9225" name="Oval 5"/>
          <p:cNvSpPr>
            <a:spLocks noChangeArrowheads="1"/>
          </p:cNvSpPr>
          <p:nvPr/>
        </p:nvSpPr>
        <p:spPr bwMode="auto">
          <a:xfrm>
            <a:off x="914400" y="1371600"/>
            <a:ext cx="2533650" cy="24955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457200" indent="-457200" algn="ctr"/>
            <a:r>
              <a:rPr lang="en-US" sz="3200"/>
              <a:t>p</a:t>
            </a:r>
          </a:p>
        </p:txBody>
      </p:sp>
      <p:sp>
        <p:nvSpPr>
          <p:cNvPr id="9226" name="Line 6"/>
          <p:cNvSpPr>
            <a:spLocks noChangeShapeType="1"/>
          </p:cNvSpPr>
          <p:nvPr/>
        </p:nvSpPr>
        <p:spPr bwMode="auto">
          <a:xfrm>
            <a:off x="3067050" y="2038350"/>
            <a:ext cx="1847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7" name="Line 7"/>
          <p:cNvSpPr>
            <a:spLocks noChangeShapeType="1"/>
          </p:cNvSpPr>
          <p:nvPr/>
        </p:nvSpPr>
        <p:spPr bwMode="auto">
          <a:xfrm>
            <a:off x="3238500" y="2876550"/>
            <a:ext cx="1771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8" name="Line 8"/>
          <p:cNvSpPr>
            <a:spLocks noChangeShapeType="1"/>
          </p:cNvSpPr>
          <p:nvPr/>
        </p:nvSpPr>
        <p:spPr bwMode="auto">
          <a:xfrm>
            <a:off x="2971800" y="3657600"/>
            <a:ext cx="2019300" cy="800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9" name="Line 10"/>
          <p:cNvSpPr>
            <a:spLocks noChangeShapeType="1"/>
          </p:cNvSpPr>
          <p:nvPr/>
        </p:nvSpPr>
        <p:spPr bwMode="auto">
          <a:xfrm>
            <a:off x="3238500" y="3276600"/>
            <a:ext cx="1733550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221" name="Object 20">
            <a:hlinkClick r:id="" action="ppaction://ole?verb=0"/>
          </p:cNvPr>
          <p:cNvGraphicFramePr>
            <a:graphicFrameLocks/>
          </p:cNvGraphicFramePr>
          <p:nvPr>
            <p:ph sz="quarter" idx="4"/>
          </p:nvPr>
        </p:nvGraphicFramePr>
        <p:xfrm>
          <a:off x="5399088" y="2776538"/>
          <a:ext cx="176212" cy="228600"/>
        </p:xfrm>
        <a:graphic>
          <a:graphicData uri="http://schemas.openxmlformats.org/presentationml/2006/ole">
            <p:oleObj spid="_x0000_s9221" name="Equation" r:id="rId7" imgW="176040" imgH="228600" progId="Equation.3">
              <p:embed/>
            </p:oleObj>
          </a:graphicData>
        </a:graphic>
      </p:graphicFrame>
      <p:graphicFrame>
        <p:nvGraphicFramePr>
          <p:cNvPr id="9222" name="Object 2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951538" y="339725"/>
          <a:ext cx="176212" cy="228600"/>
        </p:xfrm>
        <a:graphic>
          <a:graphicData uri="http://schemas.openxmlformats.org/presentationml/2006/ole">
            <p:oleObj spid="_x0000_s9222" name="Equation" r:id="rId8" imgW="176040" imgH="228600" progId="Equation.3">
              <p:embed/>
            </p:oleObj>
          </a:graphicData>
        </a:graphic>
      </p:graphicFrame>
      <p:graphicFrame>
        <p:nvGraphicFramePr>
          <p:cNvPr id="9223" name="Object 2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265738" y="3482975"/>
          <a:ext cx="176212" cy="228600"/>
        </p:xfrm>
        <a:graphic>
          <a:graphicData uri="http://schemas.openxmlformats.org/presentationml/2006/ole">
            <p:oleObj spid="_x0000_s9223" name="Equation" r:id="rId9" imgW="176040" imgH="22860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01">
  <a:themeElements>
    <a:clrScheme name="">
      <a:dk1>
        <a:srgbClr val="3C0023"/>
      </a:dk1>
      <a:lt1>
        <a:srgbClr val="FFFFFF"/>
      </a:lt1>
      <a:dk2>
        <a:srgbClr val="300153"/>
      </a:dk2>
      <a:lt2>
        <a:srgbClr val="F6BF69"/>
      </a:lt2>
      <a:accent1>
        <a:srgbClr val="618FFD"/>
      </a:accent1>
      <a:accent2>
        <a:srgbClr val="B760F9"/>
      </a:accent2>
      <a:accent3>
        <a:srgbClr val="ADAAB3"/>
      </a:accent3>
      <a:accent4>
        <a:srgbClr val="DADADA"/>
      </a:accent4>
      <a:accent5>
        <a:srgbClr val="B7C6FE"/>
      </a:accent5>
      <a:accent6>
        <a:srgbClr val="A656E2"/>
      </a:accent6>
      <a:hlink>
        <a:srgbClr val="919191"/>
      </a:hlink>
      <a:folHlink>
        <a:srgbClr val="B50069"/>
      </a:folHlink>
    </a:clrScheme>
    <a:fontScheme name="Ch01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C:\Slides\ESBE2ppt\CH01.PPT</Template>
  <TotalTime>1867</TotalTime>
  <Pages>30</Pages>
  <Words>2092</Words>
  <Application>Microsoft Office PowerPoint</Application>
  <PresentationFormat>On-screen Show (4:3)</PresentationFormat>
  <Paragraphs>563</Paragraphs>
  <Slides>62</Slides>
  <Notes>58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Book Antiqua</vt:lpstr>
      <vt:lpstr>Monotype Sorts</vt:lpstr>
      <vt:lpstr>Arial Narrow</vt:lpstr>
      <vt:lpstr>Symbol</vt:lpstr>
      <vt:lpstr>Wingdings</vt:lpstr>
      <vt:lpstr>Times New Roman</vt:lpstr>
      <vt:lpstr>Ch01</vt:lpstr>
      <vt:lpstr>Equation</vt:lpstr>
      <vt:lpstr>MathType Equation</vt:lpstr>
      <vt:lpstr>Chapter 7 Sampling and Sampling Distributions</vt:lpstr>
      <vt:lpstr>7.3 Point Estimation </vt:lpstr>
      <vt:lpstr> Sampling Error</vt:lpstr>
      <vt:lpstr>7.5  Sampling Distribution of </vt:lpstr>
      <vt:lpstr>Sampling Distribution of       (cont.) </vt:lpstr>
      <vt:lpstr>Sampling Distribution of     (cont.)</vt:lpstr>
      <vt:lpstr>Sampling Distribution of     (cont.)</vt:lpstr>
      <vt:lpstr>7-6 Sampling Distribution of </vt:lpstr>
      <vt:lpstr>Sampling Distribution of       (cont.) </vt:lpstr>
      <vt:lpstr>Sampling Distribution of     (cont.)</vt:lpstr>
      <vt:lpstr>Practical Value of the Sampling Distribution of </vt:lpstr>
      <vt:lpstr>Chapter 8 Interval Estimation</vt:lpstr>
      <vt:lpstr>Slide 13</vt:lpstr>
      <vt:lpstr>Interval Estimate of a Population Mean: </vt:lpstr>
      <vt:lpstr>Interval Estimation of a Population Mean:  with  Unknown</vt:lpstr>
      <vt:lpstr>t  Distribution</vt:lpstr>
      <vt:lpstr>Slide 17</vt:lpstr>
      <vt:lpstr>t  Distribution (cont.)</vt:lpstr>
      <vt:lpstr>t  Distribution (cont.)</vt:lpstr>
      <vt:lpstr>8.3 Sample Size for an Interval Estimate of a Population Mean</vt:lpstr>
      <vt:lpstr>8.4 Interval Estimation of a Population Proportion</vt:lpstr>
      <vt:lpstr>8.4 Interval Estimation of a Population Proportion (cont.)</vt:lpstr>
      <vt:lpstr>Sample Size for an Interval Estimate of a Population Proportion</vt:lpstr>
      <vt:lpstr>Chapter 9  Hypothesis Testing</vt:lpstr>
      <vt:lpstr>9.1 Developing Null and Alternative Hypotheses</vt:lpstr>
      <vt:lpstr>Developing Null and Alternative Hypotheses (cont.)</vt:lpstr>
      <vt:lpstr>A Summary of Forms for Null and Alternative Hypotheses about a Population Mean</vt:lpstr>
      <vt:lpstr>Example </vt:lpstr>
      <vt:lpstr>9.2 Type I and Type II Errors</vt:lpstr>
      <vt:lpstr> Type I and Type II Errors (cont.)</vt:lpstr>
      <vt:lpstr>Type I and Type II Errors (cont.)</vt:lpstr>
      <vt:lpstr>9.3-9.4 One-Tailed  and Two-Tailed Tests  </vt:lpstr>
      <vt:lpstr>9.3-9.4 One-Tailed  and Two-Tailed Tests (cont.)</vt:lpstr>
      <vt:lpstr>Slide 34</vt:lpstr>
      <vt:lpstr>One &amp;Two-Tailed Tests about a Population Mean:</vt:lpstr>
      <vt:lpstr>One &amp;Two-Tailed Tests about a Population Mean</vt:lpstr>
      <vt:lpstr>Confidence Interval Approach to a Two-Tailed Test about a Population Mean</vt:lpstr>
      <vt:lpstr>9.5 Tests About a Population Mean</vt:lpstr>
      <vt:lpstr>Tests About a Population Mean</vt:lpstr>
      <vt:lpstr>9.6 Tests About a Population Proportion</vt:lpstr>
      <vt:lpstr>Tests About a Population Proportion (cont.)</vt:lpstr>
      <vt:lpstr>Chapter 10  Comparisons Involving Means </vt:lpstr>
      <vt:lpstr>10.1 Inferences About the Difference Between Two Population Means:  s 1 and s 2 Known</vt:lpstr>
      <vt:lpstr>Slide 44</vt:lpstr>
      <vt:lpstr>Slide 45</vt:lpstr>
      <vt:lpstr>Slide 46</vt:lpstr>
      <vt:lpstr>Chapter 10  Comparisons Involving Means</vt:lpstr>
      <vt:lpstr>Slide 48</vt:lpstr>
      <vt:lpstr>Slide 49</vt:lpstr>
      <vt:lpstr>  Hypothesis Tests About the Difference  between the Means of Two Populations:   </vt:lpstr>
      <vt:lpstr>  Hypothesis Tests About the Difference  between the Means of Two Populations: </vt:lpstr>
      <vt:lpstr>Slide 52</vt:lpstr>
      <vt:lpstr>Slide 53</vt:lpstr>
      <vt:lpstr>Slide 54</vt:lpstr>
      <vt:lpstr>Slide 55</vt:lpstr>
      <vt:lpstr>  Hypothesis Tests About the Difference between the Means of Two Populations:   </vt:lpstr>
      <vt:lpstr> Hypothesis Tests About the Difference between the Means of Two Populations:    </vt:lpstr>
      <vt:lpstr>Slide 58</vt:lpstr>
      <vt:lpstr>Inferences About the Difference  Between the Proportions of Two Populations</vt:lpstr>
      <vt:lpstr>Sampling Distribution of        </vt:lpstr>
      <vt:lpstr>Interval Estimation of p1 - p2</vt:lpstr>
      <vt:lpstr>Hypothesis Tests about p1 - p2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 CONTINUOUS PROBABILITY DISTRIBUTIONS</dc:title>
  <dc:subject/>
  <dc:creator>John S. Loucks IV</dc:creator>
  <cp:keywords/>
  <dc:description/>
  <cp:lastModifiedBy>lnajjar</cp:lastModifiedBy>
  <cp:revision>65</cp:revision>
  <cp:lastPrinted>1601-01-01T00:00:00Z</cp:lastPrinted>
  <dcterms:created xsi:type="dcterms:W3CDTF">1996-08-26T13:38:50Z</dcterms:created>
  <dcterms:modified xsi:type="dcterms:W3CDTF">2011-02-03T06:11:54Z</dcterms:modified>
</cp:coreProperties>
</file>