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92" r:id="rId2"/>
    <p:sldId id="261" r:id="rId3"/>
    <p:sldId id="294" r:id="rId4"/>
    <p:sldId id="288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297" r:id="rId18"/>
    <p:sldId id="263" r:id="rId19"/>
    <p:sldId id="296" r:id="rId20"/>
    <p:sldId id="268" r:id="rId21"/>
    <p:sldId id="281" r:id="rId22"/>
    <p:sldId id="275" r:id="rId23"/>
    <p:sldId id="276" r:id="rId24"/>
    <p:sldId id="282" r:id="rId25"/>
    <p:sldId id="298" r:id="rId26"/>
    <p:sldId id="280" r:id="rId27"/>
    <p:sldId id="299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3" r:id="rId37"/>
    <p:sldId id="324" r:id="rId38"/>
    <p:sldId id="325" r:id="rId39"/>
    <p:sldId id="326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</p:sldIdLst>
  <p:sldSz cx="9144000" cy="6858000" type="screen4x3"/>
  <p:notesSz cx="7086600" cy="9372600"/>
  <p:embeddedFontLst>
    <p:embeddedFont>
      <p:font typeface="Book Antiqua" pitchFamily="18" charset="0"/>
      <p:regular r:id="rId56"/>
      <p:bold r:id="rId57"/>
      <p:italic r:id="rId58"/>
      <p:boldItalic r:id="rId59"/>
    </p:embeddedFont>
    <p:embeddedFont>
      <p:font typeface="Monotype Sorts" pitchFamily="2" charset="2"/>
      <p:regular r:id="rId60"/>
    </p:embeddedFont>
    <p:embeddedFont>
      <p:font typeface="Arial Narrow" pitchFamily="34" charset="0"/>
      <p:regular r:id="rId61"/>
      <p:bold r:id="rId62"/>
      <p:italic r:id="rId63"/>
      <p:boldItalic r:id="rId6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00648"/>
    <a:srgbClr val="CC0066"/>
    <a:srgbClr val="660033"/>
    <a:srgbClr val="666699"/>
    <a:srgbClr val="6600CC"/>
    <a:srgbClr val="FFFF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2" autoAdjust="0"/>
    <p:restoredTop sz="90929"/>
  </p:normalViewPr>
  <p:slideViewPr>
    <p:cSldViewPr snapToGrid="0">
      <p:cViewPr varScale="1">
        <p:scale>
          <a:sx n="73" d="100"/>
          <a:sy n="73" d="100"/>
        </p:scale>
        <p:origin x="-312" y="-84"/>
      </p:cViewPr>
      <p:guideLst>
        <p:guide orient="horz" pos="2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94475" y="8969375"/>
            <a:ext cx="420688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060" tIns="45714" rIns="93060" bIns="45714" anchor="ctr">
            <a:spAutoFit/>
          </a:bodyPr>
          <a:lstStyle/>
          <a:p>
            <a:pPr algn="r" defTabSz="939800"/>
            <a:fld id="{05B45717-250F-42B7-9DD5-E214BA0EF476}" type="slidenum">
              <a:rPr lang="en-US" sz="1400">
                <a:effectLst/>
              </a:rPr>
              <a:pPr algn="r" defTabSz="939800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4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1350"/>
            <a:ext cx="5197475" cy="4217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60" tIns="45714" rIns="9306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9613"/>
            <a:ext cx="4668838" cy="3502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94475" y="8969375"/>
            <a:ext cx="420688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060" tIns="45714" rIns="93060" bIns="45714" anchor="ctr">
            <a:spAutoFit/>
          </a:bodyPr>
          <a:lstStyle/>
          <a:p>
            <a:pPr algn="r" defTabSz="939800"/>
            <a:fld id="{1B0C4E5E-FDD7-4EFC-80EB-88F53DE9D94D}" type="slidenum">
              <a:rPr lang="en-US" sz="1400">
                <a:effectLst/>
              </a:rPr>
              <a:pPr algn="r" defTabSz="939800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4242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9800">
              <a:spcBef>
                <a:spcPct val="0"/>
              </a:spcBef>
            </a:pPr>
            <a:endParaRPr lang="en-US" sz="25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709613"/>
            <a:ext cx="4668838" cy="3502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451350"/>
            <a:ext cx="5197475" cy="421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039" tIns="47020" rIns="94039" bIns="470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9800">
              <a:spcBef>
                <a:spcPct val="0"/>
              </a:spcBef>
            </a:pPr>
            <a:endParaRPr lang="en-US" sz="25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9800">
              <a:spcBef>
                <a:spcPct val="0"/>
              </a:spcBef>
            </a:pPr>
            <a:endParaRPr lang="en-US" sz="25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709613"/>
            <a:ext cx="4668838" cy="3502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451350"/>
            <a:ext cx="5197475" cy="421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039" tIns="47020" rIns="94039" bIns="47020"/>
          <a:lstStyle/>
          <a:p>
            <a:pPr defTabSz="939800">
              <a:spcBef>
                <a:spcPct val="0"/>
              </a:spcBef>
            </a:pPr>
            <a:endParaRPr lang="en-US" sz="25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709613"/>
            <a:ext cx="4668838" cy="3502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451350"/>
            <a:ext cx="5197475" cy="421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039" tIns="47020" rIns="94039" bIns="470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709613"/>
            <a:ext cx="4668838" cy="3502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451350"/>
            <a:ext cx="5197475" cy="421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039" tIns="47020" rIns="94039" bIns="47020"/>
          <a:lstStyle/>
          <a:p>
            <a:pPr defTabSz="939800">
              <a:spcBef>
                <a:spcPct val="0"/>
              </a:spcBef>
            </a:pPr>
            <a:endParaRPr lang="en-US" sz="25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Modified by L.Najjar</a:t>
            </a:r>
          </a:p>
          <a:p>
            <a:r>
              <a:rPr lang="en-US"/>
              <a:t>ISQA(UNO)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r>
              <a:rPr lang="en-US"/>
              <a:t>66.67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Q1    Q2   Q3  25%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Q1    Q2   Q3  25%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r>
              <a:rPr lang="en-US"/>
              <a:t>Find the variance and standard deviation for patient =1.4142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r>
              <a:rPr lang="en-US"/>
              <a:t>=14.1421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032" tIns="47016" rIns="94032" bIns="470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65088"/>
            <a:ext cx="1943100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5088"/>
            <a:ext cx="5678488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104900"/>
            <a:ext cx="7772400" cy="224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388" y="3502025"/>
            <a:ext cx="7772400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00153">
                <a:gamma/>
                <a:shade val="46275"/>
                <a:invGamma/>
              </a:srgbClr>
            </a:gs>
            <a:gs pos="50000">
              <a:srgbClr val="300153"/>
            </a:gs>
            <a:gs pos="100000">
              <a:srgbClr val="300153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32771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32772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3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4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75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32776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7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8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7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50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C22525FB-4421-42F0-A66E-20A377E3F6DB}" type="slidenum">
              <a:rPr lang="en-US" sz="1800">
                <a:effectLst/>
              </a:rPr>
              <a:pPr algn="l"/>
              <a:t>‹#›</a:t>
            </a:fld>
            <a:endParaRPr lang="en-US" sz="1800">
              <a:effectLst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emf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r>
              <a:rPr lang="en-US" sz="4000"/>
              <a:t>Chapter 1</a:t>
            </a:r>
            <a:br>
              <a:rPr lang="en-US" sz="4000"/>
            </a:br>
            <a:r>
              <a:rPr lang="en-US" sz="4000"/>
              <a:t> Data and Statistics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92163" y="1544638"/>
            <a:ext cx="7038975" cy="4643437"/>
          </a:xfrm>
        </p:spPr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1800"/>
              <a:t>Modified by L. NAJJAR(UNO-ISQA)</a:t>
            </a:r>
          </a:p>
          <a:p>
            <a:endParaRPr lang="en-US" sz="18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Measurement </a:t>
            </a:r>
            <a:r>
              <a:rPr lang="en-US" sz="3200"/>
              <a:t>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Interval</a:t>
            </a:r>
            <a:endParaRPr 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123950" y="3590925"/>
            <a:ext cx="7296150" cy="723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Interval data are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always numeric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04900" y="1714500"/>
            <a:ext cx="7296150" cy="14287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data have the properties of ordinal data, and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interval between observations is expressed in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terms of a fixed unit of measure.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016000" y="4564063"/>
            <a:ext cx="7296150" cy="1809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Example: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Melissa has an SAT score of 1205, while Kevin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has an SAT score of 1090.  Melissa scored 115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points more than Kevin.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 autoUpdateAnimBg="0"/>
      <p:bldP spid="91141" grpId="0" animBg="1" autoUpdateAnimBg="0"/>
      <p:bldP spid="9114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Measurement </a:t>
            </a:r>
            <a:r>
              <a:rPr lang="en-US" sz="3200"/>
              <a:t>(cont.)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275263"/>
          </a:xfrm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Ratio</a:t>
            </a:r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877888" y="1978025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data have all the properties of interval data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ratio of two values is meaningful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000125" y="3390900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Variables such as distance, height, weight, and time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use the ratio scale.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46150" y="4732338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scale must contain a zero 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that indicates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that nothing exists for the variable at the zero point.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 autoUpdateAnimBg="0"/>
      <p:bldP spid="95239" grpId="0" animBg="1" autoUpdateAnimBg="0"/>
      <p:bldP spid="9524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Measurement </a:t>
            </a:r>
            <a:r>
              <a:rPr lang="en-US" sz="3200"/>
              <a:t>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Ratio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104900" y="1714500"/>
            <a:ext cx="7296150" cy="21717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Example: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Melissa’s college record shows 36 credit hours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earned, while Kevin’s record shows 72 credit 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hours earned.  Kevin has twice as many credit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hours earned as Melissa.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104900" y="1219200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Data can be further classified as being qualitative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or quantitative.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104900" y="2806700"/>
            <a:ext cx="7296150" cy="14478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statistical analysis that is appropriate depends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on whether the data for the variable are qualitative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or quantitative.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1087438" y="4667250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In general, there are more alternatives for statistical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analysis when the data are quantitative.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685800" y="1682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 and Quantitative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 autoUpdateAnimBg="0"/>
      <p:bldP spid="99333" grpId="0" animBg="1" autoUpdateAnimBg="0"/>
      <p:bldP spid="993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Qualitative Data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39763" y="1289050"/>
            <a:ext cx="7639050" cy="9715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Labels or names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used to identify an attribute of each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element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09613" y="2586038"/>
            <a:ext cx="7639050" cy="6096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Often referred to as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categorical data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79463" y="3521075"/>
            <a:ext cx="7639050" cy="10096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Use either the nominal or ordinal scale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measurement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866775" y="4786313"/>
            <a:ext cx="7639050" cy="6477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Can be either numeric or nonnumeric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954088" y="5654675"/>
            <a:ext cx="7639050" cy="6858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Appropriate statistical analyses are rather limited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nimBg="1" autoUpdateAnimBg="0"/>
      <p:bldP spid="101381" grpId="0" animBg="1" autoUpdateAnimBg="0"/>
      <p:bldP spid="101382" grpId="0" animBg="1" autoUpdateAnimBg="0"/>
      <p:bldP spid="10138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Data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831850" y="955675"/>
            <a:ext cx="7639050" cy="22860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Quantitative data indicate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how many or how much: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333500" y="1828800"/>
            <a:ext cx="6553200" cy="609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discrete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if measuring how many</a:t>
            </a:r>
            <a:endParaRPr lang="en-US" sz="24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333500" y="2552700"/>
            <a:ext cx="655320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continuous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if measuring how much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798513" y="3584575"/>
            <a:ext cx="7639050" cy="6477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Quantitative data are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always numeric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831850" y="4732338"/>
            <a:ext cx="7639050" cy="10287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Ordinary arithmetic operations are meaningful for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quantitative data.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 autoUpdateAnimBg="0"/>
      <p:bldP spid="103428" grpId="0" animBg="1" autoUpdateAnimBg="0"/>
      <p:bldP spid="103429" grpId="0" animBg="1" autoUpdateAnimBg="0"/>
      <p:bldP spid="103430" grpId="0" animBg="1" autoUpdateAnimBg="0"/>
      <p:bldP spid="10343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85800" y="460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Scales of Measurement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89175" y="1976438"/>
            <a:ext cx="1978025" cy="4699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427788" y="1976438"/>
            <a:ext cx="1997075" cy="4699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19150" y="3244850"/>
            <a:ext cx="1827213" cy="469900"/>
          </a:xfrm>
          <a:prstGeom prst="rect">
            <a:avLst/>
          </a:prstGeom>
          <a:gradFill rotWithShape="0">
            <a:gsLst>
              <a:gs pos="0">
                <a:srgbClr val="9900FF">
                  <a:gamma/>
                  <a:shade val="46275"/>
                  <a:invGamma/>
                </a:srgbClr>
              </a:gs>
              <a:gs pos="50000">
                <a:srgbClr val="9900FF"/>
              </a:gs>
              <a:gs pos="100000">
                <a:srgbClr val="9900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Numerical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746875" y="3243263"/>
            <a:ext cx="1779588" cy="469900"/>
          </a:xfrm>
          <a:prstGeom prst="rect">
            <a:avLst/>
          </a:prstGeom>
          <a:gradFill rotWithShape="0">
            <a:gsLst>
              <a:gs pos="0">
                <a:srgbClr val="9900FF">
                  <a:gamma/>
                  <a:shade val="46275"/>
                  <a:invGamma/>
                </a:srgbClr>
              </a:gs>
              <a:gs pos="50000">
                <a:srgbClr val="9900FF"/>
              </a:gs>
              <a:gs pos="100000">
                <a:srgbClr val="9900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Numerical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679825" y="3244850"/>
            <a:ext cx="2332038" cy="469900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Nonnumerical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4552950" y="1143000"/>
            <a:ext cx="1485900" cy="4953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381000" y="4514850"/>
            <a:ext cx="1395413" cy="469900"/>
          </a:xfrm>
          <a:prstGeom prst="rect">
            <a:avLst/>
          </a:prstGeom>
          <a:gradFill rotWithShape="0">
            <a:gsLst>
              <a:gs pos="0">
                <a:srgbClr val="808000">
                  <a:gamma/>
                  <a:shade val="46275"/>
                  <a:invGamma/>
                </a:srgbClr>
              </a:gs>
              <a:gs pos="50000">
                <a:srgbClr val="808000"/>
              </a:gs>
              <a:gs pos="100000">
                <a:srgbClr val="808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Nominal</a:t>
            </a:r>
          </a:p>
        </p:txBody>
      </p:sp>
      <p:cxnSp>
        <p:nvCxnSpPr>
          <p:cNvPr id="105482" name="AutoShape 10"/>
          <p:cNvCxnSpPr>
            <a:cxnSpLocks noChangeShapeType="1"/>
            <a:stCxn id="105480" idx="2"/>
            <a:endCxn id="105475" idx="0"/>
          </p:cNvCxnSpPr>
          <p:nvPr/>
        </p:nvCxnSpPr>
        <p:spPr bwMode="auto">
          <a:xfrm rot="10800000" flipV="1">
            <a:off x="3278188" y="1390650"/>
            <a:ext cx="1274762" cy="5857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</p:cxnSp>
      <p:cxnSp>
        <p:nvCxnSpPr>
          <p:cNvPr id="105483" name="AutoShape 11"/>
          <p:cNvCxnSpPr>
            <a:cxnSpLocks noChangeShapeType="1"/>
            <a:stCxn id="105480" idx="6"/>
            <a:endCxn id="105476" idx="0"/>
          </p:cNvCxnSpPr>
          <p:nvPr/>
        </p:nvCxnSpPr>
        <p:spPr bwMode="auto">
          <a:xfrm>
            <a:off x="6038850" y="1390650"/>
            <a:ext cx="1387475" cy="5857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</p:cxnSp>
      <p:cxnSp>
        <p:nvCxnSpPr>
          <p:cNvPr id="105484" name="AutoShape 12"/>
          <p:cNvCxnSpPr>
            <a:cxnSpLocks noChangeShapeType="1"/>
            <a:stCxn id="105475" idx="2"/>
            <a:endCxn id="105477" idx="0"/>
          </p:cNvCxnSpPr>
          <p:nvPr/>
        </p:nvCxnSpPr>
        <p:spPr bwMode="auto">
          <a:xfrm rot="5400000">
            <a:off x="2106613" y="2073275"/>
            <a:ext cx="798512" cy="1544638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908175" y="4514850"/>
            <a:ext cx="1270000" cy="469900"/>
          </a:xfrm>
          <a:prstGeom prst="rect">
            <a:avLst/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Ordinal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3451225" y="4514850"/>
            <a:ext cx="1395413" cy="469900"/>
          </a:xfrm>
          <a:prstGeom prst="rect">
            <a:avLst/>
          </a:prstGeom>
          <a:gradFill rotWithShape="0">
            <a:gsLst>
              <a:gs pos="0">
                <a:srgbClr val="808000">
                  <a:gamma/>
                  <a:shade val="46275"/>
                  <a:invGamma/>
                </a:srgbClr>
              </a:gs>
              <a:gs pos="50000">
                <a:srgbClr val="808000"/>
              </a:gs>
              <a:gs pos="100000">
                <a:srgbClr val="8080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Nominal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975225" y="4514850"/>
            <a:ext cx="1250950" cy="469900"/>
          </a:xfrm>
          <a:prstGeom prst="rect">
            <a:avLst/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Ordinal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6480175" y="4514850"/>
            <a:ext cx="1257300" cy="469900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Interval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7870825" y="4514850"/>
            <a:ext cx="908050" cy="469900"/>
          </a:xfrm>
          <a:prstGeom prst="rect">
            <a:avLst/>
          </a:prstGeom>
          <a:gradFill rotWithShape="0">
            <a:gsLst>
              <a:gs pos="0">
                <a:srgbClr val="00CC99">
                  <a:gamma/>
                  <a:shade val="46275"/>
                  <a:invGamma/>
                </a:srgbClr>
              </a:gs>
              <a:gs pos="5000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Ratio</a:t>
            </a:r>
          </a:p>
        </p:txBody>
      </p:sp>
      <p:cxnSp>
        <p:nvCxnSpPr>
          <p:cNvPr id="105490" name="AutoShape 18"/>
          <p:cNvCxnSpPr>
            <a:cxnSpLocks noChangeShapeType="1"/>
            <a:stCxn id="105475" idx="2"/>
            <a:endCxn id="105479" idx="0"/>
          </p:cNvCxnSpPr>
          <p:nvPr/>
        </p:nvCxnSpPr>
        <p:spPr bwMode="auto">
          <a:xfrm rot="16200000" flipH="1">
            <a:off x="3663157" y="2061369"/>
            <a:ext cx="798512" cy="1568450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05491" name="AutoShape 19"/>
          <p:cNvCxnSpPr>
            <a:cxnSpLocks noChangeShapeType="1"/>
            <a:stCxn id="105477" idx="2"/>
            <a:endCxn id="105481" idx="0"/>
          </p:cNvCxnSpPr>
          <p:nvPr/>
        </p:nvCxnSpPr>
        <p:spPr bwMode="auto">
          <a:xfrm rot="5400000">
            <a:off x="1006475" y="3787775"/>
            <a:ext cx="800100" cy="6540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05492" name="AutoShape 20"/>
          <p:cNvCxnSpPr>
            <a:cxnSpLocks noChangeShapeType="1"/>
            <a:stCxn id="105477" idx="2"/>
            <a:endCxn id="105485" idx="0"/>
          </p:cNvCxnSpPr>
          <p:nvPr/>
        </p:nvCxnSpPr>
        <p:spPr bwMode="auto">
          <a:xfrm rot="16200000" flipH="1">
            <a:off x="1738313" y="3709987"/>
            <a:ext cx="800100" cy="8096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05493" name="AutoShape 21"/>
          <p:cNvCxnSpPr>
            <a:cxnSpLocks noChangeShapeType="1"/>
            <a:stCxn id="105479" idx="2"/>
            <a:endCxn id="105486" idx="0"/>
          </p:cNvCxnSpPr>
          <p:nvPr/>
        </p:nvCxnSpPr>
        <p:spPr bwMode="auto">
          <a:xfrm rot="5400000">
            <a:off x="4098132" y="3766343"/>
            <a:ext cx="800100" cy="6969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05494" name="AutoShape 22"/>
          <p:cNvCxnSpPr>
            <a:cxnSpLocks noChangeShapeType="1"/>
            <a:stCxn id="105479" idx="2"/>
            <a:endCxn id="105487" idx="0"/>
          </p:cNvCxnSpPr>
          <p:nvPr/>
        </p:nvCxnSpPr>
        <p:spPr bwMode="auto">
          <a:xfrm rot="16200000" flipH="1">
            <a:off x="4823619" y="3737769"/>
            <a:ext cx="800100" cy="7540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05495" name="AutoShape 23"/>
          <p:cNvCxnSpPr>
            <a:cxnSpLocks noChangeShapeType="1"/>
            <a:stCxn id="105478" idx="2"/>
            <a:endCxn id="105488" idx="0"/>
          </p:cNvCxnSpPr>
          <p:nvPr/>
        </p:nvCxnSpPr>
        <p:spPr bwMode="auto">
          <a:xfrm rot="5400000">
            <a:off x="6972300" y="3849688"/>
            <a:ext cx="801687" cy="528638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05496" name="AutoShape 24"/>
          <p:cNvCxnSpPr>
            <a:cxnSpLocks noChangeShapeType="1"/>
            <a:stCxn id="105478" idx="2"/>
            <a:endCxn id="105489" idx="0"/>
          </p:cNvCxnSpPr>
          <p:nvPr/>
        </p:nvCxnSpPr>
        <p:spPr bwMode="auto">
          <a:xfrm rot="16200000" flipH="1">
            <a:off x="7580313" y="3770313"/>
            <a:ext cx="801687" cy="687387"/>
          </a:xfrm>
          <a:prstGeom prst="bentConnector3">
            <a:avLst>
              <a:gd name="adj1" fmla="val 4990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7429500" y="245745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5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0"/>
                            </p:stCondLst>
                            <p:childTnLst>
                              <p:par>
                                <p:cTn id="8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4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50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 autoUpdateAnimBg="0"/>
      <p:bldP spid="105476" grpId="0" animBg="1" autoUpdateAnimBg="0"/>
      <p:bldP spid="105477" grpId="0" animBg="1" autoUpdateAnimBg="0"/>
      <p:bldP spid="105478" grpId="0" animBg="1" autoUpdateAnimBg="0"/>
      <p:bldP spid="105479" grpId="0" animBg="1" autoUpdateAnimBg="0"/>
      <p:bldP spid="105480" grpId="0" animBg="1" autoUpdateAnimBg="0"/>
      <p:bldP spid="105481" grpId="0" animBg="1" autoUpdateAnimBg="0"/>
      <p:bldP spid="105485" grpId="0" animBg="1" autoUpdateAnimBg="0"/>
      <p:bldP spid="105486" grpId="0" animBg="1" autoUpdateAnimBg="0"/>
      <p:bldP spid="105487" grpId="0" animBg="1" autoUpdateAnimBg="0"/>
      <p:bldP spid="105488" grpId="0" animBg="1" autoUpdateAnimBg="0"/>
      <p:bldP spid="105489" grpId="0" animBg="1" autoUpdateAnimBg="0"/>
      <p:bldP spid="1054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1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33" y="1405620"/>
            <a:ext cx="4023709" cy="404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566737"/>
          </a:xfrm>
          <a:noFill/>
          <a:ln/>
        </p:spPr>
        <p:txBody>
          <a:bodyPr/>
          <a:lstStyle/>
          <a:p>
            <a:r>
              <a:rPr lang="en-US" sz="3600"/>
              <a:t>Cross-Sectional and Time Series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2838"/>
            <a:ext cx="7772400" cy="5170487"/>
          </a:xfrm>
          <a:noFill/>
          <a:ln/>
        </p:spPr>
        <p:txBody>
          <a:bodyPr/>
          <a:lstStyle/>
          <a:p>
            <a:r>
              <a:rPr lang="en-US" u="sng"/>
              <a:t>Cross-sectional data</a:t>
            </a:r>
            <a:r>
              <a:rPr lang="en-US"/>
              <a:t> are collected at the same or approximately the same point in time.</a:t>
            </a:r>
          </a:p>
          <a:p>
            <a:pPr lvl="1"/>
            <a:r>
              <a:rPr lang="en-US"/>
              <a:t>Example:  data detailing the number of building permits issued in June 2000 in each of the counties of Texas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u="sng"/>
              <a:t>Time series data</a:t>
            </a:r>
            <a:r>
              <a:rPr lang="en-US"/>
              <a:t> are collected over several time periods.</a:t>
            </a:r>
          </a:p>
          <a:p>
            <a:pPr lvl="1"/>
            <a:r>
              <a:rPr lang="en-US"/>
              <a:t>Example:  data detailing the number of building permits issued in Travis County, Texas in each of the last 36 months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Cross-Sectional and Time Series Data(cont.)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1143000"/>
            <a:ext cx="748665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1288"/>
            <a:ext cx="7772400" cy="661987"/>
          </a:xfrm>
          <a:noFill/>
          <a:ln/>
        </p:spPr>
        <p:txBody>
          <a:bodyPr/>
          <a:lstStyle/>
          <a:p>
            <a:r>
              <a:rPr lang="en-US" sz="4000"/>
              <a:t>1.2 Data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119188"/>
            <a:ext cx="7939087" cy="5272087"/>
          </a:xfrm>
          <a:noFill/>
          <a:ln/>
        </p:spPr>
        <p:txBody>
          <a:bodyPr/>
          <a:lstStyle/>
          <a:p>
            <a:r>
              <a:rPr lang="en-US" u="sng"/>
              <a:t>Data</a:t>
            </a:r>
            <a:r>
              <a:rPr lang="en-US"/>
              <a:t> are the facts and figures that are collected, summarized, analyzed, and interpreted.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The data collected in a particular study are referred to as the </a:t>
            </a:r>
            <a:r>
              <a:rPr lang="en-US" u="sng"/>
              <a:t>data set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	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12725"/>
            <a:ext cx="7772400" cy="509588"/>
          </a:xfrm>
          <a:noFill/>
          <a:ln/>
        </p:spPr>
        <p:txBody>
          <a:bodyPr/>
          <a:lstStyle/>
          <a:p>
            <a:r>
              <a:rPr lang="en-US" sz="4000"/>
              <a:t>1.4 Descriptive Statistics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3313"/>
            <a:ext cx="7772400" cy="4643437"/>
          </a:xfrm>
          <a:noFill/>
          <a:ln/>
        </p:spPr>
        <p:txBody>
          <a:bodyPr/>
          <a:lstStyle/>
          <a:p>
            <a:endParaRPr lang="en-US" u="sng"/>
          </a:p>
          <a:p>
            <a:r>
              <a:rPr lang="en-US" sz="3200" u="sng"/>
              <a:t>Descriptive statistics</a:t>
            </a:r>
            <a:r>
              <a:rPr lang="en-US" sz="3200"/>
              <a:t> are the tabular, graphical, and numerical methods used to </a:t>
            </a:r>
            <a:r>
              <a:rPr lang="en-US" sz="3200" u="sng"/>
              <a:t>summarize</a:t>
            </a:r>
            <a:r>
              <a:rPr lang="en-US" sz="3200"/>
              <a:t> data.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127125" y="3436938"/>
            <a:ext cx="6905625" cy="2262187"/>
          </a:xfrm>
          <a:prstGeom prst="rect">
            <a:avLst/>
          </a:prstGeom>
          <a:gradFill rotWithShape="0">
            <a:gsLst>
              <a:gs pos="0">
                <a:srgbClr val="6600CC">
                  <a:gamma/>
                  <a:shade val="46275"/>
                  <a:invGamma/>
                </a:srgbClr>
              </a:gs>
              <a:gs pos="50000">
                <a:srgbClr val="6600CC"/>
              </a:gs>
              <a:gs pos="100000">
                <a:srgbClr val="6600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3000" y="3505200"/>
          <a:ext cx="68580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Worksheet" r:id="rId4" imgW="3153091" imgH="867016" progId="Excel.Sheet.8">
                  <p:embed/>
                </p:oleObj>
              </mc:Choice>
              <mc:Fallback>
                <p:oleObj name="Worksheet" r:id="rId4" imgW="3153091" imgH="867016" progId="Excel.Shee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6858000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00CC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6600CC"/>
                                </a:gs>
                                <a:gs pos="100000">
                                  <a:srgbClr val="6600CC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5800" y="650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1 :  Hudson Auto Repair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87388" y="1104900"/>
            <a:ext cx="7772400" cy="526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The manager of Hudson Auto would like to have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better understanding of the cost of parts used in the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engine tune-ups performed in the shop.  She examines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50 customer invoices for tune-ups.  The costs of parts,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rounded to the nearest dollar, are listed below.</a:t>
            </a:r>
          </a:p>
          <a:p>
            <a:pPr marL="342900" indent="-342900"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195263"/>
            <a:ext cx="7772400" cy="814387"/>
          </a:xfrm>
        </p:spPr>
        <p:txBody>
          <a:bodyPr/>
          <a:lstStyle/>
          <a:p>
            <a:pPr algn="l"/>
            <a:r>
              <a:rPr lang="en-US" sz="3200"/>
              <a:t>Example 1:  Hudson Auto Repair(cont.)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54150"/>
            <a:ext cx="7772400" cy="4643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Tabular Summary  (Frequencies and Percent Frequencies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800">
              <a:solidFill>
                <a:srgbClr val="FFFF00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/>
              <a:t>	  	          Parts	       		       Percent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/>
              <a:t>		        </a:t>
            </a:r>
            <a:r>
              <a:rPr lang="en-US" u="sng"/>
              <a:t>Cost ($)</a:t>
            </a:r>
            <a:r>
              <a:rPr lang="en-US"/>
              <a:t>      </a:t>
            </a:r>
            <a:r>
              <a:rPr lang="en-US" u="sng"/>
              <a:t>Frequency</a:t>
            </a:r>
            <a:r>
              <a:rPr lang="en-US"/>
              <a:t>      </a:t>
            </a:r>
            <a:r>
              <a:rPr lang="en-US" u="sng"/>
              <a:t>Frequency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 50-59		  2		  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 60-69	      	13		26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 70-79		16		32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 80-89	      	  7		14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  90-99		  7		14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        100-109	    	</a:t>
            </a:r>
            <a:r>
              <a:rPr lang="en-US" u="sng"/>
              <a:t>  5</a:t>
            </a:r>
            <a:r>
              <a:rPr lang="en-US"/>
              <a:t>		</a:t>
            </a:r>
            <a:r>
              <a:rPr lang="en-US" u="sng"/>
              <a:t>10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	          Total     50	          100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1 :  Hudson Auto Repair(cont.)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Graphical Summary  (Histogram)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324725" y="5468938"/>
            <a:ext cx="106203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>
                <a:effectLst/>
              </a:rPr>
              <a:t>Parts</a:t>
            </a:r>
          </a:p>
          <a:p>
            <a:pPr algn="l"/>
            <a:r>
              <a:rPr lang="en-US" sz="2000" b="1">
                <a:effectLst/>
              </a:rPr>
              <a:t>Cost ($)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1931988" y="5813425"/>
            <a:ext cx="528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1925638" y="1712913"/>
            <a:ext cx="0" cy="406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1822450" y="5364163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822450" y="4953000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1822450" y="4503738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1822450" y="4075113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822450" y="3606800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822450" y="3159125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1822450" y="2709863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1804988" y="2260600"/>
            <a:ext cx="20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1822450" y="1830388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474788" y="5189538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2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1474788" y="4797425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4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1474788" y="4348163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6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1474788" y="3881438"/>
            <a:ext cx="307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8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401763" y="3432175"/>
            <a:ext cx="43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10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1401763" y="2965450"/>
            <a:ext cx="43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12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401763" y="2516188"/>
            <a:ext cx="43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14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401763" y="2068513"/>
            <a:ext cx="43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16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419225" y="1619250"/>
            <a:ext cx="434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18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2439988" y="5394325"/>
            <a:ext cx="717550" cy="417513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3155950" y="2963863"/>
            <a:ext cx="719138" cy="2847975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3875088" y="2308225"/>
            <a:ext cx="717550" cy="3502025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4592638" y="4308475"/>
            <a:ext cx="719137" cy="1501775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311775" y="4308475"/>
            <a:ext cx="719138" cy="1501775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 rot="16200000">
            <a:off x="477044" y="3331369"/>
            <a:ext cx="1395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>
                <a:effectLst/>
              </a:rPr>
              <a:t>Frequency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6030913" y="4756150"/>
            <a:ext cx="717550" cy="10541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2205038" y="5853113"/>
            <a:ext cx="4816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</a:rPr>
              <a:t>50        60       70       80        90      100     110</a:t>
            </a: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V="1">
            <a:off x="2024063" y="5681663"/>
            <a:ext cx="7937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V="1">
            <a:off x="2109788" y="5807075"/>
            <a:ext cx="77787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2103438" y="5713413"/>
            <a:ext cx="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1 :  Hudson Auto Repair(cont.)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Numerical Descriptive Statistics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The most common numerical descriptive statistic is the </a:t>
            </a:r>
            <a:r>
              <a:rPr lang="en-US" sz="2800" u="sng"/>
              <a:t>average</a:t>
            </a:r>
            <a:r>
              <a:rPr lang="en-US" sz="2800"/>
              <a:t> (or </a:t>
            </a:r>
            <a:r>
              <a:rPr lang="en-US" sz="2800" u="sng"/>
              <a:t>mean</a:t>
            </a:r>
            <a:r>
              <a:rPr lang="en-US" sz="2800"/>
              <a:t>). </a:t>
            </a:r>
          </a:p>
          <a:p>
            <a:pPr lvl="1"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/>
              <a:t>Hudson’s average cost of parts, based on the 50 tune-ups studied, is $79 (found by summing the 50 cost values and then dividing by 50).</a:t>
            </a:r>
          </a:p>
          <a:p>
            <a:pPr lvl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12725"/>
            <a:ext cx="7772400" cy="509588"/>
          </a:xfrm>
          <a:noFill/>
          <a:ln/>
        </p:spPr>
        <p:txBody>
          <a:bodyPr/>
          <a:lstStyle/>
          <a:p>
            <a:r>
              <a:rPr lang="en-US" sz="4000"/>
              <a:t>1.5 Statistical Inference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3313"/>
            <a:ext cx="7772400" cy="5180012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 sz="2800" u="sng"/>
              <a:t>Statistical inference</a:t>
            </a:r>
            <a:r>
              <a:rPr lang="en-US" sz="2800"/>
              <a:t> is the process of using data obtained from a small group of elements (the </a:t>
            </a:r>
            <a:r>
              <a:rPr lang="en-US" sz="2800" u="sng"/>
              <a:t>sample</a:t>
            </a:r>
            <a:r>
              <a:rPr lang="en-US" sz="2800"/>
              <a:t>) to make estimates and test hypotheses about the characteristics of a larger group of elements (the </a:t>
            </a:r>
            <a:r>
              <a:rPr lang="en-US" sz="2800" u="sng"/>
              <a:t>population</a:t>
            </a:r>
            <a:r>
              <a:rPr lang="en-US" sz="2800"/>
              <a:t>).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r>
              <a:rPr lang="en-US" sz="2800"/>
              <a:t>Population: The set of all elements of interest in a particular study.</a:t>
            </a:r>
          </a:p>
          <a:p>
            <a:endParaRPr lang="en-US" sz="2800"/>
          </a:p>
          <a:p>
            <a:r>
              <a:rPr lang="en-US" sz="2800"/>
              <a:t>Sample: A subset of the population.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1 :  Hudson Auto Repair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Process of Statistical Inference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1439863" y="1716088"/>
            <a:ext cx="2865437" cy="2228850"/>
          </a:xfrm>
          <a:prstGeom prst="ellipse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1.  Population 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consists of all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tune-ups.  Average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cost of parts is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unknown</a:t>
            </a:r>
            <a:r>
              <a:rPr lang="en-US">
                <a:effectLst/>
              </a:rPr>
              <a:t>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313363" y="2119313"/>
            <a:ext cx="2613025" cy="1403350"/>
          </a:xfrm>
          <a:prstGeom prst="rect">
            <a:avLst/>
          </a:prstGeom>
          <a:gradFill rotWithShape="0">
            <a:gsLst>
              <a:gs pos="0">
                <a:srgbClr val="6600CC">
                  <a:gamma/>
                  <a:shade val="46275"/>
                  <a:invGamma/>
                </a:srgbClr>
              </a:gs>
              <a:gs pos="50000">
                <a:srgbClr val="6600CC"/>
              </a:gs>
              <a:gs pos="100000">
                <a:srgbClr val="6600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A sample of 50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engine tune-ups 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is examined.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291138" y="4521200"/>
            <a:ext cx="2763837" cy="1673225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3.  The sample data </a:t>
            </a:r>
          </a:p>
          <a:p>
            <a:pPr marL="457200" indent="-457200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provide a sample</a:t>
            </a:r>
          </a:p>
          <a:p>
            <a:pPr marL="457200" indent="-457200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average cost of</a:t>
            </a:r>
          </a:p>
          <a:p>
            <a:pPr marL="457200" indent="-457200"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$79 per tune-up.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289050" y="4530725"/>
            <a:ext cx="3187700" cy="165735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4.  The value of the 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sample average is used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to  make an estimate of</a:t>
            </a:r>
          </a:p>
          <a:p>
            <a:pPr marL="457200" indent="-457200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the population average.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310063" y="2827338"/>
            <a:ext cx="981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6662738" y="3562350"/>
            <a:ext cx="0" cy="947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H="1">
            <a:off x="4495800" y="5359400"/>
            <a:ext cx="788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2890838" y="3937000"/>
            <a:ext cx="0" cy="5889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 2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Assume we are interested in the average age of UNO students.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Population of interest?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Size of the population?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Size of the sample?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Characteristics of interest?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Is the variable of interest QL or QN?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 Descriptive statistic used in this study?</a:t>
            </a:r>
          </a:p>
          <a:p>
            <a:pPr marL="457200" indent="-457200">
              <a:buFont typeface="Monotype Sorts" pitchFamily="2" charset="2"/>
              <a:buAutoNum type="alphaLcPeriod"/>
            </a:pPr>
            <a:r>
              <a:rPr lang="en-US"/>
              <a:t>Describe the process of statistical inference in this study.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0850"/>
            <a:ext cx="7772400" cy="814388"/>
          </a:xfrm>
        </p:spPr>
        <p:txBody>
          <a:bodyPr/>
          <a:lstStyle/>
          <a:p>
            <a:r>
              <a:rPr lang="en-US"/>
              <a:t>Chapter 3</a:t>
            </a:r>
            <a:br>
              <a:rPr lang="en-US"/>
            </a:br>
            <a:r>
              <a:rPr lang="en-US"/>
              <a:t> Descriptive Statistics II: </a:t>
            </a:r>
            <a:br>
              <a:rPr lang="en-US"/>
            </a:br>
            <a:r>
              <a:rPr lang="en-US"/>
              <a:t>Numerical Methods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71513" y="1592263"/>
            <a:ext cx="6559550" cy="4643437"/>
          </a:xfrm>
        </p:spPr>
        <p:txBody>
          <a:bodyPr/>
          <a:lstStyle/>
          <a:p>
            <a:endParaRPr lang="en-US" sz="2000"/>
          </a:p>
          <a:p>
            <a:endParaRPr lang="en-US"/>
          </a:p>
          <a:p>
            <a:r>
              <a:rPr lang="en-US" sz="2800"/>
              <a:t>Measures of Location</a:t>
            </a:r>
          </a:p>
          <a:p>
            <a:r>
              <a:rPr lang="en-US" sz="2800"/>
              <a:t>Measures of Variability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000"/>
              <a:t>Modified by L.Najjar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ISQA(UNO)</a:t>
            </a:r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80975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3.1 Measures of Location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04900"/>
            <a:ext cx="2400300" cy="4381500"/>
          </a:xfrm>
          <a:noFill/>
          <a:ln/>
        </p:spPr>
        <p:txBody>
          <a:bodyPr/>
          <a:lstStyle/>
          <a:p>
            <a:endParaRPr lang="en-US"/>
          </a:p>
          <a:p>
            <a:r>
              <a:rPr lang="en-US"/>
              <a:t>Mean</a:t>
            </a:r>
          </a:p>
          <a:p>
            <a:r>
              <a:rPr lang="en-US"/>
              <a:t>Median</a:t>
            </a:r>
          </a:p>
          <a:p>
            <a:r>
              <a:rPr lang="en-US"/>
              <a:t>Mode</a:t>
            </a:r>
          </a:p>
          <a:p>
            <a:r>
              <a:rPr lang="en-US"/>
              <a:t>Percentiles</a:t>
            </a:r>
          </a:p>
          <a:p>
            <a:r>
              <a:rPr lang="en-US"/>
              <a:t>Quartiles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3949700" y="1403350"/>
            <a:ext cx="2209800" cy="2601913"/>
            <a:chOff x="3211" y="1927"/>
            <a:chExt cx="1392" cy="163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3211" y="1927"/>
              <a:ext cx="1392" cy="1639"/>
              <a:chOff x="3639" y="2262"/>
              <a:chExt cx="1168" cy="1503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3942" y="2939"/>
                <a:ext cx="572" cy="8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l"/>
                <a:r>
                  <a:rPr lang="en-US" sz="8800" i="1">
                    <a:effectLst/>
                  </a:rPr>
                  <a:t>x</a:t>
                </a:r>
              </a:p>
            </p:txBody>
          </p:sp>
          <p:sp>
            <p:nvSpPr>
              <p:cNvPr id="109575" name="Rectangle 7"/>
              <p:cNvSpPr>
                <a:spLocks noChangeArrowheads="1"/>
              </p:cNvSpPr>
              <p:nvPr/>
            </p:nvSpPr>
            <p:spPr bwMode="auto">
              <a:xfrm rot="21180000">
                <a:off x="4027" y="2262"/>
                <a:ext cx="484" cy="89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9600">
                    <a:solidFill>
                      <a:srgbClr val="0034D2"/>
                    </a:solidFill>
                    <a:effectLst/>
                    <a:latin typeface="Symbol" pitchFamily="18" charset="2"/>
                  </a:rPr>
                  <a:t></a:t>
                </a:r>
              </a:p>
            </p:txBody>
          </p:sp>
          <p:sp>
            <p:nvSpPr>
              <p:cNvPr id="109576" name="Rectangle 8"/>
              <p:cNvSpPr>
                <a:spLocks noChangeArrowheads="1"/>
              </p:cNvSpPr>
              <p:nvPr/>
            </p:nvSpPr>
            <p:spPr bwMode="auto">
              <a:xfrm rot="21120000">
                <a:off x="3639" y="2569"/>
                <a:ext cx="374" cy="6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7200">
                    <a:solidFill>
                      <a:srgbClr val="CF0E30"/>
                    </a:solidFill>
                    <a:effectLst/>
                    <a:latin typeface="Symbol" pitchFamily="18" charset="2"/>
                  </a:rPr>
                  <a:t></a:t>
                </a:r>
              </a:p>
            </p:txBody>
          </p:sp>
          <p:sp>
            <p:nvSpPr>
              <p:cNvPr id="109577" name="Rectangle 9"/>
              <p:cNvSpPr>
                <a:spLocks noChangeArrowheads="1"/>
              </p:cNvSpPr>
              <p:nvPr/>
            </p:nvSpPr>
            <p:spPr bwMode="auto">
              <a:xfrm rot="1320000">
                <a:off x="4260" y="2758"/>
                <a:ext cx="547" cy="7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8000">
                    <a:solidFill>
                      <a:srgbClr val="037C03"/>
                    </a:solidFill>
                    <a:effectLst/>
                  </a:rPr>
                  <a:t>%</a:t>
                </a:r>
              </a:p>
            </p:txBody>
          </p:sp>
        </p:grp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28600"/>
            <a:ext cx="7816850" cy="936625"/>
          </a:xfrm>
          <a:noFill/>
          <a:ln/>
        </p:spPr>
        <p:txBody>
          <a:bodyPr/>
          <a:lstStyle/>
          <a:p>
            <a:r>
              <a:rPr lang="en-US" sz="4000"/>
              <a:t>Elements, Variables, and Observations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22388"/>
            <a:ext cx="7939087" cy="5272087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elements</a:t>
            </a:r>
            <a:r>
              <a:rPr lang="en-US"/>
              <a:t> are the entities on which data are collected.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u="sng"/>
              <a:t>variable</a:t>
            </a:r>
            <a:r>
              <a:rPr lang="en-US"/>
              <a:t> is a characteristic of interest for the elements.</a:t>
            </a:r>
          </a:p>
          <a:p>
            <a:endParaRPr lang="en-US"/>
          </a:p>
          <a:p>
            <a:r>
              <a:rPr lang="en-US"/>
              <a:t>The set of measurements collected for a particular element is called an </a:t>
            </a:r>
            <a:r>
              <a:rPr lang="en-US" u="sng"/>
              <a:t>observation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total number of data values in a data set is the number of elements multiplied by the number of variables.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1133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Mean: Is a  measure of central location of data set.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66.67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Population                                          Sample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774700" y="4679950"/>
            <a:ext cx="1524000" cy="186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effectLst/>
                <a:latin typeface="Arial Narrow" pitchFamily="34" charset="0"/>
              </a:rPr>
              <a:t>N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5130800" y="5054600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effectLst/>
                <a:latin typeface="Arial Narrow" pitchFamily="34" charset="0"/>
              </a:rPr>
              <a:t>n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476500" y="5441950"/>
            <a:ext cx="260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695450" y="3009900"/>
            <a:ext cx="4895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V="1">
            <a:off x="1752600" y="2590800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6515100" y="26289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5372100" y="2590800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6248400" y="1924050"/>
            <a:ext cx="609600" cy="666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effectLst/>
                <a:latin typeface="Arial Narrow" pitchFamily="34" charset="0"/>
              </a:rPr>
              <a:t>100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48250" y="1924050"/>
            <a:ext cx="609600" cy="666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effectLst/>
                <a:latin typeface="Arial Narrow" pitchFamily="34" charset="0"/>
              </a:rPr>
              <a:t>80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1447800" y="1943100"/>
            <a:ext cx="609600" cy="666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effectLst/>
                <a:latin typeface="Arial Narrow" pitchFamily="34" charset="0"/>
              </a:rPr>
              <a:t>20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V="1">
            <a:off x="5041900" y="30353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Mean(cont.)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14425"/>
            <a:ext cx="7772400" cy="411480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mean</a:t>
            </a:r>
            <a:r>
              <a:rPr lang="en-US"/>
              <a:t> of a data set is the average of all the data values.</a:t>
            </a:r>
          </a:p>
          <a:p>
            <a:r>
              <a:rPr lang="en-US"/>
              <a:t>If the data are from a sample, the mean is denoted by   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endParaRPr lang="en-US"/>
          </a:p>
          <a:p>
            <a:r>
              <a:rPr lang="en-US"/>
              <a:t>If the data are from a population, the mean is denoted by      (mu).</a:t>
            </a:r>
          </a:p>
        </p:txBody>
      </p:sp>
      <p:sp>
        <p:nvSpPr>
          <p:cNvPr id="113668" name="Freeform 4"/>
          <p:cNvSpPr>
            <a:spLocks/>
          </p:cNvSpPr>
          <p:nvPr/>
        </p:nvSpPr>
        <p:spPr bwMode="auto">
          <a:xfrm>
            <a:off x="1828800" y="3733800"/>
            <a:ext cx="5403850" cy="188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3" y="0"/>
              </a:cxn>
              <a:cxn ang="0">
                <a:pos x="3403" y="1184"/>
              </a:cxn>
              <a:cxn ang="0">
                <a:pos x="0" y="1184"/>
              </a:cxn>
              <a:cxn ang="0">
                <a:pos x="0" y="0"/>
              </a:cxn>
            </a:cxnLst>
            <a:rect l="0" t="0" r="r" b="b"/>
            <a:pathLst>
              <a:path w="3404" h="1185">
                <a:moveTo>
                  <a:pt x="0" y="0"/>
                </a:moveTo>
                <a:lnTo>
                  <a:pt x="3403" y="0"/>
                </a:lnTo>
                <a:lnTo>
                  <a:pt x="3403" y="1184"/>
                </a:lnTo>
                <a:lnTo>
                  <a:pt x="0" y="1184"/>
                </a:lnTo>
                <a:lnTo>
                  <a:pt x="0" y="0"/>
                </a:lnTo>
              </a:path>
            </a:pathLst>
          </a:cu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36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00488" y="2611438"/>
          <a:ext cx="1362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Equation" r:id="rId4" imgW="887400" imgH="582480" progId="EQUATION">
                  <p:embed/>
                </p:oleObj>
              </mc:Choice>
              <mc:Fallback>
                <p:oleObj name="Equation" r:id="rId4" imgW="887400" imgH="58248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611438"/>
                        <a:ext cx="13620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8308975" y="2841625"/>
            <a:ext cx="3413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367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7638" y="4605338"/>
          <a:ext cx="13001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Equation" r:id="rId6" imgW="874440" imgH="582480" progId="EQUATION">
                  <p:embed/>
                </p:oleObj>
              </mc:Choice>
              <mc:Fallback>
                <p:oleObj name="Equation" r:id="rId6" imgW="874440" imgH="582480" progId="EQUATION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605338"/>
                        <a:ext cx="13001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89225" y="4652963"/>
          <a:ext cx="501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MathType Equation" r:id="rId8" imgW="163440" imgH="214200" progId="Equation">
                  <p:embed/>
                </p:oleObj>
              </mc:Choice>
              <mc:Fallback>
                <p:oleObj name="MathType Equation" r:id="rId8" imgW="163440" imgH="214200" progId="Equation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652963"/>
                        <a:ext cx="5016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41414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58875" y="2454275"/>
          <a:ext cx="23336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10" imgW="163440" imgH="163440" progId="EQUATION">
                  <p:embed/>
                </p:oleObj>
              </mc:Choice>
              <mc:Fallback>
                <p:oleObj name="Equation" r:id="rId10" imgW="163440" imgH="163440" progId="EQUATION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454275"/>
                        <a:ext cx="23336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41414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958850" y="3543300"/>
          <a:ext cx="3748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MathType Equation" r:id="rId12" imgW="1282680" imgH="304560" progId="Equation">
                  <p:embed/>
                </p:oleObj>
              </mc:Choice>
              <mc:Fallback>
                <p:oleObj name="MathType Equation" r:id="rId12" imgW="1282680" imgH="304560" progId="Equation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543300"/>
                        <a:ext cx="3748088" cy="48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4816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 The price- earnings ratios for a sample of 10 common stocks are shown below. Find the mean.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0" y="3543300"/>
            <a:ext cx="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5717" name="Group 5"/>
          <p:cNvGraphicFramePr>
            <a:graphicFrameLocks noGrp="1"/>
          </p:cNvGraphicFramePr>
          <p:nvPr/>
        </p:nvGraphicFramePr>
        <p:xfrm>
          <a:off x="1771650" y="2006600"/>
          <a:ext cx="2247900" cy="4424363"/>
        </p:xfrm>
        <a:graphic>
          <a:graphicData uri="http://schemas.openxmlformats.org/drawingml/2006/table">
            <a:tbl>
              <a:tblPr/>
              <a:tblGrid>
                <a:gridCol w="1409700"/>
                <a:gridCol w="8382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Company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P/E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55" name="Object 4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92688" y="2179638"/>
          <a:ext cx="1362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6" name="Equation" r:id="rId4" imgW="887400" imgH="582480" progId="EQUATION">
                  <p:embed/>
                </p:oleObj>
              </mc:Choice>
              <mc:Fallback>
                <p:oleObj name="Equation" r:id="rId4" imgW="887400" imgH="582480" progId="EQUATION">
                  <p:embed/>
                  <p:pic>
                    <p:nvPicPr>
                      <p:cNvPr id="0" name="Picture 4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2179638"/>
                        <a:ext cx="13620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56" name="Rectangle 44"/>
          <p:cNvSpPr>
            <a:spLocks noChangeArrowheads="1"/>
          </p:cNvSpPr>
          <p:nvPr/>
        </p:nvSpPr>
        <p:spPr bwMode="auto">
          <a:xfrm>
            <a:off x="4591050" y="3149600"/>
            <a:ext cx="278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=5+……..+8/10=10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80975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Median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08900" cy="5181600"/>
          </a:xfrm>
          <a:noFill/>
          <a:ln/>
        </p:spPr>
        <p:txBody>
          <a:bodyPr/>
          <a:lstStyle/>
          <a:p>
            <a:r>
              <a:rPr lang="en-US" sz="2000"/>
              <a:t>The </a:t>
            </a:r>
            <a:r>
              <a:rPr lang="en-US" sz="2000" u="sng"/>
              <a:t>median</a:t>
            </a:r>
            <a:r>
              <a:rPr lang="en-US" sz="2000"/>
              <a:t> of a data set is the value in the middle when the data items are arranged in ascending order.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50%    median      50%</a:t>
            </a:r>
          </a:p>
          <a:p>
            <a:r>
              <a:rPr lang="en-US" sz="2000"/>
              <a:t>If there is an odd number of items, the median is the value of the middle item.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0 5 8 4 5 3 2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0 2 3 </a:t>
            </a:r>
            <a:r>
              <a:rPr lang="en-US" sz="2000">
                <a:solidFill>
                  <a:srgbClr val="FF5008"/>
                </a:solidFill>
              </a:rPr>
              <a:t>4</a:t>
            </a:r>
            <a:r>
              <a:rPr lang="en-US" sz="2000"/>
              <a:t> 5 5 8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r>
              <a:rPr lang="en-US" sz="2000"/>
              <a:t>If there is an even number of items, the median is the average of the values for the middle two items.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0 2 3 </a:t>
            </a:r>
            <a:r>
              <a:rPr lang="en-US" sz="2000">
                <a:solidFill>
                  <a:srgbClr val="FF5008"/>
                </a:solidFill>
              </a:rPr>
              <a:t>4 5</a:t>
            </a:r>
            <a:r>
              <a:rPr lang="en-US" sz="2000"/>
              <a:t> 5 8 9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Median=4+5/2=4.5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3276600" y="1917700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MathType Equation" r:id="rId4" imgW="126720" imgH="152280" progId="Equation">
                  <p:embed/>
                </p:oleObj>
              </mc:Choice>
              <mc:Fallback>
                <p:oleObj name="MathType Equation" r:id="rId4" imgW="126720" imgH="152280" progId="Equation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17700"/>
                        <a:ext cx="127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4508500" y="1905000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MathType Equation" r:id="rId6" imgW="126720" imgH="152280" progId="Equation">
                  <p:embed/>
                </p:oleObj>
              </mc:Choice>
              <mc:Fallback>
                <p:oleObj name="MathType Equation" r:id="rId6" imgW="126720" imgH="152280" progId="Equation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905000"/>
                        <a:ext cx="127000" cy="152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378200" y="1917700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MathType Equation" r:id="rId8" imgW="126720" imgH="152280" progId="Equation">
                  <p:embed/>
                </p:oleObj>
              </mc:Choice>
              <mc:Fallback>
                <p:oleObj name="MathType Equation" r:id="rId8" imgW="126720" imgH="152280" progId="Equation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917700"/>
                        <a:ext cx="127000" cy="152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(cont.)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240338"/>
          </a:xfrm>
        </p:spPr>
        <p:txBody>
          <a:bodyPr/>
          <a:lstStyle/>
          <a:p>
            <a:r>
              <a:rPr lang="en-US"/>
              <a:t>Remark: If there are extreme values. The median provides a better measure of central location than mean.</a:t>
            </a:r>
          </a:p>
          <a:p>
            <a:endParaRPr lang="en-US"/>
          </a:p>
          <a:p>
            <a:r>
              <a:rPr lang="en-US"/>
              <a:t>Ex. Consider the following incomes(in 1000) 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17, 18, 20, 22, 70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Find the mean and the median.Which one is  a better measure of central location ?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= 17+……+70/5=29.4 (in 1000)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Median= 20 (in 1000)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aphicFrame>
        <p:nvGraphicFramePr>
          <p:cNvPr id="1198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52575" y="4968875"/>
          <a:ext cx="23336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Equation" r:id="rId4" imgW="163440" imgH="163440" progId="EQUATION">
                  <p:embed/>
                </p:oleObj>
              </mc:Choice>
              <mc:Fallback>
                <p:oleObj name="Equation" r:id="rId4" imgW="163440" imgH="163440" progId="EQUATION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968875"/>
                        <a:ext cx="23336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41414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66688"/>
            <a:ext cx="7772400" cy="585787"/>
          </a:xfrm>
          <a:noFill/>
          <a:ln/>
        </p:spPr>
        <p:txBody>
          <a:bodyPr/>
          <a:lstStyle/>
          <a:p>
            <a:r>
              <a:rPr lang="en-US"/>
              <a:t>Mode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u="sng"/>
              <a:t>mode</a:t>
            </a:r>
            <a:r>
              <a:rPr lang="en-US" sz="2000"/>
              <a:t> of a data set is the value that occurs with greatest frequency.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4, 3, 4, 4, 5, 2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Remark: The mode is an important measure of location for QL data.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</a:t>
            </a:r>
            <a:r>
              <a:rPr lang="en-US" sz="2000" u="sng"/>
              <a:t>Class Standing        Fr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FR                        25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SP                        15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JR                          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SR                         5</a:t>
            </a:r>
          </a:p>
          <a:p>
            <a:pPr>
              <a:lnSpc>
                <a:spcPct val="90000"/>
              </a:lnSpc>
            </a:pPr>
            <a:r>
              <a:rPr lang="en-US" sz="2000"/>
              <a:t>Bimodal: Data with 2 modes 5,5,5,6,7,8,9,9,9,10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Multimodal: Data with more than 2 modes.</a:t>
            </a: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1104900" y="333375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3067050" y="3200400"/>
            <a:ext cx="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80975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Percentiles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04900"/>
            <a:ext cx="8324850" cy="5092700"/>
          </a:xfrm>
          <a:noFill/>
          <a:ln/>
        </p:spPr>
        <p:txBody>
          <a:bodyPr/>
          <a:lstStyle/>
          <a:p>
            <a:r>
              <a:rPr lang="en-US" sz="2000"/>
              <a:t>The </a:t>
            </a:r>
            <a:r>
              <a:rPr lang="en-US" sz="2000" i="1" u="sng"/>
              <a:t>p</a:t>
            </a:r>
            <a:r>
              <a:rPr lang="en-US" sz="2000" u="sng"/>
              <a:t>th percentile</a:t>
            </a:r>
            <a:r>
              <a:rPr lang="en-US" sz="2000"/>
              <a:t> of a data set is a value such that at least </a:t>
            </a:r>
            <a:r>
              <a:rPr lang="en-US" sz="2000" i="1"/>
              <a:t>p</a:t>
            </a:r>
            <a:r>
              <a:rPr lang="en-US" sz="2000"/>
              <a:t> percent of the items take on this value or less and at least (100-</a:t>
            </a:r>
            <a:r>
              <a:rPr lang="en-US" sz="2000" i="1"/>
              <a:t>p</a:t>
            </a:r>
            <a:r>
              <a:rPr lang="en-US" sz="2000"/>
              <a:t>) percent of the items take on this value or more.</a:t>
            </a:r>
          </a:p>
          <a:p>
            <a:endParaRPr lang="en-US" sz="2000"/>
          </a:p>
          <a:p>
            <a:r>
              <a:rPr lang="en-US" sz="2000"/>
              <a:t>80</a:t>
            </a:r>
            <a:r>
              <a:rPr lang="en-US" sz="2000" baseline="30000"/>
              <a:t>th</a:t>
            </a:r>
            <a:r>
              <a:rPr lang="en-US" sz="2000"/>
              <a:t> percentile for exam was 75, means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80% of students got     75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     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Quartiles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r>
              <a:rPr lang="en-US" sz="2000"/>
              <a:t>Quartiles are specific percentiles</a:t>
            </a:r>
          </a:p>
          <a:p>
            <a:r>
              <a:rPr lang="en-US" sz="2000"/>
              <a:t>First Quartile = 25th Percentile=Q1             </a:t>
            </a:r>
          </a:p>
          <a:p>
            <a:r>
              <a:rPr lang="en-US" sz="2000"/>
              <a:t>Second Quartile = 50th Percentile =Q2</a:t>
            </a:r>
          </a:p>
          <a:p>
            <a:r>
              <a:rPr lang="en-US" sz="2000"/>
              <a:t>Third Quartile = 75th Percentile=Q3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289300" y="2921000"/>
          <a:ext cx="1793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MathType Equation" r:id="rId4" imgW="126720" imgH="152280" progId="Equation">
                  <p:embed/>
                </p:oleObj>
              </mc:Choice>
              <mc:Fallback>
                <p:oleObj name="MathType Equation" r:id="rId4" imgW="126720" imgH="152280" progId="Equation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921000"/>
                        <a:ext cx="179388" cy="215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Quartiles</a:t>
            </a:r>
          </a:p>
        </p:txBody>
      </p:sp>
      <p:sp>
        <p:nvSpPr>
          <p:cNvPr id="128003" name="Freeform 3"/>
          <p:cNvSpPr>
            <a:spLocks/>
          </p:cNvSpPr>
          <p:nvPr/>
        </p:nvSpPr>
        <p:spPr bwMode="auto">
          <a:xfrm>
            <a:off x="1625600" y="1225550"/>
            <a:ext cx="3238500" cy="1911350"/>
          </a:xfrm>
          <a:custGeom>
            <a:avLst/>
            <a:gdLst/>
            <a:ahLst/>
            <a:cxnLst>
              <a:cxn ang="0">
                <a:pos x="0" y="1180"/>
              </a:cxn>
              <a:cxn ang="0">
                <a:pos x="872" y="4"/>
              </a:cxn>
              <a:cxn ang="0">
                <a:pos x="2040" y="1204"/>
              </a:cxn>
            </a:cxnLst>
            <a:rect l="0" t="0" r="r" b="b"/>
            <a:pathLst>
              <a:path w="2040" h="1204">
                <a:moveTo>
                  <a:pt x="0" y="1180"/>
                </a:moveTo>
                <a:cubicBezTo>
                  <a:pt x="266" y="590"/>
                  <a:pt x="532" y="0"/>
                  <a:pt x="872" y="4"/>
                </a:cubicBezTo>
                <a:cubicBezTo>
                  <a:pt x="1212" y="8"/>
                  <a:pt x="1844" y="1004"/>
                  <a:pt x="2040" y="120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3022600" y="1244600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387600" y="1701800"/>
            <a:ext cx="0" cy="147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 flipH="1" flipV="1">
            <a:off x="3835400" y="1828800"/>
            <a:ext cx="254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3835400" y="1841500"/>
            <a:ext cx="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1527175" y="3355975"/>
            <a:ext cx="37671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               </a:t>
            </a:r>
            <a:r>
              <a:rPr lang="en-US" sz="1800">
                <a:effectLst/>
              </a:rPr>
              <a:t>Q1        Q2        Q3</a:t>
            </a: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1562100" y="3187700"/>
            <a:ext cx="337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1889125" y="2619375"/>
            <a:ext cx="4651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447925" y="2251075"/>
            <a:ext cx="4905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3121025" y="2390775"/>
            <a:ext cx="4651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870325" y="2733675"/>
            <a:ext cx="4651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90488"/>
            <a:ext cx="7772400" cy="738187"/>
          </a:xfrm>
          <a:noFill/>
          <a:ln/>
        </p:spPr>
        <p:txBody>
          <a:bodyPr/>
          <a:lstStyle/>
          <a:p>
            <a:r>
              <a:rPr lang="en-US"/>
              <a:t>Percentiles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41413"/>
            <a:ext cx="7772400" cy="52451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lvl="1">
              <a:lnSpc>
                <a:spcPct val="90000"/>
              </a:lnSpc>
              <a:buClr>
                <a:srgbClr val="FAFD00"/>
              </a:buClr>
            </a:pPr>
            <a:r>
              <a:rPr lang="en-US" sz="2000"/>
              <a:t>Arrange the data in ascending order.</a:t>
            </a:r>
          </a:p>
          <a:p>
            <a:pPr lvl="1">
              <a:lnSpc>
                <a:spcPct val="90000"/>
              </a:lnSpc>
              <a:buClr>
                <a:srgbClr val="FAFD00"/>
              </a:buClr>
            </a:pPr>
            <a:r>
              <a:rPr lang="en-US" sz="2000"/>
              <a:t>Compute index </a:t>
            </a:r>
            <a:r>
              <a:rPr lang="en-US" sz="2000" i="1"/>
              <a:t>i</a:t>
            </a:r>
            <a:r>
              <a:rPr lang="en-US" sz="2000"/>
              <a:t>, the position of the </a:t>
            </a:r>
            <a:r>
              <a:rPr lang="en-US" sz="2000" i="1"/>
              <a:t>p</a:t>
            </a:r>
            <a:r>
              <a:rPr lang="en-US" sz="2000"/>
              <a:t>th percentile.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			      </a:t>
            </a:r>
            <a:r>
              <a:rPr lang="en-US" sz="2000" i="1"/>
              <a:t>i</a:t>
            </a:r>
            <a:r>
              <a:rPr lang="en-US" sz="2000"/>
              <a:t> = (</a:t>
            </a:r>
            <a:r>
              <a:rPr lang="en-US" sz="2000" i="1"/>
              <a:t>p</a:t>
            </a:r>
            <a:r>
              <a:rPr lang="en-US" sz="2000"/>
              <a:t>/100)</a:t>
            </a:r>
            <a:r>
              <a:rPr lang="en-US" sz="2000" i="1"/>
              <a:t>n</a:t>
            </a:r>
            <a:endParaRPr lang="en-US" sz="2000"/>
          </a:p>
          <a:p>
            <a:pPr lvl="1">
              <a:lnSpc>
                <a:spcPct val="90000"/>
              </a:lnSpc>
              <a:buClr>
                <a:srgbClr val="FAFD00"/>
              </a:buClr>
            </a:pPr>
            <a:r>
              <a:rPr lang="en-US" sz="2000"/>
              <a:t>If </a:t>
            </a:r>
            <a:r>
              <a:rPr lang="en-US" sz="2000" i="1"/>
              <a:t>i</a:t>
            </a:r>
            <a:r>
              <a:rPr lang="en-US" sz="2000"/>
              <a:t> is not an integer, round up.  The </a:t>
            </a:r>
            <a:r>
              <a:rPr lang="en-US" sz="2000" i="1"/>
              <a:t>p</a:t>
            </a:r>
            <a:r>
              <a:rPr lang="en-US" sz="2000"/>
              <a:t>th percentile is the value in the </a:t>
            </a:r>
            <a:r>
              <a:rPr lang="en-US" sz="2000" i="1"/>
              <a:t>i</a:t>
            </a:r>
            <a:r>
              <a:rPr lang="en-US" sz="2000"/>
              <a:t>th position.</a:t>
            </a:r>
          </a:p>
          <a:p>
            <a:pPr lvl="1">
              <a:lnSpc>
                <a:spcPct val="90000"/>
              </a:lnSpc>
              <a:buClr>
                <a:srgbClr val="FAFD00"/>
              </a:buClr>
            </a:pPr>
            <a:r>
              <a:rPr lang="en-US" sz="2000"/>
              <a:t>If </a:t>
            </a:r>
            <a:r>
              <a:rPr lang="en-US" sz="2000" i="1"/>
              <a:t>i</a:t>
            </a:r>
            <a:r>
              <a:rPr lang="en-US" sz="2000"/>
              <a:t> is an integer, the  </a:t>
            </a:r>
            <a:r>
              <a:rPr lang="en-US" sz="2000" i="1"/>
              <a:t>p</a:t>
            </a:r>
            <a:r>
              <a:rPr lang="en-US" sz="2000"/>
              <a:t>th percentile is the average of the values in positions</a:t>
            </a:r>
            <a:r>
              <a:rPr lang="en-US" sz="2000" i="1"/>
              <a:t> i </a:t>
            </a:r>
            <a:r>
              <a:rPr lang="en-US" sz="2000"/>
              <a:t>and </a:t>
            </a:r>
            <a:r>
              <a:rPr lang="en-US" sz="2000" i="1"/>
              <a:t>i</a:t>
            </a:r>
            <a:r>
              <a:rPr lang="en-US" sz="2000"/>
              <a:t>+1.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rgbClr val="F8DD1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/>
              <a:t>Ex.  A test was given to a sample of 20 students in a beginning typing class. Their scores were 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84 ,59,82,78,74,96,44,76,85,66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74,91,62,54,72,65,84,41,76,70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Find Q1,Q2,Q3,63</a:t>
            </a:r>
            <a:r>
              <a:rPr lang="en-US" sz="2000" baseline="30000"/>
              <a:t>th</a:t>
            </a:r>
            <a:r>
              <a:rPr lang="en-US" sz="2000"/>
              <a:t>, and 92</a:t>
            </a:r>
            <a:r>
              <a:rPr lang="en-US" sz="2000" baseline="30000"/>
              <a:t>th</a:t>
            </a:r>
            <a:r>
              <a:rPr lang="en-US" sz="2000"/>
              <a:t> percentiles.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Percentiles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4    1 4                               </a:t>
            </a:r>
            <a:r>
              <a:rPr lang="en-US" u="sng"/>
              <a:t>Q1: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5    4 9                       i= .25(20)=5, Q1=(62+65)/2=63.5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6    </a:t>
            </a:r>
            <a:r>
              <a:rPr lang="en-US">
                <a:solidFill>
                  <a:srgbClr val="FF5008"/>
                </a:solidFill>
              </a:rPr>
              <a:t>2 5</a:t>
            </a:r>
            <a:r>
              <a:rPr lang="en-US"/>
              <a:t> 6                          </a:t>
            </a:r>
            <a:r>
              <a:rPr lang="en-US" u="sng"/>
              <a:t>Q2: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7   0 2 </a:t>
            </a:r>
            <a:r>
              <a:rPr lang="en-US">
                <a:solidFill>
                  <a:srgbClr val="FF5008"/>
                </a:solidFill>
              </a:rPr>
              <a:t>4 4</a:t>
            </a:r>
            <a:r>
              <a:rPr lang="en-US"/>
              <a:t> 6 6 8           i= .50(20)=10, Q2=(74+74)/2=74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8   </a:t>
            </a:r>
            <a:r>
              <a:rPr lang="en-US">
                <a:solidFill>
                  <a:srgbClr val="FF5008"/>
                </a:solidFill>
              </a:rPr>
              <a:t>2 4</a:t>
            </a:r>
            <a:r>
              <a:rPr lang="en-US"/>
              <a:t> 4 5                      </a:t>
            </a:r>
            <a:r>
              <a:rPr lang="en-US" u="sng"/>
              <a:t>Q3: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9   </a:t>
            </a:r>
            <a:r>
              <a:rPr lang="en-US">
                <a:solidFill>
                  <a:srgbClr val="FF5008"/>
                </a:solidFill>
              </a:rPr>
              <a:t>1</a:t>
            </a:r>
            <a:r>
              <a:rPr lang="en-US"/>
              <a:t> 6                        i= .75(20)=15, Q3=(82+84)/2=83 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                                       </a:t>
            </a:r>
            <a:r>
              <a:rPr lang="en-US" u="sng"/>
              <a:t>63</a:t>
            </a:r>
            <a:r>
              <a:rPr lang="en-US" u="sng" baseline="30000"/>
              <a:t>th</a:t>
            </a:r>
            <a:r>
              <a:rPr lang="en-US" u="sng"/>
              <a:t> :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                                 i= .63(20)=12.6,         63</a:t>
            </a:r>
            <a:r>
              <a:rPr lang="en-US" baseline="30000"/>
              <a:t>th</a:t>
            </a:r>
            <a:r>
              <a:rPr lang="en-US"/>
              <a:t> =76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                                  </a:t>
            </a:r>
            <a:r>
              <a:rPr lang="en-US" u="sng"/>
              <a:t>92</a:t>
            </a:r>
            <a:r>
              <a:rPr lang="en-US" u="sng" baseline="30000"/>
              <a:t>th</a:t>
            </a:r>
            <a:r>
              <a:rPr lang="en-US" u="sng"/>
              <a:t> :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/>
              <a:t>                                 i= .92(20)=18.4,         92</a:t>
            </a:r>
            <a:r>
              <a:rPr lang="en-US" baseline="30000"/>
              <a:t>th  </a:t>
            </a:r>
            <a:r>
              <a:rPr lang="en-US"/>
              <a:t>=91</a:t>
            </a:r>
          </a:p>
          <a:p>
            <a:pPr marL="457200" indent="-457200">
              <a:buFont typeface="Monotype Sorts" pitchFamily="2" charset="2"/>
              <a:buNone/>
            </a:pPr>
            <a:endParaRPr lang="en-US" u="sng"/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1085850" y="1143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1032"/>
          <p:cNvSpPr>
            <a:spLocks noChangeArrowheads="1"/>
          </p:cNvSpPr>
          <p:nvPr/>
        </p:nvSpPr>
        <p:spPr bwMode="auto">
          <a:xfrm>
            <a:off x="3294063" y="3019425"/>
            <a:ext cx="4090987" cy="2225675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1030"/>
          <p:cNvSpPr>
            <a:spLocks noChangeArrowheads="1"/>
          </p:cNvSpPr>
          <p:nvPr/>
        </p:nvSpPr>
        <p:spPr bwMode="auto">
          <a:xfrm>
            <a:off x="3294063" y="1978025"/>
            <a:ext cx="4089400" cy="9144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1031"/>
          <p:cNvSpPr>
            <a:spLocks noChangeArrowheads="1"/>
          </p:cNvSpPr>
          <p:nvPr/>
        </p:nvSpPr>
        <p:spPr bwMode="auto">
          <a:xfrm>
            <a:off x="3284538" y="3438525"/>
            <a:ext cx="4090987" cy="4143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1029"/>
          <p:cNvSpPr>
            <a:spLocks noChangeArrowheads="1"/>
          </p:cNvSpPr>
          <p:nvPr/>
        </p:nvSpPr>
        <p:spPr bwMode="auto">
          <a:xfrm>
            <a:off x="1049338" y="3025775"/>
            <a:ext cx="2044700" cy="2227263"/>
          </a:xfrm>
          <a:prstGeom prst="rect">
            <a:avLst/>
          </a:prstGeom>
          <a:gradFill rotWithShape="0">
            <a:gsLst>
              <a:gs pos="0">
                <a:srgbClr val="6600CC">
                  <a:gamma/>
                  <a:shade val="46275"/>
                  <a:invGamma/>
                </a:srgbClr>
              </a:gs>
              <a:gs pos="50000">
                <a:srgbClr val="6600CC"/>
              </a:gs>
              <a:gs pos="100000">
                <a:srgbClr val="6600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60338"/>
            <a:ext cx="7772400" cy="814387"/>
          </a:xfrm>
        </p:spPr>
        <p:txBody>
          <a:bodyPr/>
          <a:lstStyle/>
          <a:p>
            <a:r>
              <a:rPr lang="en-US" sz="3200"/>
              <a:t>Data, Data Sets, </a:t>
            </a:r>
            <a:br>
              <a:rPr lang="en-US" sz="3200"/>
            </a:br>
            <a:r>
              <a:rPr lang="en-US" sz="3200"/>
              <a:t>Elements, Variables, and Observations</a:t>
            </a:r>
          </a:p>
        </p:txBody>
      </p:sp>
      <p:sp>
        <p:nvSpPr>
          <p:cNvPr id="58372" name="Line 1028"/>
          <p:cNvSpPr>
            <a:spLocks noChangeShapeType="1"/>
          </p:cNvSpPr>
          <p:nvPr/>
        </p:nvSpPr>
        <p:spPr bwMode="auto">
          <a:xfrm flipV="1">
            <a:off x="1004888" y="2941638"/>
            <a:ext cx="6416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3" name="Rectangle 1039"/>
          <p:cNvSpPr>
            <a:spLocks noChangeArrowheads="1"/>
          </p:cNvSpPr>
          <p:nvPr/>
        </p:nvSpPr>
        <p:spPr bwMode="auto">
          <a:xfrm>
            <a:off x="5138738" y="4322763"/>
            <a:ext cx="996950" cy="41592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AutoShape 1041"/>
          <p:cNvSpPr>
            <a:spLocks noChangeArrowheads="1"/>
          </p:cNvSpPr>
          <p:nvPr/>
        </p:nvSpPr>
        <p:spPr bwMode="auto">
          <a:xfrm>
            <a:off x="1628775" y="5613400"/>
            <a:ext cx="1563688" cy="447675"/>
          </a:xfrm>
          <a:prstGeom prst="wedgeRoundRectCallout">
            <a:avLst>
              <a:gd name="adj1" fmla="val -44722"/>
              <a:gd name="adj2" fmla="val -126597"/>
              <a:gd name="adj3" fmla="val 16667"/>
            </a:avLst>
          </a:prstGeom>
          <a:gradFill rotWithShape="0">
            <a:gsLst>
              <a:gs pos="0">
                <a:srgbClr val="6600CC">
                  <a:gamma/>
                  <a:shade val="46275"/>
                  <a:invGamma/>
                </a:srgbClr>
              </a:gs>
              <a:gs pos="50000">
                <a:srgbClr val="6600CC"/>
              </a:gs>
              <a:gs pos="100000">
                <a:srgbClr val="6600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Elements</a:t>
            </a:r>
          </a:p>
        </p:txBody>
      </p:sp>
      <p:sp>
        <p:nvSpPr>
          <p:cNvPr id="58387" name="Rectangle 104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		 Stock	        Annual     Earn/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Company	          Exchange    Sales($M)   Sh.($)</a:t>
            </a:r>
          </a:p>
          <a:p>
            <a:pPr>
              <a:buFont typeface="Monotype Sorts" pitchFamily="2" charset="2"/>
              <a:buNone/>
            </a:pPr>
            <a:endParaRPr lang="en-US" sz="800"/>
          </a:p>
          <a:p>
            <a:pPr>
              <a:buFont typeface="Monotype Sorts" pitchFamily="2" charset="2"/>
              <a:buNone/>
            </a:pPr>
            <a:r>
              <a:rPr lang="en-US"/>
              <a:t>	Dataram		AMEX	73.10	    0.86	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EnergySouth	  OTC		74.00	    1.67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Keystone		 NYSE	          365.70	    0.86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LandCare		 NYSE	          111.40	    0.33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Psychemedics	AMEX	17.60	    0.13</a:t>
            </a:r>
          </a:p>
        </p:txBody>
      </p:sp>
      <p:sp>
        <p:nvSpPr>
          <p:cNvPr id="58388" name="AutoShape 1044"/>
          <p:cNvSpPr>
            <a:spLocks noChangeArrowheads="1"/>
          </p:cNvSpPr>
          <p:nvPr/>
        </p:nvSpPr>
        <p:spPr bwMode="auto">
          <a:xfrm>
            <a:off x="1347788" y="1658938"/>
            <a:ext cx="1563687" cy="447675"/>
          </a:xfrm>
          <a:prstGeom prst="wedgeRoundRectCallout">
            <a:avLst>
              <a:gd name="adj1" fmla="val 73250"/>
              <a:gd name="adj2" fmla="val 85106"/>
              <a:gd name="adj3" fmla="val 16667"/>
            </a:avLst>
          </a:prstGeom>
          <a:gradFill rotWithShape="0">
            <a:gsLst>
              <a:gs pos="0">
                <a:srgbClr val="990099">
                  <a:gamma/>
                  <a:shade val="46275"/>
                  <a:invGamma/>
                </a:srgbClr>
              </a:gs>
              <a:gs pos="5000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Variables</a:t>
            </a:r>
          </a:p>
        </p:txBody>
      </p:sp>
      <p:sp>
        <p:nvSpPr>
          <p:cNvPr id="58389" name="AutoShape 1045"/>
          <p:cNvSpPr>
            <a:spLocks noChangeArrowheads="1"/>
          </p:cNvSpPr>
          <p:nvPr/>
        </p:nvSpPr>
        <p:spPr bwMode="auto">
          <a:xfrm>
            <a:off x="3900488" y="5645150"/>
            <a:ext cx="1563687" cy="447675"/>
          </a:xfrm>
          <a:prstGeom prst="wedgeRoundRectCallout">
            <a:avLst>
              <a:gd name="adj1" fmla="val -34060"/>
              <a:gd name="adj2" fmla="val -138296"/>
              <a:gd name="adj3" fmla="val 16667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Data Set</a:t>
            </a:r>
          </a:p>
        </p:txBody>
      </p:sp>
      <p:sp>
        <p:nvSpPr>
          <p:cNvPr id="58390" name="AutoShape 1046"/>
          <p:cNvSpPr>
            <a:spLocks noChangeArrowheads="1"/>
          </p:cNvSpPr>
          <p:nvPr/>
        </p:nvSpPr>
        <p:spPr bwMode="auto">
          <a:xfrm>
            <a:off x="6264275" y="5645150"/>
            <a:ext cx="1563688" cy="447675"/>
          </a:xfrm>
          <a:prstGeom prst="wedgeRoundRectCallout">
            <a:avLst>
              <a:gd name="adj1" fmla="val -59542"/>
              <a:gd name="adj2" fmla="val -249644"/>
              <a:gd name="adj3" fmla="val 16667"/>
            </a:avLst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Datum</a:t>
            </a:r>
          </a:p>
        </p:txBody>
      </p:sp>
      <p:sp>
        <p:nvSpPr>
          <p:cNvPr id="58391" name="AutoShape 1047"/>
          <p:cNvSpPr>
            <a:spLocks noChangeArrowheads="1"/>
          </p:cNvSpPr>
          <p:nvPr/>
        </p:nvSpPr>
        <p:spPr bwMode="auto">
          <a:xfrm rot="-5456">
            <a:off x="3587750" y="1247775"/>
            <a:ext cx="1895475" cy="447675"/>
          </a:xfrm>
          <a:prstGeom prst="wedgeRoundRectCallout">
            <a:avLst>
              <a:gd name="adj1" fmla="val 7856"/>
              <a:gd name="adj2" fmla="val 431926"/>
              <a:gd name="adj3" fmla="val 1666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Observation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09550"/>
            <a:ext cx="7772400" cy="490538"/>
          </a:xfrm>
          <a:noFill/>
          <a:ln/>
        </p:spPr>
        <p:txBody>
          <a:bodyPr/>
          <a:lstStyle/>
          <a:p>
            <a:r>
              <a:rPr lang="en-US"/>
              <a:t>3.2 Measures of Variability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5384800"/>
          </a:xfrm>
          <a:noFill/>
          <a:ln/>
        </p:spPr>
        <p:txBody>
          <a:bodyPr/>
          <a:lstStyle/>
          <a:p>
            <a:r>
              <a:rPr lang="en-US"/>
              <a:t>Variability(dispersion): Is the amount of variation or spread in the data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pic>
        <p:nvPicPr>
          <p:cNvPr id="140292" name="Picture 4" descr="~AUT0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2944813"/>
            <a:ext cx="6534150" cy="300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Variability(cont.)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Ex. Two patients in a hospital have their heart rates taken every 4 hours. Their heart rates over a 24- hours period were: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A: 68, 70, 69, 70, 71, 72    mean(A)=70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B: 65, 85, 90, 65, 55, 60      mean(B)=70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Use stem and leaf plot to see the amount of variability.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A:                               B: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6  8 9        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7  0 0 1 2                      5   5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                               6   0 5 5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                               7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                               8   5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                                              9   0</a:t>
            </a: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498600" y="3403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3886200" y="3746500"/>
            <a:ext cx="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09550"/>
            <a:ext cx="7772400" cy="490538"/>
          </a:xfrm>
          <a:noFill/>
          <a:ln/>
        </p:spPr>
        <p:txBody>
          <a:bodyPr/>
          <a:lstStyle/>
          <a:p>
            <a:r>
              <a:rPr lang="en-US"/>
              <a:t>Measures of Variability(cont.)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04900"/>
            <a:ext cx="7086600" cy="4114800"/>
          </a:xfrm>
          <a:noFill/>
          <a:ln/>
        </p:spPr>
        <p:txBody>
          <a:bodyPr/>
          <a:lstStyle/>
          <a:p>
            <a:endParaRPr lang="en-US"/>
          </a:p>
          <a:p>
            <a:r>
              <a:rPr lang="en-US"/>
              <a:t>Range</a:t>
            </a:r>
          </a:p>
          <a:p>
            <a:r>
              <a:rPr lang="en-US"/>
              <a:t>Interquartile Range</a:t>
            </a:r>
          </a:p>
          <a:p>
            <a:r>
              <a:rPr lang="en-US"/>
              <a:t>Variance</a:t>
            </a:r>
          </a:p>
          <a:p>
            <a:r>
              <a:rPr lang="en-US"/>
              <a:t>Standard Deviation</a:t>
            </a:r>
          </a:p>
          <a:p>
            <a:r>
              <a:rPr lang="en-US"/>
              <a:t>Coefficient of Variation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66688"/>
            <a:ext cx="7772400" cy="585787"/>
          </a:xfrm>
          <a:noFill/>
          <a:ln/>
        </p:spPr>
        <p:txBody>
          <a:bodyPr/>
          <a:lstStyle/>
          <a:p>
            <a:r>
              <a:rPr lang="en-US"/>
              <a:t>Range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98550"/>
            <a:ext cx="7829550" cy="40735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The </a:t>
            </a:r>
            <a:r>
              <a:rPr lang="en-US" sz="1800" u="sng"/>
              <a:t>range</a:t>
            </a:r>
            <a:r>
              <a:rPr lang="en-US" sz="1800"/>
              <a:t> of a data set is the difference between the largest and smallest data values.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    R=Largest data- Smallest data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  A=72-68=4          B=90-55=35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It is the simplest measure of variability.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It is very sensitive to the smallest and largest data values.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Ex.  Recall the income example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17K, 18K, 20K. 22K, 70K, Find the range.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    R=70K-17K=53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7772400" cy="674688"/>
          </a:xfrm>
        </p:spPr>
        <p:txBody>
          <a:bodyPr/>
          <a:lstStyle/>
          <a:p>
            <a:r>
              <a:rPr lang="en-US"/>
              <a:t>Interquartile Range</a:t>
            </a:r>
          </a:p>
        </p:txBody>
      </p:sp>
      <p:sp>
        <p:nvSpPr>
          <p:cNvPr id="147459" name="Freeform 3"/>
          <p:cNvSpPr>
            <a:spLocks/>
          </p:cNvSpPr>
          <p:nvPr/>
        </p:nvSpPr>
        <p:spPr bwMode="auto">
          <a:xfrm>
            <a:off x="1625600" y="1225550"/>
            <a:ext cx="3238500" cy="1911350"/>
          </a:xfrm>
          <a:custGeom>
            <a:avLst/>
            <a:gdLst/>
            <a:ahLst/>
            <a:cxnLst>
              <a:cxn ang="0">
                <a:pos x="0" y="1180"/>
              </a:cxn>
              <a:cxn ang="0">
                <a:pos x="872" y="4"/>
              </a:cxn>
              <a:cxn ang="0">
                <a:pos x="2040" y="1204"/>
              </a:cxn>
            </a:cxnLst>
            <a:rect l="0" t="0" r="r" b="b"/>
            <a:pathLst>
              <a:path w="2040" h="1204">
                <a:moveTo>
                  <a:pt x="0" y="1180"/>
                </a:moveTo>
                <a:cubicBezTo>
                  <a:pt x="266" y="590"/>
                  <a:pt x="532" y="0"/>
                  <a:pt x="872" y="4"/>
                </a:cubicBezTo>
                <a:cubicBezTo>
                  <a:pt x="1212" y="8"/>
                  <a:pt x="1844" y="1004"/>
                  <a:pt x="2040" y="120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3022600" y="1244600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2387600" y="1701800"/>
            <a:ext cx="0" cy="147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3835400" y="1828800"/>
            <a:ext cx="254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835400" y="1841500"/>
            <a:ext cx="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527175" y="3355975"/>
            <a:ext cx="37671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               </a:t>
            </a:r>
            <a:r>
              <a:rPr lang="en-US" sz="1800">
                <a:effectLst/>
              </a:rPr>
              <a:t>Q1        Q2        Q3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1562100" y="3187700"/>
            <a:ext cx="337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1889125" y="2619375"/>
            <a:ext cx="4651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2447925" y="2251075"/>
            <a:ext cx="4905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3121025" y="2390775"/>
            <a:ext cx="4651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3870325" y="2733675"/>
            <a:ext cx="4651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200">
                <a:effectLst/>
              </a:rPr>
              <a:t>25%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304800" y="555625"/>
            <a:ext cx="7302500" cy="225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FF00"/>
              </a:buClr>
              <a:buSzPct val="80000"/>
              <a:buFont typeface="Monotype Sorts" pitchFamily="2" charset="2"/>
              <a:buChar char="n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sz="20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interquartile range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of a data set is the difference between the third quartile and the first quartile.</a:t>
            </a:r>
          </a:p>
          <a:p>
            <a:pPr algn="l">
              <a:spcBef>
                <a:spcPct val="50000"/>
              </a:spcBef>
              <a:buClr>
                <a:srgbClr val="FFFF00"/>
              </a:buClr>
              <a:buSzPct val="80000"/>
              <a:buFont typeface="Monotype Sorts" pitchFamily="2" charset="2"/>
              <a:buChar char="n"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</a:p>
          <a:p>
            <a:pPr algn="l">
              <a:spcBef>
                <a:spcPct val="5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1322388" y="4457700"/>
            <a:ext cx="1876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IQR= Q3-Q1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311150" y="3708400"/>
            <a:ext cx="6438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It is the range for the middle 50% of the data.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0975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Interquartile Range(cont.)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104900"/>
            <a:ext cx="7943850" cy="4797425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It overcomes the sensitivity to extreme data values.</a:t>
            </a:r>
          </a:p>
          <a:p>
            <a:r>
              <a:rPr lang="en-US"/>
              <a:t>Example: Recall the income example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17K, </a:t>
            </a:r>
            <a:r>
              <a:rPr lang="en-US">
                <a:solidFill>
                  <a:srgbClr val="FF5008"/>
                </a:solidFill>
              </a:rPr>
              <a:t>18K</a:t>
            </a:r>
            <a:r>
              <a:rPr lang="en-US"/>
              <a:t>, 20K. </a:t>
            </a:r>
            <a:r>
              <a:rPr lang="en-US">
                <a:solidFill>
                  <a:srgbClr val="FF5008"/>
                </a:solidFill>
              </a:rPr>
              <a:t>22K</a:t>
            </a:r>
            <a:r>
              <a:rPr lang="en-US"/>
              <a:t>, 70K, Find IQR.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i=1.25    i=3.75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Q1=18    , Q3=22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IQR=22-18= 4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80975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Variance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4900"/>
            <a:ext cx="7772400" cy="4419600"/>
          </a:xfrm>
          <a:noFill/>
          <a:ln/>
        </p:spPr>
        <p:txBody>
          <a:bodyPr/>
          <a:lstStyle/>
          <a:p>
            <a:r>
              <a:rPr lang="en-US"/>
              <a:t>Is a measure of variability of the data around their mean</a:t>
            </a:r>
          </a:p>
          <a:p>
            <a:r>
              <a:rPr lang="en-US"/>
              <a:t>The </a:t>
            </a:r>
            <a:r>
              <a:rPr lang="en-US" u="sng"/>
              <a:t>variance</a:t>
            </a:r>
            <a:r>
              <a:rPr lang="en-US"/>
              <a:t> is the average of the squared differences between each data value and the mean.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5   5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6   0 5 5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7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8   5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                  9   0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3924300" y="3327400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 (cont.)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If the data set is a sample, the variance is denoted by </a:t>
            </a:r>
            <a:r>
              <a:rPr lang="en-US" sz="2800" i="1"/>
              <a:t>s</a:t>
            </a:r>
            <a:r>
              <a:rPr lang="en-US" sz="2800" baseline="30000"/>
              <a:t>2</a:t>
            </a:r>
            <a:r>
              <a:rPr lang="en-US" sz="2800"/>
              <a:t>.       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 sz="2800"/>
              <a:t>If the data set is a population, the variance is denoted by </a:t>
            </a:r>
            <a:r>
              <a:rPr lang="en-US" sz="2800" i="1">
                <a:latin typeface="Symbol" pitchFamily="18" charset="2"/>
              </a:rPr>
              <a:t> </a:t>
            </a:r>
            <a:r>
              <a:rPr lang="en-US" sz="2800" baseline="30000"/>
              <a:t>2</a:t>
            </a:r>
            <a:r>
              <a:rPr lang="en-US" sz="2800"/>
              <a:t>.</a:t>
            </a:r>
          </a:p>
          <a:p>
            <a:endParaRPr lang="en-US"/>
          </a:p>
        </p:txBody>
      </p:sp>
      <p:graphicFrame>
        <p:nvGraphicFramePr>
          <p:cNvPr id="1536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57588" y="4587875"/>
          <a:ext cx="18526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6" name="Equation" r:id="rId3" imgW="1725480" imgH="658800" progId="EQUATION">
                  <p:embed/>
                </p:oleObj>
              </mc:Choice>
              <mc:Fallback>
                <p:oleObj name="Equation" r:id="rId3" imgW="1725480" imgH="658800" progId="EQUATION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587875"/>
                        <a:ext cx="185261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84550" y="2125663"/>
          <a:ext cx="17414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Equation" r:id="rId5" imgW="1217520" imgH="556920" progId="EQUATION">
                  <p:embed/>
                </p:oleObj>
              </mc:Choice>
              <mc:Fallback>
                <p:oleObj name="Equation" r:id="rId5" imgW="1217520" imgH="55692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125663"/>
                        <a:ext cx="17414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0975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4900"/>
            <a:ext cx="7772400" cy="411480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standard deviation</a:t>
            </a:r>
            <a:r>
              <a:rPr lang="en-US"/>
              <a:t> of a data set is the positive square root of the variance.</a:t>
            </a:r>
          </a:p>
          <a:p>
            <a:r>
              <a:rPr lang="en-US"/>
              <a:t>It is measured in the </a:t>
            </a:r>
            <a:r>
              <a:rPr lang="en-US" u="sng"/>
              <a:t>same units as the data</a:t>
            </a:r>
            <a:r>
              <a:rPr lang="en-US"/>
              <a:t>, making it more easily comparable, than the variance, to the mean.</a:t>
            </a:r>
          </a:p>
          <a:p>
            <a:r>
              <a:rPr lang="en-US"/>
              <a:t>If the data set is a sample, the standard deviation is denoted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If the data set is a population, the standard deviation is denoted </a:t>
            </a:r>
            <a:r>
              <a:rPr lang="en-US" i="1">
                <a:latin typeface="Symbol" pitchFamily="18" charset="2"/>
              </a:rPr>
              <a:t></a:t>
            </a:r>
            <a:r>
              <a:rPr lang="en-US"/>
              <a:t>  (sigma).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061075" y="58705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2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17963" y="3824288"/>
          <a:ext cx="1149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Equation" r:id="rId4" imgW="772920" imgH="303120" progId="EQUATION">
                  <p:embed/>
                </p:oleObj>
              </mc:Choice>
              <mc:Fallback>
                <p:oleObj name="Equation" r:id="rId4" imgW="772920" imgH="30312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3824288"/>
                        <a:ext cx="11493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8563" y="5224463"/>
          <a:ext cx="166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6" imgW="887400" imgH="315720" progId="Equation">
                  <p:embed/>
                </p:oleObj>
              </mc:Choice>
              <mc:Fallback>
                <p:oleObj name="Equation" r:id="rId6" imgW="887400" imgH="315720" progId="Equation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5224463"/>
                        <a:ext cx="166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Group 2"/>
          <p:cNvGraphicFramePr>
            <a:graphicFrameLocks noGrp="1"/>
          </p:cNvGraphicFramePr>
          <p:nvPr/>
        </p:nvGraphicFramePr>
        <p:xfrm>
          <a:off x="285750" y="1609725"/>
          <a:ext cx="5554663" cy="4456113"/>
        </p:xfrm>
        <a:graphic>
          <a:graphicData uri="http://schemas.openxmlformats.org/drawingml/2006/table">
            <a:tbl>
              <a:tblPr/>
              <a:tblGrid>
                <a:gridCol w="1131888"/>
                <a:gridCol w="1474787"/>
                <a:gridCol w="1298575"/>
                <a:gridCol w="164941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      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(X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-      )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363538" y="0"/>
            <a:ext cx="6937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2400">
                <a:effectLst/>
              </a:rPr>
              <a:t>EX. Find the variance and standard deviation for patient A and B.</a:t>
            </a:r>
          </a:p>
        </p:txBody>
      </p:sp>
      <p:graphicFrame>
        <p:nvGraphicFramePr>
          <p:cNvPr id="156717" name="Object 45"/>
          <p:cNvGraphicFramePr>
            <a:graphicFrameLocks noChangeAspect="1"/>
          </p:cNvGraphicFramePr>
          <p:nvPr/>
        </p:nvGraphicFramePr>
        <p:xfrm>
          <a:off x="3473450" y="1684338"/>
          <a:ext cx="2540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9" name="MathType Equation" r:id="rId4" imgW="139680" imgH="152280" progId="Equation">
                  <p:embed/>
                </p:oleObj>
              </mc:Choice>
              <mc:Fallback>
                <p:oleObj name="MathType Equation" r:id="rId4" imgW="139680" imgH="152280" progId="Equation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1684338"/>
                        <a:ext cx="254000" cy="277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8" name="Object 46"/>
          <p:cNvGraphicFramePr>
            <a:graphicFrameLocks noChangeAspect="1"/>
          </p:cNvGraphicFramePr>
          <p:nvPr/>
        </p:nvGraphicFramePr>
        <p:xfrm>
          <a:off x="4730750" y="1697038"/>
          <a:ext cx="2540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0" name="MathType Equation" r:id="rId6" imgW="139680" imgH="152280" progId="Equation">
                  <p:embed/>
                </p:oleObj>
              </mc:Choice>
              <mc:Fallback>
                <p:oleObj name="MathType Equation" r:id="rId6" imgW="139680" imgH="152280" progId="Equation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97038"/>
                        <a:ext cx="254000" cy="277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9" name="Object 47"/>
          <p:cNvGraphicFramePr>
            <a:graphicFrameLocks noChangeAspect="1"/>
          </p:cNvGraphicFramePr>
          <p:nvPr/>
        </p:nvGraphicFramePr>
        <p:xfrm>
          <a:off x="1930400" y="1665288"/>
          <a:ext cx="2540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1" name="MathType Equation" r:id="rId7" imgW="139680" imgH="152280" progId="Equation">
                  <p:embed/>
                </p:oleObj>
              </mc:Choice>
              <mc:Fallback>
                <p:oleObj name="MathType Equation" r:id="rId7" imgW="139680" imgH="152280" progId="Equation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665288"/>
                        <a:ext cx="254000" cy="277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20" name="Object 48"/>
          <p:cNvGraphicFramePr>
            <a:graphicFrameLocks noChangeAspect="1"/>
          </p:cNvGraphicFramePr>
          <p:nvPr/>
        </p:nvGraphicFramePr>
        <p:xfrm>
          <a:off x="4222750" y="3302000"/>
          <a:ext cx="698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2" name="MathType Equation" r:id="rId8" imgW="698400" imgH="253800" progId="Equation">
                  <p:embed/>
                </p:oleObj>
              </mc:Choice>
              <mc:Fallback>
                <p:oleObj name="MathType Equation" r:id="rId8" imgW="698400" imgH="253800" progId="Equation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302000"/>
                        <a:ext cx="698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21" name="Object 49"/>
          <p:cNvGraphicFramePr>
            <a:graphicFrameLocks noChangeAspect="1"/>
          </p:cNvGraphicFramePr>
          <p:nvPr/>
        </p:nvGraphicFramePr>
        <p:xfrm>
          <a:off x="4222750" y="6521450"/>
          <a:ext cx="9271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3" name="MathType Equation" r:id="rId10" imgW="698400" imgH="253800" progId="Equation">
                  <p:embed/>
                </p:oleObj>
              </mc:Choice>
              <mc:Fallback>
                <p:oleObj name="MathType Equation" r:id="rId10" imgW="698400" imgH="253800" progId="Equation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6521450"/>
                        <a:ext cx="927100" cy="336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4492625" y="6194425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800">
                <a:effectLst/>
              </a:rPr>
              <a:t>10</a:t>
            </a:r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5862638" y="2433638"/>
            <a:ext cx="44291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6088063" y="2581275"/>
            <a:ext cx="12223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200">
                <a:effectLst/>
              </a:rPr>
              <a:t> =</a:t>
            </a:r>
            <a:r>
              <a:rPr lang="en-US" sz="1600">
                <a:effectLst/>
              </a:rPr>
              <a:t>10/5=2</a:t>
            </a:r>
          </a:p>
        </p:txBody>
      </p:sp>
      <p:graphicFrame>
        <p:nvGraphicFramePr>
          <p:cNvPr id="156725" name="Object 5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10263" y="3163888"/>
          <a:ext cx="1149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4" name="Equation" r:id="rId12" imgW="772920" imgH="303120" progId="EQUATION">
                  <p:embed/>
                </p:oleObj>
              </mc:Choice>
              <mc:Fallback>
                <p:oleObj name="Equation" r:id="rId12" imgW="772920" imgH="303120" progId="EQUATION">
                  <p:embed/>
                  <p:pic>
                    <p:nvPicPr>
                      <p:cNvPr id="0" name="Picture 5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3163888"/>
                        <a:ext cx="11493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6091238" y="3940175"/>
            <a:ext cx="8604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effectLst/>
              </a:rPr>
              <a:t>=1.4142</a:t>
            </a:r>
          </a:p>
        </p:txBody>
      </p:sp>
      <p:graphicFrame>
        <p:nvGraphicFramePr>
          <p:cNvPr id="156727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6450" y="576263"/>
          <a:ext cx="14874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" name="Equation" r:id="rId14" imgW="1217520" imgH="556920" progId="EQUATION">
                  <p:embed/>
                </p:oleObj>
              </mc:Choice>
              <mc:Fallback>
                <p:oleObj name="Equation" r:id="rId14" imgW="1217520" imgH="556920" progId="EQUATION">
                  <p:embed/>
                  <p:pic>
                    <p:nvPicPr>
                      <p:cNvPr id="0" name="Picture 5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76263"/>
                        <a:ext cx="14874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28" name="Object 56"/>
          <p:cNvGraphicFramePr>
            <a:graphicFrameLocks noChangeAspect="1"/>
          </p:cNvGraphicFramePr>
          <p:nvPr/>
        </p:nvGraphicFramePr>
        <p:xfrm>
          <a:off x="368300" y="6273800"/>
          <a:ext cx="1031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" name="MathType Equation" r:id="rId16" imgW="736560" imgH="253800" progId="Equation">
                  <p:embed/>
                </p:oleObj>
              </mc:Choice>
              <mc:Fallback>
                <p:oleObj name="MathType Equation" r:id="rId16" imgW="736560" imgH="253800" progId="Equation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6273800"/>
                        <a:ext cx="1031875" cy="355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Scales of Measurement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871538" y="5046663"/>
            <a:ext cx="7353300" cy="11239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scale indicates the data summarization and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statistical analyses that are most appropriate.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977900" y="3616325"/>
            <a:ext cx="735330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scale determines the amount of information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contained in the data.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047750" y="1219200"/>
            <a:ext cx="7353300" cy="17716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Scales of measurement include:</a:t>
            </a: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2667000" y="1828800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Nominal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667000" y="2343150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Ordinal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4705350" y="1828800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Interval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4705350" y="2343150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Ratio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 autoUpdateAnimBg="0"/>
      <p:bldP spid="80900" grpId="0" animBg="1" autoUpdateAnimBg="0"/>
      <p:bldP spid="80901" grpId="0" animBg="1" autoUpdateAnimBg="0"/>
      <p:bldP spid="80902" grpId="0" animBg="1" autoUpdateAnimBg="0"/>
      <p:bldP spid="80903" grpId="0" animBg="1" autoUpdateAnimBg="0"/>
      <p:bldP spid="80904" grpId="0" animBg="1" autoUpdateAnimBg="0"/>
      <p:bldP spid="8090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655638" y="1138238"/>
            <a:ext cx="72231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030288" y="1273175"/>
            <a:ext cx="1254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effectLst/>
              </a:rPr>
              <a:t>=200</a:t>
            </a:r>
          </a:p>
        </p:txBody>
      </p:sp>
      <p:graphicFrame>
        <p:nvGraphicFramePr>
          <p:cNvPr id="1587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9763" y="1855788"/>
          <a:ext cx="1466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5" name="Equation" r:id="rId4" imgW="772920" imgH="303120" progId="EQUATION">
                  <p:embed/>
                </p:oleObj>
              </mc:Choice>
              <mc:Fallback>
                <p:oleObj name="Equation" r:id="rId4" imgW="772920" imgH="303120" progId="EQUATION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855788"/>
                        <a:ext cx="14668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846138" y="3003550"/>
            <a:ext cx="1997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1600">
                <a:effectLst/>
              </a:rPr>
              <a:t>=14.1421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>
                <a:solidFill>
                  <a:schemeClr val="tx1"/>
                </a:solidFill>
                <a:effectLst/>
              </a:rPr>
              <a:t>Patient B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66688"/>
            <a:ext cx="7772400" cy="585787"/>
          </a:xfrm>
          <a:noFill/>
          <a:ln/>
        </p:spPr>
        <p:txBody>
          <a:bodyPr/>
          <a:lstStyle/>
          <a:p>
            <a:r>
              <a:rPr lang="en-US"/>
              <a:t>Coefficient of Variation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990600"/>
            <a:ext cx="7886700" cy="5703888"/>
          </a:xfrm>
          <a:noFill/>
          <a:ln/>
        </p:spPr>
        <p:txBody>
          <a:bodyPr/>
          <a:lstStyle/>
          <a:p>
            <a:r>
              <a:rPr lang="en-US" sz="2000"/>
              <a:t> Is a relative measure of variation. The </a:t>
            </a:r>
            <a:r>
              <a:rPr lang="en-US" sz="2000" u="sng"/>
              <a:t>coefficient of variation</a:t>
            </a:r>
            <a:r>
              <a:rPr lang="en-US" sz="2000"/>
              <a:t> indicates how large the standard deviation is in relation to the mean</a:t>
            </a:r>
          </a:p>
          <a:p>
            <a:r>
              <a:rPr lang="en-US" sz="2000"/>
              <a:t>If the data set is a sample, the coefficient of variation is computed as follows: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 C.V=</a:t>
            </a:r>
          </a:p>
          <a:p>
            <a:endParaRPr lang="en-US" sz="2000"/>
          </a:p>
          <a:p>
            <a:r>
              <a:rPr lang="en-US" sz="2000"/>
              <a:t>If the data set is a population, the coefficient of variation is computed as follows: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                        C.V=</a:t>
            </a:r>
          </a:p>
          <a:p>
            <a:pPr>
              <a:buFont typeface="Monotype Sorts" pitchFamily="2" charset="2"/>
              <a:buNone/>
            </a:pPr>
            <a:endParaRPr lang="en-US" sz="2000"/>
          </a:p>
          <a:p>
            <a:r>
              <a:rPr lang="en-US" sz="2000"/>
              <a:t>Find the coefficient of variations for patient A and B.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A:  1.4142/70(100)=2.0203% ,  B:  14.1421/70(100)=20.203%</a:t>
            </a:r>
          </a:p>
        </p:txBody>
      </p:sp>
      <p:graphicFrame>
        <p:nvGraphicFramePr>
          <p:cNvPr id="1607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17863" y="2808288"/>
          <a:ext cx="9842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4" name="MathType Equation" r:id="rId4" imgW="772920" imgH="582480" progId="Equation">
                  <p:embed/>
                </p:oleObj>
              </mc:Choice>
              <mc:Fallback>
                <p:oleObj name="MathType Equation" r:id="rId4" imgW="772920" imgH="582480" progId="Equation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808288"/>
                        <a:ext cx="9842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43225" y="4545013"/>
          <a:ext cx="9810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Equation" r:id="rId6" imgW="772920" imgH="633240" progId="EQUATION">
                  <p:embed/>
                </p:oleObj>
              </mc:Choice>
              <mc:Fallback>
                <p:oleObj name="Equation" r:id="rId6" imgW="772920" imgH="63324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545013"/>
                        <a:ext cx="9810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 of Variation (cont.)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Ex.  Sample of 9 gas stations in city A and in city B shows the following: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City                                :           A                 B</a:t>
            </a:r>
          </a:p>
          <a:p>
            <a:pPr>
              <a:buFont typeface="Monotype Sorts" pitchFamily="2" charset="2"/>
              <a:buNone/>
            </a:pPr>
            <a:r>
              <a:rPr lang="en-US"/>
              <a:t>Average price/gallon :        $1.20           $1.31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Standard Deviation     :         $0.034        $0.036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Which city ‘ sample shows more variability?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Measurement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424488"/>
          </a:xfrm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Nominal</a:t>
            </a:r>
            <a:endParaRPr lang="en-US" sz="280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033463" y="4164013"/>
            <a:ext cx="7296150" cy="7620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nonnumeric label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or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numeric code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may be used.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104900" y="1714500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Data are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labels or names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used to identify an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attribute of the element.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 autoUpdateAnimBg="0"/>
      <p:bldP spid="8294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104900" y="1714500"/>
            <a:ext cx="7296150" cy="38862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Example: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Students of a university are classified by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school in which they are enrolled using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nonnumeric label such as Business, Humanities,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Education, and so on.</a:t>
            </a:r>
          </a:p>
          <a:p>
            <a:pPr algn="l"/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Alternatively, a numeric code could be used for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the school variable (e.g. 1 denotes Business,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2 denotes Humanities, 3 denotes Education, and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so on).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Scales of Measurement 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7388" y="1104900"/>
            <a:ext cx="7772400" cy="909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Nominal</a:t>
            </a: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8613"/>
            <a:ext cx="7367588" cy="550862"/>
          </a:xfrm>
        </p:spPr>
        <p:txBody>
          <a:bodyPr/>
          <a:lstStyle/>
          <a:p>
            <a:r>
              <a:rPr lang="en-US"/>
              <a:t>Scales of Measurement (cont.)</a:t>
            </a:r>
            <a:br>
              <a:rPr lang="en-US"/>
            </a:b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441950"/>
          </a:xfrm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Ordinal</a:t>
            </a:r>
            <a:endParaRPr 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331913" y="3954463"/>
            <a:ext cx="7296150" cy="7620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nonnumeric label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or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numeric code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may be used.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104900" y="1714500"/>
            <a:ext cx="7296150" cy="1104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data have the properties of nominal data and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order or rank of the data is meaningful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 autoUpdateAnimBg="0"/>
      <p:bldP spid="8704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Scales of Measurement </a:t>
            </a:r>
            <a:r>
              <a:rPr lang="en-US" sz="3200"/>
              <a:t>(cont.)</a:t>
            </a:r>
            <a:r>
              <a:rPr lang="en-US"/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852488"/>
          </a:xfrm>
        </p:spPr>
        <p:txBody>
          <a:bodyPr/>
          <a:lstStyle/>
          <a:p>
            <a:r>
              <a:rPr lang="en-US" sz="2800">
                <a:solidFill>
                  <a:srgbClr val="66FFFF"/>
                </a:solidFill>
              </a:rPr>
              <a:t>Ordinal</a:t>
            </a:r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104900" y="1714500"/>
            <a:ext cx="7296150" cy="30861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Example: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Students of a university are classified by their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class standing using a nonnumeric label such as 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Freshman, Sophomore, Junior, or Senior.</a:t>
            </a:r>
          </a:p>
          <a:p>
            <a:pPr algn="l"/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Alternatively, a numeric code could be used for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the class standing variable (e.g. 1 denotes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Freshman, 2 denotes Sophomore, and so on).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autoUpdateAnimBg="0"/>
    </p:bldLst>
  </p:timing>
</p:sld>
</file>

<file path=ppt/theme/theme1.xml><?xml version="1.0" encoding="utf-8"?>
<a:theme xmlns:a="http://schemas.openxmlformats.org/drawingml/2006/main" name="Ch03a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3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3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1470070706</TotalTime>
  <Pages>14</Pages>
  <Words>2409</Words>
  <Application>Microsoft Office PowerPoint</Application>
  <PresentationFormat>On-screen Show (4:3)</PresentationFormat>
  <Paragraphs>527</Paragraphs>
  <Slides>52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Book Antiqua</vt:lpstr>
      <vt:lpstr>Symbol</vt:lpstr>
      <vt:lpstr>Monotype Sorts</vt:lpstr>
      <vt:lpstr>Arial Narrow</vt:lpstr>
      <vt:lpstr>Times New Roman</vt:lpstr>
      <vt:lpstr>Ch03a</vt:lpstr>
      <vt:lpstr>Worksheet</vt:lpstr>
      <vt:lpstr>Equation</vt:lpstr>
      <vt:lpstr>MathType Equation</vt:lpstr>
      <vt:lpstr>Chapter 1  Data and Statistics</vt:lpstr>
      <vt:lpstr>1.2 Data</vt:lpstr>
      <vt:lpstr>Elements, Variables, and Observations</vt:lpstr>
      <vt:lpstr>Data, Data Sets,  Elements, Variables, and Observations</vt:lpstr>
      <vt:lpstr> Scales of Measurement</vt:lpstr>
      <vt:lpstr>Scales of Measurement (cont.)</vt:lpstr>
      <vt:lpstr>PowerPoint Presentation</vt:lpstr>
      <vt:lpstr>Scales of Measurement (cont.) </vt:lpstr>
      <vt:lpstr>Scales of Measurement (cont.) </vt:lpstr>
      <vt:lpstr>Scales of Measurement (cont.)</vt:lpstr>
      <vt:lpstr>Scales of Measurement (cont.)</vt:lpstr>
      <vt:lpstr>Scales of Measurement (cont.)</vt:lpstr>
      <vt:lpstr>PowerPoint Presentation</vt:lpstr>
      <vt:lpstr>Qualitative Data</vt:lpstr>
      <vt:lpstr>PowerPoint Presentation</vt:lpstr>
      <vt:lpstr>PowerPoint Presentation</vt:lpstr>
      <vt:lpstr>Example 1</vt:lpstr>
      <vt:lpstr>Cross-Sectional and Time Series Data</vt:lpstr>
      <vt:lpstr>Cross-Sectional and Time Series Data(cont.)</vt:lpstr>
      <vt:lpstr>1.4 Descriptive Statistics</vt:lpstr>
      <vt:lpstr>PowerPoint Presentation</vt:lpstr>
      <vt:lpstr>Example 1:  Hudson Auto Repair(cont.)</vt:lpstr>
      <vt:lpstr>Example 1 :  Hudson Auto Repair(cont.)</vt:lpstr>
      <vt:lpstr>Example 1 :  Hudson Auto Repair(cont.)</vt:lpstr>
      <vt:lpstr>1.5 Statistical Inference</vt:lpstr>
      <vt:lpstr>Example 1 :  Hudson Auto Repair</vt:lpstr>
      <vt:lpstr>Example  2</vt:lpstr>
      <vt:lpstr>Chapter 3  Descriptive Statistics II:  Numerical Methods </vt:lpstr>
      <vt:lpstr>3.1 Measures of Location</vt:lpstr>
      <vt:lpstr>Mean</vt:lpstr>
      <vt:lpstr>Mean(cont.)</vt:lpstr>
      <vt:lpstr>Example 1</vt:lpstr>
      <vt:lpstr>Median</vt:lpstr>
      <vt:lpstr>Median (cont.)</vt:lpstr>
      <vt:lpstr>Mode</vt:lpstr>
      <vt:lpstr>Percentiles</vt:lpstr>
      <vt:lpstr>Quartiles</vt:lpstr>
      <vt:lpstr>Percentiles (cont.)</vt:lpstr>
      <vt:lpstr>Percentiles (cont.)</vt:lpstr>
      <vt:lpstr>3.2 Measures of Variability</vt:lpstr>
      <vt:lpstr>Measures of Variability(cont.)</vt:lpstr>
      <vt:lpstr>Measures of Variability(cont.)</vt:lpstr>
      <vt:lpstr>Range</vt:lpstr>
      <vt:lpstr>Interquartile Range</vt:lpstr>
      <vt:lpstr>Interquartile Range(cont.)</vt:lpstr>
      <vt:lpstr>Variance</vt:lpstr>
      <vt:lpstr>Variance (cont.)</vt:lpstr>
      <vt:lpstr>Standard Deviation</vt:lpstr>
      <vt:lpstr>PowerPoint Presentation</vt:lpstr>
      <vt:lpstr>Patient B</vt:lpstr>
      <vt:lpstr>Coefficient of Variation</vt:lpstr>
      <vt:lpstr>Coefficient of Variation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STATISTICS</dc:title>
  <dc:subject/>
  <dc:creator>John S. Loucks IV</dc:creator>
  <cp:keywords/>
  <dc:description/>
  <cp:lastModifiedBy>Lotfollah Najjar</cp:lastModifiedBy>
  <cp:revision>46</cp:revision>
  <cp:lastPrinted>1601-01-01T00:00:00Z</cp:lastPrinted>
  <dcterms:created xsi:type="dcterms:W3CDTF">1996-08-23T09:31:38Z</dcterms:created>
  <dcterms:modified xsi:type="dcterms:W3CDTF">2012-09-26T19:49:47Z</dcterms:modified>
</cp:coreProperties>
</file>