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50" r:id="rId1"/>
  </p:sldMasterIdLst>
  <p:notesMasterIdLst>
    <p:notesMasterId r:id="rId64"/>
  </p:notesMasterIdLst>
  <p:handoutMasterIdLst>
    <p:handoutMasterId r:id="rId65"/>
  </p:handoutMasterIdLst>
  <p:sldIdLst>
    <p:sldId id="311" r:id="rId2"/>
    <p:sldId id="257" r:id="rId3"/>
    <p:sldId id="296" r:id="rId4"/>
    <p:sldId id="258" r:id="rId5"/>
    <p:sldId id="312" r:id="rId6"/>
    <p:sldId id="260" r:id="rId7"/>
    <p:sldId id="316" r:id="rId8"/>
    <p:sldId id="318" r:id="rId9"/>
    <p:sldId id="319" r:id="rId10"/>
    <p:sldId id="259" r:id="rId11"/>
    <p:sldId id="261" r:id="rId12"/>
    <p:sldId id="262" r:id="rId13"/>
    <p:sldId id="313" r:id="rId14"/>
    <p:sldId id="263" r:id="rId15"/>
    <p:sldId id="357" r:id="rId16"/>
    <p:sldId id="320" r:id="rId17"/>
    <p:sldId id="321" r:id="rId18"/>
    <p:sldId id="367" r:id="rId19"/>
    <p:sldId id="264" r:id="rId20"/>
    <p:sldId id="322" r:id="rId21"/>
    <p:sldId id="359" r:id="rId22"/>
    <p:sldId id="323" r:id="rId23"/>
    <p:sldId id="324" r:id="rId24"/>
    <p:sldId id="325" r:id="rId25"/>
    <p:sldId id="326" r:id="rId26"/>
    <p:sldId id="327" r:id="rId27"/>
    <p:sldId id="328" r:id="rId28"/>
    <p:sldId id="360" r:id="rId29"/>
    <p:sldId id="329" r:id="rId30"/>
    <p:sldId id="330" r:id="rId31"/>
    <p:sldId id="331" r:id="rId32"/>
    <p:sldId id="332" r:id="rId33"/>
    <p:sldId id="333" r:id="rId34"/>
    <p:sldId id="334" r:id="rId35"/>
    <p:sldId id="358" r:id="rId36"/>
    <p:sldId id="335" r:id="rId37"/>
    <p:sldId id="336" r:id="rId38"/>
    <p:sldId id="337" r:id="rId39"/>
    <p:sldId id="338" r:id="rId40"/>
    <p:sldId id="339" r:id="rId41"/>
    <p:sldId id="340" r:id="rId42"/>
    <p:sldId id="341" r:id="rId43"/>
    <p:sldId id="342" r:id="rId44"/>
    <p:sldId id="343" r:id="rId45"/>
    <p:sldId id="344" r:id="rId46"/>
    <p:sldId id="345" r:id="rId47"/>
    <p:sldId id="346" r:id="rId48"/>
    <p:sldId id="347" r:id="rId49"/>
    <p:sldId id="361" r:id="rId50"/>
    <p:sldId id="362" r:id="rId51"/>
    <p:sldId id="348" r:id="rId52"/>
    <p:sldId id="349" r:id="rId53"/>
    <p:sldId id="350" r:id="rId54"/>
    <p:sldId id="351" r:id="rId55"/>
    <p:sldId id="352" r:id="rId56"/>
    <p:sldId id="353" r:id="rId57"/>
    <p:sldId id="354" r:id="rId58"/>
    <p:sldId id="355" r:id="rId59"/>
    <p:sldId id="364" r:id="rId60"/>
    <p:sldId id="365" r:id="rId61"/>
    <p:sldId id="356" r:id="rId62"/>
    <p:sldId id="366" r:id="rId63"/>
  </p:sldIdLst>
  <p:sldSz cx="9144000" cy="6858000" type="screen4x3"/>
  <p:notesSz cx="7010400" cy="9296400"/>
  <p:embeddedFontLst>
    <p:embeddedFont>
      <p:font typeface="Monotype Sorts" panose="05010101010101010101" pitchFamily="2" charset="2"/>
      <p:regular r:id="rId66"/>
    </p:embeddedFont>
    <p:embeddedFont>
      <p:font typeface="Book Antiqua" panose="02040602050305030304" pitchFamily="18" charset="0"/>
      <p:regular r:id="rId67"/>
      <p:bold r:id="rId68"/>
      <p:italic r:id="rId69"/>
      <p:boldItalic r:id="rId70"/>
    </p:embeddedFont>
  </p:embeddedFont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4141"/>
    <a:srgbClr val="FF5008"/>
    <a:srgbClr val="A3F25F"/>
    <a:srgbClr val="CF0E30"/>
    <a:srgbClr val="037C03"/>
    <a:srgbClr val="FFFF00"/>
    <a:srgbClr val="FFCC66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 snapToGrid="0">
      <p:cViewPr>
        <p:scale>
          <a:sx n="50" d="100"/>
          <a:sy n="50" d="100"/>
        </p:scale>
        <p:origin x="-1236" y="-540"/>
      </p:cViewPr>
      <p:guideLst>
        <p:guide orient="horz" pos="30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1.fntdata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524245" y="8896224"/>
            <a:ext cx="416052" cy="3078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201" tIns="45292" rIns="92201" bIns="45292" anchor="ctr">
            <a:spAutoFit/>
          </a:bodyPr>
          <a:lstStyle/>
          <a:p>
            <a:pPr algn="r" defTabSz="931804"/>
            <a:fld id="{9A053EEF-48A3-481C-B6E3-1EACACE85F5C}" type="slidenum">
              <a:rPr lang="en-US" sz="1400">
                <a:latin typeface="Book Antiqua" pitchFamily="18" charset="0"/>
              </a:rPr>
              <a:pPr algn="r" defTabSz="931804"/>
              <a:t>‹#›</a:t>
            </a:fld>
            <a:endParaRPr lang="en-US" sz="1400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291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213" y="4415791"/>
            <a:ext cx="5141976" cy="41833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201" tIns="45292" rIns="92201" bIns="452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notes styles</a:t>
            </a:r>
          </a:p>
          <a:p>
            <a:pPr lvl="0"/>
            <a:r>
              <a:rPr lang="en-US" smtClean="0"/>
              <a:t>Second Level</a:t>
            </a:r>
          </a:p>
          <a:p>
            <a:pPr lvl="0"/>
            <a:r>
              <a:rPr lang="en-US" smtClean="0"/>
              <a:t>Third Level</a:t>
            </a:r>
          </a:p>
          <a:p>
            <a:pPr lvl="0"/>
            <a:r>
              <a:rPr lang="en-US" smtClean="0"/>
              <a:t>Fourth Level</a:t>
            </a:r>
          </a:p>
          <a:p>
            <a:pPr lvl="0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0625" y="703263"/>
            <a:ext cx="4630738" cy="3473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524245" y="8896224"/>
            <a:ext cx="416052" cy="3078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201" tIns="45292" rIns="92201" bIns="45292" anchor="ctr">
            <a:spAutoFit/>
          </a:bodyPr>
          <a:lstStyle/>
          <a:p>
            <a:pPr algn="r" defTabSz="931804"/>
            <a:fld id="{9C98099C-6103-40C2-9128-A74DC93532BC}" type="slidenum">
              <a:rPr lang="en-US" sz="1400">
                <a:latin typeface="Book Antiqua" pitchFamily="18" charset="0"/>
              </a:rPr>
              <a:pPr algn="r" defTabSz="931804"/>
              <a:t>‹#›</a:t>
            </a:fld>
            <a:endParaRPr lang="en-US" sz="1400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5862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0625" y="703263"/>
            <a:ext cx="4630738" cy="3473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213" y="4415791"/>
            <a:ext cx="5141976" cy="41833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589" tIns="45295" rIns="90589" bIns="4529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0625" y="703263"/>
            <a:ext cx="4630738" cy="3473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213" y="4415791"/>
            <a:ext cx="5141976" cy="41833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589" tIns="45295" rIns="90589" bIns="4529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0625" y="703263"/>
            <a:ext cx="4630738" cy="3473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213" y="4415791"/>
            <a:ext cx="5141976" cy="41833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589" tIns="45295" rIns="90589" bIns="4529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0625" y="703263"/>
            <a:ext cx="4630738" cy="3473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213" y="4415791"/>
            <a:ext cx="5141976" cy="41833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589" tIns="45295" rIns="90589" bIns="4529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0625" y="703263"/>
            <a:ext cx="4630738" cy="3473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213" y="4415791"/>
            <a:ext cx="5141976" cy="41833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589" tIns="45295" rIns="90589" bIns="4529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0625" y="703263"/>
            <a:ext cx="4630738" cy="3473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213" y="4415791"/>
            <a:ext cx="5141976" cy="41833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589" tIns="45295" rIns="90589" bIns="4529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0625" y="703263"/>
            <a:ext cx="4630738" cy="3473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213" y="4415791"/>
            <a:ext cx="5141976" cy="41833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589" tIns="45295" rIns="90589" bIns="4529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0625" y="703263"/>
            <a:ext cx="4630738" cy="3473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213" y="4415791"/>
            <a:ext cx="5141976" cy="41833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589" tIns="45295" rIns="90589" bIns="4529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0625" y="703263"/>
            <a:ext cx="4630738" cy="3473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213" y="4415791"/>
            <a:ext cx="5141976" cy="41833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589" tIns="45295" rIns="90589" bIns="4529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0625" y="703263"/>
            <a:ext cx="4630738" cy="3473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213" y="4415791"/>
            <a:ext cx="5141976" cy="41833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589" tIns="45295" rIns="90589" bIns="4529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0625" y="703263"/>
            <a:ext cx="4630738" cy="3473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213" y="4415791"/>
            <a:ext cx="5141976" cy="41833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589" tIns="45295" rIns="90589" bIns="4529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0625" y="703263"/>
            <a:ext cx="4630738" cy="3473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213" y="4415791"/>
            <a:ext cx="5141976" cy="41833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589" tIns="45295" rIns="90589" bIns="4529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0625" y="703263"/>
            <a:ext cx="4630738" cy="3473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213" y="4415791"/>
            <a:ext cx="5141976" cy="41833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589" tIns="45295" rIns="90589" bIns="4529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0625" y="703263"/>
            <a:ext cx="4630738" cy="3473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213" y="4415791"/>
            <a:ext cx="5141976" cy="41833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589" tIns="45295" rIns="90589" bIns="4529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0625" y="703263"/>
            <a:ext cx="4630738" cy="3473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213" y="4415791"/>
            <a:ext cx="5141976" cy="41833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589" tIns="45295" rIns="90589" bIns="4529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0.3    0.2  .06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0625" y="703263"/>
            <a:ext cx="4630738" cy="3473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213" y="4415791"/>
            <a:ext cx="5141976" cy="41833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589" tIns="45295" rIns="90589" bIns="4529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0625" y="703263"/>
            <a:ext cx="4630738" cy="3473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213" y="4415791"/>
            <a:ext cx="5141976" cy="41833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589" tIns="45295" rIns="90589" bIns="4529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0625" y="703263"/>
            <a:ext cx="4630738" cy="3473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213" y="4415791"/>
            <a:ext cx="5141976" cy="41833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589" tIns="45295" rIns="90589" bIns="4529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0625" y="703263"/>
            <a:ext cx="4630738" cy="3473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213" y="4415791"/>
            <a:ext cx="5141976" cy="41833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589" tIns="45295" rIns="90589" bIns="4529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Marginal Probability    Joint Probability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6688" y="65088"/>
            <a:ext cx="1943100" cy="5683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5088"/>
            <a:ext cx="5678488" cy="5683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5088"/>
            <a:ext cx="7772400" cy="8143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7388" y="1104900"/>
            <a:ext cx="3810000" cy="4643438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9788" y="1104900"/>
            <a:ext cx="3810000" cy="46434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7388" y="1104900"/>
            <a:ext cx="3810000" cy="4643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788" y="1104900"/>
            <a:ext cx="3810000" cy="4643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00153">
                <a:gamma/>
                <a:shade val="46275"/>
                <a:invGamma/>
              </a:srgbClr>
            </a:gs>
            <a:gs pos="50000">
              <a:srgbClr val="300153"/>
            </a:gs>
            <a:gs pos="100000">
              <a:srgbClr val="300153">
                <a:gamma/>
                <a:shade val="46275"/>
                <a:invGamma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018" name="Group 2"/>
          <p:cNvGrpSpPr>
            <a:grpSpLocks/>
          </p:cNvGrpSpPr>
          <p:nvPr/>
        </p:nvGrpSpPr>
        <p:grpSpPr bwMode="auto">
          <a:xfrm>
            <a:off x="457200" y="304800"/>
            <a:ext cx="8231188" cy="6183313"/>
            <a:chOff x="372" y="186"/>
            <a:chExt cx="5185" cy="3895"/>
          </a:xfrm>
        </p:grpSpPr>
        <p:grpSp>
          <p:nvGrpSpPr>
            <p:cNvPr id="86019" name="Group 3"/>
            <p:cNvGrpSpPr>
              <a:grpSpLocks/>
            </p:cNvGrpSpPr>
            <p:nvPr/>
          </p:nvGrpSpPr>
          <p:grpSpPr bwMode="auto">
            <a:xfrm>
              <a:off x="372" y="186"/>
              <a:ext cx="5185" cy="919"/>
              <a:chOff x="372" y="186"/>
              <a:chExt cx="5185" cy="919"/>
            </a:xfrm>
          </p:grpSpPr>
          <p:sp>
            <p:nvSpPr>
              <p:cNvPr id="86020" name="Freeform 4"/>
              <p:cNvSpPr>
                <a:spLocks/>
              </p:cNvSpPr>
              <p:nvPr/>
            </p:nvSpPr>
            <p:spPr bwMode="auto">
              <a:xfrm>
                <a:off x="372" y="192"/>
                <a:ext cx="86" cy="9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5" y="96"/>
                  </a:cxn>
                  <a:cxn ang="0">
                    <a:pos x="85" y="816"/>
                  </a:cxn>
                  <a:cxn ang="0">
                    <a:pos x="0" y="912"/>
                  </a:cxn>
                  <a:cxn ang="0">
                    <a:pos x="0" y="0"/>
                  </a:cxn>
                </a:cxnLst>
                <a:rect l="0" t="0" r="r" b="b"/>
                <a:pathLst>
                  <a:path w="86" h="913">
                    <a:moveTo>
                      <a:pt x="0" y="0"/>
                    </a:moveTo>
                    <a:lnTo>
                      <a:pt x="85" y="96"/>
                    </a:lnTo>
                    <a:lnTo>
                      <a:pt x="85" y="816"/>
                    </a:lnTo>
                    <a:lnTo>
                      <a:pt x="0" y="912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21" name="Freeform 5"/>
              <p:cNvSpPr>
                <a:spLocks/>
              </p:cNvSpPr>
              <p:nvPr/>
            </p:nvSpPr>
            <p:spPr bwMode="auto">
              <a:xfrm>
                <a:off x="5470" y="186"/>
                <a:ext cx="87" cy="910"/>
              </a:xfrm>
              <a:custGeom>
                <a:avLst/>
                <a:gdLst/>
                <a:ahLst/>
                <a:cxnLst>
                  <a:cxn ang="0">
                    <a:pos x="86" y="0"/>
                  </a:cxn>
                  <a:cxn ang="0">
                    <a:pos x="0" y="93"/>
                  </a:cxn>
                  <a:cxn ang="0">
                    <a:pos x="0" y="813"/>
                  </a:cxn>
                  <a:cxn ang="0">
                    <a:pos x="86" y="909"/>
                  </a:cxn>
                  <a:cxn ang="0">
                    <a:pos x="86" y="0"/>
                  </a:cxn>
                </a:cxnLst>
                <a:rect l="0" t="0" r="r" b="b"/>
                <a:pathLst>
                  <a:path w="87" h="910">
                    <a:moveTo>
                      <a:pt x="86" y="0"/>
                    </a:moveTo>
                    <a:lnTo>
                      <a:pt x="0" y="93"/>
                    </a:lnTo>
                    <a:lnTo>
                      <a:pt x="0" y="813"/>
                    </a:lnTo>
                    <a:lnTo>
                      <a:pt x="86" y="909"/>
                    </a:lnTo>
                    <a:lnTo>
                      <a:pt x="86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22" name="Freeform 6"/>
              <p:cNvSpPr>
                <a:spLocks/>
              </p:cNvSpPr>
              <p:nvPr/>
            </p:nvSpPr>
            <p:spPr bwMode="auto">
              <a:xfrm>
                <a:off x="372" y="189"/>
                <a:ext cx="5185" cy="10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184" y="3"/>
                  </a:cxn>
                  <a:cxn ang="0">
                    <a:pos x="5093" y="102"/>
                  </a:cxn>
                  <a:cxn ang="0">
                    <a:pos x="88" y="102"/>
                  </a:cxn>
                  <a:cxn ang="0">
                    <a:pos x="0" y="0"/>
                  </a:cxn>
                </a:cxnLst>
                <a:rect l="0" t="0" r="r" b="b"/>
                <a:pathLst>
                  <a:path w="5185" h="103">
                    <a:moveTo>
                      <a:pt x="0" y="0"/>
                    </a:moveTo>
                    <a:lnTo>
                      <a:pt x="5184" y="3"/>
                    </a:lnTo>
                    <a:lnTo>
                      <a:pt x="5093" y="102"/>
                    </a:lnTo>
                    <a:lnTo>
                      <a:pt x="88" y="102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6023" name="Group 7"/>
            <p:cNvGrpSpPr>
              <a:grpSpLocks/>
            </p:cNvGrpSpPr>
            <p:nvPr/>
          </p:nvGrpSpPr>
          <p:grpSpPr bwMode="auto">
            <a:xfrm>
              <a:off x="372" y="291"/>
              <a:ext cx="5185" cy="3790"/>
              <a:chOff x="372" y="291"/>
              <a:chExt cx="5185" cy="3790"/>
            </a:xfrm>
          </p:grpSpPr>
          <p:sp>
            <p:nvSpPr>
              <p:cNvPr id="86024" name="Freeform 8"/>
              <p:cNvSpPr>
                <a:spLocks/>
              </p:cNvSpPr>
              <p:nvPr/>
            </p:nvSpPr>
            <p:spPr bwMode="auto">
              <a:xfrm>
                <a:off x="372" y="807"/>
                <a:ext cx="79" cy="327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8" y="107"/>
                  </a:cxn>
                  <a:cxn ang="0">
                    <a:pos x="78" y="3166"/>
                  </a:cxn>
                  <a:cxn ang="0">
                    <a:pos x="0" y="3273"/>
                  </a:cxn>
                  <a:cxn ang="0">
                    <a:pos x="0" y="0"/>
                  </a:cxn>
                </a:cxnLst>
                <a:rect l="0" t="0" r="r" b="b"/>
                <a:pathLst>
                  <a:path w="79" h="3274">
                    <a:moveTo>
                      <a:pt x="0" y="0"/>
                    </a:moveTo>
                    <a:lnTo>
                      <a:pt x="78" y="107"/>
                    </a:lnTo>
                    <a:lnTo>
                      <a:pt x="78" y="3166"/>
                    </a:lnTo>
                    <a:lnTo>
                      <a:pt x="0" y="3273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25" name="Freeform 9"/>
              <p:cNvSpPr>
                <a:spLocks/>
              </p:cNvSpPr>
              <p:nvPr/>
            </p:nvSpPr>
            <p:spPr bwMode="auto">
              <a:xfrm>
                <a:off x="5470" y="747"/>
                <a:ext cx="84" cy="3325"/>
              </a:xfrm>
              <a:custGeom>
                <a:avLst/>
                <a:gdLst/>
                <a:ahLst/>
                <a:cxnLst>
                  <a:cxn ang="0">
                    <a:pos x="83" y="0"/>
                  </a:cxn>
                  <a:cxn ang="0">
                    <a:pos x="3" y="109"/>
                  </a:cxn>
                  <a:cxn ang="0">
                    <a:pos x="0" y="3233"/>
                  </a:cxn>
                  <a:cxn ang="0">
                    <a:pos x="83" y="3324"/>
                  </a:cxn>
                  <a:cxn ang="0">
                    <a:pos x="83" y="0"/>
                  </a:cxn>
                </a:cxnLst>
                <a:rect l="0" t="0" r="r" b="b"/>
                <a:pathLst>
                  <a:path w="84" h="3325">
                    <a:moveTo>
                      <a:pt x="83" y="0"/>
                    </a:moveTo>
                    <a:lnTo>
                      <a:pt x="3" y="109"/>
                    </a:lnTo>
                    <a:lnTo>
                      <a:pt x="0" y="3233"/>
                    </a:lnTo>
                    <a:lnTo>
                      <a:pt x="83" y="3324"/>
                    </a:lnTo>
                    <a:lnTo>
                      <a:pt x="83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26" name="Freeform 10"/>
              <p:cNvSpPr>
                <a:spLocks/>
              </p:cNvSpPr>
              <p:nvPr/>
            </p:nvSpPr>
            <p:spPr bwMode="auto">
              <a:xfrm>
                <a:off x="372" y="3984"/>
                <a:ext cx="5185" cy="88"/>
              </a:xfrm>
              <a:custGeom>
                <a:avLst/>
                <a:gdLst/>
                <a:ahLst/>
                <a:cxnLst>
                  <a:cxn ang="0">
                    <a:pos x="0" y="87"/>
                  </a:cxn>
                  <a:cxn ang="0">
                    <a:pos x="5184" y="87"/>
                  </a:cxn>
                  <a:cxn ang="0">
                    <a:pos x="5095" y="0"/>
                  </a:cxn>
                  <a:cxn ang="0">
                    <a:pos x="89" y="0"/>
                  </a:cxn>
                  <a:cxn ang="0">
                    <a:pos x="0" y="87"/>
                  </a:cxn>
                </a:cxnLst>
                <a:rect l="0" t="0" r="r" b="b"/>
                <a:pathLst>
                  <a:path w="5185" h="88">
                    <a:moveTo>
                      <a:pt x="0" y="87"/>
                    </a:moveTo>
                    <a:lnTo>
                      <a:pt x="5184" y="87"/>
                    </a:lnTo>
                    <a:lnTo>
                      <a:pt x="5095" y="0"/>
                    </a:lnTo>
                    <a:lnTo>
                      <a:pt x="89" y="0"/>
                    </a:lnTo>
                    <a:lnTo>
                      <a:pt x="0" y="87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27" name="Rectangle 11"/>
              <p:cNvSpPr>
                <a:spLocks noChangeArrowheads="1"/>
              </p:cNvSpPr>
              <p:nvPr/>
            </p:nvSpPr>
            <p:spPr bwMode="auto">
              <a:xfrm>
                <a:off x="457" y="291"/>
                <a:ext cx="5013" cy="36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86028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50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6029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7388" y="1104900"/>
            <a:ext cx="7772400" cy="4643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6030" name="Rectangle 14"/>
          <p:cNvSpPr>
            <a:spLocks noChangeArrowheads="1"/>
          </p:cNvSpPr>
          <p:nvPr/>
        </p:nvSpPr>
        <p:spPr bwMode="auto">
          <a:xfrm>
            <a:off x="8305800" y="6445250"/>
            <a:ext cx="585788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 sz="1800">
                <a:latin typeface="Book Antiqua" pitchFamily="18" charset="0"/>
              </a:rPr>
              <a:t>  </a:t>
            </a:r>
            <a:fld id="{DAF27572-6539-4193-B4A1-6639631F53B3}" type="slidenum">
              <a:rPr lang="en-US" sz="1800">
                <a:latin typeface="Book Antiqua" pitchFamily="18" charset="0"/>
              </a:rPr>
              <a:pPr/>
              <a:t>‹#›</a:t>
            </a:fld>
            <a:endParaRPr lang="en-US" sz="1800">
              <a:latin typeface="Book Antiqua" pitchFamily="18" charset="0"/>
            </a:endParaRPr>
          </a:p>
        </p:txBody>
      </p:sp>
      <p:sp>
        <p:nvSpPr>
          <p:cNvPr id="86031" name="Rectangle 15"/>
          <p:cNvSpPr>
            <a:spLocks noChangeArrowheads="1"/>
          </p:cNvSpPr>
          <p:nvPr/>
        </p:nvSpPr>
        <p:spPr bwMode="auto">
          <a:xfrm>
            <a:off x="7851775" y="6170613"/>
            <a:ext cx="831850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lIns="90488" tIns="44450" rIns="90488" bIns="44450">
            <a:spAutoFit/>
          </a:bodyPr>
          <a:lstStyle/>
          <a:p>
            <a:r>
              <a:rPr lang="en-US" sz="1800">
                <a:latin typeface="Book Antiqua" pitchFamily="18" charset="0"/>
              </a:rPr>
              <a:t>            Slide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ransition>
    <p:zo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SzPct val="80000"/>
        <a:buFont typeface="Monotype Sort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0.wmf"/><Relationship Id="rId4" Type="http://schemas.openxmlformats.org/officeDocument/2006/relationships/oleObject" Target="../embeddings/Microsoft_Word_97_-_2003_Document1.doc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3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4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5.wmf"/><Relationship Id="rId4" Type="http://schemas.openxmlformats.org/officeDocument/2006/relationships/oleObject" Target="../embeddings/Microsoft_Word_97_-_2003_Document2.doc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6.wmf"/><Relationship Id="rId4" Type="http://schemas.openxmlformats.org/officeDocument/2006/relationships/oleObject" Target="../embeddings/Microsoft_Word_97_-_2003_Document3.doc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7.wmf"/><Relationship Id="rId4" Type="http://schemas.openxmlformats.org/officeDocument/2006/relationships/oleObject" Target="../embeddings/Microsoft_Word_97_-_2003_Document4.doc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Microsoft_Word_97_-_2003_Document6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18.wmf"/><Relationship Id="rId4" Type="http://schemas.openxmlformats.org/officeDocument/2006/relationships/oleObject" Target="../embeddings/Microsoft_Word_97_-_2003_Document5.doc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0.wmf"/><Relationship Id="rId4" Type="http://schemas.openxmlformats.org/officeDocument/2006/relationships/oleObject" Target="../embeddings/Microsoft_Word_97_-_2003_Document7.doc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21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2.wmf"/><Relationship Id="rId4" Type="http://schemas.openxmlformats.org/officeDocument/2006/relationships/oleObject" Target="../embeddings/Microsoft_Word_97_-_2003_Document8.doc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3.wmf"/><Relationship Id="rId4" Type="http://schemas.openxmlformats.org/officeDocument/2006/relationships/oleObject" Target="../embeddings/Microsoft_Word_97_-_2003_Document9.doc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4.wmf"/><Relationship Id="rId4" Type="http://schemas.openxmlformats.org/officeDocument/2006/relationships/oleObject" Target="../embeddings/Microsoft_Word_97_-_2003_Document10.doc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450850"/>
            <a:ext cx="7772400" cy="814388"/>
          </a:xfrm>
        </p:spPr>
        <p:txBody>
          <a:bodyPr/>
          <a:lstStyle/>
          <a:p>
            <a:r>
              <a:rPr lang="en-US" dirty="0" smtClean="0"/>
              <a:t>Review 2 Chapter </a:t>
            </a:r>
            <a:r>
              <a:rPr lang="en-US" dirty="0"/>
              <a:t>4</a:t>
            </a:r>
            <a:br>
              <a:rPr lang="en-US" dirty="0"/>
            </a:br>
            <a:r>
              <a:rPr lang="en-US" dirty="0"/>
              <a:t> Introduction to Probability</a:t>
            </a:r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39763" y="1401763"/>
            <a:ext cx="7277100" cy="4643437"/>
          </a:xfrm>
        </p:spPr>
        <p:txBody>
          <a:bodyPr/>
          <a:lstStyle/>
          <a:p>
            <a:endParaRPr lang="en-US" sz="1800"/>
          </a:p>
          <a:p>
            <a:r>
              <a:rPr lang="en-US" sz="2800"/>
              <a:t>Experiments, Counting Rules, and 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    Assigning Probabilities</a:t>
            </a:r>
          </a:p>
          <a:p>
            <a:pPr>
              <a:buFont typeface="Monotype Sorts" pitchFamily="2" charset="2"/>
              <a:buNone/>
            </a:pPr>
            <a:endParaRPr lang="en-US" sz="2800"/>
          </a:p>
          <a:p>
            <a:r>
              <a:rPr lang="en-US" sz="2800"/>
              <a:t>Events and Their Probability</a:t>
            </a:r>
          </a:p>
          <a:p>
            <a:endParaRPr lang="en-US" sz="2800"/>
          </a:p>
          <a:p>
            <a:r>
              <a:rPr lang="en-US" sz="2800"/>
              <a:t>Some Basic Relationships of Probability</a:t>
            </a:r>
          </a:p>
          <a:p>
            <a:endParaRPr lang="en-US" sz="2800"/>
          </a:p>
          <a:p>
            <a:r>
              <a:rPr lang="en-US" sz="2800"/>
              <a:t>Conditional Probability</a:t>
            </a:r>
          </a:p>
          <a:p>
            <a:endParaRPr lang="en-US" sz="2800"/>
          </a:p>
          <a:p>
            <a:endParaRPr lang="en-US" sz="180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7475"/>
            <a:ext cx="7772400" cy="700088"/>
          </a:xfrm>
          <a:noFill/>
          <a:ln/>
        </p:spPr>
        <p:txBody>
          <a:bodyPr/>
          <a:lstStyle/>
          <a:p>
            <a:r>
              <a:rPr lang="en-US"/>
              <a:t>Example 4 :  Bradley Investments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0563" y="1104900"/>
            <a:ext cx="7772400" cy="5100638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/>
              <a:t>	Bradley has invested in two stocks, Markley Oil and </a:t>
            </a:r>
          </a:p>
          <a:p>
            <a:pPr>
              <a:buFont typeface="Monotype Sorts" pitchFamily="2" charset="2"/>
              <a:buNone/>
            </a:pPr>
            <a:r>
              <a:rPr lang="en-US"/>
              <a:t>Collins Mining.  Bradley has determined that the</a:t>
            </a:r>
          </a:p>
          <a:p>
            <a:pPr>
              <a:buFont typeface="Monotype Sorts" pitchFamily="2" charset="2"/>
              <a:buNone/>
            </a:pPr>
            <a:r>
              <a:rPr lang="en-US"/>
              <a:t>possible outcomes of these investments three months</a:t>
            </a:r>
          </a:p>
          <a:p>
            <a:pPr>
              <a:buFont typeface="Monotype Sorts" pitchFamily="2" charset="2"/>
              <a:buNone/>
            </a:pPr>
            <a:r>
              <a:rPr lang="en-US"/>
              <a:t>from now are as follows.</a:t>
            </a:r>
          </a:p>
          <a:p>
            <a:pPr>
              <a:buFont typeface="Monotype Sorts" pitchFamily="2" charset="2"/>
              <a:buNone/>
            </a:pPr>
            <a:endParaRPr lang="en-US" sz="800"/>
          </a:p>
          <a:p>
            <a:pPr>
              <a:buFont typeface="Monotype Sorts" pitchFamily="2" charset="2"/>
              <a:buNone/>
            </a:pPr>
            <a:r>
              <a:rPr lang="en-US"/>
              <a:t>			    Investment Gain or Loss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	       in 3 Months (in $000)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	 </a:t>
            </a:r>
            <a:r>
              <a:rPr lang="en-US" u="sng"/>
              <a:t>Markley Oil	</a:t>
            </a:r>
            <a:r>
              <a:rPr lang="en-US"/>
              <a:t>  </a:t>
            </a:r>
            <a:r>
              <a:rPr lang="en-US" u="sng"/>
              <a:t>Collins Mining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		10		  8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		  5		 -2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		  0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	           -20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Example 4:  Bradley Investments (cont.)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0563" y="1123950"/>
            <a:ext cx="7772400" cy="4643438"/>
          </a:xfrm>
          <a:noFill/>
          <a:ln/>
        </p:spPr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A Counting Rule for Multiple-Step Experiments</a:t>
            </a:r>
          </a:p>
          <a:p>
            <a:pPr>
              <a:buFont typeface="Monotype Sorts" pitchFamily="2" charset="2"/>
              <a:buNone/>
            </a:pPr>
            <a:r>
              <a:rPr lang="en-US">
                <a:solidFill>
                  <a:schemeClr val="tx2"/>
                </a:solidFill>
              </a:rPr>
              <a:t>	</a:t>
            </a:r>
            <a:r>
              <a:rPr lang="en-US"/>
              <a:t>Bradley Investments can be viewed as a two-step experiment; it involves two stocks, each with a set of experimental outcomes.</a:t>
            </a:r>
          </a:p>
          <a:p>
            <a:pPr>
              <a:buFont typeface="Monotype Sorts" pitchFamily="2" charset="2"/>
              <a:buNone/>
            </a:pPr>
            <a:endParaRPr lang="en-US" sz="800"/>
          </a:p>
          <a:p>
            <a:pPr>
              <a:buFont typeface="Monotype Sorts" pitchFamily="2" charset="2"/>
              <a:buNone/>
            </a:pPr>
            <a:r>
              <a:rPr lang="en-US"/>
              <a:t>		Markley Oil:			</a:t>
            </a:r>
            <a:r>
              <a:rPr lang="en-US" i="1"/>
              <a:t>n</a:t>
            </a:r>
            <a:r>
              <a:rPr lang="en-US" baseline="-25000"/>
              <a:t>1</a:t>
            </a:r>
            <a:r>
              <a:rPr lang="en-US"/>
              <a:t> = 4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Collins Mining:		</a:t>
            </a:r>
            <a:r>
              <a:rPr lang="en-US" i="1"/>
              <a:t>n</a:t>
            </a:r>
            <a:r>
              <a:rPr lang="en-US" baseline="-25000"/>
              <a:t>2</a:t>
            </a:r>
            <a:r>
              <a:rPr lang="en-US"/>
              <a:t> = 2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Total Number of 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Experimental Outcomes:	</a:t>
            </a:r>
            <a:r>
              <a:rPr lang="en-US" i="1"/>
              <a:t>n</a:t>
            </a:r>
            <a:r>
              <a:rPr lang="en-US" baseline="-25000"/>
              <a:t>1</a:t>
            </a:r>
            <a:r>
              <a:rPr lang="en-US" i="1"/>
              <a:t>n</a:t>
            </a:r>
            <a:r>
              <a:rPr lang="en-US" baseline="-25000"/>
              <a:t>2</a:t>
            </a:r>
            <a:r>
              <a:rPr lang="en-US"/>
              <a:t> = (4)(2) = 8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65100"/>
            <a:ext cx="7772400" cy="623888"/>
          </a:xfrm>
          <a:noFill/>
          <a:ln/>
        </p:spPr>
        <p:txBody>
          <a:bodyPr/>
          <a:lstStyle/>
          <a:p>
            <a:r>
              <a:rPr lang="en-US"/>
              <a:t>Example 4 :  Bradley Investments (cont.)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14425"/>
            <a:ext cx="7772400" cy="4381500"/>
          </a:xfrm>
          <a:noFill/>
          <a:ln/>
        </p:spPr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Tree Diagram</a:t>
            </a:r>
            <a:r>
              <a:rPr lang="en-US">
                <a:solidFill>
                  <a:schemeClr val="tx2"/>
                </a:solidFill>
              </a:rPr>
              <a:t>			   </a:t>
            </a:r>
            <a:endParaRPr lang="en-US"/>
          </a:p>
          <a:p>
            <a:pPr>
              <a:buFont typeface="Monotype Sorts" pitchFamily="2" charset="2"/>
              <a:buNone/>
            </a:pPr>
            <a:r>
              <a:rPr lang="en-US">
                <a:solidFill>
                  <a:schemeClr val="tx2"/>
                </a:solidFill>
              </a:rPr>
              <a:t>	     </a:t>
            </a:r>
            <a:r>
              <a:rPr lang="en-US"/>
              <a:t>Markley Oil   Collins Mining       Experimental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         (Stage 1)	    (Stage 2)	           Outcomes</a:t>
            </a:r>
            <a:endParaRPr lang="en-US" b="1"/>
          </a:p>
          <a:p>
            <a:pPr>
              <a:buFont typeface="Monotype Sorts" pitchFamily="2" charset="2"/>
              <a:buNone/>
            </a:pPr>
            <a:endParaRPr lang="en-US" sz="1000"/>
          </a:p>
          <a:p>
            <a:pPr>
              <a:buFont typeface="Monotype Sorts" pitchFamily="2" charset="2"/>
              <a:buNone/>
            </a:pPr>
            <a:r>
              <a:rPr lang="en-US"/>
              <a:t>						</a:t>
            </a:r>
          </a:p>
        </p:txBody>
      </p:sp>
      <p:sp>
        <p:nvSpPr>
          <p:cNvPr id="10244" name="Line 4"/>
          <p:cNvSpPr>
            <a:spLocks noChangeShapeType="1"/>
          </p:cNvSpPr>
          <p:nvPr/>
        </p:nvSpPr>
        <p:spPr bwMode="auto">
          <a:xfrm>
            <a:off x="1290638" y="2379663"/>
            <a:ext cx="0" cy="3835400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lgDash"/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>
            <a:off x="3348038" y="2398713"/>
            <a:ext cx="0" cy="3835400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lgDash"/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 flipV="1">
            <a:off x="1373188" y="3211513"/>
            <a:ext cx="1924050" cy="1149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>
            <a:off x="1373188" y="4456113"/>
            <a:ext cx="1911350" cy="1206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 flipV="1">
            <a:off x="1239838" y="4024313"/>
            <a:ext cx="2044700" cy="393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>
            <a:off x="1373188" y="4437063"/>
            <a:ext cx="1936750" cy="40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 flipV="1">
            <a:off x="3392488" y="5565775"/>
            <a:ext cx="2016125" cy="1095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 flipV="1">
            <a:off x="3373438" y="4645025"/>
            <a:ext cx="2020887" cy="211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 flipV="1">
            <a:off x="3430588" y="3686175"/>
            <a:ext cx="1973262" cy="312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 flipV="1">
            <a:off x="3430588" y="2767013"/>
            <a:ext cx="1930400" cy="412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 flipV="1">
            <a:off x="3449638" y="3186113"/>
            <a:ext cx="1968500" cy="5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Oval 15"/>
          <p:cNvSpPr>
            <a:spLocks noChangeArrowheads="1"/>
          </p:cNvSpPr>
          <p:nvPr/>
        </p:nvSpPr>
        <p:spPr bwMode="auto">
          <a:xfrm>
            <a:off x="1239838" y="4360863"/>
            <a:ext cx="101600" cy="120650"/>
          </a:xfrm>
          <a:prstGeom prst="ellipse">
            <a:avLst/>
          </a:prstGeom>
          <a:solidFill>
            <a:srgbClr val="990099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Oval 16"/>
          <p:cNvSpPr>
            <a:spLocks noChangeArrowheads="1"/>
          </p:cNvSpPr>
          <p:nvPr/>
        </p:nvSpPr>
        <p:spPr bwMode="auto">
          <a:xfrm>
            <a:off x="3303588" y="3941763"/>
            <a:ext cx="101600" cy="120650"/>
          </a:xfrm>
          <a:prstGeom prst="ellipse">
            <a:avLst/>
          </a:prstGeom>
          <a:solidFill>
            <a:srgbClr val="990099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Oval 17"/>
          <p:cNvSpPr>
            <a:spLocks noChangeArrowheads="1"/>
          </p:cNvSpPr>
          <p:nvPr/>
        </p:nvSpPr>
        <p:spPr bwMode="auto">
          <a:xfrm>
            <a:off x="3303588" y="4779963"/>
            <a:ext cx="101600" cy="120650"/>
          </a:xfrm>
          <a:prstGeom prst="ellipse">
            <a:avLst/>
          </a:prstGeom>
          <a:solidFill>
            <a:srgbClr val="990099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Oval 18"/>
          <p:cNvSpPr>
            <a:spLocks noChangeArrowheads="1"/>
          </p:cNvSpPr>
          <p:nvPr/>
        </p:nvSpPr>
        <p:spPr bwMode="auto">
          <a:xfrm>
            <a:off x="3316288" y="3160713"/>
            <a:ext cx="44450" cy="12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Oval 19"/>
          <p:cNvSpPr>
            <a:spLocks noChangeArrowheads="1"/>
          </p:cNvSpPr>
          <p:nvPr/>
        </p:nvSpPr>
        <p:spPr bwMode="auto">
          <a:xfrm>
            <a:off x="3303588" y="5611813"/>
            <a:ext cx="101600" cy="120650"/>
          </a:xfrm>
          <a:prstGeom prst="ellipse">
            <a:avLst/>
          </a:prstGeom>
          <a:solidFill>
            <a:srgbClr val="990099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Line 20"/>
          <p:cNvSpPr>
            <a:spLocks noChangeShapeType="1"/>
          </p:cNvSpPr>
          <p:nvPr/>
        </p:nvSpPr>
        <p:spPr bwMode="auto">
          <a:xfrm>
            <a:off x="3411538" y="4056063"/>
            <a:ext cx="1968500" cy="650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Line 21"/>
          <p:cNvSpPr>
            <a:spLocks noChangeShapeType="1"/>
          </p:cNvSpPr>
          <p:nvPr/>
        </p:nvSpPr>
        <p:spPr bwMode="auto">
          <a:xfrm>
            <a:off x="3449638" y="4875213"/>
            <a:ext cx="1935162" cy="169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Line 22"/>
          <p:cNvSpPr>
            <a:spLocks noChangeShapeType="1"/>
          </p:cNvSpPr>
          <p:nvPr/>
        </p:nvSpPr>
        <p:spPr bwMode="auto">
          <a:xfrm>
            <a:off x="3430588" y="5713413"/>
            <a:ext cx="1958975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3" name="Line 23"/>
          <p:cNvSpPr>
            <a:spLocks noChangeShapeType="1"/>
          </p:cNvSpPr>
          <p:nvPr/>
        </p:nvSpPr>
        <p:spPr bwMode="auto">
          <a:xfrm>
            <a:off x="5386388" y="2417763"/>
            <a:ext cx="0" cy="3835400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lgDash"/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4" name="Oval 24"/>
          <p:cNvSpPr>
            <a:spLocks noChangeArrowheads="1"/>
          </p:cNvSpPr>
          <p:nvPr/>
        </p:nvSpPr>
        <p:spPr bwMode="auto">
          <a:xfrm>
            <a:off x="3297238" y="3141663"/>
            <a:ext cx="101600" cy="120650"/>
          </a:xfrm>
          <a:prstGeom prst="ellipse">
            <a:avLst/>
          </a:prstGeom>
          <a:solidFill>
            <a:srgbClr val="990099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5" name="Rectangle 25"/>
          <p:cNvSpPr>
            <a:spLocks noChangeArrowheads="1"/>
          </p:cNvSpPr>
          <p:nvPr/>
        </p:nvSpPr>
        <p:spPr bwMode="auto">
          <a:xfrm>
            <a:off x="2419350" y="4119563"/>
            <a:ext cx="9144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Gain 5</a:t>
            </a:r>
          </a:p>
        </p:txBody>
      </p:sp>
      <p:sp>
        <p:nvSpPr>
          <p:cNvPr id="10266" name="Rectangle 26"/>
          <p:cNvSpPr>
            <a:spLocks noChangeArrowheads="1"/>
          </p:cNvSpPr>
          <p:nvPr/>
        </p:nvSpPr>
        <p:spPr bwMode="auto">
          <a:xfrm>
            <a:off x="3429000" y="5205413"/>
            <a:ext cx="9144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Gain 8</a:t>
            </a:r>
          </a:p>
        </p:txBody>
      </p:sp>
      <p:sp>
        <p:nvSpPr>
          <p:cNvPr id="10267" name="Rectangle 27"/>
          <p:cNvSpPr>
            <a:spLocks noChangeArrowheads="1"/>
          </p:cNvSpPr>
          <p:nvPr/>
        </p:nvSpPr>
        <p:spPr bwMode="auto">
          <a:xfrm>
            <a:off x="4362450" y="2433638"/>
            <a:ext cx="9144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Gain 8</a:t>
            </a:r>
          </a:p>
        </p:txBody>
      </p:sp>
      <p:sp>
        <p:nvSpPr>
          <p:cNvPr id="10268" name="Rectangle 28"/>
          <p:cNvSpPr>
            <a:spLocks noChangeArrowheads="1"/>
          </p:cNvSpPr>
          <p:nvPr/>
        </p:nvSpPr>
        <p:spPr bwMode="auto">
          <a:xfrm>
            <a:off x="1504950" y="3395663"/>
            <a:ext cx="10414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Gain 10</a:t>
            </a:r>
          </a:p>
        </p:txBody>
      </p:sp>
      <p:sp>
        <p:nvSpPr>
          <p:cNvPr id="10269" name="Rectangle 29"/>
          <p:cNvSpPr>
            <a:spLocks noChangeArrowheads="1"/>
          </p:cNvSpPr>
          <p:nvPr/>
        </p:nvSpPr>
        <p:spPr bwMode="auto">
          <a:xfrm>
            <a:off x="4381500" y="4291013"/>
            <a:ext cx="9144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Gain 8</a:t>
            </a:r>
          </a:p>
        </p:txBody>
      </p:sp>
      <p:sp>
        <p:nvSpPr>
          <p:cNvPr id="10270" name="Rectangle 30"/>
          <p:cNvSpPr>
            <a:spLocks noChangeArrowheads="1"/>
          </p:cNvSpPr>
          <p:nvPr/>
        </p:nvSpPr>
        <p:spPr bwMode="auto">
          <a:xfrm>
            <a:off x="3429000" y="3490913"/>
            <a:ext cx="9144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Gain 8</a:t>
            </a:r>
          </a:p>
        </p:txBody>
      </p:sp>
      <p:sp>
        <p:nvSpPr>
          <p:cNvPr id="10271" name="Rectangle 31"/>
          <p:cNvSpPr>
            <a:spLocks noChangeArrowheads="1"/>
          </p:cNvSpPr>
          <p:nvPr/>
        </p:nvSpPr>
        <p:spPr bwMode="auto">
          <a:xfrm>
            <a:off x="1619250" y="5167313"/>
            <a:ext cx="10223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Lose 20</a:t>
            </a:r>
          </a:p>
        </p:txBody>
      </p:sp>
      <p:sp>
        <p:nvSpPr>
          <p:cNvPr id="10272" name="Rectangle 32"/>
          <p:cNvSpPr>
            <a:spLocks noChangeArrowheads="1"/>
          </p:cNvSpPr>
          <p:nvPr/>
        </p:nvSpPr>
        <p:spPr bwMode="auto">
          <a:xfrm>
            <a:off x="3467100" y="5834063"/>
            <a:ext cx="8953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Lose 2</a:t>
            </a:r>
          </a:p>
        </p:txBody>
      </p:sp>
      <p:sp>
        <p:nvSpPr>
          <p:cNvPr id="10273" name="Rectangle 33"/>
          <p:cNvSpPr>
            <a:spLocks noChangeArrowheads="1"/>
          </p:cNvSpPr>
          <p:nvPr/>
        </p:nvSpPr>
        <p:spPr bwMode="auto">
          <a:xfrm>
            <a:off x="4400550" y="5019675"/>
            <a:ext cx="8953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Lose 2</a:t>
            </a:r>
          </a:p>
        </p:txBody>
      </p:sp>
      <p:sp>
        <p:nvSpPr>
          <p:cNvPr id="10274" name="Rectangle 34"/>
          <p:cNvSpPr>
            <a:spLocks noChangeArrowheads="1"/>
          </p:cNvSpPr>
          <p:nvPr/>
        </p:nvSpPr>
        <p:spPr bwMode="auto">
          <a:xfrm>
            <a:off x="3467100" y="4043363"/>
            <a:ext cx="8953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Lose 2</a:t>
            </a:r>
          </a:p>
        </p:txBody>
      </p:sp>
      <p:sp>
        <p:nvSpPr>
          <p:cNvPr id="10275" name="Rectangle 35"/>
          <p:cNvSpPr>
            <a:spLocks noChangeArrowheads="1"/>
          </p:cNvSpPr>
          <p:nvPr/>
        </p:nvSpPr>
        <p:spPr bwMode="auto">
          <a:xfrm>
            <a:off x="4419600" y="3186113"/>
            <a:ext cx="8953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Lose 2</a:t>
            </a:r>
          </a:p>
        </p:txBody>
      </p:sp>
      <p:sp>
        <p:nvSpPr>
          <p:cNvPr id="10276" name="Rectangle 36"/>
          <p:cNvSpPr>
            <a:spLocks noChangeArrowheads="1"/>
          </p:cNvSpPr>
          <p:nvPr/>
        </p:nvSpPr>
        <p:spPr bwMode="auto">
          <a:xfrm>
            <a:off x="2476500" y="4748213"/>
            <a:ext cx="7493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Even</a:t>
            </a:r>
          </a:p>
        </p:txBody>
      </p:sp>
      <p:sp>
        <p:nvSpPr>
          <p:cNvPr id="10278" name="Text Box 38"/>
          <p:cNvSpPr txBox="1">
            <a:spLocks noChangeArrowheads="1"/>
          </p:cNvSpPr>
          <p:nvPr/>
        </p:nvSpPr>
        <p:spPr bwMode="auto">
          <a:xfrm>
            <a:off x="5549900" y="2546350"/>
            <a:ext cx="2714625" cy="3711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FFFF00"/>
              </a:buClr>
              <a:buSzPct val="80000"/>
              <a:buFont typeface="Monotype Sorts" pitchFamily="2" charset="2"/>
              <a:buNone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(10, 8)   	Gain  $18,000</a:t>
            </a:r>
            <a:r>
              <a:rPr lang="en-US" sz="6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	</a:t>
            </a:r>
          </a:p>
          <a:p>
            <a:pPr>
              <a:spcBef>
                <a:spcPct val="20000"/>
              </a:spcBef>
              <a:buClr>
                <a:srgbClr val="FFFF00"/>
              </a:buClr>
              <a:buSzPct val="80000"/>
              <a:buFont typeface="Monotype Sorts" pitchFamily="2" charset="2"/>
              <a:buNone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(10, -2)  	Gain    $8,000</a:t>
            </a:r>
          </a:p>
          <a:p>
            <a:pPr>
              <a:spcBef>
                <a:spcPct val="20000"/>
              </a:spcBef>
              <a:buClr>
                <a:srgbClr val="FFFF00"/>
              </a:buClr>
              <a:buSzPct val="80000"/>
              <a:buFont typeface="Monotype Sorts" pitchFamily="2" charset="2"/>
              <a:buNone/>
            </a:pPr>
            <a:r>
              <a:rPr lang="en-US" sz="6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	</a:t>
            </a:r>
          </a:p>
          <a:p>
            <a:pPr>
              <a:spcBef>
                <a:spcPct val="20000"/>
              </a:spcBef>
              <a:buClr>
                <a:srgbClr val="FFFF00"/>
              </a:buClr>
              <a:buSzPct val="80000"/>
              <a:buFont typeface="Monotype Sorts" pitchFamily="2" charset="2"/>
              <a:buNone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(5, 8) 	Gain  $13,000</a:t>
            </a:r>
          </a:p>
          <a:p>
            <a:pPr>
              <a:spcBef>
                <a:spcPct val="20000"/>
              </a:spcBef>
              <a:buClr>
                <a:srgbClr val="FFFF00"/>
              </a:buClr>
              <a:buSzPct val="80000"/>
              <a:buFont typeface="Monotype Sorts" pitchFamily="2" charset="2"/>
              <a:buNone/>
            </a:pPr>
            <a:r>
              <a:rPr lang="en-US" sz="6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	</a:t>
            </a:r>
          </a:p>
          <a:p>
            <a:pPr>
              <a:spcBef>
                <a:spcPct val="20000"/>
              </a:spcBef>
              <a:buClr>
                <a:srgbClr val="FFFF00"/>
              </a:buClr>
              <a:buSzPct val="80000"/>
              <a:buFont typeface="Monotype Sorts" pitchFamily="2" charset="2"/>
              <a:buNone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(5, -2)   	Gain    $3,000</a:t>
            </a:r>
          </a:p>
          <a:p>
            <a:pPr>
              <a:spcBef>
                <a:spcPct val="20000"/>
              </a:spcBef>
              <a:buClr>
                <a:srgbClr val="FFFF00"/>
              </a:buClr>
              <a:buSzPct val="80000"/>
              <a:buFont typeface="Monotype Sorts" pitchFamily="2" charset="2"/>
              <a:buNone/>
            </a:pPr>
            <a:r>
              <a:rPr lang="en-US" sz="6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	</a:t>
            </a:r>
          </a:p>
          <a:p>
            <a:pPr>
              <a:spcBef>
                <a:spcPct val="20000"/>
              </a:spcBef>
              <a:buClr>
                <a:srgbClr val="FFFF00"/>
              </a:buClr>
              <a:buSzPct val="80000"/>
              <a:buFont typeface="Monotype Sorts" pitchFamily="2" charset="2"/>
              <a:buNone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(0, 8)    	Gain    $8,000</a:t>
            </a:r>
          </a:p>
          <a:p>
            <a:pPr>
              <a:spcBef>
                <a:spcPct val="20000"/>
              </a:spcBef>
              <a:buClr>
                <a:srgbClr val="FFFF00"/>
              </a:buClr>
              <a:buSzPct val="80000"/>
              <a:buFont typeface="Monotype Sorts" pitchFamily="2" charset="2"/>
              <a:buNone/>
            </a:pPr>
            <a:endParaRPr lang="en-US" sz="6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rgbClr val="FFFF00"/>
              </a:buClr>
              <a:buSzPct val="80000"/>
              <a:buFont typeface="Monotype Sorts" pitchFamily="2" charset="2"/>
              <a:buNone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(0, -2)   	Lose    $2,000</a:t>
            </a:r>
          </a:p>
          <a:p>
            <a:pPr>
              <a:spcBef>
                <a:spcPct val="20000"/>
              </a:spcBef>
              <a:buClr>
                <a:srgbClr val="FFFF00"/>
              </a:buClr>
              <a:buSzPct val="80000"/>
              <a:buFont typeface="Monotype Sorts" pitchFamily="2" charset="2"/>
              <a:buNone/>
            </a:pPr>
            <a:r>
              <a:rPr lang="en-US" sz="6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	</a:t>
            </a:r>
          </a:p>
          <a:p>
            <a:pPr>
              <a:spcBef>
                <a:spcPct val="20000"/>
              </a:spcBef>
              <a:buClr>
                <a:srgbClr val="FFFF00"/>
              </a:buClr>
              <a:buSzPct val="80000"/>
              <a:buFont typeface="Monotype Sorts" pitchFamily="2" charset="2"/>
              <a:buNone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(-20, 8) 	Lose  $12,000</a:t>
            </a:r>
          </a:p>
          <a:p>
            <a:pPr>
              <a:spcBef>
                <a:spcPct val="20000"/>
              </a:spcBef>
              <a:buClr>
                <a:srgbClr val="FFFF00"/>
              </a:buClr>
              <a:buSzPct val="80000"/>
              <a:buFont typeface="Monotype Sorts" pitchFamily="2" charset="2"/>
              <a:buNone/>
            </a:pPr>
            <a:r>
              <a:rPr lang="en-US" sz="6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	</a:t>
            </a:r>
          </a:p>
          <a:p>
            <a:pPr>
              <a:spcBef>
                <a:spcPct val="20000"/>
              </a:spcBef>
              <a:buClr>
                <a:srgbClr val="FFFF00"/>
              </a:buClr>
              <a:buSzPct val="80000"/>
              <a:buFont typeface="Monotype Sorts" pitchFamily="2" charset="2"/>
              <a:buNone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(-20, -2)	Lose  $22,000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Times New Roman" pitchFamily="18" charset="0"/>
              </a:rPr>
              <a:t>Factorial Notation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>
                <a:cs typeface="Times New Roman" pitchFamily="18" charset="0"/>
              </a:rPr>
              <a:t>	The notation n! reads “n factorial”. It means the product of, for instance,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>
                <a:cs typeface="Times New Roman" pitchFamily="18" charset="0"/>
              </a:rPr>
              <a:t> </a:t>
            </a:r>
            <a:r>
              <a:rPr lang="en-US"/>
              <a:t>            	</a:t>
            </a:r>
            <a:r>
              <a:rPr lang="en-US" i="1"/>
              <a:t>N</a:t>
            </a:r>
            <a:r>
              <a:rPr lang="en-US"/>
              <a:t>! = </a:t>
            </a:r>
            <a:r>
              <a:rPr lang="en-US" i="1"/>
              <a:t>N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 - 1)(</a:t>
            </a:r>
            <a:r>
              <a:rPr lang="en-US" i="1"/>
              <a:t>N</a:t>
            </a:r>
            <a:r>
              <a:rPr lang="en-US"/>
              <a:t> - 2) . . . (2)(1)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			 </a:t>
            </a:r>
            <a:r>
              <a:rPr lang="en-US" i="1"/>
              <a:t>n</a:t>
            </a:r>
            <a:r>
              <a:rPr lang="en-US"/>
              <a:t>! =  </a:t>
            </a:r>
            <a:r>
              <a:rPr lang="en-US" i="1"/>
              <a:t>n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 - 1)( </a:t>
            </a:r>
            <a:r>
              <a:rPr lang="en-US" i="1"/>
              <a:t>n</a:t>
            </a:r>
            <a:r>
              <a:rPr lang="en-US"/>
              <a:t> - 2) . . . (2)(1)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			 0! = 1! =1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>
                <a:cs typeface="Times New Roman" pitchFamily="18" charset="0"/>
              </a:rPr>
              <a:t> </a:t>
            </a:r>
            <a:endParaRPr lang="en-US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>
                <a:cs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>
                <a:cs typeface="Times New Roman" pitchFamily="18" charset="0"/>
              </a:rPr>
              <a:t> 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  <p:graphicFrame>
        <p:nvGraphicFramePr>
          <p:cNvPr id="109572" name="Object 4"/>
          <p:cNvGraphicFramePr>
            <a:graphicFrameLocks noChangeAspect="1"/>
          </p:cNvGraphicFramePr>
          <p:nvPr/>
        </p:nvGraphicFramePr>
        <p:xfrm>
          <a:off x="1890713" y="3657600"/>
          <a:ext cx="3171825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6" name="MathType Equation" r:id="rId3" imgW="1548728" imgH="152334" progId="Equation">
                  <p:embed/>
                </p:oleObj>
              </mc:Choice>
              <mc:Fallback>
                <p:oleObj name="MathType Equation" r:id="rId3" imgW="1548728" imgH="152334" progId="Equation">
                  <p:embed/>
                  <p:pic>
                    <p:nvPicPr>
                      <p:cNvPr id="0" name="Picture 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0713" y="3657600"/>
                        <a:ext cx="3171825" cy="38893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3" name="Object 5"/>
          <p:cNvGraphicFramePr>
            <a:graphicFrameLocks noChangeAspect="1"/>
          </p:cNvGraphicFramePr>
          <p:nvPr/>
        </p:nvGraphicFramePr>
        <p:xfrm>
          <a:off x="1747838" y="4591050"/>
          <a:ext cx="4048125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7" r:id="rId5" imgW="1040948" imgH="609336" progId="Equation">
                  <p:embed/>
                </p:oleObj>
              </mc:Choice>
              <mc:Fallback>
                <p:oleObj r:id="rId5" imgW="1040948" imgH="609336" progId="Equation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7838" y="4591050"/>
                        <a:ext cx="4048125" cy="13335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90563" y="166688"/>
            <a:ext cx="7772400" cy="623887"/>
          </a:xfrm>
          <a:noFill/>
          <a:ln/>
        </p:spPr>
        <p:txBody>
          <a:bodyPr/>
          <a:lstStyle/>
          <a:p>
            <a:r>
              <a:rPr lang="en-US"/>
              <a:t>Counting Rule for Combinations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0075" y="1071563"/>
            <a:ext cx="7772400" cy="518160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/>
              <a:t>Another useful counting rule enables us to count the</a:t>
            </a:r>
          </a:p>
          <a:p>
            <a:pPr>
              <a:buFont typeface="Monotype Sorts" pitchFamily="2" charset="2"/>
              <a:buNone/>
            </a:pPr>
            <a:r>
              <a:rPr lang="en-US"/>
              <a:t>number of experimental outcomes when </a:t>
            </a:r>
            <a:r>
              <a:rPr lang="en-US" i="1"/>
              <a:t>n</a:t>
            </a:r>
            <a:r>
              <a:rPr lang="en-US"/>
              <a:t> objects are to</a:t>
            </a:r>
          </a:p>
          <a:p>
            <a:pPr>
              <a:buFont typeface="Monotype Sorts" pitchFamily="2" charset="2"/>
              <a:buNone/>
            </a:pPr>
            <a:r>
              <a:rPr lang="en-US"/>
              <a:t>be selected from a set of </a:t>
            </a:r>
            <a:r>
              <a:rPr lang="en-US" i="1"/>
              <a:t>N</a:t>
            </a:r>
            <a:r>
              <a:rPr lang="en-US"/>
              <a:t> objects.</a:t>
            </a:r>
          </a:p>
          <a:p>
            <a:r>
              <a:rPr lang="en-US">
                <a:solidFill>
                  <a:srgbClr val="FFFF00"/>
                </a:solidFill>
              </a:rPr>
              <a:t>The number of combinations of </a:t>
            </a:r>
            <a:r>
              <a:rPr lang="en-US" i="1">
                <a:solidFill>
                  <a:srgbClr val="FFFF00"/>
                </a:solidFill>
              </a:rPr>
              <a:t>N</a:t>
            </a:r>
            <a:r>
              <a:rPr lang="en-US">
                <a:solidFill>
                  <a:srgbClr val="FFFF00"/>
                </a:solidFill>
              </a:rPr>
              <a:t> objects taken </a:t>
            </a:r>
            <a:r>
              <a:rPr lang="en-US" i="1">
                <a:solidFill>
                  <a:srgbClr val="FFFF00"/>
                </a:solidFill>
              </a:rPr>
              <a:t>n</a:t>
            </a:r>
            <a:r>
              <a:rPr lang="en-US">
                <a:solidFill>
                  <a:srgbClr val="FFFF00"/>
                </a:solidFill>
              </a:rPr>
              <a:t> at a time is</a:t>
            </a:r>
          </a:p>
          <a:p>
            <a:pPr>
              <a:buFont typeface="Monotype Sorts" pitchFamily="2" charset="2"/>
              <a:buNone/>
            </a:pPr>
            <a:endParaRPr lang="en-US">
              <a:solidFill>
                <a:srgbClr val="FFFF00"/>
              </a:solidFill>
            </a:endParaRPr>
          </a:p>
          <a:p>
            <a:pPr>
              <a:buFont typeface="Monotype Sorts" pitchFamily="2" charset="2"/>
              <a:buNone/>
            </a:pPr>
            <a:endParaRPr lang="en-US">
              <a:solidFill>
                <a:schemeClr val="tx2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/>
              <a:t>	where	</a:t>
            </a:r>
            <a:r>
              <a:rPr lang="en-US" i="1"/>
              <a:t>N</a:t>
            </a:r>
            <a:r>
              <a:rPr lang="en-US"/>
              <a:t>! = </a:t>
            </a:r>
            <a:r>
              <a:rPr lang="en-US" i="1"/>
              <a:t>N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 - 1)(</a:t>
            </a:r>
            <a:r>
              <a:rPr lang="en-US" i="1"/>
              <a:t>N</a:t>
            </a:r>
            <a:r>
              <a:rPr lang="en-US"/>
              <a:t> - 2) . . . (2)(1)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	 </a:t>
            </a:r>
            <a:r>
              <a:rPr lang="en-US" i="1"/>
              <a:t>n</a:t>
            </a:r>
            <a:r>
              <a:rPr lang="en-US"/>
              <a:t>! =  </a:t>
            </a:r>
            <a:r>
              <a:rPr lang="en-US" i="1"/>
              <a:t>n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 - 1)( </a:t>
            </a:r>
            <a:r>
              <a:rPr lang="en-US" i="1"/>
              <a:t>n</a:t>
            </a:r>
            <a:r>
              <a:rPr lang="en-US"/>
              <a:t> - 2) . . . (2)(1)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            0! = 1! =1</a:t>
            </a:r>
          </a:p>
          <a:p>
            <a:pPr>
              <a:buFont typeface="Monotype Sorts" pitchFamily="2" charset="2"/>
              <a:buNone/>
            </a:pPr>
            <a:endParaRPr lang="en-US"/>
          </a:p>
        </p:txBody>
      </p:sp>
      <p:graphicFrame>
        <p:nvGraphicFramePr>
          <p:cNvPr id="11268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3279775" y="3081338"/>
          <a:ext cx="2338388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4" imgW="1447560" imgH="685800" progId="Equation.3">
                  <p:embed/>
                </p:oleObj>
              </mc:Choice>
              <mc:Fallback>
                <p:oleObj name="Equation" r:id="rId4" imgW="1447560" imgH="685800" progId="Equation.3">
                  <p:embed/>
                  <p:pic>
                    <p:nvPicPr>
                      <p:cNvPr id="0" name="Picture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9775" y="3081338"/>
                        <a:ext cx="2338388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Remark</a:t>
            </a:r>
          </a:p>
        </p:txBody>
      </p:sp>
      <p:graphicFrame>
        <p:nvGraphicFramePr>
          <p:cNvPr id="178179" name="Object 3"/>
          <p:cNvGraphicFramePr>
            <a:graphicFrameLocks noChangeAspect="1"/>
          </p:cNvGraphicFramePr>
          <p:nvPr/>
        </p:nvGraphicFramePr>
        <p:xfrm>
          <a:off x="2451100" y="1384300"/>
          <a:ext cx="3068638" cy="498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81" name="Equation" r:id="rId3" imgW="583920" imgH="1422360" progId="Equation.3">
                  <p:embed/>
                </p:oleObj>
              </mc:Choice>
              <mc:Fallback>
                <p:oleObj name="Equation" r:id="rId3" imgW="583920" imgH="14223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1384300"/>
                        <a:ext cx="3068638" cy="49847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9288" y="781050"/>
            <a:ext cx="7924800" cy="57531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dirty="0">
                <a:cs typeface="Times New Roman" pitchFamily="18" charset="0"/>
              </a:rPr>
              <a:t>Consider the set of letters A, B, and C.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dirty="0">
                <a:cs typeface="Times New Roman" pitchFamily="18" charset="0"/>
              </a:rPr>
              <a:t> 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dirty="0">
                <a:cs typeface="Times New Roman" pitchFamily="18" charset="0"/>
              </a:rPr>
              <a:t>   (a) The number of combinations of three letters taken two at a time  is:  C(3 ,2)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dirty="0">
                <a:cs typeface="Times New Roman" pitchFamily="18" charset="0"/>
              </a:rPr>
              <a:t>3!/2!1!=3(2!)/2!=3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dirty="0">
                <a:cs typeface="Times New Roman" pitchFamily="18" charset="0"/>
              </a:rPr>
              <a:t>AB,AC,BC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dirty="0">
                <a:cs typeface="Times New Roman" pitchFamily="18" charset="0"/>
              </a:rPr>
              <a:t> (b) The number of combinations of three letters taken three at a time is: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dirty="0">
                <a:cs typeface="Times New Roman" pitchFamily="18" charset="0"/>
              </a:rPr>
              <a:t>C(3 ,3)   =1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dirty="0">
                <a:cs typeface="Times New Roman" pitchFamily="18" charset="0"/>
              </a:rPr>
              <a:t>ABC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dirty="0">
                <a:cs typeface="Times New Roman" pitchFamily="18" charset="0"/>
              </a:rPr>
              <a:t>                       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20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4438650" y="32004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6 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104900"/>
            <a:ext cx="7677150" cy="5386388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000">
                <a:cs typeface="Times New Roman" pitchFamily="18" charset="0"/>
              </a:rPr>
              <a:t> </a:t>
            </a:r>
            <a:r>
              <a:rPr lang="en-US" sz="3200">
                <a:cs typeface="Times New Roman" pitchFamily="18" charset="0"/>
              </a:rPr>
              <a:t>How many subcommittees of 4 can be formed from a committee with 12 members? C(12 ,4)</a:t>
            </a:r>
            <a:r>
              <a:rPr lang="en-US" sz="3600">
                <a:cs typeface="Times New Roman" pitchFamily="18" charset="0"/>
              </a:rPr>
              <a:t> </a:t>
            </a:r>
          </a:p>
          <a:p>
            <a:pPr>
              <a:buFont typeface="Monotype Sorts" pitchFamily="2" charset="2"/>
              <a:buNone/>
            </a:pPr>
            <a:endParaRPr lang="en-US" sz="3600">
              <a:cs typeface="Times New Roman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3200">
                <a:cs typeface="Times New Roman" pitchFamily="18" charset="0"/>
              </a:rPr>
              <a:t>12!/4!8!=12(11)(10)(9)(8!)/4!8!=495</a:t>
            </a:r>
          </a:p>
          <a:p>
            <a:endParaRPr lang="en-US" sz="3200">
              <a:cs typeface="Times New Roman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3200">
                <a:cs typeface="Times New Roman" pitchFamily="18" charset="0"/>
              </a:rPr>
              <a:t> </a:t>
            </a:r>
          </a:p>
          <a:p>
            <a:endParaRPr lang="en-US" sz="3200"/>
          </a:p>
        </p:txBody>
      </p:sp>
    </p:spTree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7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>
                <a:cs typeface="Times New Roman" pitchFamily="18" charset="0"/>
              </a:rPr>
              <a:t>Consider a lottery system with a random selection of 6 numbers from a group of 45 numbers.</a:t>
            </a:r>
          </a:p>
          <a:p>
            <a:pPr>
              <a:buFont typeface="Monotype Sorts" pitchFamily="2" charset="2"/>
              <a:buNone/>
            </a:pPr>
            <a:r>
              <a:rPr lang="en-US">
                <a:cs typeface="Times New Roman" pitchFamily="18" charset="0"/>
              </a:rPr>
              <a:t>    a. How many combination is possible?</a:t>
            </a:r>
          </a:p>
          <a:p>
            <a:pPr>
              <a:buFont typeface="Monotype Sorts" pitchFamily="2" charset="2"/>
              <a:buNone/>
            </a:pPr>
            <a:r>
              <a:rPr lang="en-US">
                <a:cs typeface="Times New Roman" pitchFamily="18" charset="0"/>
              </a:rPr>
              <a:t>  C(45 ,5)</a:t>
            </a:r>
            <a:r>
              <a:rPr lang="en-US" sz="2800">
                <a:cs typeface="Times New Roman" pitchFamily="18" charset="0"/>
              </a:rPr>
              <a:t> </a:t>
            </a:r>
          </a:p>
          <a:p>
            <a:pPr>
              <a:buFont typeface="Monotype Sorts" pitchFamily="2" charset="2"/>
              <a:buNone/>
            </a:pPr>
            <a:endParaRPr lang="en-US">
              <a:cs typeface="Times New Roman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>
                <a:cs typeface="Times New Roman" pitchFamily="18" charset="0"/>
              </a:rPr>
              <a:t>= 45!/5!40!=45(44)(43))42)(41)(40!)/5!40!=1,221,759</a:t>
            </a:r>
          </a:p>
          <a:p>
            <a:pPr>
              <a:buFont typeface="Monotype Sorts" pitchFamily="2" charset="2"/>
              <a:buNone/>
            </a:pPr>
            <a:endParaRPr lang="en-US">
              <a:cs typeface="Times New Roman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>
                <a:cs typeface="Times New Roman" pitchFamily="18" charset="0"/>
              </a:rPr>
              <a:t>  b. What is the chance of wining if you buy one lottery ticket?</a:t>
            </a:r>
          </a:p>
          <a:p>
            <a:pPr>
              <a:buFont typeface="Monotype Sorts" pitchFamily="2" charset="2"/>
              <a:buNone/>
            </a:pPr>
            <a:r>
              <a:rPr lang="en-US">
                <a:cs typeface="Times New Roman" pitchFamily="18" charset="0"/>
              </a:rPr>
              <a:t>= 1/ 1,221,759= 8.1849 *(10)</a:t>
            </a:r>
            <a:r>
              <a:rPr lang="en-US" baseline="30000">
                <a:cs typeface="Times New Roman" pitchFamily="18" charset="0"/>
              </a:rPr>
              <a:t>-7</a:t>
            </a:r>
            <a:endParaRPr lang="en-US">
              <a:cs typeface="Times New Roman" pitchFamily="18" charset="0"/>
            </a:endParaRPr>
          </a:p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1763"/>
            <a:ext cx="7772400" cy="681037"/>
          </a:xfrm>
          <a:noFill/>
          <a:ln/>
        </p:spPr>
        <p:txBody>
          <a:bodyPr/>
          <a:lstStyle/>
          <a:p>
            <a:r>
              <a:rPr lang="en-US"/>
              <a:t>Counting Rule for Permutations (cont.)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0563" y="1104900"/>
            <a:ext cx="7772400" cy="4643438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/>
              <a:t>A third useful counting rule enables us to count the</a:t>
            </a:r>
          </a:p>
          <a:p>
            <a:pPr>
              <a:buFont typeface="Monotype Sorts" pitchFamily="2" charset="2"/>
              <a:buNone/>
            </a:pPr>
            <a:r>
              <a:rPr lang="en-US"/>
              <a:t>number of experimental outcomes when </a:t>
            </a:r>
            <a:r>
              <a:rPr lang="en-US" i="1"/>
              <a:t>n</a:t>
            </a:r>
            <a:r>
              <a:rPr lang="en-US"/>
              <a:t> objects are to</a:t>
            </a:r>
          </a:p>
          <a:p>
            <a:pPr>
              <a:buFont typeface="Monotype Sorts" pitchFamily="2" charset="2"/>
              <a:buNone/>
            </a:pPr>
            <a:r>
              <a:rPr lang="en-US"/>
              <a:t>be selected from a set of </a:t>
            </a:r>
            <a:r>
              <a:rPr lang="en-US" i="1"/>
              <a:t>N</a:t>
            </a:r>
            <a:r>
              <a:rPr lang="en-US"/>
              <a:t> objects where the order of</a:t>
            </a:r>
          </a:p>
          <a:p>
            <a:pPr>
              <a:buFont typeface="Monotype Sorts" pitchFamily="2" charset="2"/>
              <a:buNone/>
            </a:pPr>
            <a:r>
              <a:rPr lang="en-US"/>
              <a:t>selection is important.</a:t>
            </a:r>
          </a:p>
          <a:p>
            <a:r>
              <a:rPr lang="en-US">
                <a:solidFill>
                  <a:srgbClr val="FFFF00"/>
                </a:solidFill>
              </a:rPr>
              <a:t>The number of permutations of </a:t>
            </a:r>
            <a:r>
              <a:rPr lang="en-US" i="1">
                <a:solidFill>
                  <a:srgbClr val="FFFF00"/>
                </a:solidFill>
              </a:rPr>
              <a:t>N</a:t>
            </a:r>
            <a:r>
              <a:rPr lang="en-US">
                <a:solidFill>
                  <a:srgbClr val="FFFF00"/>
                </a:solidFill>
              </a:rPr>
              <a:t> objects taken </a:t>
            </a:r>
            <a:r>
              <a:rPr lang="en-US" i="1">
                <a:solidFill>
                  <a:srgbClr val="FFFF00"/>
                </a:solidFill>
              </a:rPr>
              <a:t>n</a:t>
            </a:r>
            <a:r>
              <a:rPr lang="en-US">
                <a:solidFill>
                  <a:srgbClr val="FFFF00"/>
                </a:solidFill>
              </a:rPr>
              <a:t> at a time is</a:t>
            </a:r>
          </a:p>
        </p:txBody>
      </p:sp>
      <p:graphicFrame>
        <p:nvGraphicFramePr>
          <p:cNvPr id="12292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2905125" y="3571875"/>
          <a:ext cx="3600450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Equation" r:id="rId4" imgW="3609720" imgH="1166760" progId="Equation.2">
                  <p:embed/>
                </p:oleObj>
              </mc:Choice>
              <mc:Fallback>
                <p:oleObj name="Equation" r:id="rId4" imgW="3609720" imgH="1166760" progId="Equation.2">
                  <p:embed/>
                  <p:pic>
                    <p:nvPicPr>
                      <p:cNvPr id="0" name="Picture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25" y="3571875"/>
                        <a:ext cx="3600450" cy="1157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90563" y="204788"/>
            <a:ext cx="7772400" cy="700087"/>
          </a:xfrm>
          <a:noFill/>
          <a:ln/>
        </p:spPr>
        <p:txBody>
          <a:bodyPr/>
          <a:lstStyle/>
          <a:p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 Introduction to Probability</a:t>
            </a:r>
          </a:p>
        </p:txBody>
      </p:sp>
      <p:graphicFrame>
        <p:nvGraphicFramePr>
          <p:cNvPr id="5124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5162550" y="3090863"/>
          <a:ext cx="2454275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Microsoft ClipArt Gallery" r:id="rId4" imgW="5987880" imgH="5059080" progId="">
                  <p:embed/>
                </p:oleObj>
              </mc:Choice>
              <mc:Fallback>
                <p:oleObj name="Microsoft ClipArt Gallery" r:id="rId4" imgW="5987880" imgH="5059080" progId="">
                  <p:embed/>
                  <p:pic>
                    <p:nvPicPr>
                      <p:cNvPr id="0" name="Picture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2550" y="3090863"/>
                        <a:ext cx="2454275" cy="200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8 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914400"/>
            <a:ext cx="8497888" cy="5576888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>
                <a:cs typeface="Times New Roman" pitchFamily="18" charset="0"/>
              </a:rPr>
              <a:t>Consider the set of letters A, B, and C.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>
                <a:cs typeface="Times New Roman" pitchFamily="18" charset="0"/>
              </a:rPr>
              <a:t>  (a)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    </a:t>
            </a:r>
            <a:r>
              <a:rPr lang="en-US">
                <a:cs typeface="Times New Roman" pitchFamily="18" charset="0"/>
              </a:rPr>
              <a:t>The number of permutations of three letters taken two at a time is:  P(3,2)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>
                <a:cs typeface="Times New Roman" pitchFamily="18" charset="0"/>
              </a:rPr>
              <a:t>=3!1=6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>
                <a:cs typeface="Times New Roman" pitchFamily="18" charset="0"/>
              </a:rPr>
              <a:t>AB,BA,AC.CA,BC,CB   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>
                <a:cs typeface="Times New Roman" pitchFamily="18" charset="0"/>
              </a:rPr>
              <a:t>                 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>
                <a:cs typeface="Times New Roman" pitchFamily="18" charset="0"/>
              </a:rPr>
              <a:t> (b) The number of permutations of three letters taken three at a time is: P(3,3)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>
                <a:cs typeface="Times New Roman" pitchFamily="18" charset="0"/>
              </a:rPr>
              <a:t>=3!/0!=6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>
                <a:cs typeface="Times New Roman" pitchFamily="18" charset="0"/>
              </a:rPr>
              <a:t>ABC,ACB,BAC,BCA,CAB,CBA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>
                <a:cs typeface="Times New Roman" pitchFamily="18" charset="0"/>
              </a:rPr>
              <a:t> </a:t>
            </a:r>
            <a:endParaRPr lang="en-US" sz="2000"/>
          </a:p>
        </p:txBody>
      </p:sp>
    </p:spTree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9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3200">
                <a:cs typeface="Times New Roman" pitchFamily="18" charset="0"/>
              </a:rPr>
              <a:t>How many subcommittees of 4 can be formed from a committee with 12 members? Order is important. </a:t>
            </a:r>
          </a:p>
          <a:p>
            <a:pPr>
              <a:buFont typeface="Monotype Sorts" pitchFamily="2" charset="2"/>
              <a:buNone/>
            </a:pPr>
            <a:r>
              <a:rPr lang="en-US" sz="3200">
                <a:cs typeface="Times New Roman" pitchFamily="18" charset="0"/>
              </a:rPr>
              <a:t>P(12,4)</a:t>
            </a:r>
          </a:p>
          <a:p>
            <a:pPr>
              <a:buFont typeface="Monotype Sorts" pitchFamily="2" charset="2"/>
              <a:buNone/>
            </a:pPr>
            <a:endParaRPr lang="en-US" sz="3200">
              <a:cs typeface="Times New Roman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3200">
                <a:cs typeface="Times New Roman" pitchFamily="18" charset="0"/>
              </a:rPr>
              <a:t>=12!/8!=12(11)(10)(9)(8!)/8!=19,958,400</a:t>
            </a:r>
          </a:p>
          <a:p>
            <a:pPr>
              <a:buFont typeface="Monotype Sorts" pitchFamily="2" charset="2"/>
              <a:buNone/>
            </a:pPr>
            <a:endParaRPr lang="en-US" sz="3200">
              <a:cs typeface="Times New Roman" pitchFamily="18" charset="0"/>
            </a:endParaRPr>
          </a:p>
          <a:p>
            <a:endParaRPr lang="en-US" sz="3200"/>
          </a:p>
        </p:txBody>
      </p:sp>
    </p:spTree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Assigning Probabilities</a:t>
            </a:r>
          </a:p>
        </p:txBody>
      </p:sp>
      <p:graphicFrame>
        <p:nvGraphicFramePr>
          <p:cNvPr id="122883" name="Object 3"/>
          <p:cNvGraphicFramePr>
            <a:graphicFrameLocks noChangeAspect="1"/>
          </p:cNvGraphicFramePr>
          <p:nvPr/>
        </p:nvGraphicFramePr>
        <p:xfrm>
          <a:off x="1519238" y="1387475"/>
          <a:ext cx="6086475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5" name="Document" r:id="rId4" imgW="6086520" imgH="4064040" progId="Word.Document.8">
                  <p:embed/>
                </p:oleObj>
              </mc:Choice>
              <mc:Fallback>
                <p:oleObj name="Document" r:id="rId4" imgW="6086520" imgH="4064040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1387475"/>
                        <a:ext cx="6086475" cy="406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690563" y="80963"/>
            <a:ext cx="7772400" cy="814387"/>
          </a:xfrm>
          <a:noFill/>
          <a:ln/>
        </p:spPr>
        <p:txBody>
          <a:bodyPr/>
          <a:lstStyle/>
          <a:p>
            <a:r>
              <a:rPr lang="en-US"/>
              <a:t>Assigning Probabilities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0563" y="1109663"/>
            <a:ext cx="7772400" cy="5067300"/>
          </a:xfrm>
          <a:noFill/>
          <a:ln/>
        </p:spPr>
        <p:txBody>
          <a:bodyPr/>
          <a:lstStyle/>
          <a:p>
            <a:r>
              <a:rPr lang="en-US" sz="4000">
                <a:solidFill>
                  <a:srgbClr val="FFFF00"/>
                </a:solidFill>
              </a:rPr>
              <a:t>Classical Method</a:t>
            </a:r>
            <a:r>
              <a:rPr lang="en-US" sz="4000">
                <a:solidFill>
                  <a:srgbClr val="FAFD00"/>
                </a:solidFill>
              </a:rPr>
              <a:t> </a:t>
            </a:r>
            <a:endParaRPr lang="en-US" sz="4000">
              <a:solidFill>
                <a:schemeClr val="tx2"/>
              </a:solidFill>
            </a:endParaRPr>
          </a:p>
          <a:p>
            <a:pPr lvl="1">
              <a:buFontTx/>
              <a:buNone/>
            </a:pPr>
            <a:r>
              <a:rPr lang="en-US" sz="4000"/>
              <a:t>	</a:t>
            </a:r>
          </a:p>
          <a:p>
            <a:r>
              <a:rPr lang="en-US" sz="4000">
                <a:solidFill>
                  <a:srgbClr val="FFFF00"/>
                </a:solidFill>
              </a:rPr>
              <a:t>Relative Frequency Method</a:t>
            </a:r>
            <a:r>
              <a:rPr lang="en-US" sz="4000">
                <a:solidFill>
                  <a:srgbClr val="F8DD12"/>
                </a:solidFill>
              </a:rPr>
              <a:t> </a:t>
            </a:r>
          </a:p>
          <a:p>
            <a:pPr lvl="1">
              <a:buFontTx/>
              <a:buNone/>
            </a:pPr>
            <a:r>
              <a:rPr lang="en-US" sz="4000">
                <a:solidFill>
                  <a:srgbClr val="F8DD12"/>
                </a:solidFill>
              </a:rPr>
              <a:t>	</a:t>
            </a:r>
            <a:endParaRPr lang="en-US" sz="4000" i="1"/>
          </a:p>
          <a:p>
            <a:r>
              <a:rPr lang="en-US" sz="4000">
                <a:solidFill>
                  <a:srgbClr val="FFFF00"/>
                </a:solidFill>
              </a:rPr>
              <a:t>Subjective Method</a:t>
            </a:r>
            <a:r>
              <a:rPr lang="en-US" sz="4000">
                <a:solidFill>
                  <a:srgbClr val="FAFD00"/>
                </a:solidFill>
              </a:rPr>
              <a:t> </a:t>
            </a:r>
            <a:endParaRPr lang="en-US" sz="4000">
              <a:solidFill>
                <a:schemeClr val="tx2"/>
              </a:solidFill>
            </a:endParaRPr>
          </a:p>
          <a:p>
            <a:pPr lvl="1">
              <a:buFontTx/>
              <a:buNone/>
            </a:pPr>
            <a:r>
              <a:rPr lang="en-US" sz="4000"/>
              <a:t>	</a:t>
            </a:r>
          </a:p>
        </p:txBody>
      </p:sp>
    </p:spTree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690563" y="195263"/>
            <a:ext cx="7772400" cy="547687"/>
          </a:xfrm>
          <a:noFill/>
          <a:ln/>
        </p:spPr>
        <p:txBody>
          <a:bodyPr/>
          <a:lstStyle/>
          <a:p>
            <a:r>
              <a:rPr lang="en-US"/>
              <a:t>Classical Method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0563" y="1104900"/>
            <a:ext cx="8039100" cy="5500688"/>
          </a:xfrm>
          <a:noFill/>
          <a:ln/>
        </p:spPr>
        <p:txBody>
          <a:bodyPr/>
          <a:lstStyle/>
          <a:p>
            <a:pPr lvl="1">
              <a:buFontTx/>
              <a:buNone/>
            </a:pPr>
            <a:r>
              <a:rPr lang="en-US"/>
              <a:t>Assigning probabilities based on the assumption of </a:t>
            </a:r>
            <a:r>
              <a:rPr lang="en-US" u="sng"/>
              <a:t>equally likely outcomes</a:t>
            </a:r>
            <a:r>
              <a:rPr lang="en-US"/>
              <a:t>.</a:t>
            </a:r>
          </a:p>
          <a:p>
            <a:pPr lvl="1">
              <a:buFontTx/>
              <a:buNone/>
            </a:pPr>
            <a:endParaRPr lang="en-US"/>
          </a:p>
          <a:p>
            <a:pPr>
              <a:buFont typeface="Monotype Sorts" pitchFamily="2" charset="2"/>
              <a:buNone/>
            </a:pPr>
            <a:endParaRPr lang="en-US"/>
          </a:p>
          <a:p>
            <a:pPr>
              <a:buFont typeface="Monotype Sorts" pitchFamily="2" charset="2"/>
              <a:buNone/>
            </a:pPr>
            <a:endParaRPr lang="en-US" sz="2000"/>
          </a:p>
          <a:p>
            <a:pPr>
              <a:buFont typeface="Monotype Sorts" pitchFamily="2" charset="2"/>
              <a:buNone/>
            </a:pPr>
            <a:r>
              <a:rPr lang="en-US" sz="2000"/>
              <a:t>If an experiment has </a:t>
            </a:r>
            <a:r>
              <a:rPr lang="en-US" sz="2000" i="1"/>
              <a:t>n</a:t>
            </a:r>
            <a:r>
              <a:rPr lang="en-US" sz="2000"/>
              <a:t> possible outcomes, this method </a:t>
            </a:r>
          </a:p>
          <a:p>
            <a:pPr>
              <a:buFont typeface="Monotype Sorts" pitchFamily="2" charset="2"/>
              <a:buNone/>
            </a:pPr>
            <a:r>
              <a:rPr lang="en-US" sz="2000"/>
              <a:t>would assign a probability of 1/</a:t>
            </a:r>
            <a:r>
              <a:rPr lang="en-US" sz="2000" i="1"/>
              <a:t>n</a:t>
            </a:r>
            <a:r>
              <a:rPr lang="en-US" sz="2000"/>
              <a:t> to each outcome.</a:t>
            </a:r>
          </a:p>
          <a:p>
            <a:pPr>
              <a:buFont typeface="Monotype Sorts" pitchFamily="2" charset="2"/>
              <a:buNone/>
            </a:pPr>
            <a:endParaRPr lang="en-US" sz="2000"/>
          </a:p>
          <a:p>
            <a:pPr>
              <a:buFont typeface="Monotype Sorts" pitchFamily="2" charset="2"/>
              <a:buNone/>
            </a:pPr>
            <a:endParaRPr lang="en-US" sz="2000"/>
          </a:p>
          <a:p>
            <a:r>
              <a:rPr lang="en-US" sz="2000">
                <a:solidFill>
                  <a:srgbClr val="FFFF00"/>
                </a:solidFill>
              </a:rPr>
              <a:t>Ex.</a:t>
            </a:r>
          </a:p>
          <a:p>
            <a:pPr>
              <a:buFont typeface="Monotype Sorts" pitchFamily="2" charset="2"/>
              <a:buNone/>
            </a:pPr>
            <a:r>
              <a:rPr lang="en-US" sz="2000"/>
              <a:t>	  Experiment:  Rolling a die</a:t>
            </a:r>
          </a:p>
          <a:p>
            <a:pPr>
              <a:buFont typeface="Monotype Sorts" pitchFamily="2" charset="2"/>
              <a:buNone/>
            </a:pPr>
            <a:r>
              <a:rPr lang="en-US" sz="2000"/>
              <a:t>	  Sample Space:  </a:t>
            </a:r>
            <a:r>
              <a:rPr lang="en-US" sz="2000" i="1"/>
              <a:t>S</a:t>
            </a:r>
            <a:r>
              <a:rPr lang="en-US" sz="2000"/>
              <a:t> = {1, 2, 3, 4, 5, 6}</a:t>
            </a:r>
          </a:p>
          <a:p>
            <a:pPr>
              <a:buFont typeface="Monotype Sorts" pitchFamily="2" charset="2"/>
              <a:buNone/>
            </a:pPr>
            <a:r>
              <a:rPr lang="en-US" sz="2000"/>
              <a:t>	  Probabilities:  Each sample point has a 1/6 chance</a:t>
            </a:r>
          </a:p>
          <a:p>
            <a:pPr>
              <a:buFont typeface="Monotype Sorts" pitchFamily="2" charset="2"/>
              <a:buNone/>
            </a:pPr>
            <a:r>
              <a:rPr lang="en-US" sz="2000"/>
              <a:t>			        of occurring.</a:t>
            </a:r>
          </a:p>
        </p:txBody>
      </p:sp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4233863" y="32337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25957" name="Object 5"/>
          <p:cNvGraphicFramePr>
            <a:graphicFrameLocks noChangeAspect="1"/>
          </p:cNvGraphicFramePr>
          <p:nvPr/>
        </p:nvGraphicFramePr>
        <p:xfrm>
          <a:off x="4233863" y="3233738"/>
          <a:ext cx="6762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63" r:id="rId4" imgW="672808" imgH="393529" progId="Equation">
                  <p:embed/>
                </p:oleObj>
              </mc:Choice>
              <mc:Fallback>
                <p:oleObj r:id="rId4" imgW="672808" imgH="393529" progId="Equation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3863" y="3233738"/>
                        <a:ext cx="67627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8" name="Object 6"/>
          <p:cNvGraphicFramePr>
            <a:graphicFrameLocks noChangeAspect="1"/>
          </p:cNvGraphicFramePr>
          <p:nvPr/>
        </p:nvGraphicFramePr>
        <p:xfrm>
          <a:off x="4235450" y="3232150"/>
          <a:ext cx="673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64" name="MathType Equation" r:id="rId6" imgW="672840" imgH="393480" progId="Equation">
                  <p:embed/>
                </p:oleObj>
              </mc:Choice>
              <mc:Fallback>
                <p:oleObj name="MathType Equation" r:id="rId6" imgW="672840" imgH="393480" progId="Equation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5450" y="3232150"/>
                        <a:ext cx="673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9" name="Object 7"/>
          <p:cNvGraphicFramePr>
            <a:graphicFrameLocks noChangeAspect="1"/>
          </p:cNvGraphicFramePr>
          <p:nvPr/>
        </p:nvGraphicFramePr>
        <p:xfrm>
          <a:off x="3549650" y="1955800"/>
          <a:ext cx="164465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65" name="MathType Equation" r:id="rId8" imgW="672840" imgH="393480" progId="Equation">
                  <p:embed/>
                </p:oleObj>
              </mc:Choice>
              <mc:Fallback>
                <p:oleObj name="MathType Equation" r:id="rId8" imgW="672840" imgH="393480" progId="Equation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50" y="1955800"/>
                        <a:ext cx="1644650" cy="9620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Relative Frequency Method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409700"/>
            <a:ext cx="7772400" cy="4948238"/>
          </a:xfrm>
        </p:spPr>
        <p:txBody>
          <a:bodyPr/>
          <a:lstStyle/>
          <a:p>
            <a:pPr lvl="1">
              <a:buFontTx/>
              <a:buNone/>
            </a:pPr>
            <a:r>
              <a:rPr lang="en-US" sz="3200"/>
              <a:t>Assigning probabilities based on </a:t>
            </a:r>
            <a:r>
              <a:rPr lang="en-US" sz="3200" u="sng"/>
              <a:t>experimentation or historical data</a:t>
            </a:r>
            <a:r>
              <a:rPr lang="en-US" sz="3200"/>
              <a:t>.</a:t>
            </a:r>
          </a:p>
          <a:p>
            <a:endParaRPr lang="en-US" sz="3200"/>
          </a:p>
        </p:txBody>
      </p:sp>
      <p:graphicFrame>
        <p:nvGraphicFramePr>
          <p:cNvPr id="128004" name="Object 4"/>
          <p:cNvGraphicFramePr>
            <a:graphicFrameLocks noChangeAspect="1"/>
          </p:cNvGraphicFramePr>
          <p:nvPr/>
        </p:nvGraphicFramePr>
        <p:xfrm>
          <a:off x="820738" y="3432175"/>
          <a:ext cx="6705600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06" name="MathType Equation" r:id="rId3" imgW="2539800" imgH="419040" progId="Equation">
                  <p:embed/>
                </p:oleObj>
              </mc:Choice>
              <mc:Fallback>
                <p:oleObj name="MathType Equation" r:id="rId3" imgW="2539800" imgH="419040" progId="Equation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738" y="3432175"/>
                        <a:ext cx="6705600" cy="110648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90563" y="171450"/>
            <a:ext cx="7772400" cy="604838"/>
          </a:xfrm>
          <a:noFill/>
          <a:ln/>
        </p:spPr>
        <p:txBody>
          <a:bodyPr/>
          <a:lstStyle/>
          <a:p>
            <a:r>
              <a:rPr lang="en-US"/>
              <a:t>Example 10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325" y="1114425"/>
            <a:ext cx="7772400" cy="5443538"/>
          </a:xfrm>
          <a:noFill/>
          <a:ln/>
        </p:spPr>
        <p:txBody>
          <a:bodyPr/>
          <a:lstStyle/>
          <a:p>
            <a:endParaRPr lang="en-US">
              <a:solidFill>
                <a:srgbClr val="FFFF00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/>
              <a:t>	Lucas would like to assign probabilities to the</a:t>
            </a:r>
          </a:p>
          <a:p>
            <a:pPr>
              <a:buFont typeface="Monotype Sorts" pitchFamily="2" charset="2"/>
              <a:buNone/>
            </a:pPr>
            <a:r>
              <a:rPr lang="en-US"/>
              <a:t>number of floor polishers it rents per day.  Office</a:t>
            </a:r>
          </a:p>
          <a:p>
            <a:pPr>
              <a:buFont typeface="Monotype Sorts" pitchFamily="2" charset="2"/>
              <a:buNone/>
            </a:pPr>
            <a:r>
              <a:rPr lang="en-US"/>
              <a:t>records show the following frequencies of daily rentals</a:t>
            </a:r>
          </a:p>
          <a:p>
            <a:pPr>
              <a:buFont typeface="Monotype Sorts" pitchFamily="2" charset="2"/>
              <a:buNone/>
            </a:pPr>
            <a:r>
              <a:rPr lang="en-US"/>
              <a:t>for the last 40 days.</a:t>
            </a:r>
          </a:p>
          <a:p>
            <a:pPr>
              <a:buFont typeface="Monotype Sorts" pitchFamily="2" charset="2"/>
              <a:buNone/>
            </a:pPr>
            <a:endParaRPr lang="en-US" sz="80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			   Number of	           Number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		          </a:t>
            </a:r>
            <a:r>
              <a:rPr lang="en-US" u="sng"/>
              <a:t>Polishers Rented</a:t>
            </a:r>
            <a:r>
              <a:rPr lang="en-US"/>
              <a:t>	</a:t>
            </a:r>
            <a:r>
              <a:rPr lang="en-US" u="sng"/>
              <a:t>of Days</a:t>
            </a:r>
            <a:endParaRPr lang="en-US" b="1" u="sng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				0		       4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				1		       6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				2		     18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				3		     10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				4		       2</a:t>
            </a:r>
          </a:p>
        </p:txBody>
      </p:sp>
    </p:spTree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104900"/>
            <a:ext cx="7772400" cy="5348288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/>
              <a:t>a. The probability assignments are given by dividing </a:t>
            </a:r>
          </a:p>
          <a:p>
            <a:pPr>
              <a:buFont typeface="Monotype Sorts" pitchFamily="2" charset="2"/>
              <a:buNone/>
            </a:pPr>
            <a:r>
              <a:rPr lang="en-US"/>
              <a:t>the number-of-days frequencies by the total frequency</a:t>
            </a:r>
          </a:p>
          <a:p>
            <a:pPr>
              <a:buFont typeface="Monotype Sorts" pitchFamily="2" charset="2"/>
              <a:buNone/>
            </a:pPr>
            <a:r>
              <a:rPr lang="en-US"/>
              <a:t>(total number of days).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		     Number of           Number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		</a:t>
            </a:r>
            <a:r>
              <a:rPr lang="en-US" u="sng"/>
              <a:t>Polishers Rented</a:t>
            </a:r>
            <a:r>
              <a:rPr lang="en-US"/>
              <a:t>	</a:t>
            </a:r>
            <a:r>
              <a:rPr lang="en-US" u="sng"/>
              <a:t>of Days</a:t>
            </a:r>
            <a:r>
              <a:rPr lang="en-US"/>
              <a:t>      </a:t>
            </a:r>
            <a:r>
              <a:rPr lang="en-US" u="sng"/>
              <a:t>Probability</a:t>
            </a:r>
            <a:endParaRPr lang="en-US" b="1" u="sng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			 0		      4		  .10</a:t>
            </a:r>
            <a:r>
              <a:rPr lang="en-US">
                <a:solidFill>
                  <a:srgbClr val="CF0E30"/>
                </a:solidFill>
              </a:rPr>
              <a:t> </a:t>
            </a:r>
            <a:r>
              <a:rPr lang="en-US"/>
              <a:t>= 4/40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			 1		      6		  .15</a:t>
            </a:r>
            <a:r>
              <a:rPr lang="en-US">
                <a:solidFill>
                  <a:srgbClr val="CF0E30"/>
                </a:solidFill>
              </a:rPr>
              <a:t> </a:t>
            </a:r>
            <a:r>
              <a:rPr lang="en-US"/>
              <a:t>= 6/40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			 2		    18		  .45</a:t>
            </a:r>
            <a:r>
              <a:rPr lang="en-US">
                <a:solidFill>
                  <a:srgbClr val="CF0E30"/>
                </a:solidFill>
              </a:rPr>
              <a:t>    </a:t>
            </a:r>
            <a:r>
              <a:rPr lang="en-US"/>
              <a:t>etc.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			 3		    10		  .25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			 4		    </a:t>
            </a:r>
            <a:r>
              <a:rPr lang="en-US" u="sng"/>
              <a:t>  2</a:t>
            </a:r>
            <a:r>
              <a:rPr lang="en-US"/>
              <a:t>		  </a:t>
            </a:r>
            <a:r>
              <a:rPr lang="en-US" u="sng"/>
              <a:t>.05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					    40		1.00</a:t>
            </a:r>
            <a:endParaRPr lang="en-US" u="sng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title"/>
          </p:nvPr>
        </p:nvSpPr>
        <p:spPr>
          <a:xfrm>
            <a:off x="690563" y="171450"/>
            <a:ext cx="7772400" cy="604838"/>
          </a:xfrm>
          <a:noFill/>
          <a:ln/>
        </p:spPr>
        <p:txBody>
          <a:bodyPr/>
          <a:lstStyle/>
          <a:p>
            <a:r>
              <a:rPr lang="en-US"/>
              <a:t>Example 10 (cont.)</a:t>
            </a:r>
          </a:p>
        </p:txBody>
      </p:sp>
    </p:spTree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10 (cont.)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104900"/>
            <a:ext cx="7772400" cy="5405438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3200"/>
              <a:t>b. How many experimental outcomes are there ? Show the sample space.</a:t>
            </a:r>
          </a:p>
          <a:p>
            <a:pPr>
              <a:buFont typeface="Monotype Sorts" pitchFamily="2" charset="2"/>
              <a:buNone/>
            </a:pPr>
            <a:endParaRPr lang="en-US" sz="3200"/>
          </a:p>
          <a:p>
            <a:pPr>
              <a:buFont typeface="Monotype Sorts" pitchFamily="2" charset="2"/>
              <a:buNone/>
            </a:pPr>
            <a:r>
              <a:rPr lang="en-US" sz="3200"/>
              <a:t>S={0,1,2,3,4}</a:t>
            </a:r>
          </a:p>
          <a:p>
            <a:pPr>
              <a:buFont typeface="Monotype Sorts" pitchFamily="2" charset="2"/>
              <a:buNone/>
            </a:pPr>
            <a:endParaRPr lang="en-US" sz="3200"/>
          </a:p>
          <a:p>
            <a:pPr>
              <a:buFont typeface="Monotype Sorts" pitchFamily="2" charset="2"/>
              <a:buNone/>
            </a:pPr>
            <a:r>
              <a:rPr lang="en-US" sz="3200"/>
              <a:t>c. Are the experimental outcomes equally likely? What probability would be assigned if they were equally likely? </a:t>
            </a:r>
          </a:p>
        </p:txBody>
      </p:sp>
    </p:spTree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90563" y="147638"/>
            <a:ext cx="7772400" cy="642937"/>
          </a:xfrm>
          <a:noFill/>
          <a:ln/>
        </p:spPr>
        <p:txBody>
          <a:bodyPr/>
          <a:lstStyle/>
          <a:p>
            <a:r>
              <a:rPr lang="en-US"/>
              <a:t>Subjective Method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800100"/>
            <a:ext cx="8548687" cy="6057900"/>
          </a:xfrm>
          <a:noFill/>
          <a:ln/>
        </p:spPr>
        <p:txBody>
          <a:bodyPr/>
          <a:lstStyle/>
          <a:p>
            <a:pPr lvl="1">
              <a:buFontTx/>
              <a:buNone/>
            </a:pPr>
            <a:r>
              <a:rPr lang="en-US"/>
              <a:t>Assigning probabilities based on the </a:t>
            </a:r>
            <a:r>
              <a:rPr lang="en-US" u="sng"/>
              <a:t>assignor’s judgment</a:t>
            </a:r>
            <a:r>
              <a:rPr lang="en-US"/>
              <a:t>.</a:t>
            </a:r>
          </a:p>
          <a:p>
            <a:r>
              <a:rPr lang="en-US"/>
              <a:t>When economic conditions and a company’s circumstances change rapidly it might be inappropriate to assign probabilities based solely on  historical data.</a:t>
            </a:r>
          </a:p>
          <a:p>
            <a:endParaRPr lang="en-US"/>
          </a:p>
          <a:p>
            <a:r>
              <a:rPr lang="en-US"/>
              <a:t>We can use any data available as well as our experience and intuition, but ultimately a probability value should express our </a:t>
            </a:r>
            <a:r>
              <a:rPr lang="en-US" u="sng"/>
              <a:t>degree of belief</a:t>
            </a:r>
            <a:r>
              <a:rPr lang="en-US"/>
              <a:t> that the experimental outcome will occur.</a:t>
            </a:r>
          </a:p>
          <a:p>
            <a:endParaRPr lang="en-US"/>
          </a:p>
          <a:p>
            <a:r>
              <a:rPr lang="en-US"/>
              <a:t>The best probability estimates often are obtained by combining the estimates from the classical or relative frequency approach with the subjective estimates. </a:t>
            </a:r>
          </a:p>
        </p:txBody>
      </p:sp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6038"/>
            <a:ext cx="7772400" cy="814387"/>
          </a:xfrm>
        </p:spPr>
        <p:txBody>
          <a:bodyPr/>
          <a:lstStyle/>
          <a:p>
            <a:r>
              <a:rPr lang="en-US"/>
              <a:t>Probability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104900"/>
            <a:ext cx="7772400" cy="53292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u="sng"/>
              <a:t>Probability</a:t>
            </a:r>
            <a:r>
              <a:rPr lang="en-US"/>
              <a:t> is a numerical measure of the likelihood that an event will occur.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Probability values are always assigned on a scale from 0 to 1.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A probability near 0 indicates an event is very unlikely to occur.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A probability near 1 indicates an event is almost certain to occur.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A probability of 0.5 indicates the occurrence of the event is just as likely as it is unlikely.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90563" y="166688"/>
            <a:ext cx="7772400" cy="623887"/>
          </a:xfrm>
          <a:noFill/>
          <a:ln/>
        </p:spPr>
        <p:txBody>
          <a:bodyPr/>
          <a:lstStyle/>
          <a:p>
            <a:r>
              <a:rPr lang="en-US"/>
              <a:t>Example 11:  Bradley Investments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04900"/>
            <a:ext cx="7772400" cy="438150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1800"/>
              <a:t>	 	</a:t>
            </a:r>
            <a:r>
              <a:rPr lang="en-US" sz="2000"/>
              <a:t>Applying the subjective method an analyst </a:t>
            </a:r>
          </a:p>
          <a:p>
            <a:pPr>
              <a:buFont typeface="Monotype Sorts" pitchFamily="2" charset="2"/>
              <a:buNone/>
            </a:pPr>
            <a:r>
              <a:rPr lang="en-US" sz="2000"/>
              <a:t>		made the following probability assignments.</a:t>
            </a:r>
          </a:p>
          <a:p>
            <a:pPr>
              <a:buFont typeface="Monotype Sorts" pitchFamily="2" charset="2"/>
              <a:buNone/>
            </a:pPr>
            <a:endParaRPr lang="en-US" sz="700"/>
          </a:p>
          <a:p>
            <a:pPr>
              <a:buFont typeface="Monotype Sorts" pitchFamily="2" charset="2"/>
              <a:buNone/>
            </a:pPr>
            <a:r>
              <a:rPr lang="en-US" sz="1800" b="1"/>
              <a:t>	    </a:t>
            </a:r>
            <a:r>
              <a:rPr lang="en-US" sz="2000" u="sng"/>
              <a:t>Exper.  Outcome</a:t>
            </a:r>
            <a:r>
              <a:rPr lang="en-US" sz="2000"/>
              <a:t>     </a:t>
            </a:r>
            <a:r>
              <a:rPr lang="en-US" sz="2000" u="sng"/>
              <a:t>Net Gain/Loss</a:t>
            </a:r>
            <a:r>
              <a:rPr lang="en-US" sz="2000"/>
              <a:t>	  </a:t>
            </a:r>
            <a:r>
              <a:rPr lang="en-US" sz="2000" u="sng"/>
              <a:t>Probability</a:t>
            </a:r>
            <a:endParaRPr lang="en-US" sz="2000"/>
          </a:p>
          <a:p>
            <a:pPr>
              <a:buFont typeface="Monotype Sorts" pitchFamily="2" charset="2"/>
              <a:buNone/>
            </a:pPr>
            <a:r>
              <a:rPr lang="en-US" sz="2000"/>
              <a:t>		    ( 10,  8)	      $18,000	Gain	         .20</a:t>
            </a:r>
          </a:p>
          <a:p>
            <a:pPr>
              <a:buFont typeface="Monotype Sorts" pitchFamily="2" charset="2"/>
              <a:buNone/>
            </a:pPr>
            <a:r>
              <a:rPr lang="en-US" sz="2000"/>
              <a:t>		    ( 10, -2)                  $8,000	Gain	         .08</a:t>
            </a:r>
          </a:p>
          <a:p>
            <a:pPr>
              <a:buFont typeface="Monotype Sorts" pitchFamily="2" charset="2"/>
              <a:buNone/>
            </a:pPr>
            <a:r>
              <a:rPr lang="en-US" sz="2000"/>
              <a:t>		    (   5,  8)                  $13,000	Gain	         .16</a:t>
            </a:r>
          </a:p>
          <a:p>
            <a:pPr>
              <a:buFont typeface="Monotype Sorts" pitchFamily="2" charset="2"/>
              <a:buNone/>
            </a:pPr>
            <a:r>
              <a:rPr lang="en-US" sz="2000"/>
              <a:t>		    (   5, -2)                  $3,000	Gain	         .26</a:t>
            </a:r>
          </a:p>
          <a:p>
            <a:pPr>
              <a:buFont typeface="Monotype Sorts" pitchFamily="2" charset="2"/>
              <a:buNone/>
            </a:pPr>
            <a:r>
              <a:rPr lang="en-US" sz="2000"/>
              <a:t>		    (   0,  8)     	      $8,000	Gain	         .10</a:t>
            </a:r>
          </a:p>
          <a:p>
            <a:pPr>
              <a:buFont typeface="Monotype Sorts" pitchFamily="2" charset="2"/>
              <a:buNone/>
            </a:pPr>
            <a:r>
              <a:rPr lang="en-US" sz="2000"/>
              <a:t>		    (   0, -2)    	      $2,000	Loss	         .12</a:t>
            </a:r>
          </a:p>
          <a:p>
            <a:pPr>
              <a:buFont typeface="Monotype Sorts" pitchFamily="2" charset="2"/>
              <a:buNone/>
            </a:pPr>
            <a:r>
              <a:rPr lang="en-US" sz="2000"/>
              <a:t>		    (-20,  8)  	      $12,000	Loss	         .02</a:t>
            </a:r>
          </a:p>
          <a:p>
            <a:pPr>
              <a:buFont typeface="Monotype Sorts" pitchFamily="2" charset="2"/>
              <a:buNone/>
            </a:pPr>
            <a:r>
              <a:rPr lang="en-US" sz="2000"/>
              <a:t>		    (-20, -2) 	      $22,000	Loss	         .06</a:t>
            </a:r>
          </a:p>
        </p:txBody>
      </p:sp>
    </p:spTree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4.2 Events and Their Probability</a:t>
            </a:r>
          </a:p>
        </p:txBody>
      </p:sp>
      <p:graphicFrame>
        <p:nvGraphicFramePr>
          <p:cNvPr id="137219" name="Object 3"/>
          <p:cNvGraphicFramePr>
            <a:graphicFrameLocks noChangeAspect="1"/>
          </p:cNvGraphicFramePr>
          <p:nvPr/>
        </p:nvGraphicFramePr>
        <p:xfrm>
          <a:off x="1524000" y="1390650"/>
          <a:ext cx="6076950" cy="466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21" name="Document" r:id="rId4" imgW="6086520" imgH="4673160" progId="Word.Document.8">
                  <p:embed/>
                </p:oleObj>
              </mc:Choice>
              <mc:Fallback>
                <p:oleObj name="Document" r:id="rId4" imgW="6086520" imgH="4673160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0650"/>
                        <a:ext cx="6076950" cy="46672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Events and Their Probability</a:t>
            </a:r>
          </a:p>
        </p:txBody>
      </p:sp>
      <p:graphicFrame>
        <p:nvGraphicFramePr>
          <p:cNvPr id="138243" name="Object 3"/>
          <p:cNvGraphicFramePr>
            <a:graphicFrameLocks noChangeAspect="1"/>
          </p:cNvGraphicFramePr>
          <p:nvPr/>
        </p:nvGraphicFramePr>
        <p:xfrm>
          <a:off x="514350" y="876300"/>
          <a:ext cx="7600950" cy="569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45" name="Document" r:id="rId4" imgW="6088320" imgH="5018760" progId="Word.Document.8">
                  <p:embed/>
                </p:oleObj>
              </mc:Choice>
              <mc:Fallback>
                <p:oleObj name="Document" r:id="rId4" imgW="6088320" imgH="5018760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" y="876300"/>
                        <a:ext cx="7600950" cy="56959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Example 1:  Bradley Investments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0563" y="1104900"/>
            <a:ext cx="7772400" cy="4986338"/>
          </a:xfrm>
          <a:noFill/>
          <a:ln/>
        </p:spPr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Events and Their Probabilities</a:t>
            </a:r>
          </a:p>
          <a:p>
            <a:pPr>
              <a:buFont typeface="Monotype Sorts" pitchFamily="2" charset="2"/>
              <a:buNone/>
            </a:pPr>
            <a:endParaRPr lang="en-US" sz="800">
              <a:solidFill>
                <a:srgbClr val="FFFF00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/>
              <a:t>	</a:t>
            </a:r>
            <a:r>
              <a:rPr lang="en-US">
                <a:solidFill>
                  <a:schemeClr val="tx2"/>
                </a:solidFill>
              </a:rPr>
              <a:t>	</a:t>
            </a:r>
            <a:r>
              <a:rPr lang="en-US"/>
              <a:t>Event </a:t>
            </a:r>
            <a:r>
              <a:rPr lang="en-US" i="1"/>
              <a:t>M</a:t>
            </a:r>
            <a:r>
              <a:rPr lang="en-US"/>
              <a:t> = Markley Oil Profitable</a:t>
            </a:r>
          </a:p>
          <a:p>
            <a:pPr>
              <a:buFont typeface="Monotype Sorts" pitchFamily="2" charset="2"/>
              <a:buNone/>
            </a:pPr>
            <a:r>
              <a:rPr lang="en-US">
                <a:solidFill>
                  <a:schemeClr val="tx2"/>
                </a:solidFill>
              </a:rPr>
              <a:t>		</a:t>
            </a:r>
            <a:r>
              <a:rPr lang="en-US"/>
              <a:t>           </a:t>
            </a:r>
            <a:r>
              <a:rPr lang="en-US" i="1"/>
              <a:t>M</a:t>
            </a:r>
            <a:r>
              <a:rPr lang="en-US"/>
              <a:t> = {(10, 8), (10, -2), (5, 8), (5, -2)}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      P(</a:t>
            </a:r>
            <a:r>
              <a:rPr lang="en-US" i="1"/>
              <a:t>M</a:t>
            </a:r>
            <a:r>
              <a:rPr lang="en-US"/>
              <a:t>) = P(10, 8) + P(10, -2) + P(5, 8) + P(5, -2)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	    = .2 + .08 + .16 + .26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	    = .70</a:t>
            </a:r>
          </a:p>
          <a:p>
            <a:pPr>
              <a:buFont typeface="Monotype Sorts" pitchFamily="2" charset="2"/>
              <a:buNone/>
            </a:pPr>
            <a:endParaRPr lang="en-US" sz="800"/>
          </a:p>
          <a:p>
            <a:pPr>
              <a:buFont typeface="Monotype Sorts" pitchFamily="2" charset="2"/>
              <a:buNone/>
            </a:pPr>
            <a:r>
              <a:rPr lang="en-US"/>
              <a:t>		 Event</a:t>
            </a:r>
            <a:r>
              <a:rPr lang="en-US" i="1"/>
              <a:t> C </a:t>
            </a:r>
            <a:r>
              <a:rPr lang="en-US"/>
              <a:t>= Collins Mining Profitable</a:t>
            </a:r>
          </a:p>
          <a:p>
            <a:pPr>
              <a:buFont typeface="Monotype Sorts" pitchFamily="2" charset="2"/>
              <a:buNone/>
            </a:pPr>
            <a:r>
              <a:rPr lang="en-US"/>
              <a:t>                           ={(10, 8), (5, 8), (0,8),(-20,8)}   </a:t>
            </a:r>
          </a:p>
          <a:p>
            <a:pPr>
              <a:buFont typeface="Monotype Sorts" pitchFamily="2" charset="2"/>
              <a:buNone/>
            </a:pPr>
            <a:r>
              <a:rPr lang="en-US"/>
              <a:t>                           = .20 + .16 + .10 + .02                            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       P(</a:t>
            </a:r>
            <a:r>
              <a:rPr lang="en-US" i="1"/>
              <a:t>C</a:t>
            </a:r>
            <a:r>
              <a:rPr lang="en-US"/>
              <a:t>) =</a:t>
            </a:r>
            <a:r>
              <a:rPr lang="en-US">
                <a:solidFill>
                  <a:srgbClr val="CF0E30"/>
                </a:solidFill>
              </a:rPr>
              <a:t> </a:t>
            </a:r>
            <a:r>
              <a:rPr lang="en-US"/>
              <a:t>.48</a:t>
            </a:r>
            <a:r>
              <a:rPr lang="en-US">
                <a:solidFill>
                  <a:srgbClr val="CF0E30"/>
                </a:solidFill>
              </a:rPr>
              <a:t>   </a:t>
            </a:r>
            <a:r>
              <a:rPr lang="en-US"/>
              <a:t>(found using the same logic)</a:t>
            </a:r>
          </a:p>
        </p:txBody>
      </p:sp>
    </p:spTree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2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the game of Craps the shooter wins on the first roll of a pair of fair dice if the sum of the two dice is 7 or 11. Find the probability of the winning.</a:t>
            </a:r>
          </a:p>
        </p:txBody>
      </p:sp>
      <p:graphicFrame>
        <p:nvGraphicFramePr>
          <p:cNvPr id="141385" name="Group 73"/>
          <p:cNvGraphicFramePr>
            <a:graphicFrameLocks noGrp="1"/>
          </p:cNvGraphicFramePr>
          <p:nvPr/>
        </p:nvGraphicFramePr>
        <p:xfrm>
          <a:off x="1352550" y="2495550"/>
          <a:ext cx="6096000" cy="3879216"/>
        </p:xfrm>
        <a:graphic>
          <a:graphicData uri="http://schemas.openxmlformats.org/drawingml/2006/table">
            <a:tbl>
              <a:tblPr/>
              <a:tblGrid>
                <a:gridCol w="871538"/>
                <a:gridCol w="869950"/>
                <a:gridCol w="871537"/>
                <a:gridCol w="869950"/>
                <a:gridCol w="871538"/>
                <a:gridCol w="869950"/>
                <a:gridCol w="871537"/>
              </a:tblGrid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1.1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1.2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1.3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1.4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1.5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1.6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2.1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2.2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2.3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2.4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2.5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2.6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3,1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3,2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3,3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3,4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3,5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3,6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4,1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4,2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4,3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4,4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4,5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4,6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5,1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5,2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5,3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5,4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5,5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5,6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6,1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6,2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6,3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6,4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6,5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6,6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2 (cont.)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238" y="1104900"/>
            <a:ext cx="8551862" cy="5329238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3200"/>
              <a:t>Let A= The event that the sum of two dice are 7 or 11</a:t>
            </a:r>
          </a:p>
          <a:p>
            <a:pPr>
              <a:buFont typeface="Monotype Sorts" pitchFamily="2" charset="2"/>
              <a:buNone/>
            </a:pPr>
            <a:endParaRPr lang="en-US" sz="3200"/>
          </a:p>
          <a:p>
            <a:pPr>
              <a:buFont typeface="Monotype Sorts" pitchFamily="2" charset="2"/>
              <a:buNone/>
            </a:pPr>
            <a:r>
              <a:rPr lang="en-US" sz="2800"/>
              <a:t>A={(6,1), (5,2), (4,3), (3,4), (2,5), (1,6), (6,5), (5,6)}</a:t>
            </a:r>
          </a:p>
          <a:p>
            <a:pPr>
              <a:buFont typeface="Monotype Sorts" pitchFamily="2" charset="2"/>
              <a:buNone/>
            </a:pPr>
            <a:endParaRPr lang="en-US" sz="2800"/>
          </a:p>
          <a:p>
            <a:pPr>
              <a:buFont typeface="Monotype Sorts" pitchFamily="2" charset="2"/>
              <a:buNone/>
            </a:pPr>
            <a:endParaRPr lang="en-US" sz="2800"/>
          </a:p>
          <a:p>
            <a:pPr>
              <a:buFont typeface="Monotype Sorts" pitchFamily="2" charset="2"/>
              <a:buNone/>
            </a:pPr>
            <a:r>
              <a:rPr lang="en-US" sz="3200"/>
              <a:t>P(A)=8/36=0.2222</a:t>
            </a:r>
          </a:p>
        </p:txBody>
      </p:sp>
    </p:spTree>
  </p:cSld>
  <p:clrMapOvr>
    <a:masterClrMapping/>
  </p:clrMapOvr>
  <p:transition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90563" y="119063"/>
            <a:ext cx="7772400" cy="700087"/>
          </a:xfrm>
          <a:noFill/>
          <a:ln/>
        </p:spPr>
        <p:txBody>
          <a:bodyPr/>
          <a:lstStyle/>
          <a:p>
            <a:r>
              <a:rPr lang="en-US"/>
              <a:t>4.3 Some Basic Relationships of Probability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0563" y="1109663"/>
            <a:ext cx="7772400" cy="4381500"/>
          </a:xfrm>
          <a:noFill/>
          <a:ln/>
        </p:spPr>
        <p:txBody>
          <a:bodyPr/>
          <a:lstStyle/>
          <a:p>
            <a:r>
              <a:rPr lang="en-US" sz="4800"/>
              <a:t>Complement of an Event</a:t>
            </a:r>
          </a:p>
          <a:p>
            <a:r>
              <a:rPr lang="en-US" sz="4800"/>
              <a:t>Union of Two Events</a:t>
            </a:r>
          </a:p>
          <a:p>
            <a:r>
              <a:rPr lang="en-US" sz="4800"/>
              <a:t>Intersection of Two Events</a:t>
            </a:r>
          </a:p>
          <a:p>
            <a:r>
              <a:rPr lang="en-US" sz="4800"/>
              <a:t>Mutually Exclusive Events</a:t>
            </a:r>
          </a:p>
        </p:txBody>
      </p:sp>
    </p:spTree>
  </p:cSld>
  <p:clrMapOvr>
    <a:masterClrMapping/>
  </p:clrMapOvr>
  <p:transition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166688"/>
            <a:ext cx="7772400" cy="604837"/>
          </a:xfrm>
          <a:noFill/>
          <a:ln/>
        </p:spPr>
        <p:txBody>
          <a:bodyPr/>
          <a:lstStyle/>
          <a:p>
            <a:r>
              <a:rPr lang="en-US"/>
              <a:t>Complement of an Event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325" y="1104900"/>
            <a:ext cx="7772400" cy="4381500"/>
          </a:xfrm>
          <a:noFill/>
          <a:ln/>
        </p:spPr>
        <p:txBody>
          <a:bodyPr/>
          <a:lstStyle/>
          <a:p>
            <a:r>
              <a:rPr lang="en-US"/>
              <a:t>The </a:t>
            </a:r>
            <a:r>
              <a:rPr lang="en-US" u="sng"/>
              <a:t>complement</a:t>
            </a:r>
            <a:r>
              <a:rPr lang="en-US"/>
              <a:t> of event </a:t>
            </a:r>
            <a:r>
              <a:rPr lang="en-US" i="1"/>
              <a:t>A </a:t>
            </a:r>
            <a:r>
              <a:rPr lang="en-US"/>
              <a:t>is defined to be the event consisting of all sample points that are not in </a:t>
            </a:r>
            <a:r>
              <a:rPr lang="en-US" i="1"/>
              <a:t>A.</a:t>
            </a:r>
          </a:p>
          <a:p>
            <a:r>
              <a:rPr lang="en-US"/>
              <a:t> The complement of </a:t>
            </a:r>
            <a:r>
              <a:rPr lang="en-US" i="1"/>
              <a:t>A</a:t>
            </a:r>
            <a:r>
              <a:rPr lang="en-US"/>
              <a:t> is denoted by </a:t>
            </a:r>
            <a:r>
              <a:rPr lang="en-US" i="1"/>
              <a:t>A</a:t>
            </a:r>
            <a:r>
              <a:rPr lang="en-US" baseline="40000"/>
              <a:t>c</a:t>
            </a:r>
            <a:r>
              <a:rPr lang="en-US"/>
              <a:t>.</a:t>
            </a:r>
          </a:p>
          <a:p>
            <a:r>
              <a:rPr lang="en-US"/>
              <a:t>The </a:t>
            </a:r>
            <a:r>
              <a:rPr lang="en-US" u="sng"/>
              <a:t>Venn diagram</a:t>
            </a:r>
            <a:r>
              <a:rPr lang="en-US"/>
              <a:t> below illustrates the concept of a complement.</a:t>
            </a:r>
          </a:p>
        </p:txBody>
      </p:sp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2720975" y="3968750"/>
            <a:ext cx="3732213" cy="2041525"/>
          </a:xfrm>
          <a:prstGeom prst="rect">
            <a:avLst/>
          </a:prstGeom>
          <a:gradFill rotWithShape="0">
            <a:gsLst>
              <a:gs pos="0">
                <a:srgbClr val="990099">
                  <a:gamma/>
                  <a:shade val="46275"/>
                  <a:invGamma/>
                </a:srgbClr>
              </a:gs>
              <a:gs pos="50000">
                <a:srgbClr val="990099"/>
              </a:gs>
              <a:gs pos="100000">
                <a:srgbClr val="9900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389" name="Oval 5"/>
          <p:cNvSpPr>
            <a:spLocks noChangeArrowheads="1"/>
          </p:cNvSpPr>
          <p:nvPr/>
        </p:nvSpPr>
        <p:spPr bwMode="auto">
          <a:xfrm>
            <a:off x="3054350" y="4178300"/>
            <a:ext cx="1663700" cy="1587500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390" name="Rectangle 6"/>
          <p:cNvSpPr>
            <a:spLocks noChangeArrowheads="1"/>
          </p:cNvSpPr>
          <p:nvPr/>
        </p:nvSpPr>
        <p:spPr bwMode="auto">
          <a:xfrm>
            <a:off x="3224213" y="4729163"/>
            <a:ext cx="127476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Event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</a:t>
            </a:r>
            <a:endParaRPr lang="en-US" sz="2400" i="1">
              <a:solidFill>
                <a:srgbClr val="000000"/>
              </a:solidFill>
              <a:latin typeface="Book Antiqua" pitchFamily="18" charset="0"/>
            </a:endParaRPr>
          </a:p>
        </p:txBody>
      </p:sp>
      <p:sp>
        <p:nvSpPr>
          <p:cNvPr id="144391" name="Rectangle 7"/>
          <p:cNvSpPr>
            <a:spLocks noChangeArrowheads="1"/>
          </p:cNvSpPr>
          <p:nvPr/>
        </p:nvSpPr>
        <p:spPr bwMode="auto">
          <a:xfrm>
            <a:off x="5338763" y="4748213"/>
            <a:ext cx="5080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</a:t>
            </a:r>
            <a:r>
              <a:rPr lang="en-US" sz="2400" baseline="40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</a:t>
            </a:r>
            <a:endParaRPr lang="en-US" sz="2400" baseline="40000">
              <a:solidFill>
                <a:srgbClr val="000000"/>
              </a:solidFill>
              <a:latin typeface="Book Antiqua" pitchFamily="18" charset="0"/>
            </a:endParaRPr>
          </a:p>
        </p:txBody>
      </p:sp>
      <p:sp>
        <p:nvSpPr>
          <p:cNvPr id="144392" name="Rectangle 8"/>
          <p:cNvSpPr>
            <a:spLocks noChangeArrowheads="1"/>
          </p:cNvSpPr>
          <p:nvPr/>
        </p:nvSpPr>
        <p:spPr bwMode="auto">
          <a:xfrm>
            <a:off x="4576763" y="3090863"/>
            <a:ext cx="22796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latin typeface="Book Antiqua" pitchFamily="18" charset="0"/>
              </a:rPr>
              <a:t>Sample Space </a:t>
            </a:r>
            <a:r>
              <a:rPr lang="en-US" sz="2400" i="1">
                <a:latin typeface="Book Antiqua" pitchFamily="18" charset="0"/>
              </a:rPr>
              <a:t>S</a:t>
            </a:r>
          </a:p>
        </p:txBody>
      </p:sp>
      <p:sp>
        <p:nvSpPr>
          <p:cNvPr id="144393" name="Line 9"/>
          <p:cNvSpPr>
            <a:spLocks noChangeShapeType="1"/>
          </p:cNvSpPr>
          <p:nvPr/>
        </p:nvSpPr>
        <p:spPr bwMode="auto">
          <a:xfrm>
            <a:off x="4991100" y="3549650"/>
            <a:ext cx="0" cy="40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Complement of an Event (cont.)</a:t>
            </a:r>
          </a:p>
        </p:txBody>
      </p:sp>
      <p:graphicFrame>
        <p:nvGraphicFramePr>
          <p:cNvPr id="146435" name="Object 3"/>
          <p:cNvGraphicFramePr>
            <a:graphicFrameLocks noChangeAspect="1"/>
          </p:cNvGraphicFramePr>
          <p:nvPr/>
        </p:nvGraphicFramePr>
        <p:xfrm>
          <a:off x="1219200" y="1390650"/>
          <a:ext cx="6934200" cy="499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37" name="Document" r:id="rId4" imgW="6943680" imgH="5010120" progId="Word.Document.8">
                  <p:embed/>
                </p:oleObj>
              </mc:Choice>
              <mc:Fallback>
                <p:oleObj name="Document" r:id="rId4" imgW="6943680" imgH="5010120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390650"/>
                        <a:ext cx="6934200" cy="49911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90563" y="1104900"/>
            <a:ext cx="7772400" cy="4643438"/>
          </a:xfrm>
          <a:noFill/>
          <a:ln/>
        </p:spPr>
        <p:txBody>
          <a:bodyPr/>
          <a:lstStyle/>
          <a:p>
            <a:r>
              <a:rPr lang="en-US"/>
              <a:t>The </a:t>
            </a:r>
            <a:r>
              <a:rPr lang="en-US" u="sng"/>
              <a:t>union</a:t>
            </a:r>
            <a:r>
              <a:rPr lang="en-US"/>
              <a:t> of events </a:t>
            </a:r>
            <a:r>
              <a:rPr lang="en-US" i="1"/>
              <a:t>A</a:t>
            </a:r>
            <a:r>
              <a:rPr lang="en-US"/>
              <a:t> and </a:t>
            </a:r>
            <a:r>
              <a:rPr lang="en-US" i="1"/>
              <a:t>B</a:t>
            </a:r>
            <a:r>
              <a:rPr lang="en-US"/>
              <a:t> is the event containing all sample points that are in </a:t>
            </a:r>
            <a:r>
              <a:rPr lang="en-US" i="1"/>
              <a:t>A </a:t>
            </a:r>
            <a:r>
              <a:rPr lang="en-US"/>
              <a:t>or</a:t>
            </a:r>
            <a:r>
              <a:rPr lang="en-US" i="1"/>
              <a:t> B </a:t>
            </a:r>
            <a:r>
              <a:rPr lang="en-US"/>
              <a:t>or both.</a:t>
            </a:r>
          </a:p>
          <a:p>
            <a:r>
              <a:rPr lang="en-US"/>
              <a:t>The union is denoted by </a:t>
            </a:r>
            <a:r>
              <a:rPr lang="en-US" i="1"/>
              <a:t>A</a:t>
            </a:r>
            <a:r>
              <a:rPr lang="en-US"/>
              <a:t> </a:t>
            </a:r>
            <a:r>
              <a:rPr lang="en-US">
                <a:latin typeface="Symbol" pitchFamily="18" charset="2"/>
              </a:rPr>
              <a:t></a:t>
            </a:r>
            <a:r>
              <a:rPr lang="en-US" i="1"/>
              <a:t>B</a:t>
            </a:r>
            <a:r>
              <a:rPr lang="en-US">
                <a:latin typeface="Symbol" pitchFamily="18" charset="2"/>
              </a:rPr>
              <a:t></a:t>
            </a:r>
          </a:p>
          <a:p>
            <a:r>
              <a:rPr lang="en-US"/>
              <a:t>The union of </a:t>
            </a:r>
            <a:r>
              <a:rPr lang="en-US" i="1"/>
              <a:t>A</a:t>
            </a:r>
            <a:r>
              <a:rPr lang="en-US"/>
              <a:t> and </a:t>
            </a:r>
            <a:r>
              <a:rPr lang="en-US" i="1"/>
              <a:t>B</a:t>
            </a:r>
            <a:r>
              <a:rPr lang="en-US"/>
              <a:t> is illustrated below.</a:t>
            </a:r>
          </a:p>
        </p:txBody>
      </p:sp>
      <p:sp>
        <p:nvSpPr>
          <p:cNvPr id="147459" name="Rectangle 3"/>
          <p:cNvSpPr>
            <a:spLocks noChangeArrowheads="1"/>
          </p:cNvSpPr>
          <p:nvPr/>
        </p:nvSpPr>
        <p:spPr bwMode="auto">
          <a:xfrm>
            <a:off x="4581525" y="3071813"/>
            <a:ext cx="22796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latin typeface="Book Antiqua" pitchFamily="18" charset="0"/>
              </a:rPr>
              <a:t>Sample Space </a:t>
            </a:r>
            <a:r>
              <a:rPr lang="en-US" sz="2400" i="1">
                <a:latin typeface="Book Antiqua" pitchFamily="18" charset="0"/>
              </a:rPr>
              <a:t>S</a:t>
            </a:r>
          </a:p>
        </p:txBody>
      </p:sp>
      <p:sp>
        <p:nvSpPr>
          <p:cNvPr id="147460" name="Line 4"/>
          <p:cNvSpPr>
            <a:spLocks noChangeShapeType="1"/>
          </p:cNvSpPr>
          <p:nvPr/>
        </p:nvSpPr>
        <p:spPr bwMode="auto">
          <a:xfrm>
            <a:off x="4995863" y="3511550"/>
            <a:ext cx="0" cy="40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7461" name="Group 5"/>
          <p:cNvGrpSpPr>
            <a:grpSpLocks/>
          </p:cNvGrpSpPr>
          <p:nvPr/>
        </p:nvGrpSpPr>
        <p:grpSpPr bwMode="auto">
          <a:xfrm>
            <a:off x="2792413" y="3949700"/>
            <a:ext cx="3651250" cy="2112963"/>
            <a:chOff x="1759" y="2434"/>
            <a:chExt cx="2236" cy="1276"/>
          </a:xfrm>
        </p:grpSpPr>
        <p:sp>
          <p:nvSpPr>
            <p:cNvPr id="147462" name="Rectangle 6"/>
            <p:cNvSpPr>
              <a:spLocks noChangeArrowheads="1"/>
            </p:cNvSpPr>
            <p:nvPr/>
          </p:nvSpPr>
          <p:spPr bwMode="auto">
            <a:xfrm>
              <a:off x="1759" y="2434"/>
              <a:ext cx="2236" cy="1276"/>
            </a:xfrm>
            <a:prstGeom prst="rect">
              <a:avLst/>
            </a:prstGeom>
            <a:gradFill rotWithShape="0">
              <a:gsLst>
                <a:gs pos="0">
                  <a:srgbClr val="990099">
                    <a:gamma/>
                    <a:shade val="46275"/>
                    <a:invGamma/>
                  </a:srgbClr>
                </a:gs>
                <a:gs pos="50000">
                  <a:srgbClr val="990099"/>
                </a:gs>
                <a:gs pos="100000">
                  <a:srgbClr val="9900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463" name="Oval 7"/>
            <p:cNvSpPr>
              <a:spLocks noChangeArrowheads="1"/>
            </p:cNvSpPr>
            <p:nvPr/>
          </p:nvSpPr>
          <p:spPr bwMode="auto">
            <a:xfrm>
              <a:off x="1927" y="2554"/>
              <a:ext cx="1048" cy="1012"/>
            </a:xfrm>
            <a:prstGeom prst="ellipse">
              <a:avLst/>
            </a:prstGeom>
            <a:gradFill rotWithShape="0">
              <a:gsLst>
                <a:gs pos="0">
                  <a:srgbClr val="CC66FF"/>
                </a:gs>
                <a:gs pos="50000">
                  <a:srgbClr val="CC66FF">
                    <a:gamma/>
                    <a:shade val="46275"/>
                    <a:invGamma/>
                  </a:srgbClr>
                </a:gs>
                <a:gs pos="100000">
                  <a:srgbClr val="CC66FF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464" name="Oval 8"/>
            <p:cNvSpPr>
              <a:spLocks noChangeArrowheads="1"/>
            </p:cNvSpPr>
            <p:nvPr/>
          </p:nvSpPr>
          <p:spPr bwMode="auto">
            <a:xfrm>
              <a:off x="2755" y="2542"/>
              <a:ext cx="1036" cy="1012"/>
            </a:xfrm>
            <a:prstGeom prst="ellipse">
              <a:avLst/>
            </a:prstGeom>
            <a:gradFill rotWithShape="0">
              <a:gsLst>
                <a:gs pos="0">
                  <a:srgbClr val="CC66FF"/>
                </a:gs>
                <a:gs pos="50000">
                  <a:srgbClr val="CC66FF">
                    <a:gamma/>
                    <a:shade val="46275"/>
                    <a:invGamma/>
                  </a:srgbClr>
                </a:gs>
                <a:gs pos="100000">
                  <a:srgbClr val="CC66FF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465" name="Rectangle 9"/>
            <p:cNvSpPr>
              <a:spLocks noChangeArrowheads="1"/>
            </p:cNvSpPr>
            <p:nvPr/>
          </p:nvSpPr>
          <p:spPr bwMode="auto">
            <a:xfrm>
              <a:off x="1934" y="2909"/>
              <a:ext cx="934" cy="2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Event </a:t>
              </a:r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A</a:t>
              </a:r>
              <a:endParaRPr lang="en-US" sz="2400" i="1">
                <a:latin typeface="Book Antiqua" pitchFamily="18" charset="0"/>
              </a:endParaRPr>
            </a:p>
          </p:txBody>
        </p:sp>
        <p:sp>
          <p:nvSpPr>
            <p:cNvPr id="147466" name="Rectangle 10"/>
            <p:cNvSpPr>
              <a:spLocks noChangeArrowheads="1"/>
            </p:cNvSpPr>
            <p:nvPr/>
          </p:nvSpPr>
          <p:spPr bwMode="auto">
            <a:xfrm>
              <a:off x="3006" y="2912"/>
              <a:ext cx="750" cy="2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Event </a:t>
              </a:r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B</a:t>
              </a:r>
            </a:p>
          </p:txBody>
        </p:sp>
        <p:sp>
          <p:nvSpPr>
            <p:cNvPr id="147467" name="Freeform 11"/>
            <p:cNvSpPr>
              <a:spLocks/>
            </p:cNvSpPr>
            <p:nvPr/>
          </p:nvSpPr>
          <p:spPr bwMode="auto">
            <a:xfrm>
              <a:off x="2749" y="2746"/>
              <a:ext cx="230" cy="622"/>
            </a:xfrm>
            <a:custGeom>
              <a:avLst/>
              <a:gdLst/>
              <a:ahLst/>
              <a:cxnLst>
                <a:cxn ang="0">
                  <a:pos x="110" y="0"/>
                </a:cxn>
                <a:cxn ang="0">
                  <a:pos x="98" y="18"/>
                </a:cxn>
                <a:cxn ang="0">
                  <a:pos x="84" y="40"/>
                </a:cxn>
                <a:cxn ang="0">
                  <a:pos x="70" y="62"/>
                </a:cxn>
                <a:cxn ang="0">
                  <a:pos x="50" y="92"/>
                </a:cxn>
                <a:cxn ang="0">
                  <a:pos x="40" y="118"/>
                </a:cxn>
                <a:cxn ang="0">
                  <a:pos x="32" y="141"/>
                </a:cxn>
                <a:cxn ang="0">
                  <a:pos x="23" y="168"/>
                </a:cxn>
                <a:cxn ang="0">
                  <a:pos x="14" y="194"/>
                </a:cxn>
                <a:cxn ang="0">
                  <a:pos x="10" y="218"/>
                </a:cxn>
                <a:cxn ang="0">
                  <a:pos x="6" y="246"/>
                </a:cxn>
                <a:cxn ang="0">
                  <a:pos x="2" y="272"/>
                </a:cxn>
                <a:cxn ang="0">
                  <a:pos x="0" y="302"/>
                </a:cxn>
                <a:cxn ang="0">
                  <a:pos x="0" y="330"/>
                </a:cxn>
                <a:cxn ang="0">
                  <a:pos x="2" y="358"/>
                </a:cxn>
                <a:cxn ang="0">
                  <a:pos x="6" y="388"/>
                </a:cxn>
                <a:cxn ang="0">
                  <a:pos x="10" y="414"/>
                </a:cxn>
                <a:cxn ang="0">
                  <a:pos x="18" y="438"/>
                </a:cxn>
                <a:cxn ang="0">
                  <a:pos x="26" y="464"/>
                </a:cxn>
                <a:cxn ang="0">
                  <a:pos x="36" y="488"/>
                </a:cxn>
                <a:cxn ang="0">
                  <a:pos x="48" y="514"/>
                </a:cxn>
                <a:cxn ang="0">
                  <a:pos x="60" y="540"/>
                </a:cxn>
                <a:cxn ang="0">
                  <a:pos x="74" y="560"/>
                </a:cxn>
                <a:cxn ang="0">
                  <a:pos x="84" y="582"/>
                </a:cxn>
                <a:cxn ang="0">
                  <a:pos x="102" y="604"/>
                </a:cxn>
                <a:cxn ang="0">
                  <a:pos x="122" y="622"/>
                </a:cxn>
                <a:cxn ang="0">
                  <a:pos x="138" y="598"/>
                </a:cxn>
                <a:cxn ang="0">
                  <a:pos x="156" y="572"/>
                </a:cxn>
                <a:cxn ang="0">
                  <a:pos x="172" y="546"/>
                </a:cxn>
                <a:cxn ang="0">
                  <a:pos x="186" y="514"/>
                </a:cxn>
                <a:cxn ang="0">
                  <a:pos x="196" y="492"/>
                </a:cxn>
                <a:cxn ang="0">
                  <a:pos x="204" y="472"/>
                </a:cxn>
                <a:cxn ang="0">
                  <a:pos x="212" y="450"/>
                </a:cxn>
                <a:cxn ang="0">
                  <a:pos x="218" y="426"/>
                </a:cxn>
                <a:cxn ang="0">
                  <a:pos x="224" y="402"/>
                </a:cxn>
                <a:cxn ang="0">
                  <a:pos x="226" y="378"/>
                </a:cxn>
                <a:cxn ang="0">
                  <a:pos x="228" y="354"/>
                </a:cxn>
                <a:cxn ang="0">
                  <a:pos x="230" y="324"/>
                </a:cxn>
                <a:cxn ang="0">
                  <a:pos x="230" y="286"/>
                </a:cxn>
                <a:cxn ang="0">
                  <a:pos x="226" y="256"/>
                </a:cxn>
                <a:cxn ang="0">
                  <a:pos x="222" y="232"/>
                </a:cxn>
                <a:cxn ang="0">
                  <a:pos x="220" y="206"/>
                </a:cxn>
                <a:cxn ang="0">
                  <a:pos x="212" y="180"/>
                </a:cxn>
                <a:cxn ang="0">
                  <a:pos x="204" y="154"/>
                </a:cxn>
                <a:cxn ang="0">
                  <a:pos x="194" y="126"/>
                </a:cxn>
                <a:cxn ang="0">
                  <a:pos x="184" y="100"/>
                </a:cxn>
                <a:cxn ang="0">
                  <a:pos x="168" y="70"/>
                </a:cxn>
                <a:cxn ang="0">
                  <a:pos x="152" y="44"/>
                </a:cxn>
                <a:cxn ang="0">
                  <a:pos x="138" y="22"/>
                </a:cxn>
                <a:cxn ang="0">
                  <a:pos x="120" y="6"/>
                </a:cxn>
              </a:cxnLst>
              <a:rect l="0" t="0" r="r" b="b"/>
              <a:pathLst>
                <a:path w="230" h="622">
                  <a:moveTo>
                    <a:pt x="110" y="0"/>
                  </a:moveTo>
                  <a:lnTo>
                    <a:pt x="98" y="18"/>
                  </a:lnTo>
                  <a:lnTo>
                    <a:pt x="84" y="40"/>
                  </a:lnTo>
                  <a:lnTo>
                    <a:pt x="70" y="62"/>
                  </a:lnTo>
                  <a:lnTo>
                    <a:pt x="50" y="92"/>
                  </a:lnTo>
                  <a:lnTo>
                    <a:pt x="40" y="118"/>
                  </a:lnTo>
                  <a:lnTo>
                    <a:pt x="32" y="141"/>
                  </a:lnTo>
                  <a:lnTo>
                    <a:pt x="23" y="168"/>
                  </a:lnTo>
                  <a:lnTo>
                    <a:pt x="14" y="194"/>
                  </a:lnTo>
                  <a:lnTo>
                    <a:pt x="10" y="218"/>
                  </a:lnTo>
                  <a:lnTo>
                    <a:pt x="6" y="246"/>
                  </a:lnTo>
                  <a:lnTo>
                    <a:pt x="2" y="272"/>
                  </a:lnTo>
                  <a:lnTo>
                    <a:pt x="0" y="302"/>
                  </a:lnTo>
                  <a:lnTo>
                    <a:pt x="0" y="330"/>
                  </a:lnTo>
                  <a:lnTo>
                    <a:pt x="2" y="358"/>
                  </a:lnTo>
                  <a:lnTo>
                    <a:pt x="6" y="388"/>
                  </a:lnTo>
                  <a:lnTo>
                    <a:pt x="10" y="414"/>
                  </a:lnTo>
                  <a:lnTo>
                    <a:pt x="18" y="438"/>
                  </a:lnTo>
                  <a:lnTo>
                    <a:pt x="26" y="464"/>
                  </a:lnTo>
                  <a:lnTo>
                    <a:pt x="36" y="488"/>
                  </a:lnTo>
                  <a:lnTo>
                    <a:pt x="48" y="514"/>
                  </a:lnTo>
                  <a:lnTo>
                    <a:pt x="60" y="540"/>
                  </a:lnTo>
                  <a:lnTo>
                    <a:pt x="74" y="560"/>
                  </a:lnTo>
                  <a:lnTo>
                    <a:pt x="84" y="582"/>
                  </a:lnTo>
                  <a:lnTo>
                    <a:pt x="102" y="604"/>
                  </a:lnTo>
                  <a:lnTo>
                    <a:pt x="122" y="622"/>
                  </a:lnTo>
                  <a:lnTo>
                    <a:pt x="138" y="598"/>
                  </a:lnTo>
                  <a:lnTo>
                    <a:pt x="156" y="572"/>
                  </a:lnTo>
                  <a:lnTo>
                    <a:pt x="172" y="546"/>
                  </a:lnTo>
                  <a:lnTo>
                    <a:pt x="186" y="514"/>
                  </a:lnTo>
                  <a:lnTo>
                    <a:pt x="196" y="492"/>
                  </a:lnTo>
                  <a:lnTo>
                    <a:pt x="204" y="472"/>
                  </a:lnTo>
                  <a:lnTo>
                    <a:pt x="212" y="450"/>
                  </a:lnTo>
                  <a:lnTo>
                    <a:pt x="218" y="426"/>
                  </a:lnTo>
                  <a:lnTo>
                    <a:pt x="224" y="402"/>
                  </a:lnTo>
                  <a:lnTo>
                    <a:pt x="226" y="378"/>
                  </a:lnTo>
                  <a:lnTo>
                    <a:pt x="228" y="354"/>
                  </a:lnTo>
                  <a:lnTo>
                    <a:pt x="230" y="324"/>
                  </a:lnTo>
                  <a:lnTo>
                    <a:pt x="230" y="286"/>
                  </a:lnTo>
                  <a:lnTo>
                    <a:pt x="226" y="256"/>
                  </a:lnTo>
                  <a:lnTo>
                    <a:pt x="222" y="232"/>
                  </a:lnTo>
                  <a:lnTo>
                    <a:pt x="220" y="206"/>
                  </a:lnTo>
                  <a:lnTo>
                    <a:pt x="212" y="180"/>
                  </a:lnTo>
                  <a:lnTo>
                    <a:pt x="204" y="154"/>
                  </a:lnTo>
                  <a:lnTo>
                    <a:pt x="194" y="126"/>
                  </a:lnTo>
                  <a:lnTo>
                    <a:pt x="184" y="100"/>
                  </a:lnTo>
                  <a:lnTo>
                    <a:pt x="168" y="70"/>
                  </a:lnTo>
                  <a:lnTo>
                    <a:pt x="152" y="44"/>
                  </a:lnTo>
                  <a:lnTo>
                    <a:pt x="138" y="22"/>
                  </a:lnTo>
                  <a:lnTo>
                    <a:pt x="120" y="6"/>
                  </a:lnTo>
                </a:path>
              </a:pathLst>
            </a:custGeom>
            <a:gradFill rotWithShape="0">
              <a:gsLst>
                <a:gs pos="0">
                  <a:srgbClr val="CC66FF"/>
                </a:gs>
                <a:gs pos="50000">
                  <a:srgbClr val="CC66FF">
                    <a:gamma/>
                    <a:shade val="46275"/>
                    <a:invGamma/>
                  </a:srgbClr>
                </a:gs>
                <a:gs pos="100000">
                  <a:srgbClr val="CC66FF"/>
                </a:gs>
              </a:gsLst>
              <a:lin ang="5400000" scaled="1"/>
            </a:gra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7468" name="Rectangle 12"/>
          <p:cNvSpPr>
            <a:spLocks noGrp="1" noChangeArrowheads="1"/>
          </p:cNvSpPr>
          <p:nvPr>
            <p:ph type="title"/>
          </p:nvPr>
        </p:nvSpPr>
        <p:spPr>
          <a:xfrm>
            <a:off x="695325" y="180975"/>
            <a:ext cx="7772400" cy="585788"/>
          </a:xfrm>
          <a:noFill/>
          <a:ln/>
        </p:spPr>
        <p:txBody>
          <a:bodyPr/>
          <a:lstStyle/>
          <a:p>
            <a:r>
              <a:rPr lang="en-US"/>
              <a:t>Union of Two Events</a:t>
            </a:r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95325" y="257175"/>
            <a:ext cx="7696200" cy="1138238"/>
          </a:xfrm>
          <a:noFill/>
          <a:ln/>
        </p:spPr>
        <p:txBody>
          <a:bodyPr/>
          <a:lstStyle/>
          <a:p>
            <a:r>
              <a:rPr lang="en-US" sz="3200"/>
              <a:t>4.1 Experiments, Counting Rules, and </a:t>
            </a:r>
            <a:br>
              <a:rPr lang="en-US" sz="3200"/>
            </a:br>
            <a:r>
              <a:rPr lang="en-US" sz="3200"/>
              <a:t>	    Assigning Probabilities</a:t>
            </a:r>
            <a:br>
              <a:rPr lang="en-US" sz="3200"/>
            </a:b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3413" y="1504950"/>
            <a:ext cx="8153400" cy="5100638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/>
              <a:t>An Experiment and Its Sample Space </a:t>
            </a:r>
          </a:p>
          <a:p>
            <a:pPr>
              <a:buFont typeface="Monotype Sorts" pitchFamily="2" charset="2"/>
              <a:buNone/>
            </a:pPr>
            <a:endParaRPr lang="en-US"/>
          </a:p>
          <a:p>
            <a:r>
              <a:rPr lang="en-US"/>
              <a:t>An </a:t>
            </a:r>
            <a:r>
              <a:rPr lang="en-US" u="sng"/>
              <a:t>experiment</a:t>
            </a:r>
            <a:r>
              <a:rPr lang="en-US" b="1"/>
              <a:t> </a:t>
            </a:r>
            <a:r>
              <a:rPr lang="en-US"/>
              <a:t>is any process that generates well-defined outcomes.</a:t>
            </a:r>
          </a:p>
          <a:p>
            <a:endParaRPr lang="en-US"/>
          </a:p>
          <a:p>
            <a:pPr>
              <a:buFont typeface="Monotype Sorts" pitchFamily="2" charset="2"/>
              <a:buNone/>
            </a:pPr>
            <a:r>
              <a:rPr lang="en-US"/>
              <a:t>Experiment                                Experimental Outcomes</a:t>
            </a:r>
          </a:p>
          <a:p>
            <a:pPr>
              <a:buFont typeface="Monotype Sorts" pitchFamily="2" charset="2"/>
              <a:buNone/>
            </a:pPr>
            <a:r>
              <a:rPr lang="en-US" sz="1000"/>
              <a:t>__________________________________________________________________________________________________________________</a:t>
            </a:r>
          </a:p>
          <a:p>
            <a:pPr>
              <a:buFont typeface="Monotype Sorts" pitchFamily="2" charset="2"/>
              <a:buNone/>
            </a:pPr>
            <a:r>
              <a:rPr lang="en-US"/>
              <a:t>Toss a coin                                      Head, Tail</a:t>
            </a:r>
          </a:p>
          <a:p>
            <a:pPr>
              <a:buFont typeface="Monotype Sorts" pitchFamily="2" charset="2"/>
              <a:buNone/>
            </a:pPr>
            <a:r>
              <a:rPr lang="en-US"/>
              <a:t>Role a die                                        1,2,3,4,5,6</a:t>
            </a:r>
          </a:p>
          <a:p>
            <a:pPr>
              <a:buFont typeface="Monotype Sorts" pitchFamily="2" charset="2"/>
              <a:buNone/>
            </a:pPr>
            <a:r>
              <a:rPr lang="en-US"/>
              <a:t>Taking the exam                             A,B,C,D,F</a:t>
            </a:r>
          </a:p>
        </p:txBody>
      </p:sp>
    </p:spTree>
  </p:cSld>
  <p:clrMapOvr>
    <a:masterClrMapping/>
  </p:clrMapOvr>
  <p:transition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90563" y="119063"/>
            <a:ext cx="7772400" cy="700087"/>
          </a:xfrm>
          <a:noFill/>
          <a:ln/>
        </p:spPr>
        <p:txBody>
          <a:bodyPr/>
          <a:lstStyle/>
          <a:p>
            <a:r>
              <a:rPr lang="en-US"/>
              <a:t>Intersection of Two Events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0563" y="1104900"/>
            <a:ext cx="7772400" cy="4643438"/>
          </a:xfrm>
          <a:noFill/>
          <a:ln/>
        </p:spPr>
        <p:txBody>
          <a:bodyPr/>
          <a:lstStyle/>
          <a:p>
            <a:r>
              <a:rPr lang="en-US"/>
              <a:t>The </a:t>
            </a:r>
            <a:r>
              <a:rPr lang="en-US" u="sng"/>
              <a:t>intersection</a:t>
            </a:r>
            <a:r>
              <a:rPr lang="en-US"/>
              <a:t> of events </a:t>
            </a:r>
            <a:r>
              <a:rPr lang="en-US" i="1"/>
              <a:t>A</a:t>
            </a:r>
            <a:r>
              <a:rPr lang="en-US"/>
              <a:t> and </a:t>
            </a:r>
            <a:r>
              <a:rPr lang="en-US" i="1"/>
              <a:t>B</a:t>
            </a:r>
            <a:r>
              <a:rPr lang="en-US"/>
              <a:t> is the set of all sample points that are in both</a:t>
            </a:r>
            <a:r>
              <a:rPr lang="en-US" i="1"/>
              <a:t> A </a:t>
            </a:r>
            <a:r>
              <a:rPr lang="en-US"/>
              <a:t>and </a:t>
            </a:r>
            <a:r>
              <a:rPr lang="en-US" i="1"/>
              <a:t>B</a:t>
            </a:r>
            <a:r>
              <a:rPr lang="en-US"/>
              <a:t>.</a:t>
            </a:r>
            <a:endParaRPr lang="en-US">
              <a:latin typeface="Symbol" pitchFamily="18" charset="2"/>
            </a:endParaRPr>
          </a:p>
          <a:p>
            <a:r>
              <a:rPr lang="en-US"/>
              <a:t>The intersection is denoted by </a:t>
            </a:r>
            <a:r>
              <a:rPr lang="en-US" i="1"/>
              <a:t>A</a:t>
            </a:r>
            <a:r>
              <a:rPr lang="en-US"/>
              <a:t> </a:t>
            </a:r>
            <a:r>
              <a:rPr lang="en-US">
                <a:latin typeface="Symbol" pitchFamily="18" charset="2"/>
              </a:rPr>
              <a:t></a:t>
            </a:r>
            <a:r>
              <a:rPr lang="en-US" i="1">
                <a:latin typeface="Symbol" pitchFamily="18" charset="2"/>
              </a:rPr>
              <a:t></a:t>
            </a:r>
            <a:r>
              <a:rPr lang="en-US">
                <a:latin typeface="Symbol" pitchFamily="18" charset="2"/>
              </a:rPr>
              <a:t></a:t>
            </a:r>
          </a:p>
          <a:p>
            <a:r>
              <a:rPr lang="en-US"/>
              <a:t>The intersection of </a:t>
            </a:r>
            <a:r>
              <a:rPr lang="en-US" i="1"/>
              <a:t>A</a:t>
            </a:r>
            <a:r>
              <a:rPr lang="en-US"/>
              <a:t> and </a:t>
            </a:r>
            <a:r>
              <a:rPr lang="en-US" i="1"/>
              <a:t>B</a:t>
            </a:r>
            <a:r>
              <a:rPr lang="en-US"/>
              <a:t> is the area of overlap in the illustration below.</a:t>
            </a:r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5200650" y="3259138"/>
            <a:ext cx="22701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latin typeface="Book Antiqua" pitchFamily="18" charset="0"/>
              </a:rPr>
              <a:t>Sample Space </a:t>
            </a:r>
            <a:r>
              <a:rPr lang="en-US" sz="2400" i="1">
                <a:latin typeface="Book Antiqua" pitchFamily="18" charset="0"/>
              </a:rPr>
              <a:t>S</a:t>
            </a:r>
          </a:p>
        </p:txBody>
      </p:sp>
      <p:sp>
        <p:nvSpPr>
          <p:cNvPr id="149509" name="Line 5"/>
          <p:cNvSpPr>
            <a:spLocks noChangeShapeType="1"/>
          </p:cNvSpPr>
          <p:nvPr/>
        </p:nvSpPr>
        <p:spPr bwMode="auto">
          <a:xfrm flipH="1">
            <a:off x="6110288" y="3686175"/>
            <a:ext cx="76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510" name="Rectangle 6"/>
          <p:cNvSpPr>
            <a:spLocks noChangeArrowheads="1"/>
          </p:cNvSpPr>
          <p:nvPr/>
        </p:nvSpPr>
        <p:spPr bwMode="auto">
          <a:xfrm>
            <a:off x="2763838" y="4098925"/>
            <a:ext cx="3549650" cy="2025650"/>
          </a:xfrm>
          <a:prstGeom prst="rect">
            <a:avLst/>
          </a:prstGeom>
          <a:gradFill rotWithShape="0">
            <a:gsLst>
              <a:gs pos="0">
                <a:srgbClr val="990099">
                  <a:gamma/>
                  <a:shade val="46275"/>
                  <a:invGamma/>
                </a:srgbClr>
              </a:gs>
              <a:gs pos="50000">
                <a:srgbClr val="990099"/>
              </a:gs>
              <a:gs pos="100000">
                <a:srgbClr val="9900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11" name="Oval 7"/>
          <p:cNvSpPr>
            <a:spLocks noChangeArrowheads="1"/>
          </p:cNvSpPr>
          <p:nvPr/>
        </p:nvSpPr>
        <p:spPr bwMode="auto">
          <a:xfrm>
            <a:off x="3030538" y="4289425"/>
            <a:ext cx="1663700" cy="1606550"/>
          </a:xfrm>
          <a:prstGeom prst="ellipse">
            <a:avLst/>
          </a:prstGeom>
          <a:gradFill rotWithShape="0">
            <a:gsLst>
              <a:gs pos="0">
                <a:srgbClr val="CC66FF"/>
              </a:gs>
              <a:gs pos="50000">
                <a:srgbClr val="CC66FF">
                  <a:gamma/>
                  <a:shade val="46275"/>
                  <a:invGamma/>
                </a:srgbClr>
              </a:gs>
              <a:gs pos="100000">
                <a:srgbClr val="CC66FF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12" name="Oval 8"/>
          <p:cNvSpPr>
            <a:spLocks noChangeArrowheads="1"/>
          </p:cNvSpPr>
          <p:nvPr/>
        </p:nvSpPr>
        <p:spPr bwMode="auto">
          <a:xfrm>
            <a:off x="4344988" y="4270375"/>
            <a:ext cx="1644650" cy="1606550"/>
          </a:xfrm>
          <a:prstGeom prst="ellipse">
            <a:avLst/>
          </a:prstGeom>
          <a:gradFill rotWithShape="0">
            <a:gsLst>
              <a:gs pos="0">
                <a:srgbClr val="CC66FF"/>
              </a:gs>
              <a:gs pos="50000">
                <a:srgbClr val="CC66FF">
                  <a:gamma/>
                  <a:shade val="46275"/>
                  <a:invGamma/>
                </a:srgbClr>
              </a:gs>
              <a:gs pos="100000">
                <a:srgbClr val="CC66FF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13" name="Rectangle 9"/>
          <p:cNvSpPr>
            <a:spLocks noChangeArrowheads="1"/>
          </p:cNvSpPr>
          <p:nvPr/>
        </p:nvSpPr>
        <p:spPr bwMode="auto">
          <a:xfrm>
            <a:off x="3060700" y="4829175"/>
            <a:ext cx="14732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Event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</a:t>
            </a:r>
            <a:endParaRPr lang="en-US" sz="2400" i="1">
              <a:latin typeface="Book Antiqua" pitchFamily="18" charset="0"/>
            </a:endParaRPr>
          </a:p>
        </p:txBody>
      </p:sp>
      <p:sp>
        <p:nvSpPr>
          <p:cNvPr id="149514" name="Rectangle 10"/>
          <p:cNvSpPr>
            <a:spLocks noChangeArrowheads="1"/>
          </p:cNvSpPr>
          <p:nvPr/>
        </p:nvSpPr>
        <p:spPr bwMode="auto">
          <a:xfrm>
            <a:off x="4743450" y="4833938"/>
            <a:ext cx="122396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Event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</a:t>
            </a:r>
          </a:p>
        </p:txBody>
      </p:sp>
      <p:sp>
        <p:nvSpPr>
          <p:cNvPr id="149515" name="Freeform 11"/>
          <p:cNvSpPr>
            <a:spLocks/>
          </p:cNvSpPr>
          <p:nvPr/>
        </p:nvSpPr>
        <p:spPr bwMode="auto">
          <a:xfrm>
            <a:off x="4335463" y="4594225"/>
            <a:ext cx="369887" cy="987425"/>
          </a:xfrm>
          <a:custGeom>
            <a:avLst/>
            <a:gdLst/>
            <a:ahLst/>
            <a:cxnLst>
              <a:cxn ang="0">
                <a:pos x="110" y="0"/>
              </a:cxn>
              <a:cxn ang="0">
                <a:pos x="98" y="18"/>
              </a:cxn>
              <a:cxn ang="0">
                <a:pos x="84" y="40"/>
              </a:cxn>
              <a:cxn ang="0">
                <a:pos x="70" y="62"/>
              </a:cxn>
              <a:cxn ang="0">
                <a:pos x="50" y="92"/>
              </a:cxn>
              <a:cxn ang="0">
                <a:pos x="40" y="118"/>
              </a:cxn>
              <a:cxn ang="0">
                <a:pos x="32" y="141"/>
              </a:cxn>
              <a:cxn ang="0">
                <a:pos x="23" y="168"/>
              </a:cxn>
              <a:cxn ang="0">
                <a:pos x="14" y="194"/>
              </a:cxn>
              <a:cxn ang="0">
                <a:pos x="10" y="218"/>
              </a:cxn>
              <a:cxn ang="0">
                <a:pos x="5" y="247"/>
              </a:cxn>
              <a:cxn ang="0">
                <a:pos x="2" y="272"/>
              </a:cxn>
              <a:cxn ang="0">
                <a:pos x="0" y="302"/>
              </a:cxn>
              <a:cxn ang="0">
                <a:pos x="0" y="330"/>
              </a:cxn>
              <a:cxn ang="0">
                <a:pos x="2" y="358"/>
              </a:cxn>
              <a:cxn ang="0">
                <a:pos x="4" y="384"/>
              </a:cxn>
              <a:cxn ang="0">
                <a:pos x="8" y="408"/>
              </a:cxn>
              <a:cxn ang="0">
                <a:pos x="16" y="436"/>
              </a:cxn>
              <a:cxn ang="0">
                <a:pos x="26" y="464"/>
              </a:cxn>
              <a:cxn ang="0">
                <a:pos x="36" y="488"/>
              </a:cxn>
              <a:cxn ang="0">
                <a:pos x="47" y="513"/>
              </a:cxn>
              <a:cxn ang="0">
                <a:pos x="60" y="540"/>
              </a:cxn>
              <a:cxn ang="0">
                <a:pos x="73" y="561"/>
              </a:cxn>
              <a:cxn ang="0">
                <a:pos x="84" y="582"/>
              </a:cxn>
              <a:cxn ang="0">
                <a:pos x="102" y="604"/>
              </a:cxn>
              <a:cxn ang="0">
                <a:pos x="122" y="622"/>
              </a:cxn>
              <a:cxn ang="0">
                <a:pos x="138" y="598"/>
              </a:cxn>
              <a:cxn ang="0">
                <a:pos x="156" y="572"/>
              </a:cxn>
              <a:cxn ang="0">
                <a:pos x="172" y="546"/>
              </a:cxn>
              <a:cxn ang="0">
                <a:pos x="186" y="514"/>
              </a:cxn>
              <a:cxn ang="0">
                <a:pos x="197" y="493"/>
              </a:cxn>
              <a:cxn ang="0">
                <a:pos x="204" y="472"/>
              </a:cxn>
              <a:cxn ang="0">
                <a:pos x="212" y="450"/>
              </a:cxn>
              <a:cxn ang="0">
                <a:pos x="218" y="426"/>
              </a:cxn>
              <a:cxn ang="0">
                <a:pos x="224" y="402"/>
              </a:cxn>
              <a:cxn ang="0">
                <a:pos x="229" y="376"/>
              </a:cxn>
              <a:cxn ang="0">
                <a:pos x="232" y="352"/>
              </a:cxn>
              <a:cxn ang="0">
                <a:pos x="233" y="324"/>
              </a:cxn>
              <a:cxn ang="0">
                <a:pos x="233" y="289"/>
              </a:cxn>
              <a:cxn ang="0">
                <a:pos x="230" y="258"/>
              </a:cxn>
              <a:cxn ang="0">
                <a:pos x="224" y="231"/>
              </a:cxn>
              <a:cxn ang="0">
                <a:pos x="220" y="206"/>
              </a:cxn>
              <a:cxn ang="0">
                <a:pos x="212" y="180"/>
              </a:cxn>
              <a:cxn ang="0">
                <a:pos x="204" y="154"/>
              </a:cxn>
              <a:cxn ang="0">
                <a:pos x="194" y="126"/>
              </a:cxn>
              <a:cxn ang="0">
                <a:pos x="184" y="100"/>
              </a:cxn>
              <a:cxn ang="0">
                <a:pos x="168" y="70"/>
              </a:cxn>
              <a:cxn ang="0">
                <a:pos x="152" y="44"/>
              </a:cxn>
              <a:cxn ang="0">
                <a:pos x="138" y="22"/>
              </a:cxn>
              <a:cxn ang="0">
                <a:pos x="116" y="0"/>
              </a:cxn>
            </a:cxnLst>
            <a:rect l="0" t="0" r="r" b="b"/>
            <a:pathLst>
              <a:path w="233" h="622">
                <a:moveTo>
                  <a:pt x="110" y="0"/>
                </a:moveTo>
                <a:lnTo>
                  <a:pt x="98" y="18"/>
                </a:lnTo>
                <a:lnTo>
                  <a:pt x="84" y="40"/>
                </a:lnTo>
                <a:lnTo>
                  <a:pt x="70" y="62"/>
                </a:lnTo>
                <a:lnTo>
                  <a:pt x="50" y="92"/>
                </a:lnTo>
                <a:lnTo>
                  <a:pt x="40" y="118"/>
                </a:lnTo>
                <a:lnTo>
                  <a:pt x="32" y="141"/>
                </a:lnTo>
                <a:lnTo>
                  <a:pt x="23" y="168"/>
                </a:lnTo>
                <a:lnTo>
                  <a:pt x="14" y="194"/>
                </a:lnTo>
                <a:lnTo>
                  <a:pt x="10" y="218"/>
                </a:lnTo>
                <a:lnTo>
                  <a:pt x="5" y="247"/>
                </a:lnTo>
                <a:lnTo>
                  <a:pt x="2" y="272"/>
                </a:lnTo>
                <a:lnTo>
                  <a:pt x="0" y="302"/>
                </a:lnTo>
                <a:lnTo>
                  <a:pt x="0" y="330"/>
                </a:lnTo>
                <a:lnTo>
                  <a:pt x="2" y="358"/>
                </a:lnTo>
                <a:lnTo>
                  <a:pt x="4" y="384"/>
                </a:lnTo>
                <a:lnTo>
                  <a:pt x="8" y="408"/>
                </a:lnTo>
                <a:lnTo>
                  <a:pt x="16" y="436"/>
                </a:lnTo>
                <a:lnTo>
                  <a:pt x="26" y="464"/>
                </a:lnTo>
                <a:lnTo>
                  <a:pt x="36" y="488"/>
                </a:lnTo>
                <a:lnTo>
                  <a:pt x="47" y="513"/>
                </a:lnTo>
                <a:lnTo>
                  <a:pt x="60" y="540"/>
                </a:lnTo>
                <a:lnTo>
                  <a:pt x="73" y="561"/>
                </a:lnTo>
                <a:lnTo>
                  <a:pt x="84" y="582"/>
                </a:lnTo>
                <a:lnTo>
                  <a:pt x="102" y="604"/>
                </a:lnTo>
                <a:lnTo>
                  <a:pt x="122" y="622"/>
                </a:lnTo>
                <a:lnTo>
                  <a:pt x="138" y="598"/>
                </a:lnTo>
                <a:lnTo>
                  <a:pt x="156" y="572"/>
                </a:lnTo>
                <a:lnTo>
                  <a:pt x="172" y="546"/>
                </a:lnTo>
                <a:lnTo>
                  <a:pt x="186" y="514"/>
                </a:lnTo>
                <a:lnTo>
                  <a:pt x="197" y="493"/>
                </a:lnTo>
                <a:lnTo>
                  <a:pt x="204" y="472"/>
                </a:lnTo>
                <a:lnTo>
                  <a:pt x="212" y="450"/>
                </a:lnTo>
                <a:lnTo>
                  <a:pt x="218" y="426"/>
                </a:lnTo>
                <a:lnTo>
                  <a:pt x="224" y="402"/>
                </a:lnTo>
                <a:lnTo>
                  <a:pt x="229" y="376"/>
                </a:lnTo>
                <a:lnTo>
                  <a:pt x="232" y="352"/>
                </a:lnTo>
                <a:lnTo>
                  <a:pt x="233" y="324"/>
                </a:lnTo>
                <a:lnTo>
                  <a:pt x="233" y="289"/>
                </a:lnTo>
                <a:lnTo>
                  <a:pt x="230" y="258"/>
                </a:lnTo>
                <a:lnTo>
                  <a:pt x="224" y="231"/>
                </a:lnTo>
                <a:lnTo>
                  <a:pt x="220" y="206"/>
                </a:lnTo>
                <a:lnTo>
                  <a:pt x="212" y="180"/>
                </a:lnTo>
                <a:lnTo>
                  <a:pt x="204" y="154"/>
                </a:lnTo>
                <a:lnTo>
                  <a:pt x="194" y="126"/>
                </a:lnTo>
                <a:lnTo>
                  <a:pt x="184" y="100"/>
                </a:lnTo>
                <a:lnTo>
                  <a:pt x="168" y="70"/>
                </a:lnTo>
                <a:lnTo>
                  <a:pt x="152" y="44"/>
                </a:lnTo>
                <a:lnTo>
                  <a:pt x="138" y="22"/>
                </a:lnTo>
                <a:lnTo>
                  <a:pt x="116" y="0"/>
                </a:lnTo>
              </a:path>
            </a:pathLst>
          </a:custGeom>
          <a:gradFill rotWithShape="0">
            <a:gsLst>
              <a:gs pos="0">
                <a:srgbClr val="6600CC"/>
              </a:gs>
              <a:gs pos="50000">
                <a:srgbClr val="6600CC">
                  <a:gamma/>
                  <a:shade val="46275"/>
                  <a:invGamma/>
                </a:srgbClr>
              </a:gs>
              <a:gs pos="100000">
                <a:srgbClr val="6600CC"/>
              </a:gs>
            </a:gsLst>
            <a:lin ang="5400000" scaled="1"/>
          </a:gra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9516" name="Rectangle 12"/>
          <p:cNvSpPr>
            <a:spLocks noChangeArrowheads="1"/>
          </p:cNvSpPr>
          <p:nvPr/>
        </p:nvSpPr>
        <p:spPr bwMode="auto">
          <a:xfrm>
            <a:off x="3043238" y="3411538"/>
            <a:ext cx="17716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latin typeface="Book Antiqua" pitchFamily="18" charset="0"/>
              </a:rPr>
              <a:t>Intersection</a:t>
            </a:r>
            <a:endParaRPr lang="en-US" sz="2400" i="1">
              <a:latin typeface="Book Antiqua" pitchFamily="18" charset="0"/>
            </a:endParaRPr>
          </a:p>
        </p:txBody>
      </p:sp>
      <p:sp>
        <p:nvSpPr>
          <p:cNvPr id="149517" name="Line 13"/>
          <p:cNvSpPr>
            <a:spLocks noChangeShapeType="1"/>
          </p:cNvSpPr>
          <p:nvPr/>
        </p:nvSpPr>
        <p:spPr bwMode="auto">
          <a:xfrm>
            <a:off x="4205288" y="3838575"/>
            <a:ext cx="304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Union and Intersection</a:t>
            </a:r>
          </a:p>
        </p:txBody>
      </p:sp>
      <p:graphicFrame>
        <p:nvGraphicFramePr>
          <p:cNvPr id="151555" name="Object 3"/>
          <p:cNvGraphicFramePr>
            <a:graphicFrameLocks noChangeAspect="1"/>
          </p:cNvGraphicFramePr>
          <p:nvPr/>
        </p:nvGraphicFramePr>
        <p:xfrm>
          <a:off x="2081213" y="1454150"/>
          <a:ext cx="6086475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59" name="Document" r:id="rId4" imgW="6086520" imgH="4064040" progId="Word.Document.8">
                  <p:embed/>
                </p:oleObj>
              </mc:Choice>
              <mc:Fallback>
                <p:oleObj name="Document" r:id="rId4" imgW="6086520" imgH="4064040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1213" y="1454150"/>
                        <a:ext cx="6086475" cy="406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56" name="Object 4"/>
          <p:cNvGraphicFramePr>
            <a:graphicFrameLocks noChangeAspect="1"/>
          </p:cNvGraphicFramePr>
          <p:nvPr/>
        </p:nvGraphicFramePr>
        <p:xfrm>
          <a:off x="604838" y="1079500"/>
          <a:ext cx="7477125" cy="549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60" name="Document" r:id="rId7" imgW="6086520" imgH="4064040" progId="Word.Document.8">
                  <p:embed/>
                </p:oleObj>
              </mc:Choice>
              <mc:Fallback>
                <p:oleObj name="Document" r:id="rId7" imgW="6086520" imgH="4064040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8" y="1079500"/>
                        <a:ext cx="7477125" cy="54927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95325" y="180975"/>
            <a:ext cx="7772400" cy="585788"/>
          </a:xfrm>
          <a:noFill/>
          <a:ln/>
        </p:spPr>
        <p:txBody>
          <a:bodyPr/>
          <a:lstStyle/>
          <a:p>
            <a:r>
              <a:rPr lang="en-US"/>
              <a:t>Example 1 :  Bradley Investments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325" y="1104900"/>
            <a:ext cx="7772400" cy="49911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>
                <a:solidFill>
                  <a:srgbClr val="FFFF00"/>
                </a:solidFill>
              </a:rPr>
              <a:t>Union of Two Events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70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>
                <a:solidFill>
                  <a:schemeClr val="tx2"/>
                </a:solidFill>
              </a:rPr>
              <a:t>		</a:t>
            </a:r>
            <a:r>
              <a:rPr lang="en-US" sz="2000"/>
              <a:t>Event </a:t>
            </a:r>
            <a:r>
              <a:rPr lang="en-US" sz="2000" i="1"/>
              <a:t>M</a:t>
            </a:r>
            <a:r>
              <a:rPr lang="en-US" sz="2000"/>
              <a:t> = Markley Oil Profitable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/>
              <a:t>		 Event </a:t>
            </a:r>
            <a:r>
              <a:rPr lang="en-US" sz="2000" i="1"/>
              <a:t>C</a:t>
            </a:r>
            <a:r>
              <a:rPr lang="en-US" sz="2000"/>
              <a:t> = Collins Mining</a:t>
            </a:r>
            <a:r>
              <a:rPr lang="en-US" sz="2000">
                <a:solidFill>
                  <a:schemeClr val="tx2"/>
                </a:solidFill>
              </a:rPr>
              <a:t> </a:t>
            </a:r>
            <a:r>
              <a:rPr lang="en-US" sz="2000"/>
              <a:t>Profitable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>
                <a:solidFill>
                  <a:schemeClr val="tx2"/>
                </a:solidFill>
              </a:rPr>
              <a:t>		   </a:t>
            </a:r>
            <a:r>
              <a:rPr lang="en-US" sz="2000" i="1"/>
              <a:t>M</a:t>
            </a:r>
            <a:r>
              <a:rPr lang="en-US" sz="2000"/>
              <a:t> </a:t>
            </a:r>
            <a:r>
              <a:rPr lang="en-US" sz="2000">
                <a:latin typeface="Symbol" pitchFamily="18" charset="2"/>
              </a:rPr>
              <a:t></a:t>
            </a:r>
            <a:r>
              <a:rPr lang="en-US" sz="2000" i="1"/>
              <a:t>C</a:t>
            </a:r>
            <a:r>
              <a:rPr lang="en-US" sz="2000"/>
              <a:t> = Markley Oil Profitable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/>
              <a:t>			       </a:t>
            </a:r>
            <a:r>
              <a:rPr lang="en-US" sz="2000" u="sng"/>
              <a:t>or</a:t>
            </a:r>
            <a:r>
              <a:rPr lang="en-US" sz="2000"/>
              <a:t>  Collins Mining Profitable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90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>
                <a:solidFill>
                  <a:schemeClr val="tx2"/>
                </a:solidFill>
              </a:rPr>
              <a:t>	 </a:t>
            </a:r>
            <a:r>
              <a:rPr lang="en-US" sz="2000" i="1"/>
              <a:t>M</a:t>
            </a:r>
            <a:r>
              <a:rPr lang="en-US" sz="2000">
                <a:solidFill>
                  <a:schemeClr val="tx2"/>
                </a:solidFill>
              </a:rPr>
              <a:t> </a:t>
            </a:r>
            <a:r>
              <a:rPr lang="en-US" sz="2000">
                <a:latin typeface="Symbol" pitchFamily="18" charset="2"/>
              </a:rPr>
              <a:t></a:t>
            </a:r>
            <a:r>
              <a:rPr lang="en-US" sz="2000" i="1"/>
              <a:t>C</a:t>
            </a:r>
            <a:r>
              <a:rPr lang="en-US" sz="2000"/>
              <a:t> = {(10, 8), (10, -2), (5, 8), (5, -2), (0, 8), (-20, 8)}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2000"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FFFF00"/>
                </a:solidFill>
              </a:rPr>
              <a:t>Intersection of Two Events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70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>
                <a:solidFill>
                  <a:schemeClr val="tx2"/>
                </a:solidFill>
              </a:rPr>
              <a:t>		</a:t>
            </a:r>
            <a:r>
              <a:rPr lang="en-US" sz="2000"/>
              <a:t>Event </a:t>
            </a:r>
            <a:r>
              <a:rPr lang="en-US" sz="2000" i="1"/>
              <a:t>M</a:t>
            </a:r>
            <a:r>
              <a:rPr lang="en-US" sz="2000"/>
              <a:t> = Markley Oil Profitable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/>
              <a:t>		 Event </a:t>
            </a:r>
            <a:r>
              <a:rPr lang="en-US" sz="2000" i="1"/>
              <a:t>C</a:t>
            </a:r>
            <a:r>
              <a:rPr lang="en-US" sz="2000"/>
              <a:t> = Collins Mining</a:t>
            </a:r>
            <a:r>
              <a:rPr lang="en-US" sz="2000">
                <a:solidFill>
                  <a:schemeClr val="tx2"/>
                </a:solidFill>
              </a:rPr>
              <a:t> </a:t>
            </a:r>
            <a:r>
              <a:rPr lang="en-US" sz="2000"/>
              <a:t>Profitable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>
                <a:solidFill>
                  <a:schemeClr val="tx2"/>
                </a:solidFill>
              </a:rPr>
              <a:t>		   </a:t>
            </a:r>
            <a:r>
              <a:rPr lang="en-US" sz="2000" i="1"/>
              <a:t>M</a:t>
            </a:r>
            <a:r>
              <a:rPr lang="en-US" sz="2000"/>
              <a:t> </a:t>
            </a:r>
            <a:r>
              <a:rPr lang="en-US" sz="2000">
                <a:latin typeface="Symbol" pitchFamily="18" charset="2"/>
              </a:rPr>
              <a:t></a:t>
            </a:r>
            <a:r>
              <a:rPr lang="en-US" sz="2000" i="1"/>
              <a:t>C</a:t>
            </a:r>
            <a:r>
              <a:rPr lang="en-US" sz="2000"/>
              <a:t>  = Markley Oil Profitable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/>
              <a:t>			       </a:t>
            </a:r>
            <a:r>
              <a:rPr lang="en-US" sz="2000" u="sng"/>
              <a:t>and</a:t>
            </a:r>
            <a:r>
              <a:rPr lang="en-US" sz="2000"/>
              <a:t>  Collins Mining Profitable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90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>
                <a:solidFill>
                  <a:schemeClr val="tx2"/>
                </a:solidFill>
              </a:rPr>
              <a:t>			 </a:t>
            </a:r>
            <a:r>
              <a:rPr lang="en-US" sz="2000" i="1"/>
              <a:t>M</a:t>
            </a:r>
            <a:r>
              <a:rPr lang="en-US" sz="2000">
                <a:solidFill>
                  <a:schemeClr val="tx2"/>
                </a:solidFill>
              </a:rPr>
              <a:t> </a:t>
            </a:r>
            <a:r>
              <a:rPr lang="en-US" sz="2000">
                <a:latin typeface="Symbol" pitchFamily="18" charset="2"/>
              </a:rPr>
              <a:t></a:t>
            </a:r>
            <a:r>
              <a:rPr lang="en-US" sz="2000" i="1"/>
              <a:t>C</a:t>
            </a:r>
            <a:r>
              <a:rPr lang="en-US" sz="2000"/>
              <a:t> = {(10, 8), (5, 8)}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>
                <a:solidFill>
                  <a:schemeClr val="tx2"/>
                </a:solidFill>
              </a:rPr>
              <a:t> 		</a:t>
            </a:r>
            <a:endParaRPr lang="en-US" sz="200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200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>
                <a:solidFill>
                  <a:schemeClr val="tx2"/>
                </a:solidFill>
              </a:rPr>
              <a:t> </a:t>
            </a:r>
          </a:p>
        </p:txBody>
      </p:sp>
    </p:spTree>
  </p:cSld>
  <p:clrMapOvr>
    <a:masterClrMapping/>
  </p:clrMapOvr>
  <p:transition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79388"/>
            <a:ext cx="7772400" cy="585787"/>
          </a:xfrm>
          <a:noFill/>
          <a:ln/>
        </p:spPr>
        <p:txBody>
          <a:bodyPr/>
          <a:lstStyle/>
          <a:p>
            <a:r>
              <a:rPr lang="en-US"/>
              <a:t>Addition Law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325" y="1109663"/>
            <a:ext cx="7772400" cy="5157787"/>
          </a:xfrm>
          <a:noFill/>
          <a:ln/>
        </p:spPr>
        <p:txBody>
          <a:bodyPr/>
          <a:lstStyle/>
          <a:p>
            <a:r>
              <a:rPr lang="en-US"/>
              <a:t>The </a:t>
            </a:r>
            <a:r>
              <a:rPr lang="en-US" u="sng"/>
              <a:t>addition law</a:t>
            </a:r>
            <a:r>
              <a:rPr lang="en-US"/>
              <a:t> provides a way to compute the probability of event </a:t>
            </a:r>
            <a:r>
              <a:rPr lang="en-US" i="1"/>
              <a:t>A,</a:t>
            </a:r>
            <a:r>
              <a:rPr lang="en-US"/>
              <a:t> or </a:t>
            </a:r>
            <a:r>
              <a:rPr lang="en-US" i="1"/>
              <a:t>B,</a:t>
            </a:r>
            <a:r>
              <a:rPr lang="en-US"/>
              <a:t> or both </a:t>
            </a:r>
            <a:r>
              <a:rPr lang="en-US" i="1"/>
              <a:t>A</a:t>
            </a:r>
            <a:r>
              <a:rPr lang="en-US"/>
              <a:t> and </a:t>
            </a:r>
            <a:r>
              <a:rPr lang="en-US" i="1"/>
              <a:t>B </a:t>
            </a:r>
            <a:r>
              <a:rPr lang="en-US"/>
              <a:t>occurring.</a:t>
            </a:r>
          </a:p>
          <a:p>
            <a:r>
              <a:rPr lang="en-US"/>
              <a:t>The law is written as:  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        P(</a:t>
            </a:r>
            <a:r>
              <a:rPr lang="en-US" i="1"/>
              <a:t>A</a:t>
            </a:r>
            <a:r>
              <a:rPr lang="en-US"/>
              <a:t> </a:t>
            </a:r>
            <a:r>
              <a:rPr lang="en-US">
                <a:latin typeface="Symbol" pitchFamily="18" charset="2"/>
              </a:rPr>
              <a:t></a:t>
            </a:r>
            <a:r>
              <a:rPr lang="en-US" i="1"/>
              <a:t>B</a:t>
            </a:r>
            <a:r>
              <a:rPr lang="en-US"/>
              <a:t>) = P(</a:t>
            </a:r>
            <a:r>
              <a:rPr lang="en-US" i="1"/>
              <a:t>A</a:t>
            </a:r>
            <a:r>
              <a:rPr lang="en-US"/>
              <a:t>) + P(</a:t>
            </a:r>
            <a:r>
              <a:rPr lang="en-US" i="1"/>
              <a:t>B</a:t>
            </a:r>
            <a:r>
              <a:rPr lang="en-US"/>
              <a:t>) - P(</a:t>
            </a:r>
            <a:r>
              <a:rPr lang="en-US" i="1"/>
              <a:t>A</a:t>
            </a:r>
            <a:r>
              <a:rPr lang="en-US"/>
              <a:t> </a:t>
            </a:r>
            <a:r>
              <a:rPr lang="en-US">
                <a:latin typeface="Symbol" pitchFamily="18" charset="2"/>
              </a:rPr>
              <a:t></a:t>
            </a:r>
            <a:r>
              <a:rPr lang="en-US"/>
              <a:t> </a:t>
            </a:r>
            <a:r>
              <a:rPr lang="en-US" i="1"/>
              <a:t>B</a:t>
            </a:r>
            <a:r>
              <a:rPr lang="en-US">
                <a:latin typeface="Symbol" pitchFamily="18" charset="2"/>
              </a:rPr>
              <a:t></a:t>
            </a:r>
          </a:p>
        </p:txBody>
      </p:sp>
      <p:grpSp>
        <p:nvGrpSpPr>
          <p:cNvPr id="154636" name="Group 12"/>
          <p:cNvGrpSpPr>
            <a:grpSpLocks/>
          </p:cNvGrpSpPr>
          <p:nvPr/>
        </p:nvGrpSpPr>
        <p:grpSpPr bwMode="auto">
          <a:xfrm>
            <a:off x="2887663" y="3759200"/>
            <a:ext cx="3651250" cy="2112963"/>
            <a:chOff x="1759" y="2434"/>
            <a:chExt cx="2236" cy="1276"/>
          </a:xfrm>
        </p:grpSpPr>
        <p:sp>
          <p:nvSpPr>
            <p:cNvPr id="154637" name="Rectangle 13"/>
            <p:cNvSpPr>
              <a:spLocks noChangeArrowheads="1"/>
            </p:cNvSpPr>
            <p:nvPr/>
          </p:nvSpPr>
          <p:spPr bwMode="auto">
            <a:xfrm>
              <a:off x="1759" y="2434"/>
              <a:ext cx="2236" cy="1276"/>
            </a:xfrm>
            <a:prstGeom prst="rect">
              <a:avLst/>
            </a:prstGeom>
            <a:gradFill rotWithShape="0">
              <a:gsLst>
                <a:gs pos="0">
                  <a:srgbClr val="990099">
                    <a:gamma/>
                    <a:shade val="46275"/>
                    <a:invGamma/>
                  </a:srgbClr>
                </a:gs>
                <a:gs pos="50000">
                  <a:srgbClr val="990099"/>
                </a:gs>
                <a:gs pos="100000">
                  <a:srgbClr val="9900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38" name="Oval 14"/>
            <p:cNvSpPr>
              <a:spLocks noChangeArrowheads="1"/>
            </p:cNvSpPr>
            <p:nvPr/>
          </p:nvSpPr>
          <p:spPr bwMode="auto">
            <a:xfrm>
              <a:off x="1927" y="2554"/>
              <a:ext cx="1048" cy="1012"/>
            </a:xfrm>
            <a:prstGeom prst="ellipse">
              <a:avLst/>
            </a:prstGeom>
            <a:gradFill rotWithShape="0">
              <a:gsLst>
                <a:gs pos="0">
                  <a:srgbClr val="CC66FF"/>
                </a:gs>
                <a:gs pos="50000">
                  <a:srgbClr val="CC66FF">
                    <a:gamma/>
                    <a:shade val="46275"/>
                    <a:invGamma/>
                  </a:srgbClr>
                </a:gs>
                <a:gs pos="100000">
                  <a:srgbClr val="CC66FF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39" name="Oval 15"/>
            <p:cNvSpPr>
              <a:spLocks noChangeArrowheads="1"/>
            </p:cNvSpPr>
            <p:nvPr/>
          </p:nvSpPr>
          <p:spPr bwMode="auto">
            <a:xfrm>
              <a:off x="2755" y="2542"/>
              <a:ext cx="1036" cy="1012"/>
            </a:xfrm>
            <a:prstGeom prst="ellipse">
              <a:avLst/>
            </a:prstGeom>
            <a:gradFill rotWithShape="0">
              <a:gsLst>
                <a:gs pos="0">
                  <a:srgbClr val="CC66FF"/>
                </a:gs>
                <a:gs pos="50000">
                  <a:srgbClr val="CC66FF">
                    <a:gamma/>
                    <a:shade val="46275"/>
                    <a:invGamma/>
                  </a:srgbClr>
                </a:gs>
                <a:gs pos="100000">
                  <a:srgbClr val="CC66FF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40" name="Rectangle 16"/>
            <p:cNvSpPr>
              <a:spLocks noChangeArrowheads="1"/>
            </p:cNvSpPr>
            <p:nvPr/>
          </p:nvSpPr>
          <p:spPr bwMode="auto">
            <a:xfrm>
              <a:off x="1934" y="2909"/>
              <a:ext cx="934" cy="2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</a:t>
              </a:r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A</a:t>
              </a:r>
              <a:endParaRPr lang="en-US" sz="2400" i="1">
                <a:latin typeface="Book Antiqua" pitchFamily="18" charset="0"/>
              </a:endParaRPr>
            </a:p>
          </p:txBody>
        </p:sp>
        <p:sp>
          <p:nvSpPr>
            <p:cNvPr id="154641" name="Rectangle 17"/>
            <p:cNvSpPr>
              <a:spLocks noChangeArrowheads="1"/>
            </p:cNvSpPr>
            <p:nvPr/>
          </p:nvSpPr>
          <p:spPr bwMode="auto">
            <a:xfrm>
              <a:off x="3006" y="2912"/>
              <a:ext cx="365" cy="2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</a:t>
              </a:r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B</a:t>
              </a:r>
            </a:p>
          </p:txBody>
        </p:sp>
        <p:sp>
          <p:nvSpPr>
            <p:cNvPr id="154642" name="Freeform 18"/>
            <p:cNvSpPr>
              <a:spLocks/>
            </p:cNvSpPr>
            <p:nvPr/>
          </p:nvSpPr>
          <p:spPr bwMode="auto">
            <a:xfrm>
              <a:off x="2749" y="2746"/>
              <a:ext cx="230" cy="622"/>
            </a:xfrm>
            <a:custGeom>
              <a:avLst/>
              <a:gdLst/>
              <a:ahLst/>
              <a:cxnLst>
                <a:cxn ang="0">
                  <a:pos x="110" y="0"/>
                </a:cxn>
                <a:cxn ang="0">
                  <a:pos x="98" y="18"/>
                </a:cxn>
                <a:cxn ang="0">
                  <a:pos x="84" y="40"/>
                </a:cxn>
                <a:cxn ang="0">
                  <a:pos x="70" y="62"/>
                </a:cxn>
                <a:cxn ang="0">
                  <a:pos x="50" y="92"/>
                </a:cxn>
                <a:cxn ang="0">
                  <a:pos x="40" y="118"/>
                </a:cxn>
                <a:cxn ang="0">
                  <a:pos x="32" y="141"/>
                </a:cxn>
                <a:cxn ang="0">
                  <a:pos x="23" y="168"/>
                </a:cxn>
                <a:cxn ang="0">
                  <a:pos x="14" y="194"/>
                </a:cxn>
                <a:cxn ang="0">
                  <a:pos x="10" y="218"/>
                </a:cxn>
                <a:cxn ang="0">
                  <a:pos x="6" y="246"/>
                </a:cxn>
                <a:cxn ang="0">
                  <a:pos x="2" y="272"/>
                </a:cxn>
                <a:cxn ang="0">
                  <a:pos x="0" y="302"/>
                </a:cxn>
                <a:cxn ang="0">
                  <a:pos x="0" y="330"/>
                </a:cxn>
                <a:cxn ang="0">
                  <a:pos x="2" y="358"/>
                </a:cxn>
                <a:cxn ang="0">
                  <a:pos x="6" y="388"/>
                </a:cxn>
                <a:cxn ang="0">
                  <a:pos x="10" y="414"/>
                </a:cxn>
                <a:cxn ang="0">
                  <a:pos x="18" y="438"/>
                </a:cxn>
                <a:cxn ang="0">
                  <a:pos x="26" y="464"/>
                </a:cxn>
                <a:cxn ang="0">
                  <a:pos x="36" y="488"/>
                </a:cxn>
                <a:cxn ang="0">
                  <a:pos x="48" y="514"/>
                </a:cxn>
                <a:cxn ang="0">
                  <a:pos x="60" y="540"/>
                </a:cxn>
                <a:cxn ang="0">
                  <a:pos x="74" y="560"/>
                </a:cxn>
                <a:cxn ang="0">
                  <a:pos x="84" y="582"/>
                </a:cxn>
                <a:cxn ang="0">
                  <a:pos x="102" y="604"/>
                </a:cxn>
                <a:cxn ang="0">
                  <a:pos x="122" y="622"/>
                </a:cxn>
                <a:cxn ang="0">
                  <a:pos x="138" y="598"/>
                </a:cxn>
                <a:cxn ang="0">
                  <a:pos x="156" y="572"/>
                </a:cxn>
                <a:cxn ang="0">
                  <a:pos x="172" y="546"/>
                </a:cxn>
                <a:cxn ang="0">
                  <a:pos x="186" y="514"/>
                </a:cxn>
                <a:cxn ang="0">
                  <a:pos x="196" y="492"/>
                </a:cxn>
                <a:cxn ang="0">
                  <a:pos x="204" y="472"/>
                </a:cxn>
                <a:cxn ang="0">
                  <a:pos x="212" y="450"/>
                </a:cxn>
                <a:cxn ang="0">
                  <a:pos x="218" y="426"/>
                </a:cxn>
                <a:cxn ang="0">
                  <a:pos x="224" y="402"/>
                </a:cxn>
                <a:cxn ang="0">
                  <a:pos x="226" y="378"/>
                </a:cxn>
                <a:cxn ang="0">
                  <a:pos x="228" y="354"/>
                </a:cxn>
                <a:cxn ang="0">
                  <a:pos x="230" y="324"/>
                </a:cxn>
                <a:cxn ang="0">
                  <a:pos x="230" y="286"/>
                </a:cxn>
                <a:cxn ang="0">
                  <a:pos x="226" y="256"/>
                </a:cxn>
                <a:cxn ang="0">
                  <a:pos x="222" y="232"/>
                </a:cxn>
                <a:cxn ang="0">
                  <a:pos x="220" y="206"/>
                </a:cxn>
                <a:cxn ang="0">
                  <a:pos x="212" y="180"/>
                </a:cxn>
                <a:cxn ang="0">
                  <a:pos x="204" y="154"/>
                </a:cxn>
                <a:cxn ang="0">
                  <a:pos x="194" y="126"/>
                </a:cxn>
                <a:cxn ang="0">
                  <a:pos x="184" y="100"/>
                </a:cxn>
                <a:cxn ang="0">
                  <a:pos x="168" y="70"/>
                </a:cxn>
                <a:cxn ang="0">
                  <a:pos x="152" y="44"/>
                </a:cxn>
                <a:cxn ang="0">
                  <a:pos x="138" y="22"/>
                </a:cxn>
                <a:cxn ang="0">
                  <a:pos x="120" y="6"/>
                </a:cxn>
              </a:cxnLst>
              <a:rect l="0" t="0" r="r" b="b"/>
              <a:pathLst>
                <a:path w="230" h="622">
                  <a:moveTo>
                    <a:pt x="110" y="0"/>
                  </a:moveTo>
                  <a:lnTo>
                    <a:pt x="98" y="18"/>
                  </a:lnTo>
                  <a:lnTo>
                    <a:pt x="84" y="40"/>
                  </a:lnTo>
                  <a:lnTo>
                    <a:pt x="70" y="62"/>
                  </a:lnTo>
                  <a:lnTo>
                    <a:pt x="50" y="92"/>
                  </a:lnTo>
                  <a:lnTo>
                    <a:pt x="40" y="118"/>
                  </a:lnTo>
                  <a:lnTo>
                    <a:pt x="32" y="141"/>
                  </a:lnTo>
                  <a:lnTo>
                    <a:pt x="23" y="168"/>
                  </a:lnTo>
                  <a:lnTo>
                    <a:pt x="14" y="194"/>
                  </a:lnTo>
                  <a:lnTo>
                    <a:pt x="10" y="218"/>
                  </a:lnTo>
                  <a:lnTo>
                    <a:pt x="6" y="246"/>
                  </a:lnTo>
                  <a:lnTo>
                    <a:pt x="2" y="272"/>
                  </a:lnTo>
                  <a:lnTo>
                    <a:pt x="0" y="302"/>
                  </a:lnTo>
                  <a:lnTo>
                    <a:pt x="0" y="330"/>
                  </a:lnTo>
                  <a:lnTo>
                    <a:pt x="2" y="358"/>
                  </a:lnTo>
                  <a:lnTo>
                    <a:pt x="6" y="388"/>
                  </a:lnTo>
                  <a:lnTo>
                    <a:pt x="10" y="414"/>
                  </a:lnTo>
                  <a:lnTo>
                    <a:pt x="18" y="438"/>
                  </a:lnTo>
                  <a:lnTo>
                    <a:pt x="26" y="464"/>
                  </a:lnTo>
                  <a:lnTo>
                    <a:pt x="36" y="488"/>
                  </a:lnTo>
                  <a:lnTo>
                    <a:pt x="48" y="514"/>
                  </a:lnTo>
                  <a:lnTo>
                    <a:pt x="60" y="540"/>
                  </a:lnTo>
                  <a:lnTo>
                    <a:pt x="74" y="560"/>
                  </a:lnTo>
                  <a:lnTo>
                    <a:pt x="84" y="582"/>
                  </a:lnTo>
                  <a:lnTo>
                    <a:pt x="102" y="604"/>
                  </a:lnTo>
                  <a:lnTo>
                    <a:pt x="122" y="622"/>
                  </a:lnTo>
                  <a:lnTo>
                    <a:pt x="138" y="598"/>
                  </a:lnTo>
                  <a:lnTo>
                    <a:pt x="156" y="572"/>
                  </a:lnTo>
                  <a:lnTo>
                    <a:pt x="172" y="546"/>
                  </a:lnTo>
                  <a:lnTo>
                    <a:pt x="186" y="514"/>
                  </a:lnTo>
                  <a:lnTo>
                    <a:pt x="196" y="492"/>
                  </a:lnTo>
                  <a:lnTo>
                    <a:pt x="204" y="472"/>
                  </a:lnTo>
                  <a:lnTo>
                    <a:pt x="212" y="450"/>
                  </a:lnTo>
                  <a:lnTo>
                    <a:pt x="218" y="426"/>
                  </a:lnTo>
                  <a:lnTo>
                    <a:pt x="224" y="402"/>
                  </a:lnTo>
                  <a:lnTo>
                    <a:pt x="226" y="378"/>
                  </a:lnTo>
                  <a:lnTo>
                    <a:pt x="228" y="354"/>
                  </a:lnTo>
                  <a:lnTo>
                    <a:pt x="230" y="324"/>
                  </a:lnTo>
                  <a:lnTo>
                    <a:pt x="230" y="286"/>
                  </a:lnTo>
                  <a:lnTo>
                    <a:pt x="226" y="256"/>
                  </a:lnTo>
                  <a:lnTo>
                    <a:pt x="222" y="232"/>
                  </a:lnTo>
                  <a:lnTo>
                    <a:pt x="220" y="206"/>
                  </a:lnTo>
                  <a:lnTo>
                    <a:pt x="212" y="180"/>
                  </a:lnTo>
                  <a:lnTo>
                    <a:pt x="204" y="154"/>
                  </a:lnTo>
                  <a:lnTo>
                    <a:pt x="194" y="126"/>
                  </a:lnTo>
                  <a:lnTo>
                    <a:pt x="184" y="100"/>
                  </a:lnTo>
                  <a:lnTo>
                    <a:pt x="168" y="70"/>
                  </a:lnTo>
                  <a:lnTo>
                    <a:pt x="152" y="44"/>
                  </a:lnTo>
                  <a:lnTo>
                    <a:pt x="138" y="22"/>
                  </a:lnTo>
                  <a:lnTo>
                    <a:pt x="120" y="6"/>
                  </a:lnTo>
                </a:path>
              </a:pathLst>
            </a:custGeom>
            <a:gradFill rotWithShape="0">
              <a:gsLst>
                <a:gs pos="0">
                  <a:srgbClr val="CC66FF"/>
                </a:gs>
                <a:gs pos="50000">
                  <a:srgbClr val="CC66FF">
                    <a:gamma/>
                    <a:shade val="46275"/>
                    <a:invGamma/>
                  </a:srgbClr>
                </a:gs>
                <a:gs pos="100000">
                  <a:srgbClr val="CC66FF"/>
                </a:gs>
              </a:gsLst>
              <a:lin ang="5400000" scaled="1"/>
            </a:gra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zo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Addition Law (cont.)</a:t>
            </a:r>
          </a:p>
        </p:txBody>
      </p:sp>
      <p:graphicFrame>
        <p:nvGraphicFramePr>
          <p:cNvPr id="156675" name="Object 3"/>
          <p:cNvGraphicFramePr>
            <a:graphicFrameLocks noChangeAspect="1"/>
          </p:cNvGraphicFramePr>
          <p:nvPr/>
        </p:nvGraphicFramePr>
        <p:xfrm>
          <a:off x="1519238" y="1382713"/>
          <a:ext cx="6086475" cy="445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77" name="Document" r:id="rId4" imgW="6086520" imgH="4455000" progId="Word.Document.8">
                  <p:embed/>
                </p:oleObj>
              </mc:Choice>
              <mc:Fallback>
                <p:oleObj name="Document" r:id="rId4" imgW="6086520" imgH="4455000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1382713"/>
                        <a:ext cx="6086475" cy="44545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Example 1 :  Bradley Investments (cont.)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0563" y="1104900"/>
            <a:ext cx="7772400" cy="4643438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00"/>
                </a:solidFill>
              </a:rPr>
              <a:t>Addition Law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80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>
                <a:solidFill>
                  <a:srgbClr val="FAFD00"/>
                </a:solidFill>
              </a:rPr>
              <a:t>	</a:t>
            </a:r>
            <a:r>
              <a:rPr lang="en-US">
                <a:solidFill>
                  <a:schemeClr val="tx2"/>
                </a:solidFill>
              </a:rPr>
              <a:t>	  </a:t>
            </a:r>
            <a:r>
              <a:rPr lang="en-US" b="1"/>
              <a:t>Markley Oil </a:t>
            </a:r>
            <a:r>
              <a:rPr lang="en-US" b="1" u="sng"/>
              <a:t>or</a:t>
            </a:r>
            <a:r>
              <a:rPr lang="en-US" b="1"/>
              <a:t> Collins Mining Profitable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800">
              <a:solidFill>
                <a:schemeClr val="tx2"/>
              </a:solidFill>
              <a:latin typeface="Symbol" pitchFamily="18" charset="2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	  We know:   P(</a:t>
            </a:r>
            <a:r>
              <a:rPr lang="en-US" i="1"/>
              <a:t>M</a:t>
            </a:r>
            <a:r>
              <a:rPr lang="en-US"/>
              <a:t>) = .70,  P(</a:t>
            </a:r>
            <a:r>
              <a:rPr lang="en-US" i="1"/>
              <a:t>C</a:t>
            </a:r>
            <a:r>
              <a:rPr lang="en-US"/>
              <a:t>) = .48,  P(</a:t>
            </a:r>
            <a:r>
              <a:rPr lang="en-US" i="1"/>
              <a:t>M</a:t>
            </a:r>
            <a:r>
              <a:rPr lang="en-US"/>
              <a:t> </a:t>
            </a:r>
            <a:r>
              <a:rPr lang="en-US">
                <a:latin typeface="Symbol" pitchFamily="18" charset="2"/>
              </a:rPr>
              <a:t></a:t>
            </a:r>
            <a:r>
              <a:rPr lang="en-US" i="1"/>
              <a:t>C</a:t>
            </a:r>
            <a:r>
              <a:rPr lang="en-US"/>
              <a:t>) = .36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	  Thus:   P(</a:t>
            </a:r>
            <a:r>
              <a:rPr lang="en-US" i="1"/>
              <a:t>M</a:t>
            </a:r>
            <a:r>
              <a:rPr lang="en-US"/>
              <a:t> </a:t>
            </a:r>
            <a:r>
              <a:rPr lang="en-US">
                <a:latin typeface="Symbol" pitchFamily="18" charset="2"/>
              </a:rPr>
              <a:t></a:t>
            </a:r>
            <a:r>
              <a:rPr lang="en-US"/>
              <a:t> </a:t>
            </a:r>
            <a:r>
              <a:rPr lang="en-US" i="1"/>
              <a:t>C) </a:t>
            </a:r>
            <a:r>
              <a:rPr lang="en-US"/>
              <a:t>= P(</a:t>
            </a:r>
            <a:r>
              <a:rPr lang="en-US" i="1"/>
              <a:t>M</a:t>
            </a:r>
            <a:r>
              <a:rPr lang="en-US"/>
              <a:t>) + P(</a:t>
            </a:r>
            <a:r>
              <a:rPr lang="en-US" i="1"/>
              <a:t>C</a:t>
            </a:r>
            <a:r>
              <a:rPr lang="en-US"/>
              <a:t>) - P(</a:t>
            </a:r>
            <a:r>
              <a:rPr lang="en-US" i="1"/>
              <a:t>M</a:t>
            </a:r>
            <a:r>
              <a:rPr lang="en-US"/>
              <a:t> </a:t>
            </a:r>
            <a:r>
              <a:rPr lang="en-US">
                <a:latin typeface="Symbol" pitchFamily="18" charset="2"/>
              </a:rPr>
              <a:t></a:t>
            </a:r>
            <a:r>
              <a:rPr lang="en-US"/>
              <a:t>  </a:t>
            </a:r>
            <a:r>
              <a:rPr lang="en-US" i="1"/>
              <a:t>C</a:t>
            </a:r>
            <a:r>
              <a:rPr lang="en-US"/>
              <a:t>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			 	 = .70 + .48 - .36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				 = .82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	  P(</a:t>
            </a:r>
            <a:r>
              <a:rPr lang="en-US" i="1"/>
              <a:t>M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>
                <a:latin typeface="Symbol" pitchFamily="18" charset="2"/>
              </a:rPr>
              <a:t></a:t>
            </a:r>
            <a:r>
              <a:rPr lang="en-US" i="1"/>
              <a:t>C)</a:t>
            </a:r>
            <a:r>
              <a:rPr lang="en-US"/>
              <a:t> =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/>
              <a:t>P(10, 8) + P(5, 8)</a:t>
            </a:r>
            <a:endParaRPr lang="en-US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>
                <a:solidFill>
                  <a:schemeClr val="tx2"/>
                </a:solidFill>
              </a:rPr>
              <a:t>		      		 </a:t>
            </a:r>
            <a:r>
              <a:rPr lang="en-US"/>
              <a:t>= .20 + .16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>
                <a:solidFill>
                  <a:schemeClr val="tx2"/>
                </a:solidFill>
              </a:rPr>
              <a:t>			             </a:t>
            </a:r>
            <a:r>
              <a:rPr lang="en-US"/>
              <a:t>= .36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/>
          </a:p>
        </p:txBody>
      </p:sp>
    </p:spTree>
  </p:cSld>
  <p:clrMapOvr>
    <a:masterClrMapping/>
  </p:clrMapOvr>
  <p:transition>
    <p:zo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90563" y="204788"/>
            <a:ext cx="7772400" cy="700087"/>
          </a:xfrm>
          <a:noFill/>
          <a:ln/>
        </p:spPr>
        <p:txBody>
          <a:bodyPr/>
          <a:lstStyle/>
          <a:p>
            <a:r>
              <a:rPr lang="en-US"/>
              <a:t>Addition Law for</a:t>
            </a:r>
            <a:br>
              <a:rPr lang="en-US"/>
            </a:br>
            <a:r>
              <a:rPr lang="en-US"/>
              <a:t>Mutually Exclusive Events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0563" y="1114425"/>
            <a:ext cx="7772400" cy="4872038"/>
          </a:xfrm>
          <a:noFill/>
          <a:ln/>
        </p:spPr>
        <p:txBody>
          <a:bodyPr/>
          <a:lstStyle/>
          <a:p>
            <a:r>
              <a:rPr lang="en-US"/>
              <a:t>Two events are said to be </a:t>
            </a:r>
            <a:r>
              <a:rPr lang="en-US" u="sng"/>
              <a:t>mutually exclusive</a:t>
            </a:r>
            <a:r>
              <a:rPr lang="en-US"/>
              <a:t> if the events have no sample points in common.  That is, two events are mutually exclusive if, when one event occurs, the other cannot occur.</a:t>
            </a:r>
          </a:p>
          <a:p>
            <a:pPr>
              <a:buFont typeface="Monotype Sorts" pitchFamily="2" charset="2"/>
              <a:buNone/>
            </a:pPr>
            <a:endParaRPr lang="en-US"/>
          </a:p>
          <a:p>
            <a:pPr>
              <a:buFont typeface="Monotype Sorts" pitchFamily="2" charset="2"/>
              <a:buNone/>
            </a:pPr>
            <a:endParaRPr lang="en-US"/>
          </a:p>
          <a:p>
            <a:pPr>
              <a:buFont typeface="Monotype Sorts" pitchFamily="2" charset="2"/>
              <a:buNone/>
            </a:pPr>
            <a:endParaRPr lang="en-US"/>
          </a:p>
          <a:p>
            <a:pPr>
              <a:buFont typeface="Monotype Sorts" pitchFamily="2" charset="2"/>
              <a:buNone/>
            </a:pPr>
            <a:endParaRPr lang="en-US"/>
          </a:p>
          <a:p>
            <a:pPr>
              <a:buFont typeface="Monotype Sorts" pitchFamily="2" charset="2"/>
              <a:buNone/>
            </a:pPr>
            <a:endParaRPr lang="en-US"/>
          </a:p>
          <a:p>
            <a:r>
              <a:rPr lang="en-US">
                <a:solidFill>
                  <a:srgbClr val="FFFF00"/>
                </a:solidFill>
              </a:rPr>
              <a:t>Addition Law for Mutually Exclusive Events:</a:t>
            </a:r>
          </a:p>
          <a:p>
            <a:pPr>
              <a:buFont typeface="Monotype Sorts" pitchFamily="2" charset="2"/>
              <a:buNone/>
            </a:pPr>
            <a:r>
              <a:rPr lang="en-US">
                <a:solidFill>
                  <a:schemeClr val="tx2"/>
                </a:solidFill>
              </a:rPr>
              <a:t>			     </a:t>
            </a:r>
            <a:r>
              <a:rPr lang="en-US"/>
              <a:t>P(</a:t>
            </a:r>
            <a:r>
              <a:rPr lang="en-US" i="1"/>
              <a:t>A</a:t>
            </a:r>
            <a:r>
              <a:rPr lang="en-US"/>
              <a:t> </a:t>
            </a:r>
            <a:r>
              <a:rPr lang="en-US">
                <a:latin typeface="Symbol" pitchFamily="18" charset="2"/>
              </a:rPr>
              <a:t></a:t>
            </a:r>
            <a:r>
              <a:rPr lang="en-US" i="1"/>
              <a:t>B</a:t>
            </a:r>
            <a:r>
              <a:rPr lang="en-US"/>
              <a:t>) = P(</a:t>
            </a:r>
            <a:r>
              <a:rPr lang="en-US" i="1"/>
              <a:t>A</a:t>
            </a:r>
            <a:r>
              <a:rPr lang="en-US"/>
              <a:t>) + P(</a:t>
            </a:r>
            <a:r>
              <a:rPr lang="en-US" i="1"/>
              <a:t>B</a:t>
            </a:r>
            <a:r>
              <a:rPr lang="en-US"/>
              <a:t>) </a:t>
            </a:r>
            <a:r>
              <a:rPr lang="en-US">
                <a:solidFill>
                  <a:schemeClr val="tx2"/>
                </a:solidFill>
              </a:rPr>
              <a:t>	</a:t>
            </a:r>
          </a:p>
        </p:txBody>
      </p:sp>
      <p:sp>
        <p:nvSpPr>
          <p:cNvPr id="159748" name="Rectangle 4"/>
          <p:cNvSpPr>
            <a:spLocks noChangeArrowheads="1"/>
          </p:cNvSpPr>
          <p:nvPr/>
        </p:nvSpPr>
        <p:spPr bwMode="auto">
          <a:xfrm>
            <a:off x="2368550" y="2768600"/>
            <a:ext cx="4273550" cy="1968500"/>
          </a:xfrm>
          <a:prstGeom prst="rect">
            <a:avLst/>
          </a:prstGeom>
          <a:gradFill rotWithShape="0">
            <a:gsLst>
              <a:gs pos="0">
                <a:srgbClr val="990099">
                  <a:gamma/>
                  <a:shade val="46275"/>
                  <a:invGamma/>
                </a:srgbClr>
              </a:gs>
              <a:gs pos="50000">
                <a:srgbClr val="990099"/>
              </a:gs>
              <a:gs pos="100000">
                <a:srgbClr val="9900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749" name="Rectangle 5"/>
          <p:cNvSpPr>
            <a:spLocks noChangeArrowheads="1"/>
          </p:cNvSpPr>
          <p:nvPr/>
        </p:nvSpPr>
        <p:spPr bwMode="auto">
          <a:xfrm>
            <a:off x="7191375" y="2586038"/>
            <a:ext cx="1257300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latin typeface="Book Antiqua" pitchFamily="18" charset="0"/>
              </a:rPr>
              <a:t>Sample </a:t>
            </a:r>
          </a:p>
          <a:p>
            <a:r>
              <a:rPr lang="en-US" sz="2400">
                <a:latin typeface="Book Antiqua" pitchFamily="18" charset="0"/>
              </a:rPr>
              <a:t>Space </a:t>
            </a:r>
            <a:r>
              <a:rPr lang="en-US" sz="2400" i="1">
                <a:latin typeface="Book Antiqua" pitchFamily="18" charset="0"/>
              </a:rPr>
              <a:t>S</a:t>
            </a:r>
          </a:p>
        </p:txBody>
      </p:sp>
      <p:sp>
        <p:nvSpPr>
          <p:cNvPr id="159750" name="Line 6"/>
          <p:cNvSpPr>
            <a:spLocks noChangeShapeType="1"/>
          </p:cNvSpPr>
          <p:nvPr/>
        </p:nvSpPr>
        <p:spPr bwMode="auto">
          <a:xfrm flipH="1">
            <a:off x="6680200" y="2990850"/>
            <a:ext cx="423863" cy="336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51" name="Oval 7"/>
          <p:cNvSpPr>
            <a:spLocks noChangeArrowheads="1"/>
          </p:cNvSpPr>
          <p:nvPr/>
        </p:nvSpPr>
        <p:spPr bwMode="auto">
          <a:xfrm>
            <a:off x="4654550" y="2959100"/>
            <a:ext cx="1663700" cy="1587500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752" name="Rectangle 8"/>
          <p:cNvSpPr>
            <a:spLocks noChangeArrowheads="1"/>
          </p:cNvSpPr>
          <p:nvPr/>
        </p:nvSpPr>
        <p:spPr bwMode="auto">
          <a:xfrm>
            <a:off x="4924425" y="3538538"/>
            <a:ext cx="122396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Event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</a:t>
            </a:r>
            <a:endParaRPr lang="en-US" sz="2400" i="1">
              <a:solidFill>
                <a:srgbClr val="000000"/>
              </a:solidFill>
              <a:latin typeface="Book Antiqua" pitchFamily="18" charset="0"/>
            </a:endParaRPr>
          </a:p>
        </p:txBody>
      </p:sp>
      <p:sp>
        <p:nvSpPr>
          <p:cNvPr id="159753" name="Oval 9"/>
          <p:cNvSpPr>
            <a:spLocks noChangeArrowheads="1"/>
          </p:cNvSpPr>
          <p:nvPr/>
        </p:nvSpPr>
        <p:spPr bwMode="auto">
          <a:xfrm>
            <a:off x="2711450" y="2959100"/>
            <a:ext cx="1663700" cy="1587500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754" name="Rectangle 10"/>
          <p:cNvSpPr>
            <a:spLocks noChangeArrowheads="1"/>
          </p:cNvSpPr>
          <p:nvPr/>
        </p:nvSpPr>
        <p:spPr bwMode="auto">
          <a:xfrm>
            <a:off x="2962275" y="3538538"/>
            <a:ext cx="125888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Event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</a:t>
            </a:r>
          </a:p>
        </p:txBody>
      </p:sp>
    </p:spTree>
  </p:cSld>
  <p:clrMapOvr>
    <a:masterClrMapping/>
  </p:clrMapOvr>
  <p:transition>
    <p:zo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2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104900"/>
            <a:ext cx="7772400" cy="5462588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dirty="0"/>
              <a:t>a.  Drawing a playing card. Find the probability that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dirty="0"/>
              <a:t>        king or queen will be selected?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2000" dirty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dirty="0"/>
              <a:t>Let K= Event that a king is selected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dirty="0"/>
              <a:t>       Q= Event that a Queen is selected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2000" dirty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dirty="0"/>
              <a:t>  P(KUQ)= P(K) + P(Q)-P(K </a:t>
            </a:r>
            <a:r>
              <a:rPr lang="en-US" sz="2000" dirty="0">
                <a:latin typeface="Symbol" pitchFamily="18" charset="2"/>
              </a:rPr>
              <a:t></a:t>
            </a:r>
            <a:r>
              <a:rPr lang="en-US" sz="2000" dirty="0"/>
              <a:t> Q)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dirty="0"/>
              <a:t>                  = 4/52 +4/52 –0=8/52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2000" dirty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dirty="0"/>
              <a:t>b. Find the probability that king or heart will be selected?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dirty="0"/>
              <a:t>Let K= Event that a king is selected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dirty="0"/>
              <a:t>       H= Event that a Heart is selected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2000" dirty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dirty="0"/>
              <a:t>  P(KUH)= P(K) + </a:t>
            </a:r>
            <a:r>
              <a:rPr lang="en-US" sz="2000" dirty="0" smtClean="0"/>
              <a:t>P(H)-</a:t>
            </a:r>
            <a:r>
              <a:rPr lang="en-US" sz="2000" dirty="0"/>
              <a:t>P(K </a:t>
            </a:r>
            <a:r>
              <a:rPr lang="en-US" sz="2000" dirty="0">
                <a:latin typeface="Symbol" pitchFamily="18" charset="2"/>
              </a:rPr>
              <a:t></a:t>
            </a:r>
            <a:r>
              <a:rPr lang="en-US" sz="2000" dirty="0"/>
              <a:t> </a:t>
            </a:r>
            <a:r>
              <a:rPr lang="en-US" sz="2000" dirty="0" smtClean="0"/>
              <a:t>H)</a:t>
            </a:r>
            <a:endParaRPr lang="en-US" sz="2000" dirty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dirty="0"/>
              <a:t>                  = 4/52 +13/52 – 1/52=16/52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2000" dirty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2000" dirty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dirty="0"/>
              <a:t>   </a:t>
            </a:r>
          </a:p>
        </p:txBody>
      </p:sp>
    </p:spTree>
  </p:cSld>
  <p:clrMapOvr>
    <a:masterClrMapping/>
  </p:clrMapOvr>
  <p:transition>
    <p:zo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3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104900"/>
            <a:ext cx="8077200" cy="5753100"/>
          </a:xfrm>
        </p:spPr>
        <p:txBody>
          <a:bodyPr/>
          <a:lstStyle/>
          <a:p>
            <a:pPr marL="457200" indent="-457200">
              <a:buFont typeface="Monotype Sorts" pitchFamily="2" charset="2"/>
              <a:buNone/>
            </a:pPr>
            <a:r>
              <a:rPr lang="en-US" dirty="0"/>
              <a:t>A pop quiz is given in class A 30% of the time , in class B 20% of the time, and in both 6% of the time.</a:t>
            </a:r>
          </a:p>
          <a:p>
            <a:pPr marL="457200" indent="-457200">
              <a:buFont typeface="Monotype Sorts" pitchFamily="2" charset="2"/>
              <a:buNone/>
            </a:pPr>
            <a:r>
              <a:rPr lang="en-US" dirty="0"/>
              <a:t>a. What is the probability of a pop quiz in either class A or B?</a:t>
            </a:r>
          </a:p>
          <a:p>
            <a:pPr marL="457200" indent="-457200">
              <a:buFont typeface="Monotype Sorts" pitchFamily="2" charset="2"/>
              <a:buNone/>
            </a:pPr>
            <a:r>
              <a:rPr lang="en-US" dirty="0"/>
              <a:t>     P(A)=.30 , P(B)=.20     P(A </a:t>
            </a:r>
            <a:r>
              <a:rPr lang="en-US" dirty="0">
                <a:latin typeface="Symbol" pitchFamily="18" charset="2"/>
              </a:rPr>
              <a:t></a:t>
            </a:r>
            <a:r>
              <a:rPr lang="en-US" dirty="0"/>
              <a:t> B )=.06</a:t>
            </a:r>
          </a:p>
          <a:p>
            <a:pPr marL="457200" indent="-457200">
              <a:buFont typeface="Monotype Sorts" pitchFamily="2" charset="2"/>
              <a:buNone/>
            </a:pPr>
            <a:r>
              <a:rPr lang="en-US" dirty="0"/>
              <a:t>P(AUB)= P(A) + </a:t>
            </a:r>
            <a:r>
              <a:rPr lang="en-US" dirty="0" smtClean="0"/>
              <a:t>P(B)-</a:t>
            </a:r>
            <a:r>
              <a:rPr lang="en-US" dirty="0"/>
              <a:t>P(A </a:t>
            </a:r>
            <a:r>
              <a:rPr lang="en-US" dirty="0">
                <a:latin typeface="Symbol" pitchFamily="18" charset="2"/>
              </a:rPr>
              <a:t></a:t>
            </a:r>
            <a:r>
              <a:rPr lang="en-US" dirty="0"/>
              <a:t> B)= 0.30+0.2-0.06=0.44</a:t>
            </a:r>
          </a:p>
          <a:p>
            <a:pPr marL="457200" indent="-457200">
              <a:buFont typeface="Monotype Sorts" pitchFamily="2" charset="2"/>
              <a:buNone/>
            </a:pPr>
            <a:endParaRPr lang="en-US" dirty="0"/>
          </a:p>
          <a:p>
            <a:pPr marL="457200" indent="-457200">
              <a:buFont typeface="Monotype Sorts" pitchFamily="2" charset="2"/>
              <a:buNone/>
            </a:pPr>
            <a:r>
              <a:rPr lang="en-US" dirty="0"/>
              <a:t>b. What is the probability of a pop quiz in class A only?</a:t>
            </a:r>
          </a:p>
          <a:p>
            <a:pPr marL="457200" indent="-457200">
              <a:buFont typeface="Monotype Sorts" pitchFamily="2" charset="2"/>
              <a:buNone/>
            </a:pPr>
            <a:r>
              <a:rPr lang="en-US" dirty="0"/>
              <a:t>    = P(A)-P(A </a:t>
            </a:r>
            <a:r>
              <a:rPr lang="en-US" dirty="0">
                <a:latin typeface="Symbol" pitchFamily="18" charset="2"/>
              </a:rPr>
              <a:t></a:t>
            </a:r>
            <a:r>
              <a:rPr lang="en-US" dirty="0"/>
              <a:t> B ) </a:t>
            </a:r>
          </a:p>
          <a:p>
            <a:pPr marL="457200" indent="-457200">
              <a:buFont typeface="Monotype Sorts" pitchFamily="2" charset="2"/>
              <a:buNone/>
            </a:pPr>
            <a:r>
              <a:rPr lang="en-US" dirty="0"/>
              <a:t>      =0.30 - .06=0.24</a:t>
            </a:r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</p:txBody>
      </p:sp>
      <p:grpSp>
        <p:nvGrpSpPr>
          <p:cNvPr id="162825" name="Group 9"/>
          <p:cNvGrpSpPr>
            <a:grpSpLocks/>
          </p:cNvGrpSpPr>
          <p:nvPr/>
        </p:nvGrpSpPr>
        <p:grpSpPr bwMode="auto">
          <a:xfrm>
            <a:off x="5726113" y="4573588"/>
            <a:ext cx="2851150" cy="1693862"/>
            <a:chOff x="1759" y="2434"/>
            <a:chExt cx="2236" cy="1276"/>
          </a:xfrm>
        </p:grpSpPr>
        <p:sp>
          <p:nvSpPr>
            <p:cNvPr id="162826" name="Rectangle 10"/>
            <p:cNvSpPr>
              <a:spLocks noChangeArrowheads="1"/>
            </p:cNvSpPr>
            <p:nvPr/>
          </p:nvSpPr>
          <p:spPr bwMode="auto">
            <a:xfrm>
              <a:off x="1759" y="2434"/>
              <a:ext cx="2236" cy="1276"/>
            </a:xfrm>
            <a:prstGeom prst="rect">
              <a:avLst/>
            </a:prstGeom>
            <a:gradFill rotWithShape="0">
              <a:gsLst>
                <a:gs pos="0">
                  <a:srgbClr val="990099">
                    <a:gamma/>
                    <a:shade val="46275"/>
                    <a:invGamma/>
                  </a:srgbClr>
                </a:gs>
                <a:gs pos="50000">
                  <a:srgbClr val="990099"/>
                </a:gs>
                <a:gs pos="100000">
                  <a:srgbClr val="9900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27" name="Oval 11"/>
            <p:cNvSpPr>
              <a:spLocks noChangeArrowheads="1"/>
            </p:cNvSpPr>
            <p:nvPr/>
          </p:nvSpPr>
          <p:spPr bwMode="auto">
            <a:xfrm>
              <a:off x="1927" y="2554"/>
              <a:ext cx="1048" cy="1012"/>
            </a:xfrm>
            <a:prstGeom prst="ellipse">
              <a:avLst/>
            </a:prstGeom>
            <a:gradFill rotWithShape="0">
              <a:gsLst>
                <a:gs pos="0">
                  <a:srgbClr val="CC66FF"/>
                </a:gs>
                <a:gs pos="50000">
                  <a:srgbClr val="CC66FF">
                    <a:gamma/>
                    <a:shade val="46275"/>
                    <a:invGamma/>
                  </a:srgbClr>
                </a:gs>
                <a:gs pos="100000">
                  <a:srgbClr val="CC66FF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28" name="Oval 12"/>
            <p:cNvSpPr>
              <a:spLocks noChangeArrowheads="1"/>
            </p:cNvSpPr>
            <p:nvPr/>
          </p:nvSpPr>
          <p:spPr bwMode="auto">
            <a:xfrm>
              <a:off x="2755" y="2542"/>
              <a:ext cx="1036" cy="1012"/>
            </a:xfrm>
            <a:prstGeom prst="ellipse">
              <a:avLst/>
            </a:prstGeom>
            <a:gradFill rotWithShape="0">
              <a:gsLst>
                <a:gs pos="0">
                  <a:srgbClr val="CC66FF"/>
                </a:gs>
                <a:gs pos="50000">
                  <a:srgbClr val="CC66FF">
                    <a:gamma/>
                    <a:shade val="46275"/>
                    <a:invGamma/>
                  </a:srgbClr>
                </a:gs>
                <a:gs pos="100000">
                  <a:srgbClr val="CC66FF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29" name="Rectangle 13"/>
            <p:cNvSpPr>
              <a:spLocks noChangeArrowheads="1"/>
            </p:cNvSpPr>
            <p:nvPr/>
          </p:nvSpPr>
          <p:spPr bwMode="auto">
            <a:xfrm>
              <a:off x="1934" y="2909"/>
              <a:ext cx="934" cy="3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</a:t>
              </a:r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A</a:t>
              </a:r>
              <a:endParaRPr lang="en-US" sz="2400" i="1">
                <a:latin typeface="Book Antiqua" pitchFamily="18" charset="0"/>
              </a:endParaRPr>
            </a:p>
          </p:txBody>
        </p:sp>
        <p:sp>
          <p:nvSpPr>
            <p:cNvPr id="162830" name="Rectangle 14"/>
            <p:cNvSpPr>
              <a:spLocks noChangeArrowheads="1"/>
            </p:cNvSpPr>
            <p:nvPr/>
          </p:nvSpPr>
          <p:spPr bwMode="auto">
            <a:xfrm>
              <a:off x="3006" y="2912"/>
              <a:ext cx="467" cy="3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</a:t>
              </a:r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B</a:t>
              </a:r>
            </a:p>
          </p:txBody>
        </p:sp>
        <p:sp>
          <p:nvSpPr>
            <p:cNvPr id="162831" name="Freeform 15"/>
            <p:cNvSpPr>
              <a:spLocks/>
            </p:cNvSpPr>
            <p:nvPr/>
          </p:nvSpPr>
          <p:spPr bwMode="auto">
            <a:xfrm>
              <a:off x="2749" y="2746"/>
              <a:ext cx="230" cy="622"/>
            </a:xfrm>
            <a:custGeom>
              <a:avLst/>
              <a:gdLst/>
              <a:ahLst/>
              <a:cxnLst>
                <a:cxn ang="0">
                  <a:pos x="110" y="0"/>
                </a:cxn>
                <a:cxn ang="0">
                  <a:pos x="98" y="18"/>
                </a:cxn>
                <a:cxn ang="0">
                  <a:pos x="84" y="40"/>
                </a:cxn>
                <a:cxn ang="0">
                  <a:pos x="70" y="62"/>
                </a:cxn>
                <a:cxn ang="0">
                  <a:pos x="50" y="92"/>
                </a:cxn>
                <a:cxn ang="0">
                  <a:pos x="40" y="118"/>
                </a:cxn>
                <a:cxn ang="0">
                  <a:pos x="32" y="141"/>
                </a:cxn>
                <a:cxn ang="0">
                  <a:pos x="23" y="168"/>
                </a:cxn>
                <a:cxn ang="0">
                  <a:pos x="14" y="194"/>
                </a:cxn>
                <a:cxn ang="0">
                  <a:pos x="10" y="218"/>
                </a:cxn>
                <a:cxn ang="0">
                  <a:pos x="6" y="246"/>
                </a:cxn>
                <a:cxn ang="0">
                  <a:pos x="2" y="272"/>
                </a:cxn>
                <a:cxn ang="0">
                  <a:pos x="0" y="302"/>
                </a:cxn>
                <a:cxn ang="0">
                  <a:pos x="0" y="330"/>
                </a:cxn>
                <a:cxn ang="0">
                  <a:pos x="2" y="358"/>
                </a:cxn>
                <a:cxn ang="0">
                  <a:pos x="6" y="388"/>
                </a:cxn>
                <a:cxn ang="0">
                  <a:pos x="10" y="414"/>
                </a:cxn>
                <a:cxn ang="0">
                  <a:pos x="18" y="438"/>
                </a:cxn>
                <a:cxn ang="0">
                  <a:pos x="26" y="464"/>
                </a:cxn>
                <a:cxn ang="0">
                  <a:pos x="36" y="488"/>
                </a:cxn>
                <a:cxn ang="0">
                  <a:pos x="48" y="514"/>
                </a:cxn>
                <a:cxn ang="0">
                  <a:pos x="60" y="540"/>
                </a:cxn>
                <a:cxn ang="0">
                  <a:pos x="74" y="560"/>
                </a:cxn>
                <a:cxn ang="0">
                  <a:pos x="84" y="582"/>
                </a:cxn>
                <a:cxn ang="0">
                  <a:pos x="102" y="604"/>
                </a:cxn>
                <a:cxn ang="0">
                  <a:pos x="122" y="622"/>
                </a:cxn>
                <a:cxn ang="0">
                  <a:pos x="138" y="598"/>
                </a:cxn>
                <a:cxn ang="0">
                  <a:pos x="156" y="572"/>
                </a:cxn>
                <a:cxn ang="0">
                  <a:pos x="172" y="546"/>
                </a:cxn>
                <a:cxn ang="0">
                  <a:pos x="186" y="514"/>
                </a:cxn>
                <a:cxn ang="0">
                  <a:pos x="196" y="492"/>
                </a:cxn>
                <a:cxn ang="0">
                  <a:pos x="204" y="472"/>
                </a:cxn>
                <a:cxn ang="0">
                  <a:pos x="212" y="450"/>
                </a:cxn>
                <a:cxn ang="0">
                  <a:pos x="218" y="426"/>
                </a:cxn>
                <a:cxn ang="0">
                  <a:pos x="224" y="402"/>
                </a:cxn>
                <a:cxn ang="0">
                  <a:pos x="226" y="378"/>
                </a:cxn>
                <a:cxn ang="0">
                  <a:pos x="228" y="354"/>
                </a:cxn>
                <a:cxn ang="0">
                  <a:pos x="230" y="324"/>
                </a:cxn>
                <a:cxn ang="0">
                  <a:pos x="230" y="286"/>
                </a:cxn>
                <a:cxn ang="0">
                  <a:pos x="226" y="256"/>
                </a:cxn>
                <a:cxn ang="0">
                  <a:pos x="222" y="232"/>
                </a:cxn>
                <a:cxn ang="0">
                  <a:pos x="220" y="206"/>
                </a:cxn>
                <a:cxn ang="0">
                  <a:pos x="212" y="180"/>
                </a:cxn>
                <a:cxn ang="0">
                  <a:pos x="204" y="154"/>
                </a:cxn>
                <a:cxn ang="0">
                  <a:pos x="194" y="126"/>
                </a:cxn>
                <a:cxn ang="0">
                  <a:pos x="184" y="100"/>
                </a:cxn>
                <a:cxn ang="0">
                  <a:pos x="168" y="70"/>
                </a:cxn>
                <a:cxn ang="0">
                  <a:pos x="152" y="44"/>
                </a:cxn>
                <a:cxn ang="0">
                  <a:pos x="138" y="22"/>
                </a:cxn>
                <a:cxn ang="0">
                  <a:pos x="120" y="6"/>
                </a:cxn>
              </a:cxnLst>
              <a:rect l="0" t="0" r="r" b="b"/>
              <a:pathLst>
                <a:path w="230" h="622">
                  <a:moveTo>
                    <a:pt x="110" y="0"/>
                  </a:moveTo>
                  <a:lnTo>
                    <a:pt x="98" y="18"/>
                  </a:lnTo>
                  <a:lnTo>
                    <a:pt x="84" y="40"/>
                  </a:lnTo>
                  <a:lnTo>
                    <a:pt x="70" y="62"/>
                  </a:lnTo>
                  <a:lnTo>
                    <a:pt x="50" y="92"/>
                  </a:lnTo>
                  <a:lnTo>
                    <a:pt x="40" y="118"/>
                  </a:lnTo>
                  <a:lnTo>
                    <a:pt x="32" y="141"/>
                  </a:lnTo>
                  <a:lnTo>
                    <a:pt x="23" y="168"/>
                  </a:lnTo>
                  <a:lnTo>
                    <a:pt x="14" y="194"/>
                  </a:lnTo>
                  <a:lnTo>
                    <a:pt x="10" y="218"/>
                  </a:lnTo>
                  <a:lnTo>
                    <a:pt x="6" y="246"/>
                  </a:lnTo>
                  <a:lnTo>
                    <a:pt x="2" y="272"/>
                  </a:lnTo>
                  <a:lnTo>
                    <a:pt x="0" y="302"/>
                  </a:lnTo>
                  <a:lnTo>
                    <a:pt x="0" y="330"/>
                  </a:lnTo>
                  <a:lnTo>
                    <a:pt x="2" y="358"/>
                  </a:lnTo>
                  <a:lnTo>
                    <a:pt x="6" y="388"/>
                  </a:lnTo>
                  <a:lnTo>
                    <a:pt x="10" y="414"/>
                  </a:lnTo>
                  <a:lnTo>
                    <a:pt x="18" y="438"/>
                  </a:lnTo>
                  <a:lnTo>
                    <a:pt x="26" y="464"/>
                  </a:lnTo>
                  <a:lnTo>
                    <a:pt x="36" y="488"/>
                  </a:lnTo>
                  <a:lnTo>
                    <a:pt x="48" y="514"/>
                  </a:lnTo>
                  <a:lnTo>
                    <a:pt x="60" y="540"/>
                  </a:lnTo>
                  <a:lnTo>
                    <a:pt x="74" y="560"/>
                  </a:lnTo>
                  <a:lnTo>
                    <a:pt x="84" y="582"/>
                  </a:lnTo>
                  <a:lnTo>
                    <a:pt x="102" y="604"/>
                  </a:lnTo>
                  <a:lnTo>
                    <a:pt x="122" y="622"/>
                  </a:lnTo>
                  <a:lnTo>
                    <a:pt x="138" y="598"/>
                  </a:lnTo>
                  <a:lnTo>
                    <a:pt x="156" y="572"/>
                  </a:lnTo>
                  <a:lnTo>
                    <a:pt x="172" y="546"/>
                  </a:lnTo>
                  <a:lnTo>
                    <a:pt x="186" y="514"/>
                  </a:lnTo>
                  <a:lnTo>
                    <a:pt x="196" y="492"/>
                  </a:lnTo>
                  <a:lnTo>
                    <a:pt x="204" y="472"/>
                  </a:lnTo>
                  <a:lnTo>
                    <a:pt x="212" y="450"/>
                  </a:lnTo>
                  <a:lnTo>
                    <a:pt x="218" y="426"/>
                  </a:lnTo>
                  <a:lnTo>
                    <a:pt x="224" y="402"/>
                  </a:lnTo>
                  <a:lnTo>
                    <a:pt x="226" y="378"/>
                  </a:lnTo>
                  <a:lnTo>
                    <a:pt x="228" y="354"/>
                  </a:lnTo>
                  <a:lnTo>
                    <a:pt x="230" y="324"/>
                  </a:lnTo>
                  <a:lnTo>
                    <a:pt x="230" y="286"/>
                  </a:lnTo>
                  <a:lnTo>
                    <a:pt x="226" y="256"/>
                  </a:lnTo>
                  <a:lnTo>
                    <a:pt x="222" y="232"/>
                  </a:lnTo>
                  <a:lnTo>
                    <a:pt x="220" y="206"/>
                  </a:lnTo>
                  <a:lnTo>
                    <a:pt x="212" y="180"/>
                  </a:lnTo>
                  <a:lnTo>
                    <a:pt x="204" y="154"/>
                  </a:lnTo>
                  <a:lnTo>
                    <a:pt x="194" y="126"/>
                  </a:lnTo>
                  <a:lnTo>
                    <a:pt x="184" y="100"/>
                  </a:lnTo>
                  <a:lnTo>
                    <a:pt x="168" y="70"/>
                  </a:lnTo>
                  <a:lnTo>
                    <a:pt x="152" y="44"/>
                  </a:lnTo>
                  <a:lnTo>
                    <a:pt x="138" y="22"/>
                  </a:lnTo>
                  <a:lnTo>
                    <a:pt x="120" y="6"/>
                  </a:lnTo>
                </a:path>
              </a:pathLst>
            </a:custGeom>
            <a:gradFill rotWithShape="0">
              <a:gsLst>
                <a:gs pos="0">
                  <a:srgbClr val="CC66FF"/>
                </a:gs>
                <a:gs pos="50000">
                  <a:srgbClr val="CC66FF">
                    <a:gamma/>
                    <a:shade val="46275"/>
                    <a:invGamma/>
                  </a:srgbClr>
                </a:gs>
                <a:gs pos="100000">
                  <a:srgbClr val="CC66FF"/>
                </a:gs>
              </a:gsLst>
              <a:lin ang="5400000" scaled="1"/>
            </a:gra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2832" name="Rectangle 16"/>
          <p:cNvSpPr>
            <a:spLocks noChangeArrowheads="1"/>
          </p:cNvSpPr>
          <p:nvPr/>
        </p:nvSpPr>
        <p:spPr bwMode="auto">
          <a:xfrm>
            <a:off x="5794375" y="5902325"/>
            <a:ext cx="37465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latin typeface="Book Antiqua" pitchFamily="18" charset="0"/>
              </a:rPr>
              <a:t>0.3</a:t>
            </a:r>
          </a:p>
        </p:txBody>
      </p:sp>
      <p:sp>
        <p:nvSpPr>
          <p:cNvPr id="162833" name="Rectangle 17"/>
          <p:cNvSpPr>
            <a:spLocks noChangeArrowheads="1"/>
          </p:cNvSpPr>
          <p:nvPr/>
        </p:nvSpPr>
        <p:spPr bwMode="auto">
          <a:xfrm>
            <a:off x="8004175" y="5959475"/>
            <a:ext cx="37465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lang="en-US" sz="1200">
                <a:latin typeface="Book Antiqua" pitchFamily="18" charset="0"/>
              </a:rPr>
              <a:t>0.2</a:t>
            </a:r>
          </a:p>
        </p:txBody>
      </p:sp>
      <p:sp>
        <p:nvSpPr>
          <p:cNvPr id="162835" name="Rectangle 19"/>
          <p:cNvSpPr>
            <a:spLocks noChangeArrowheads="1"/>
          </p:cNvSpPr>
          <p:nvPr/>
        </p:nvSpPr>
        <p:spPr bwMode="auto">
          <a:xfrm>
            <a:off x="6937375" y="5349875"/>
            <a:ext cx="37465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lang="en-US" sz="1200">
                <a:latin typeface="Book Antiqua" pitchFamily="18" charset="0"/>
              </a:rPr>
              <a:t>.06</a:t>
            </a:r>
          </a:p>
        </p:txBody>
      </p:sp>
    </p:spTree>
  </p:cSld>
  <p:clrMapOvr>
    <a:masterClrMapping/>
  </p:clrMapOvr>
  <p:transition>
    <p:zo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3 (cont.)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588" y="819150"/>
            <a:ext cx="7772400" cy="5748338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/>
              <a:t>c. What is the probability of a pop quiz in class B only?</a:t>
            </a:r>
          </a:p>
          <a:p>
            <a:pPr>
              <a:buFont typeface="Monotype Sorts" pitchFamily="2" charset="2"/>
              <a:buNone/>
            </a:pPr>
            <a:r>
              <a:rPr lang="en-US"/>
              <a:t> </a:t>
            </a:r>
          </a:p>
          <a:p>
            <a:pPr>
              <a:buFont typeface="Monotype Sorts" pitchFamily="2" charset="2"/>
              <a:buNone/>
            </a:pPr>
            <a:r>
              <a:rPr lang="en-US"/>
              <a:t> = P(B)-P(A </a:t>
            </a:r>
            <a:r>
              <a:rPr lang="en-US">
                <a:latin typeface="Symbol" pitchFamily="18" charset="2"/>
              </a:rPr>
              <a:t></a:t>
            </a:r>
            <a:r>
              <a:rPr lang="en-US"/>
              <a:t> B ) </a:t>
            </a:r>
          </a:p>
          <a:p>
            <a:pPr>
              <a:buFont typeface="Monotype Sorts" pitchFamily="2" charset="2"/>
              <a:buNone/>
            </a:pPr>
            <a:r>
              <a:rPr lang="en-US"/>
              <a:t>  = 0.20-.06=0.14</a:t>
            </a:r>
          </a:p>
          <a:p>
            <a:pPr>
              <a:buFont typeface="Monotype Sorts" pitchFamily="2" charset="2"/>
              <a:buNone/>
            </a:pPr>
            <a:endParaRPr lang="en-US"/>
          </a:p>
          <a:p>
            <a:pPr>
              <a:buFont typeface="Monotype Sorts" pitchFamily="2" charset="2"/>
              <a:buNone/>
            </a:pPr>
            <a:endParaRPr lang="en-US"/>
          </a:p>
          <a:p>
            <a:pPr>
              <a:buFont typeface="Monotype Sorts" pitchFamily="2" charset="2"/>
              <a:buNone/>
            </a:pPr>
            <a:r>
              <a:rPr lang="en-US"/>
              <a:t>d. What is the probability of a pop quiz in neither class A nor B?</a:t>
            </a:r>
          </a:p>
          <a:p>
            <a:pPr>
              <a:buFont typeface="Monotype Sorts" pitchFamily="2" charset="2"/>
              <a:buNone/>
            </a:pPr>
            <a:endParaRPr lang="en-US"/>
          </a:p>
          <a:p>
            <a:pPr>
              <a:buFont typeface="Monotype Sorts" pitchFamily="2" charset="2"/>
              <a:buNone/>
            </a:pPr>
            <a:r>
              <a:rPr lang="en-US"/>
              <a:t> P(NITHER)=I-P(EITHER) </a:t>
            </a:r>
          </a:p>
          <a:p>
            <a:pPr>
              <a:buFont typeface="Monotype Sorts" pitchFamily="2" charset="2"/>
              <a:buNone/>
            </a:pPr>
            <a:endParaRPr lang="en-US"/>
          </a:p>
          <a:p>
            <a:pPr>
              <a:buFont typeface="Monotype Sorts" pitchFamily="2" charset="2"/>
              <a:buNone/>
            </a:pPr>
            <a:r>
              <a:rPr lang="en-US"/>
              <a:t>P(AUB</a:t>
            </a:r>
            <a:r>
              <a:rPr lang="en-US" baseline="30000"/>
              <a:t>) ‘ </a:t>
            </a:r>
            <a:r>
              <a:rPr lang="en-US"/>
              <a:t>= 1- P(AUB)=1-0.44=0.56</a:t>
            </a:r>
          </a:p>
          <a:p>
            <a:pPr>
              <a:buFont typeface="Monotype Sorts" pitchFamily="2" charset="2"/>
              <a:buNone/>
            </a:pPr>
            <a:endParaRPr lang="en-US"/>
          </a:p>
        </p:txBody>
      </p:sp>
      <p:grpSp>
        <p:nvGrpSpPr>
          <p:cNvPr id="182279" name="Group 7"/>
          <p:cNvGrpSpPr>
            <a:grpSpLocks/>
          </p:cNvGrpSpPr>
          <p:nvPr/>
        </p:nvGrpSpPr>
        <p:grpSpPr bwMode="auto">
          <a:xfrm>
            <a:off x="5611813" y="1525588"/>
            <a:ext cx="2851150" cy="1693862"/>
            <a:chOff x="1759" y="2434"/>
            <a:chExt cx="2236" cy="1276"/>
          </a:xfrm>
        </p:grpSpPr>
        <p:sp>
          <p:nvSpPr>
            <p:cNvPr id="182280" name="Rectangle 8"/>
            <p:cNvSpPr>
              <a:spLocks noChangeArrowheads="1"/>
            </p:cNvSpPr>
            <p:nvPr/>
          </p:nvSpPr>
          <p:spPr bwMode="auto">
            <a:xfrm>
              <a:off x="1759" y="2434"/>
              <a:ext cx="2236" cy="1276"/>
            </a:xfrm>
            <a:prstGeom prst="rect">
              <a:avLst/>
            </a:prstGeom>
            <a:gradFill rotWithShape="0">
              <a:gsLst>
                <a:gs pos="0">
                  <a:srgbClr val="990099">
                    <a:gamma/>
                    <a:shade val="46275"/>
                    <a:invGamma/>
                  </a:srgbClr>
                </a:gs>
                <a:gs pos="50000">
                  <a:srgbClr val="990099"/>
                </a:gs>
                <a:gs pos="100000">
                  <a:srgbClr val="9900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1" name="Oval 9"/>
            <p:cNvSpPr>
              <a:spLocks noChangeArrowheads="1"/>
            </p:cNvSpPr>
            <p:nvPr/>
          </p:nvSpPr>
          <p:spPr bwMode="auto">
            <a:xfrm>
              <a:off x="1927" y="2554"/>
              <a:ext cx="1048" cy="1012"/>
            </a:xfrm>
            <a:prstGeom prst="ellipse">
              <a:avLst/>
            </a:prstGeom>
            <a:gradFill rotWithShape="0">
              <a:gsLst>
                <a:gs pos="0">
                  <a:srgbClr val="CC66FF"/>
                </a:gs>
                <a:gs pos="50000">
                  <a:srgbClr val="CC66FF">
                    <a:gamma/>
                    <a:shade val="46275"/>
                    <a:invGamma/>
                  </a:srgbClr>
                </a:gs>
                <a:gs pos="100000">
                  <a:srgbClr val="CC66FF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2" name="Oval 10"/>
            <p:cNvSpPr>
              <a:spLocks noChangeArrowheads="1"/>
            </p:cNvSpPr>
            <p:nvPr/>
          </p:nvSpPr>
          <p:spPr bwMode="auto">
            <a:xfrm>
              <a:off x="2755" y="2542"/>
              <a:ext cx="1036" cy="1012"/>
            </a:xfrm>
            <a:prstGeom prst="ellipse">
              <a:avLst/>
            </a:prstGeom>
            <a:gradFill rotWithShape="0">
              <a:gsLst>
                <a:gs pos="0">
                  <a:srgbClr val="CC66FF"/>
                </a:gs>
                <a:gs pos="50000">
                  <a:srgbClr val="CC66FF">
                    <a:gamma/>
                    <a:shade val="46275"/>
                    <a:invGamma/>
                  </a:srgbClr>
                </a:gs>
                <a:gs pos="100000">
                  <a:srgbClr val="CC66FF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3" name="Rectangle 11"/>
            <p:cNvSpPr>
              <a:spLocks noChangeArrowheads="1"/>
            </p:cNvSpPr>
            <p:nvPr/>
          </p:nvSpPr>
          <p:spPr bwMode="auto">
            <a:xfrm>
              <a:off x="1934" y="2909"/>
              <a:ext cx="934" cy="3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</a:t>
              </a:r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A</a:t>
              </a:r>
              <a:endParaRPr lang="en-US" sz="2400" i="1">
                <a:latin typeface="Book Antiqua" pitchFamily="18" charset="0"/>
              </a:endParaRPr>
            </a:p>
          </p:txBody>
        </p:sp>
        <p:sp>
          <p:nvSpPr>
            <p:cNvPr id="182284" name="Rectangle 12"/>
            <p:cNvSpPr>
              <a:spLocks noChangeArrowheads="1"/>
            </p:cNvSpPr>
            <p:nvPr/>
          </p:nvSpPr>
          <p:spPr bwMode="auto">
            <a:xfrm>
              <a:off x="3006" y="2912"/>
              <a:ext cx="467" cy="3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</a:t>
              </a:r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B</a:t>
              </a:r>
            </a:p>
          </p:txBody>
        </p:sp>
        <p:sp>
          <p:nvSpPr>
            <p:cNvPr id="182285" name="Freeform 13"/>
            <p:cNvSpPr>
              <a:spLocks/>
            </p:cNvSpPr>
            <p:nvPr/>
          </p:nvSpPr>
          <p:spPr bwMode="auto">
            <a:xfrm>
              <a:off x="2749" y="2746"/>
              <a:ext cx="230" cy="622"/>
            </a:xfrm>
            <a:custGeom>
              <a:avLst/>
              <a:gdLst/>
              <a:ahLst/>
              <a:cxnLst>
                <a:cxn ang="0">
                  <a:pos x="110" y="0"/>
                </a:cxn>
                <a:cxn ang="0">
                  <a:pos x="98" y="18"/>
                </a:cxn>
                <a:cxn ang="0">
                  <a:pos x="84" y="40"/>
                </a:cxn>
                <a:cxn ang="0">
                  <a:pos x="70" y="62"/>
                </a:cxn>
                <a:cxn ang="0">
                  <a:pos x="50" y="92"/>
                </a:cxn>
                <a:cxn ang="0">
                  <a:pos x="40" y="118"/>
                </a:cxn>
                <a:cxn ang="0">
                  <a:pos x="32" y="141"/>
                </a:cxn>
                <a:cxn ang="0">
                  <a:pos x="23" y="168"/>
                </a:cxn>
                <a:cxn ang="0">
                  <a:pos x="14" y="194"/>
                </a:cxn>
                <a:cxn ang="0">
                  <a:pos x="10" y="218"/>
                </a:cxn>
                <a:cxn ang="0">
                  <a:pos x="6" y="246"/>
                </a:cxn>
                <a:cxn ang="0">
                  <a:pos x="2" y="272"/>
                </a:cxn>
                <a:cxn ang="0">
                  <a:pos x="0" y="302"/>
                </a:cxn>
                <a:cxn ang="0">
                  <a:pos x="0" y="330"/>
                </a:cxn>
                <a:cxn ang="0">
                  <a:pos x="2" y="358"/>
                </a:cxn>
                <a:cxn ang="0">
                  <a:pos x="6" y="388"/>
                </a:cxn>
                <a:cxn ang="0">
                  <a:pos x="10" y="414"/>
                </a:cxn>
                <a:cxn ang="0">
                  <a:pos x="18" y="438"/>
                </a:cxn>
                <a:cxn ang="0">
                  <a:pos x="26" y="464"/>
                </a:cxn>
                <a:cxn ang="0">
                  <a:pos x="36" y="488"/>
                </a:cxn>
                <a:cxn ang="0">
                  <a:pos x="48" y="514"/>
                </a:cxn>
                <a:cxn ang="0">
                  <a:pos x="60" y="540"/>
                </a:cxn>
                <a:cxn ang="0">
                  <a:pos x="74" y="560"/>
                </a:cxn>
                <a:cxn ang="0">
                  <a:pos x="84" y="582"/>
                </a:cxn>
                <a:cxn ang="0">
                  <a:pos x="102" y="604"/>
                </a:cxn>
                <a:cxn ang="0">
                  <a:pos x="122" y="622"/>
                </a:cxn>
                <a:cxn ang="0">
                  <a:pos x="138" y="598"/>
                </a:cxn>
                <a:cxn ang="0">
                  <a:pos x="156" y="572"/>
                </a:cxn>
                <a:cxn ang="0">
                  <a:pos x="172" y="546"/>
                </a:cxn>
                <a:cxn ang="0">
                  <a:pos x="186" y="514"/>
                </a:cxn>
                <a:cxn ang="0">
                  <a:pos x="196" y="492"/>
                </a:cxn>
                <a:cxn ang="0">
                  <a:pos x="204" y="472"/>
                </a:cxn>
                <a:cxn ang="0">
                  <a:pos x="212" y="450"/>
                </a:cxn>
                <a:cxn ang="0">
                  <a:pos x="218" y="426"/>
                </a:cxn>
                <a:cxn ang="0">
                  <a:pos x="224" y="402"/>
                </a:cxn>
                <a:cxn ang="0">
                  <a:pos x="226" y="378"/>
                </a:cxn>
                <a:cxn ang="0">
                  <a:pos x="228" y="354"/>
                </a:cxn>
                <a:cxn ang="0">
                  <a:pos x="230" y="324"/>
                </a:cxn>
                <a:cxn ang="0">
                  <a:pos x="230" y="286"/>
                </a:cxn>
                <a:cxn ang="0">
                  <a:pos x="226" y="256"/>
                </a:cxn>
                <a:cxn ang="0">
                  <a:pos x="222" y="232"/>
                </a:cxn>
                <a:cxn ang="0">
                  <a:pos x="220" y="206"/>
                </a:cxn>
                <a:cxn ang="0">
                  <a:pos x="212" y="180"/>
                </a:cxn>
                <a:cxn ang="0">
                  <a:pos x="204" y="154"/>
                </a:cxn>
                <a:cxn ang="0">
                  <a:pos x="194" y="126"/>
                </a:cxn>
                <a:cxn ang="0">
                  <a:pos x="184" y="100"/>
                </a:cxn>
                <a:cxn ang="0">
                  <a:pos x="168" y="70"/>
                </a:cxn>
                <a:cxn ang="0">
                  <a:pos x="152" y="44"/>
                </a:cxn>
                <a:cxn ang="0">
                  <a:pos x="138" y="22"/>
                </a:cxn>
                <a:cxn ang="0">
                  <a:pos x="120" y="6"/>
                </a:cxn>
              </a:cxnLst>
              <a:rect l="0" t="0" r="r" b="b"/>
              <a:pathLst>
                <a:path w="230" h="622">
                  <a:moveTo>
                    <a:pt x="110" y="0"/>
                  </a:moveTo>
                  <a:lnTo>
                    <a:pt x="98" y="18"/>
                  </a:lnTo>
                  <a:lnTo>
                    <a:pt x="84" y="40"/>
                  </a:lnTo>
                  <a:lnTo>
                    <a:pt x="70" y="62"/>
                  </a:lnTo>
                  <a:lnTo>
                    <a:pt x="50" y="92"/>
                  </a:lnTo>
                  <a:lnTo>
                    <a:pt x="40" y="118"/>
                  </a:lnTo>
                  <a:lnTo>
                    <a:pt x="32" y="141"/>
                  </a:lnTo>
                  <a:lnTo>
                    <a:pt x="23" y="168"/>
                  </a:lnTo>
                  <a:lnTo>
                    <a:pt x="14" y="194"/>
                  </a:lnTo>
                  <a:lnTo>
                    <a:pt x="10" y="218"/>
                  </a:lnTo>
                  <a:lnTo>
                    <a:pt x="6" y="246"/>
                  </a:lnTo>
                  <a:lnTo>
                    <a:pt x="2" y="272"/>
                  </a:lnTo>
                  <a:lnTo>
                    <a:pt x="0" y="302"/>
                  </a:lnTo>
                  <a:lnTo>
                    <a:pt x="0" y="330"/>
                  </a:lnTo>
                  <a:lnTo>
                    <a:pt x="2" y="358"/>
                  </a:lnTo>
                  <a:lnTo>
                    <a:pt x="6" y="388"/>
                  </a:lnTo>
                  <a:lnTo>
                    <a:pt x="10" y="414"/>
                  </a:lnTo>
                  <a:lnTo>
                    <a:pt x="18" y="438"/>
                  </a:lnTo>
                  <a:lnTo>
                    <a:pt x="26" y="464"/>
                  </a:lnTo>
                  <a:lnTo>
                    <a:pt x="36" y="488"/>
                  </a:lnTo>
                  <a:lnTo>
                    <a:pt x="48" y="514"/>
                  </a:lnTo>
                  <a:lnTo>
                    <a:pt x="60" y="540"/>
                  </a:lnTo>
                  <a:lnTo>
                    <a:pt x="74" y="560"/>
                  </a:lnTo>
                  <a:lnTo>
                    <a:pt x="84" y="582"/>
                  </a:lnTo>
                  <a:lnTo>
                    <a:pt x="102" y="604"/>
                  </a:lnTo>
                  <a:lnTo>
                    <a:pt x="122" y="622"/>
                  </a:lnTo>
                  <a:lnTo>
                    <a:pt x="138" y="598"/>
                  </a:lnTo>
                  <a:lnTo>
                    <a:pt x="156" y="572"/>
                  </a:lnTo>
                  <a:lnTo>
                    <a:pt x="172" y="546"/>
                  </a:lnTo>
                  <a:lnTo>
                    <a:pt x="186" y="514"/>
                  </a:lnTo>
                  <a:lnTo>
                    <a:pt x="196" y="492"/>
                  </a:lnTo>
                  <a:lnTo>
                    <a:pt x="204" y="472"/>
                  </a:lnTo>
                  <a:lnTo>
                    <a:pt x="212" y="450"/>
                  </a:lnTo>
                  <a:lnTo>
                    <a:pt x="218" y="426"/>
                  </a:lnTo>
                  <a:lnTo>
                    <a:pt x="224" y="402"/>
                  </a:lnTo>
                  <a:lnTo>
                    <a:pt x="226" y="378"/>
                  </a:lnTo>
                  <a:lnTo>
                    <a:pt x="228" y="354"/>
                  </a:lnTo>
                  <a:lnTo>
                    <a:pt x="230" y="324"/>
                  </a:lnTo>
                  <a:lnTo>
                    <a:pt x="230" y="286"/>
                  </a:lnTo>
                  <a:lnTo>
                    <a:pt x="226" y="256"/>
                  </a:lnTo>
                  <a:lnTo>
                    <a:pt x="222" y="232"/>
                  </a:lnTo>
                  <a:lnTo>
                    <a:pt x="220" y="206"/>
                  </a:lnTo>
                  <a:lnTo>
                    <a:pt x="212" y="180"/>
                  </a:lnTo>
                  <a:lnTo>
                    <a:pt x="204" y="154"/>
                  </a:lnTo>
                  <a:lnTo>
                    <a:pt x="194" y="126"/>
                  </a:lnTo>
                  <a:lnTo>
                    <a:pt x="184" y="100"/>
                  </a:lnTo>
                  <a:lnTo>
                    <a:pt x="168" y="70"/>
                  </a:lnTo>
                  <a:lnTo>
                    <a:pt x="152" y="44"/>
                  </a:lnTo>
                  <a:lnTo>
                    <a:pt x="138" y="22"/>
                  </a:lnTo>
                  <a:lnTo>
                    <a:pt x="120" y="6"/>
                  </a:lnTo>
                </a:path>
              </a:pathLst>
            </a:custGeom>
            <a:gradFill rotWithShape="0">
              <a:gsLst>
                <a:gs pos="0">
                  <a:srgbClr val="CC66FF"/>
                </a:gs>
                <a:gs pos="50000">
                  <a:srgbClr val="CC66FF">
                    <a:gamma/>
                    <a:shade val="46275"/>
                    <a:invGamma/>
                  </a:srgbClr>
                </a:gs>
                <a:gs pos="100000">
                  <a:srgbClr val="CC66FF"/>
                </a:gs>
              </a:gsLst>
              <a:lin ang="5400000" scaled="1"/>
            </a:gra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2293" name="Rectangle 21"/>
          <p:cNvSpPr>
            <a:spLocks noChangeArrowheads="1"/>
          </p:cNvSpPr>
          <p:nvPr/>
        </p:nvSpPr>
        <p:spPr bwMode="auto">
          <a:xfrm>
            <a:off x="5718175" y="2892425"/>
            <a:ext cx="37465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latin typeface="Book Antiqua" pitchFamily="18" charset="0"/>
              </a:rPr>
              <a:t>0.3</a:t>
            </a:r>
          </a:p>
        </p:txBody>
      </p:sp>
      <p:sp>
        <p:nvSpPr>
          <p:cNvPr id="182294" name="Rectangle 22"/>
          <p:cNvSpPr>
            <a:spLocks noChangeArrowheads="1"/>
          </p:cNvSpPr>
          <p:nvPr/>
        </p:nvSpPr>
        <p:spPr bwMode="auto">
          <a:xfrm>
            <a:off x="7947025" y="2911475"/>
            <a:ext cx="37465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lang="en-US" sz="1200">
                <a:latin typeface="Book Antiqua" pitchFamily="18" charset="0"/>
              </a:rPr>
              <a:t>0.2</a:t>
            </a:r>
          </a:p>
        </p:txBody>
      </p:sp>
      <p:sp>
        <p:nvSpPr>
          <p:cNvPr id="182295" name="Rectangle 23"/>
          <p:cNvSpPr>
            <a:spLocks noChangeArrowheads="1"/>
          </p:cNvSpPr>
          <p:nvPr/>
        </p:nvSpPr>
        <p:spPr bwMode="auto">
          <a:xfrm>
            <a:off x="6823075" y="2225675"/>
            <a:ext cx="37465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lang="en-US" sz="1200">
                <a:latin typeface="Book Antiqua" pitchFamily="18" charset="0"/>
              </a:rPr>
              <a:t>.06</a:t>
            </a:r>
          </a:p>
        </p:txBody>
      </p: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658100" cy="1165225"/>
          </a:xfrm>
        </p:spPr>
        <p:txBody>
          <a:bodyPr/>
          <a:lstStyle/>
          <a:p>
            <a:r>
              <a:rPr lang="en-US" sz="3200"/>
              <a:t/>
            </a:r>
            <a:br>
              <a:rPr lang="en-US" sz="3200"/>
            </a:br>
            <a:r>
              <a:rPr lang="en-US" sz="3200"/>
              <a:t>An Experiment and Its Sample Space(cont.) </a:t>
            </a:r>
            <a:br>
              <a:rPr lang="en-US" sz="3200"/>
            </a:br>
            <a:endParaRPr lang="en-US" sz="320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466850"/>
            <a:ext cx="7772400" cy="4929188"/>
          </a:xfrm>
        </p:spPr>
        <p:txBody>
          <a:bodyPr/>
          <a:lstStyle/>
          <a:p>
            <a:r>
              <a:rPr lang="en-US"/>
              <a:t>The </a:t>
            </a:r>
            <a:r>
              <a:rPr lang="en-US" u="sng"/>
              <a:t>sample space</a:t>
            </a:r>
            <a:r>
              <a:rPr lang="en-US"/>
              <a:t> for an experiment is the set of all experimental outcomes.</a:t>
            </a:r>
          </a:p>
          <a:p>
            <a:pPr>
              <a:buFont typeface="Monotype Sorts" pitchFamily="2" charset="2"/>
              <a:buNone/>
            </a:pPr>
            <a:endParaRPr lang="en-US"/>
          </a:p>
          <a:p>
            <a:pPr>
              <a:buFont typeface="Monotype Sorts" pitchFamily="2" charset="2"/>
              <a:buNone/>
            </a:pPr>
            <a:r>
              <a:rPr lang="en-US"/>
              <a:t>           S={H,T}  ,  {1,2,3,4,5,6}</a:t>
            </a:r>
          </a:p>
          <a:p>
            <a:pPr>
              <a:buFont typeface="Monotype Sorts" pitchFamily="2" charset="2"/>
              <a:buNone/>
            </a:pPr>
            <a:endParaRPr lang="en-US"/>
          </a:p>
          <a:p>
            <a:pPr>
              <a:buFont typeface="Monotype Sorts" pitchFamily="2" charset="2"/>
              <a:buNone/>
            </a:pPr>
            <a:endParaRPr lang="en-US" sz="1000"/>
          </a:p>
          <a:p>
            <a:r>
              <a:rPr lang="en-US"/>
              <a:t>A </a:t>
            </a:r>
            <a:r>
              <a:rPr lang="en-US" u="sng"/>
              <a:t>sample point</a:t>
            </a:r>
            <a:r>
              <a:rPr lang="en-US"/>
              <a:t> is an element of the sample space, any one particular experimental outcome.</a:t>
            </a:r>
          </a:p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3 (cont.)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/>
              <a:t>e. What is the probability of a pop quiz do not occur in class A and B?</a:t>
            </a:r>
          </a:p>
          <a:p>
            <a:pPr>
              <a:buFont typeface="Monotype Sorts" pitchFamily="2" charset="2"/>
              <a:buNone/>
            </a:pPr>
            <a:r>
              <a:rPr lang="en-US"/>
              <a:t>P( NOT AND)= 1- P(AND)</a:t>
            </a:r>
          </a:p>
          <a:p>
            <a:pPr>
              <a:buFont typeface="Monotype Sorts" pitchFamily="2" charset="2"/>
              <a:buNone/>
            </a:pPr>
            <a:r>
              <a:rPr lang="en-US"/>
              <a:t> P(A </a:t>
            </a:r>
            <a:r>
              <a:rPr lang="en-US">
                <a:latin typeface="Symbol" pitchFamily="18" charset="2"/>
              </a:rPr>
              <a:t></a:t>
            </a:r>
            <a:r>
              <a:rPr lang="en-US"/>
              <a:t> B ) </a:t>
            </a:r>
            <a:r>
              <a:rPr lang="en-US" baseline="30000"/>
              <a:t>‘</a:t>
            </a:r>
            <a:r>
              <a:rPr lang="en-US"/>
              <a:t>=1- P(A </a:t>
            </a:r>
            <a:r>
              <a:rPr lang="en-US">
                <a:latin typeface="Symbol" pitchFamily="18" charset="2"/>
              </a:rPr>
              <a:t></a:t>
            </a:r>
            <a:r>
              <a:rPr lang="en-US"/>
              <a:t> B )=</a:t>
            </a:r>
          </a:p>
          <a:p>
            <a:pPr>
              <a:buFont typeface="Monotype Sorts" pitchFamily="2" charset="2"/>
              <a:buNone/>
            </a:pPr>
            <a:r>
              <a:rPr lang="en-US"/>
              <a:t>                   = 1-0.06= 0.94</a:t>
            </a:r>
          </a:p>
          <a:p>
            <a:pPr>
              <a:buFont typeface="Monotype Sorts" pitchFamily="2" charset="2"/>
              <a:buNone/>
            </a:pPr>
            <a:endParaRPr lang="en-US"/>
          </a:p>
          <a:p>
            <a:pPr>
              <a:buFont typeface="Monotype Sorts" pitchFamily="2" charset="2"/>
              <a:buNone/>
            </a:pPr>
            <a:endParaRPr lang="en-US"/>
          </a:p>
        </p:txBody>
      </p:sp>
      <p:grpSp>
        <p:nvGrpSpPr>
          <p:cNvPr id="184326" name="Group 6"/>
          <p:cNvGrpSpPr>
            <a:grpSpLocks/>
          </p:cNvGrpSpPr>
          <p:nvPr/>
        </p:nvGrpSpPr>
        <p:grpSpPr bwMode="auto">
          <a:xfrm>
            <a:off x="5135563" y="3602038"/>
            <a:ext cx="2851150" cy="1693862"/>
            <a:chOff x="1759" y="2434"/>
            <a:chExt cx="2236" cy="1276"/>
          </a:xfrm>
        </p:grpSpPr>
        <p:sp>
          <p:nvSpPr>
            <p:cNvPr id="184327" name="Rectangle 7"/>
            <p:cNvSpPr>
              <a:spLocks noChangeArrowheads="1"/>
            </p:cNvSpPr>
            <p:nvPr/>
          </p:nvSpPr>
          <p:spPr bwMode="auto">
            <a:xfrm>
              <a:off x="1759" y="2434"/>
              <a:ext cx="2236" cy="1276"/>
            </a:xfrm>
            <a:prstGeom prst="rect">
              <a:avLst/>
            </a:prstGeom>
            <a:gradFill rotWithShape="0">
              <a:gsLst>
                <a:gs pos="0">
                  <a:srgbClr val="990099">
                    <a:gamma/>
                    <a:shade val="46275"/>
                    <a:invGamma/>
                  </a:srgbClr>
                </a:gs>
                <a:gs pos="50000">
                  <a:srgbClr val="990099"/>
                </a:gs>
                <a:gs pos="100000">
                  <a:srgbClr val="9900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328" name="Oval 8"/>
            <p:cNvSpPr>
              <a:spLocks noChangeArrowheads="1"/>
            </p:cNvSpPr>
            <p:nvPr/>
          </p:nvSpPr>
          <p:spPr bwMode="auto">
            <a:xfrm>
              <a:off x="1927" y="2554"/>
              <a:ext cx="1048" cy="1012"/>
            </a:xfrm>
            <a:prstGeom prst="ellipse">
              <a:avLst/>
            </a:prstGeom>
            <a:gradFill rotWithShape="0">
              <a:gsLst>
                <a:gs pos="0">
                  <a:srgbClr val="CC66FF"/>
                </a:gs>
                <a:gs pos="50000">
                  <a:srgbClr val="CC66FF">
                    <a:gamma/>
                    <a:shade val="46275"/>
                    <a:invGamma/>
                  </a:srgbClr>
                </a:gs>
                <a:gs pos="100000">
                  <a:srgbClr val="CC66FF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329" name="Oval 9"/>
            <p:cNvSpPr>
              <a:spLocks noChangeArrowheads="1"/>
            </p:cNvSpPr>
            <p:nvPr/>
          </p:nvSpPr>
          <p:spPr bwMode="auto">
            <a:xfrm>
              <a:off x="2755" y="2542"/>
              <a:ext cx="1036" cy="1012"/>
            </a:xfrm>
            <a:prstGeom prst="ellipse">
              <a:avLst/>
            </a:prstGeom>
            <a:gradFill rotWithShape="0">
              <a:gsLst>
                <a:gs pos="0">
                  <a:srgbClr val="CC66FF"/>
                </a:gs>
                <a:gs pos="50000">
                  <a:srgbClr val="CC66FF">
                    <a:gamma/>
                    <a:shade val="46275"/>
                    <a:invGamma/>
                  </a:srgbClr>
                </a:gs>
                <a:gs pos="100000">
                  <a:srgbClr val="CC66FF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330" name="Rectangle 10"/>
            <p:cNvSpPr>
              <a:spLocks noChangeArrowheads="1"/>
            </p:cNvSpPr>
            <p:nvPr/>
          </p:nvSpPr>
          <p:spPr bwMode="auto">
            <a:xfrm>
              <a:off x="1934" y="2909"/>
              <a:ext cx="934" cy="3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</a:t>
              </a:r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A</a:t>
              </a:r>
              <a:endParaRPr lang="en-US" sz="2400" i="1">
                <a:latin typeface="Book Antiqua" pitchFamily="18" charset="0"/>
              </a:endParaRPr>
            </a:p>
          </p:txBody>
        </p:sp>
        <p:sp>
          <p:nvSpPr>
            <p:cNvPr id="184331" name="Rectangle 11"/>
            <p:cNvSpPr>
              <a:spLocks noChangeArrowheads="1"/>
            </p:cNvSpPr>
            <p:nvPr/>
          </p:nvSpPr>
          <p:spPr bwMode="auto">
            <a:xfrm>
              <a:off x="3006" y="2912"/>
              <a:ext cx="467" cy="3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</a:t>
              </a:r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B</a:t>
              </a:r>
            </a:p>
          </p:txBody>
        </p:sp>
        <p:sp>
          <p:nvSpPr>
            <p:cNvPr id="184332" name="Freeform 12"/>
            <p:cNvSpPr>
              <a:spLocks/>
            </p:cNvSpPr>
            <p:nvPr/>
          </p:nvSpPr>
          <p:spPr bwMode="auto">
            <a:xfrm>
              <a:off x="2749" y="2746"/>
              <a:ext cx="230" cy="622"/>
            </a:xfrm>
            <a:custGeom>
              <a:avLst/>
              <a:gdLst/>
              <a:ahLst/>
              <a:cxnLst>
                <a:cxn ang="0">
                  <a:pos x="110" y="0"/>
                </a:cxn>
                <a:cxn ang="0">
                  <a:pos x="98" y="18"/>
                </a:cxn>
                <a:cxn ang="0">
                  <a:pos x="84" y="40"/>
                </a:cxn>
                <a:cxn ang="0">
                  <a:pos x="70" y="62"/>
                </a:cxn>
                <a:cxn ang="0">
                  <a:pos x="50" y="92"/>
                </a:cxn>
                <a:cxn ang="0">
                  <a:pos x="40" y="118"/>
                </a:cxn>
                <a:cxn ang="0">
                  <a:pos x="32" y="141"/>
                </a:cxn>
                <a:cxn ang="0">
                  <a:pos x="23" y="168"/>
                </a:cxn>
                <a:cxn ang="0">
                  <a:pos x="14" y="194"/>
                </a:cxn>
                <a:cxn ang="0">
                  <a:pos x="10" y="218"/>
                </a:cxn>
                <a:cxn ang="0">
                  <a:pos x="6" y="246"/>
                </a:cxn>
                <a:cxn ang="0">
                  <a:pos x="2" y="272"/>
                </a:cxn>
                <a:cxn ang="0">
                  <a:pos x="0" y="302"/>
                </a:cxn>
                <a:cxn ang="0">
                  <a:pos x="0" y="330"/>
                </a:cxn>
                <a:cxn ang="0">
                  <a:pos x="2" y="358"/>
                </a:cxn>
                <a:cxn ang="0">
                  <a:pos x="6" y="388"/>
                </a:cxn>
                <a:cxn ang="0">
                  <a:pos x="10" y="414"/>
                </a:cxn>
                <a:cxn ang="0">
                  <a:pos x="18" y="438"/>
                </a:cxn>
                <a:cxn ang="0">
                  <a:pos x="26" y="464"/>
                </a:cxn>
                <a:cxn ang="0">
                  <a:pos x="36" y="488"/>
                </a:cxn>
                <a:cxn ang="0">
                  <a:pos x="48" y="514"/>
                </a:cxn>
                <a:cxn ang="0">
                  <a:pos x="60" y="540"/>
                </a:cxn>
                <a:cxn ang="0">
                  <a:pos x="74" y="560"/>
                </a:cxn>
                <a:cxn ang="0">
                  <a:pos x="84" y="582"/>
                </a:cxn>
                <a:cxn ang="0">
                  <a:pos x="102" y="604"/>
                </a:cxn>
                <a:cxn ang="0">
                  <a:pos x="122" y="622"/>
                </a:cxn>
                <a:cxn ang="0">
                  <a:pos x="138" y="598"/>
                </a:cxn>
                <a:cxn ang="0">
                  <a:pos x="156" y="572"/>
                </a:cxn>
                <a:cxn ang="0">
                  <a:pos x="172" y="546"/>
                </a:cxn>
                <a:cxn ang="0">
                  <a:pos x="186" y="514"/>
                </a:cxn>
                <a:cxn ang="0">
                  <a:pos x="196" y="492"/>
                </a:cxn>
                <a:cxn ang="0">
                  <a:pos x="204" y="472"/>
                </a:cxn>
                <a:cxn ang="0">
                  <a:pos x="212" y="450"/>
                </a:cxn>
                <a:cxn ang="0">
                  <a:pos x="218" y="426"/>
                </a:cxn>
                <a:cxn ang="0">
                  <a:pos x="224" y="402"/>
                </a:cxn>
                <a:cxn ang="0">
                  <a:pos x="226" y="378"/>
                </a:cxn>
                <a:cxn ang="0">
                  <a:pos x="228" y="354"/>
                </a:cxn>
                <a:cxn ang="0">
                  <a:pos x="230" y="324"/>
                </a:cxn>
                <a:cxn ang="0">
                  <a:pos x="230" y="286"/>
                </a:cxn>
                <a:cxn ang="0">
                  <a:pos x="226" y="256"/>
                </a:cxn>
                <a:cxn ang="0">
                  <a:pos x="222" y="232"/>
                </a:cxn>
                <a:cxn ang="0">
                  <a:pos x="220" y="206"/>
                </a:cxn>
                <a:cxn ang="0">
                  <a:pos x="212" y="180"/>
                </a:cxn>
                <a:cxn ang="0">
                  <a:pos x="204" y="154"/>
                </a:cxn>
                <a:cxn ang="0">
                  <a:pos x="194" y="126"/>
                </a:cxn>
                <a:cxn ang="0">
                  <a:pos x="184" y="100"/>
                </a:cxn>
                <a:cxn ang="0">
                  <a:pos x="168" y="70"/>
                </a:cxn>
                <a:cxn ang="0">
                  <a:pos x="152" y="44"/>
                </a:cxn>
                <a:cxn ang="0">
                  <a:pos x="138" y="22"/>
                </a:cxn>
                <a:cxn ang="0">
                  <a:pos x="120" y="6"/>
                </a:cxn>
              </a:cxnLst>
              <a:rect l="0" t="0" r="r" b="b"/>
              <a:pathLst>
                <a:path w="230" h="622">
                  <a:moveTo>
                    <a:pt x="110" y="0"/>
                  </a:moveTo>
                  <a:lnTo>
                    <a:pt x="98" y="18"/>
                  </a:lnTo>
                  <a:lnTo>
                    <a:pt x="84" y="40"/>
                  </a:lnTo>
                  <a:lnTo>
                    <a:pt x="70" y="62"/>
                  </a:lnTo>
                  <a:lnTo>
                    <a:pt x="50" y="92"/>
                  </a:lnTo>
                  <a:lnTo>
                    <a:pt x="40" y="118"/>
                  </a:lnTo>
                  <a:lnTo>
                    <a:pt x="32" y="141"/>
                  </a:lnTo>
                  <a:lnTo>
                    <a:pt x="23" y="168"/>
                  </a:lnTo>
                  <a:lnTo>
                    <a:pt x="14" y="194"/>
                  </a:lnTo>
                  <a:lnTo>
                    <a:pt x="10" y="218"/>
                  </a:lnTo>
                  <a:lnTo>
                    <a:pt x="6" y="246"/>
                  </a:lnTo>
                  <a:lnTo>
                    <a:pt x="2" y="272"/>
                  </a:lnTo>
                  <a:lnTo>
                    <a:pt x="0" y="302"/>
                  </a:lnTo>
                  <a:lnTo>
                    <a:pt x="0" y="330"/>
                  </a:lnTo>
                  <a:lnTo>
                    <a:pt x="2" y="358"/>
                  </a:lnTo>
                  <a:lnTo>
                    <a:pt x="6" y="388"/>
                  </a:lnTo>
                  <a:lnTo>
                    <a:pt x="10" y="414"/>
                  </a:lnTo>
                  <a:lnTo>
                    <a:pt x="18" y="438"/>
                  </a:lnTo>
                  <a:lnTo>
                    <a:pt x="26" y="464"/>
                  </a:lnTo>
                  <a:lnTo>
                    <a:pt x="36" y="488"/>
                  </a:lnTo>
                  <a:lnTo>
                    <a:pt x="48" y="514"/>
                  </a:lnTo>
                  <a:lnTo>
                    <a:pt x="60" y="540"/>
                  </a:lnTo>
                  <a:lnTo>
                    <a:pt x="74" y="560"/>
                  </a:lnTo>
                  <a:lnTo>
                    <a:pt x="84" y="582"/>
                  </a:lnTo>
                  <a:lnTo>
                    <a:pt x="102" y="604"/>
                  </a:lnTo>
                  <a:lnTo>
                    <a:pt x="122" y="622"/>
                  </a:lnTo>
                  <a:lnTo>
                    <a:pt x="138" y="598"/>
                  </a:lnTo>
                  <a:lnTo>
                    <a:pt x="156" y="572"/>
                  </a:lnTo>
                  <a:lnTo>
                    <a:pt x="172" y="546"/>
                  </a:lnTo>
                  <a:lnTo>
                    <a:pt x="186" y="514"/>
                  </a:lnTo>
                  <a:lnTo>
                    <a:pt x="196" y="492"/>
                  </a:lnTo>
                  <a:lnTo>
                    <a:pt x="204" y="472"/>
                  </a:lnTo>
                  <a:lnTo>
                    <a:pt x="212" y="450"/>
                  </a:lnTo>
                  <a:lnTo>
                    <a:pt x="218" y="426"/>
                  </a:lnTo>
                  <a:lnTo>
                    <a:pt x="224" y="402"/>
                  </a:lnTo>
                  <a:lnTo>
                    <a:pt x="226" y="378"/>
                  </a:lnTo>
                  <a:lnTo>
                    <a:pt x="228" y="354"/>
                  </a:lnTo>
                  <a:lnTo>
                    <a:pt x="230" y="324"/>
                  </a:lnTo>
                  <a:lnTo>
                    <a:pt x="230" y="286"/>
                  </a:lnTo>
                  <a:lnTo>
                    <a:pt x="226" y="256"/>
                  </a:lnTo>
                  <a:lnTo>
                    <a:pt x="222" y="232"/>
                  </a:lnTo>
                  <a:lnTo>
                    <a:pt x="220" y="206"/>
                  </a:lnTo>
                  <a:lnTo>
                    <a:pt x="212" y="180"/>
                  </a:lnTo>
                  <a:lnTo>
                    <a:pt x="204" y="154"/>
                  </a:lnTo>
                  <a:lnTo>
                    <a:pt x="194" y="126"/>
                  </a:lnTo>
                  <a:lnTo>
                    <a:pt x="184" y="100"/>
                  </a:lnTo>
                  <a:lnTo>
                    <a:pt x="168" y="70"/>
                  </a:lnTo>
                  <a:lnTo>
                    <a:pt x="152" y="44"/>
                  </a:lnTo>
                  <a:lnTo>
                    <a:pt x="138" y="22"/>
                  </a:lnTo>
                  <a:lnTo>
                    <a:pt x="120" y="6"/>
                  </a:lnTo>
                </a:path>
              </a:pathLst>
            </a:custGeom>
            <a:gradFill rotWithShape="0">
              <a:gsLst>
                <a:gs pos="0">
                  <a:srgbClr val="CC66FF"/>
                </a:gs>
                <a:gs pos="50000">
                  <a:srgbClr val="CC66FF">
                    <a:gamma/>
                    <a:shade val="46275"/>
                    <a:invGamma/>
                  </a:srgbClr>
                </a:gs>
                <a:gs pos="100000">
                  <a:srgbClr val="CC66FF"/>
                </a:gs>
              </a:gsLst>
              <a:lin ang="5400000" scaled="1"/>
            </a:gra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333" name="Rectangle 13"/>
          <p:cNvSpPr>
            <a:spLocks noChangeArrowheads="1"/>
          </p:cNvSpPr>
          <p:nvPr/>
        </p:nvSpPr>
        <p:spPr bwMode="auto">
          <a:xfrm>
            <a:off x="6327775" y="4359275"/>
            <a:ext cx="37465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lang="en-US" sz="1200">
                <a:latin typeface="Book Antiqua" pitchFamily="18" charset="0"/>
              </a:rPr>
              <a:t>.06</a:t>
            </a:r>
          </a:p>
        </p:txBody>
      </p:sp>
    </p:spTree>
  </p:cSld>
  <p:clrMapOvr>
    <a:masterClrMapping/>
  </p:clrMapOvr>
  <p:transition>
    <p:zo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90563" y="214313"/>
            <a:ext cx="7772400" cy="528637"/>
          </a:xfrm>
          <a:noFill/>
          <a:ln/>
        </p:spPr>
        <p:txBody>
          <a:bodyPr/>
          <a:lstStyle/>
          <a:p>
            <a:r>
              <a:rPr lang="en-US"/>
              <a:t>4.5 Conditional Probability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04900"/>
            <a:ext cx="7772400" cy="4776788"/>
          </a:xfrm>
          <a:noFill/>
          <a:ln/>
        </p:spPr>
        <p:txBody>
          <a:bodyPr/>
          <a:lstStyle/>
          <a:p>
            <a:r>
              <a:rPr lang="en-US"/>
              <a:t>The probability of an event given that another event has occurred is called a </a:t>
            </a:r>
            <a:r>
              <a:rPr lang="en-US" u="sng"/>
              <a:t>conditional probability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/>
              <a:t>The conditional probability of </a:t>
            </a:r>
            <a:r>
              <a:rPr lang="en-US" i="1" u="sng"/>
              <a:t>A</a:t>
            </a:r>
            <a:r>
              <a:rPr lang="en-US" u="sng"/>
              <a:t> given </a:t>
            </a:r>
            <a:r>
              <a:rPr lang="en-US" i="1" u="sng"/>
              <a:t>B</a:t>
            </a:r>
            <a:r>
              <a:rPr lang="en-US"/>
              <a:t> is denoted by P(</a:t>
            </a:r>
            <a:r>
              <a:rPr lang="en-US" i="1"/>
              <a:t>A</a:t>
            </a:r>
            <a:r>
              <a:rPr lang="en-US"/>
              <a:t>|</a:t>
            </a:r>
            <a:r>
              <a:rPr lang="en-US" i="1"/>
              <a:t>B</a:t>
            </a:r>
            <a:r>
              <a:rPr lang="en-US"/>
              <a:t>).</a:t>
            </a:r>
          </a:p>
          <a:p>
            <a:endParaRPr lang="en-US"/>
          </a:p>
          <a:p>
            <a:r>
              <a:rPr lang="en-US"/>
              <a:t>A conditional probability is computed as follows:</a:t>
            </a:r>
          </a:p>
          <a:p>
            <a:pPr>
              <a:buFont typeface="Monotype Sorts" pitchFamily="2" charset="2"/>
              <a:buNone/>
            </a:pPr>
            <a:endParaRPr lang="en-US"/>
          </a:p>
          <a:p>
            <a:pPr>
              <a:buFont typeface="Monotype Sorts" pitchFamily="2" charset="2"/>
              <a:buNone/>
            </a:pPr>
            <a:endParaRPr lang="en-US"/>
          </a:p>
        </p:txBody>
      </p:sp>
      <p:graphicFrame>
        <p:nvGraphicFramePr>
          <p:cNvPr id="163844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3219450" y="4435475"/>
          <a:ext cx="2363788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46" name="Equation" r:id="rId4" imgW="2373120" imgH="760320" progId="Equation.2">
                  <p:embed/>
                </p:oleObj>
              </mc:Choice>
              <mc:Fallback>
                <p:oleObj name="Equation" r:id="rId4" imgW="2373120" imgH="760320" progId="Equation.2">
                  <p:embed/>
                  <p:pic>
                    <p:nvPicPr>
                      <p:cNvPr id="0" name="Picture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450" y="4435475"/>
                        <a:ext cx="2363788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Conditional Probability(cont.)</a:t>
            </a:r>
          </a:p>
        </p:txBody>
      </p:sp>
      <p:graphicFrame>
        <p:nvGraphicFramePr>
          <p:cNvPr id="165891" name="Object 3"/>
          <p:cNvGraphicFramePr>
            <a:graphicFrameLocks noChangeAspect="1"/>
          </p:cNvGraphicFramePr>
          <p:nvPr/>
        </p:nvGraphicFramePr>
        <p:xfrm>
          <a:off x="1524000" y="1390650"/>
          <a:ext cx="6076950" cy="508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93" name="Document" r:id="rId4" imgW="6086520" imgH="5095080" progId="Word.Document.8">
                  <p:embed/>
                </p:oleObj>
              </mc:Choice>
              <mc:Fallback>
                <p:oleObj name="Document" r:id="rId4" imgW="6086520" imgH="5095080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0650"/>
                        <a:ext cx="6076950" cy="50863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Conditional Probability(cont.)</a:t>
            </a:r>
          </a:p>
        </p:txBody>
      </p:sp>
      <p:graphicFrame>
        <p:nvGraphicFramePr>
          <p:cNvPr id="166915" name="Object 3"/>
          <p:cNvGraphicFramePr>
            <a:graphicFrameLocks noChangeAspect="1"/>
          </p:cNvGraphicFramePr>
          <p:nvPr/>
        </p:nvGraphicFramePr>
        <p:xfrm>
          <a:off x="1519238" y="1382713"/>
          <a:ext cx="6086475" cy="529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17" name="Document" r:id="rId4" imgW="6086520" imgH="5293080" progId="Word.Document.8">
                  <p:embed/>
                </p:oleObj>
              </mc:Choice>
              <mc:Fallback>
                <p:oleObj name="Document" r:id="rId4" imgW="6086520" imgH="5293080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1382713"/>
                        <a:ext cx="6086475" cy="52927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90563" y="214313"/>
            <a:ext cx="7772400" cy="528637"/>
          </a:xfrm>
          <a:noFill/>
          <a:ln/>
        </p:spPr>
        <p:txBody>
          <a:bodyPr/>
          <a:lstStyle/>
          <a:p>
            <a:r>
              <a:rPr lang="en-US"/>
              <a:t>Multiplication Law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0563" y="1114425"/>
            <a:ext cx="7772400" cy="5424488"/>
          </a:xfrm>
          <a:noFill/>
          <a:ln/>
        </p:spPr>
        <p:txBody>
          <a:bodyPr/>
          <a:lstStyle/>
          <a:p>
            <a:r>
              <a:rPr lang="en-US"/>
              <a:t>The </a:t>
            </a:r>
            <a:r>
              <a:rPr lang="en-US" u="sng"/>
              <a:t>multiplication law</a:t>
            </a:r>
            <a:r>
              <a:rPr lang="en-US"/>
              <a:t> provides a way to compute the probability of an intersection of two events.</a:t>
            </a:r>
          </a:p>
          <a:p>
            <a:r>
              <a:rPr lang="en-US"/>
              <a:t>The law is written as:  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        	   P(</a:t>
            </a:r>
            <a:r>
              <a:rPr lang="en-US" i="1"/>
              <a:t>A</a:t>
            </a:r>
            <a:r>
              <a:rPr lang="en-US"/>
              <a:t> </a:t>
            </a:r>
            <a:r>
              <a:rPr lang="en-US">
                <a:latin typeface="Symbol" pitchFamily="18" charset="2"/>
              </a:rPr>
              <a:t></a:t>
            </a:r>
            <a:r>
              <a:rPr lang="en-US"/>
              <a:t> </a:t>
            </a:r>
            <a:r>
              <a:rPr lang="en-US">
                <a:latin typeface="Symbol" pitchFamily="18" charset="2"/>
              </a:rPr>
              <a:t></a:t>
            </a:r>
            <a:r>
              <a:rPr lang="en-US" i="1"/>
              <a:t>B</a:t>
            </a:r>
            <a:r>
              <a:rPr lang="en-US"/>
              <a:t>) = P(</a:t>
            </a:r>
            <a:r>
              <a:rPr lang="en-US" i="1"/>
              <a:t>B</a:t>
            </a:r>
            <a:r>
              <a:rPr lang="en-US"/>
              <a:t>)P(</a:t>
            </a:r>
            <a:r>
              <a:rPr lang="en-US" i="1"/>
              <a:t>A</a:t>
            </a:r>
            <a:r>
              <a:rPr lang="en-US"/>
              <a:t>|</a:t>
            </a:r>
            <a:r>
              <a:rPr lang="en-US" i="1"/>
              <a:t>B</a:t>
            </a:r>
            <a:r>
              <a:rPr lang="en-US"/>
              <a:t>)</a:t>
            </a:r>
          </a:p>
          <a:p>
            <a:pPr>
              <a:buFont typeface="Monotype Sorts" pitchFamily="2" charset="2"/>
              <a:buNone/>
            </a:pPr>
            <a:endParaRPr lang="en-US"/>
          </a:p>
          <a:p>
            <a:pPr>
              <a:buFont typeface="Monotype Sorts" pitchFamily="2" charset="2"/>
              <a:buNone/>
            </a:pPr>
            <a:r>
              <a:rPr lang="en-US" b="1"/>
              <a:t>Markley Oil </a:t>
            </a:r>
            <a:r>
              <a:rPr lang="en-US" b="1" u="sng"/>
              <a:t>and</a:t>
            </a:r>
            <a:r>
              <a:rPr lang="en-US" b="1"/>
              <a:t> Collins Mining Profitable</a:t>
            </a:r>
          </a:p>
          <a:p>
            <a:pPr>
              <a:buFont typeface="Monotype Sorts" pitchFamily="2" charset="2"/>
              <a:buNone/>
            </a:pPr>
            <a:endParaRPr lang="en-US" sz="800">
              <a:solidFill>
                <a:schemeClr val="tx2"/>
              </a:solidFill>
              <a:latin typeface="Symbol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/>
              <a:t>	  	   We know:   P(</a:t>
            </a:r>
            <a:r>
              <a:rPr lang="en-US" i="1"/>
              <a:t>M</a:t>
            </a:r>
            <a:r>
              <a:rPr lang="en-US"/>
              <a:t>) = .70,  P(</a:t>
            </a:r>
            <a:r>
              <a:rPr lang="en-US" i="1"/>
              <a:t>C</a:t>
            </a:r>
            <a:r>
              <a:rPr lang="en-US"/>
              <a:t>|</a:t>
            </a:r>
            <a:r>
              <a:rPr lang="en-US" i="1"/>
              <a:t>M</a:t>
            </a:r>
            <a:r>
              <a:rPr lang="en-US"/>
              <a:t>) = .51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  	   Thus:  P(</a:t>
            </a:r>
            <a:r>
              <a:rPr lang="en-US" i="1"/>
              <a:t>M</a:t>
            </a:r>
            <a:r>
              <a:rPr lang="en-US"/>
              <a:t> </a:t>
            </a:r>
            <a:r>
              <a:rPr lang="en-US">
                <a:latin typeface="Symbol" pitchFamily="18" charset="2"/>
              </a:rPr>
              <a:t></a:t>
            </a:r>
            <a:r>
              <a:rPr lang="en-US"/>
              <a:t>  </a:t>
            </a:r>
            <a:r>
              <a:rPr lang="en-US" i="1"/>
              <a:t>C) </a:t>
            </a:r>
            <a:r>
              <a:rPr lang="en-US"/>
              <a:t>= P(</a:t>
            </a:r>
            <a:r>
              <a:rPr lang="en-US" i="1"/>
              <a:t>M</a:t>
            </a:r>
            <a:r>
              <a:rPr lang="en-US"/>
              <a:t>)P(</a:t>
            </a:r>
            <a:r>
              <a:rPr lang="en-US" i="1"/>
              <a:t>M|C</a:t>
            </a:r>
            <a:r>
              <a:rPr lang="en-US"/>
              <a:t>)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	                      = (.70)(.51)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		          = .36   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 This result is the same as that obtained earlier using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 the definition of the probability of an event</a:t>
            </a:r>
          </a:p>
        </p:txBody>
      </p:sp>
    </p:spTree>
  </p:cSld>
  <p:clrMapOvr>
    <a:masterClrMapping/>
  </p:clrMapOvr>
  <p:transition>
    <p:zo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3350"/>
            <a:ext cx="7772400" cy="700088"/>
          </a:xfrm>
          <a:noFill/>
          <a:ln/>
        </p:spPr>
        <p:txBody>
          <a:bodyPr/>
          <a:lstStyle/>
          <a:p>
            <a:r>
              <a:rPr lang="en-US"/>
              <a:t>Multiplication Law for Independent Events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0563" y="1114425"/>
            <a:ext cx="7772400" cy="4700588"/>
          </a:xfrm>
          <a:noFill/>
          <a:ln/>
        </p:spPr>
        <p:txBody>
          <a:bodyPr/>
          <a:lstStyle/>
          <a:p>
            <a:r>
              <a:rPr lang="en-US" sz="2800"/>
              <a:t>Events </a:t>
            </a:r>
            <a:r>
              <a:rPr lang="en-US" sz="2800" i="1"/>
              <a:t>A</a:t>
            </a:r>
            <a:r>
              <a:rPr lang="en-US" sz="2800"/>
              <a:t> and </a:t>
            </a:r>
            <a:r>
              <a:rPr lang="en-US" sz="2800" i="1"/>
              <a:t>B</a:t>
            </a:r>
            <a:r>
              <a:rPr lang="en-US" sz="2800"/>
              <a:t> are </a:t>
            </a:r>
            <a:r>
              <a:rPr lang="en-US" sz="2800" u="sng"/>
              <a:t>independent</a:t>
            </a:r>
            <a:r>
              <a:rPr lang="en-US" sz="2800"/>
              <a:t> if 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                    P(</a:t>
            </a:r>
            <a:r>
              <a:rPr lang="en-US" sz="2800" i="1"/>
              <a:t>A</a:t>
            </a:r>
            <a:r>
              <a:rPr lang="en-US" sz="2800"/>
              <a:t>|</a:t>
            </a:r>
            <a:r>
              <a:rPr lang="en-US" sz="2800" i="1"/>
              <a:t>B</a:t>
            </a:r>
            <a:r>
              <a:rPr lang="en-US" sz="2800"/>
              <a:t>) = P(</a:t>
            </a:r>
            <a:r>
              <a:rPr lang="en-US" sz="2800" i="1"/>
              <a:t>A</a:t>
            </a:r>
            <a:r>
              <a:rPr lang="en-US" sz="2800"/>
              <a:t>)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                           Or</a:t>
            </a:r>
          </a:p>
          <a:p>
            <a:r>
              <a:rPr lang="en-US" sz="2800"/>
              <a:t>Multiplication Law for Independent Events:  </a:t>
            </a:r>
          </a:p>
          <a:p>
            <a:endParaRPr lang="en-US" sz="2800"/>
          </a:p>
          <a:p>
            <a:pPr>
              <a:buFont typeface="Monotype Sorts" pitchFamily="2" charset="2"/>
              <a:buNone/>
            </a:pPr>
            <a:r>
              <a:rPr lang="en-US" sz="2800"/>
              <a:t>		        	   P(</a:t>
            </a:r>
            <a:r>
              <a:rPr lang="en-US" sz="2800" i="1"/>
              <a:t>A</a:t>
            </a:r>
            <a:r>
              <a:rPr lang="en-US" sz="2800"/>
              <a:t> </a:t>
            </a:r>
            <a:r>
              <a:rPr lang="en-US" sz="2800">
                <a:latin typeface="Symbol" pitchFamily="18" charset="2"/>
              </a:rPr>
              <a:t></a:t>
            </a:r>
            <a:r>
              <a:rPr lang="en-US" sz="2800"/>
              <a:t> </a:t>
            </a:r>
            <a:r>
              <a:rPr lang="en-US" sz="2800" i="1"/>
              <a:t>B</a:t>
            </a:r>
            <a:r>
              <a:rPr lang="en-US" sz="2800"/>
              <a:t>) = P(</a:t>
            </a:r>
            <a:r>
              <a:rPr lang="en-US" sz="2800" i="1"/>
              <a:t>A</a:t>
            </a:r>
            <a:r>
              <a:rPr lang="en-US" sz="2800"/>
              <a:t>)P(</a:t>
            </a:r>
            <a:r>
              <a:rPr lang="en-US" sz="2800" i="1"/>
              <a:t>B</a:t>
            </a:r>
            <a:r>
              <a:rPr lang="en-US" sz="2800"/>
              <a:t>)</a:t>
            </a:r>
          </a:p>
          <a:p>
            <a:pPr>
              <a:buFont typeface="Monotype Sorts" pitchFamily="2" charset="2"/>
              <a:buNone/>
            </a:pPr>
            <a:endParaRPr lang="en-US" sz="2800"/>
          </a:p>
          <a:p>
            <a:r>
              <a:rPr lang="en-US" sz="2800"/>
              <a:t>The multiplication law also can be used as a test to see if two events are independent.</a:t>
            </a:r>
          </a:p>
        </p:txBody>
      </p:sp>
    </p:spTree>
  </p:cSld>
  <p:clrMapOvr>
    <a:masterClrMapping/>
  </p:clrMapOvr>
  <p:transition>
    <p:zo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Multiplication Law for Independent Events (cont.)</a:t>
            </a:r>
          </a:p>
        </p:txBody>
      </p:sp>
      <p:graphicFrame>
        <p:nvGraphicFramePr>
          <p:cNvPr id="172035" name="Object 3"/>
          <p:cNvGraphicFramePr>
            <a:graphicFrameLocks noChangeAspect="1"/>
          </p:cNvGraphicFramePr>
          <p:nvPr/>
        </p:nvGraphicFramePr>
        <p:xfrm>
          <a:off x="1524000" y="1390650"/>
          <a:ext cx="607695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37" name="Document" r:id="rId4" imgW="6086520" imgH="4970520" progId="Word.Document.8">
                  <p:embed/>
                </p:oleObj>
              </mc:Choice>
              <mc:Fallback>
                <p:oleObj name="Document" r:id="rId4" imgW="6086520" imgH="4970520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0650"/>
                        <a:ext cx="6076950" cy="4953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Example 1 :  Bradley Investments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0563" y="1104900"/>
            <a:ext cx="7772400" cy="4643438"/>
          </a:xfrm>
          <a:noFill/>
          <a:ln/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Multiplication Law for Independent Events</a:t>
            </a:r>
          </a:p>
          <a:p>
            <a:pPr>
              <a:buFont typeface="Monotype Sorts" pitchFamily="2" charset="2"/>
              <a:buNone/>
            </a:pPr>
            <a:endParaRPr lang="en-US" sz="800" dirty="0">
              <a:solidFill>
                <a:srgbClr val="FFFF00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b="1" dirty="0">
                <a:solidFill>
                  <a:schemeClr val="tx2"/>
                </a:solidFill>
              </a:rPr>
              <a:t>			</a:t>
            </a:r>
            <a:r>
              <a:rPr lang="en-US" b="1" dirty="0"/>
              <a:t>Are </a:t>
            </a:r>
            <a:r>
              <a:rPr lang="en-US" b="1" i="1" dirty="0"/>
              <a:t>M</a:t>
            </a:r>
            <a:r>
              <a:rPr lang="en-US" b="1" dirty="0"/>
              <a:t> and </a:t>
            </a:r>
            <a:r>
              <a:rPr lang="en-US" b="1" i="1" dirty="0"/>
              <a:t>C</a:t>
            </a:r>
            <a:r>
              <a:rPr lang="en-US" b="1" dirty="0"/>
              <a:t> independent?</a:t>
            </a:r>
          </a:p>
          <a:p>
            <a:pPr>
              <a:buFont typeface="Monotype Sorts" pitchFamily="2" charset="2"/>
              <a:buNone/>
            </a:pPr>
            <a:endParaRPr lang="en-US" sz="800" dirty="0"/>
          </a:p>
          <a:p>
            <a:pPr>
              <a:buFont typeface="Symbol" pitchFamily="18" charset="2"/>
              <a:buNone/>
            </a:pPr>
            <a:r>
              <a:rPr lang="en-US" dirty="0">
                <a:solidFill>
                  <a:schemeClr val="tx2"/>
                </a:solidFill>
                <a:latin typeface="Symbol" pitchFamily="18" charset="2"/>
              </a:rPr>
              <a:t>		</a:t>
            </a:r>
            <a:r>
              <a:rPr lang="en-US" dirty="0" err="1"/>
              <a:t>Does</a:t>
            </a:r>
            <a:r>
              <a:rPr lang="en-US" dirty="0" err="1">
                <a:solidFill>
                  <a:schemeClr val="tx2"/>
                </a:solidFill>
                <a:latin typeface="Symbol" pitchFamily="18" charset="2"/>
              </a:rPr>
              <a:t></a:t>
            </a:r>
            <a:r>
              <a:rPr lang="en-US" dirty="0" err="1"/>
              <a:t>P</a:t>
            </a:r>
            <a:r>
              <a:rPr lang="en-US" dirty="0"/>
              <a:t>(</a:t>
            </a:r>
            <a:r>
              <a:rPr lang="en-US" i="1" dirty="0"/>
              <a:t>M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</a:rPr>
              <a:t></a:t>
            </a:r>
            <a:r>
              <a:rPr lang="en-US" dirty="0"/>
              <a:t> </a:t>
            </a:r>
            <a:r>
              <a:rPr lang="en-US" i="1" dirty="0"/>
              <a:t>C</a:t>
            </a:r>
            <a:r>
              <a:rPr lang="en-US" dirty="0"/>
              <a:t>) = P(</a:t>
            </a:r>
            <a:r>
              <a:rPr lang="en-US" i="1" dirty="0"/>
              <a:t>M)P(C) </a:t>
            </a:r>
            <a:r>
              <a:rPr lang="en-US" dirty="0"/>
              <a:t>?</a:t>
            </a:r>
          </a:p>
          <a:p>
            <a:pPr>
              <a:buFont typeface="Symbol" pitchFamily="18" charset="2"/>
              <a:buNone/>
            </a:pPr>
            <a:endParaRPr lang="en-US" sz="800" dirty="0">
              <a:solidFill>
                <a:schemeClr val="tx2"/>
              </a:solidFill>
              <a:latin typeface="Symbol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dirty="0"/>
              <a:t>  	  We know:   P(</a:t>
            </a:r>
            <a:r>
              <a:rPr lang="en-US" i="1" dirty="0"/>
              <a:t>M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</a:rPr>
              <a:t></a:t>
            </a:r>
            <a:r>
              <a:rPr lang="en-US" dirty="0"/>
              <a:t> </a:t>
            </a:r>
            <a:r>
              <a:rPr lang="en-US" i="1" dirty="0"/>
              <a:t>C</a:t>
            </a:r>
            <a:r>
              <a:rPr lang="en-US" dirty="0"/>
              <a:t>) = .36,  P(</a:t>
            </a:r>
            <a:r>
              <a:rPr lang="en-US" i="1" dirty="0"/>
              <a:t>M</a:t>
            </a:r>
            <a:r>
              <a:rPr lang="en-US" dirty="0"/>
              <a:t>) = .70,  P(</a:t>
            </a:r>
            <a:r>
              <a:rPr lang="en-US" i="1" dirty="0"/>
              <a:t>C</a:t>
            </a:r>
            <a:r>
              <a:rPr lang="en-US" dirty="0"/>
              <a:t>) = .48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	  But:  P(</a:t>
            </a:r>
            <a:r>
              <a:rPr lang="en-US" i="1" dirty="0"/>
              <a:t>M)P(C) </a:t>
            </a:r>
            <a:r>
              <a:rPr lang="en-US" dirty="0"/>
              <a:t>= (.70)(.48) = .34</a:t>
            </a:r>
          </a:p>
          <a:p>
            <a:pPr>
              <a:buFont typeface="Monotype Sorts" pitchFamily="2" charset="2"/>
              <a:buNone/>
            </a:pPr>
            <a:endParaRPr lang="en-US" sz="800" dirty="0"/>
          </a:p>
          <a:p>
            <a:pPr>
              <a:buFont typeface="Monotype Sorts" pitchFamily="2" charset="2"/>
              <a:buNone/>
            </a:pPr>
            <a:r>
              <a:rPr lang="en-US" dirty="0"/>
              <a:t>	  	.34</a:t>
            </a:r>
            <a:r>
              <a:rPr lang="en-US" dirty="0" smtClean="0">
                <a:latin typeface="Symbol" pitchFamily="18" charset="2"/>
              </a:rPr>
              <a:t></a:t>
            </a:r>
            <a:r>
              <a:rPr lang="en-US" b="1" dirty="0" smtClean="0">
                <a:latin typeface="Symbol" pitchFamily="18" charset="2"/>
              </a:rPr>
              <a:t></a:t>
            </a:r>
            <a:r>
              <a:rPr lang="en-US" dirty="0" smtClean="0">
                <a:latin typeface="Symbol" pitchFamily="18" charset="2"/>
              </a:rPr>
              <a:t>   </a:t>
            </a:r>
            <a:r>
              <a:rPr lang="en-US" u="sng" dirty="0" smtClean="0"/>
              <a:t>no, dependent.</a:t>
            </a:r>
            <a:endParaRPr lang="en-US" dirty="0"/>
          </a:p>
        </p:txBody>
      </p:sp>
    </p:spTree>
  </p:cSld>
  <p:clrMapOvr>
    <a:masterClrMapping/>
  </p:clrMapOvr>
  <p:transition>
    <p:zo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2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Monotype Sorts" pitchFamily="2" charset="2"/>
              <a:buNone/>
            </a:pPr>
            <a:r>
              <a:rPr lang="en-US"/>
              <a:t>A research study investigating the relationship between smoking and heart disease in a sample of 1000 men over 50 years of age provided the following</a:t>
            </a:r>
          </a:p>
          <a:p>
            <a:pPr marL="457200" indent="-457200">
              <a:buFont typeface="Monotype Sorts" pitchFamily="2" charset="2"/>
              <a:buNone/>
            </a:pPr>
            <a:endParaRPr lang="en-US"/>
          </a:p>
          <a:p>
            <a:pPr marL="457200" indent="-457200"/>
            <a:endParaRPr lang="en-US"/>
          </a:p>
        </p:txBody>
      </p:sp>
      <p:graphicFrame>
        <p:nvGraphicFramePr>
          <p:cNvPr id="175135" name="Group 31"/>
          <p:cNvGraphicFramePr>
            <a:graphicFrameLocks noGrp="1"/>
          </p:cNvGraphicFramePr>
          <p:nvPr/>
        </p:nvGraphicFramePr>
        <p:xfrm>
          <a:off x="2838450" y="3352800"/>
          <a:ext cx="3829050" cy="1962151"/>
        </p:xfrm>
        <a:graphic>
          <a:graphicData uri="http://schemas.openxmlformats.org/drawingml/2006/table">
            <a:tbl>
              <a:tblPr/>
              <a:tblGrid>
                <a:gridCol w="952500"/>
                <a:gridCol w="1885950"/>
                <a:gridCol w="990600"/>
              </a:tblGrid>
              <a:tr h="655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S                 S’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100               80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180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H’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200              620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820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300              700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zo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2 (cont.)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104900"/>
            <a:ext cx="7772400" cy="5310188"/>
          </a:xfrm>
        </p:spPr>
        <p:txBody>
          <a:bodyPr/>
          <a:lstStyle/>
          <a:p>
            <a:pPr marL="457200" indent="-457200">
              <a:buFont typeface="Monotype Sorts" pitchFamily="2" charset="2"/>
              <a:buNone/>
            </a:pPr>
            <a:r>
              <a:rPr lang="en-US" sz="2000"/>
              <a:t>a. Show a joint probability table. Also show  the marginal and joint  probabilities</a:t>
            </a:r>
          </a:p>
          <a:p>
            <a:pPr marL="457200" indent="-457200"/>
            <a:endParaRPr lang="en-US" sz="2000"/>
          </a:p>
          <a:p>
            <a:pPr marL="457200" indent="-457200"/>
            <a:endParaRPr lang="en-US" sz="2000"/>
          </a:p>
          <a:p>
            <a:pPr marL="457200" indent="-457200"/>
            <a:endParaRPr lang="en-US" sz="2000"/>
          </a:p>
          <a:p>
            <a:pPr marL="457200" indent="-457200"/>
            <a:endParaRPr lang="en-US" sz="2000"/>
          </a:p>
          <a:p>
            <a:pPr marL="457200" indent="-457200"/>
            <a:endParaRPr lang="en-US" sz="2000"/>
          </a:p>
          <a:p>
            <a:pPr marL="457200" indent="-457200"/>
            <a:endParaRPr lang="en-US" sz="2000"/>
          </a:p>
          <a:p>
            <a:pPr marL="457200" indent="-457200"/>
            <a:endParaRPr lang="en-US" sz="2000"/>
          </a:p>
          <a:p>
            <a:pPr marL="457200" indent="-457200"/>
            <a:endParaRPr lang="en-US" sz="2000"/>
          </a:p>
          <a:p>
            <a:pPr marL="457200" indent="-457200"/>
            <a:endParaRPr lang="en-US" sz="2000"/>
          </a:p>
          <a:p>
            <a:pPr marL="457200" indent="-457200">
              <a:buFont typeface="Monotype Sorts" pitchFamily="2" charset="2"/>
              <a:buNone/>
            </a:pPr>
            <a:r>
              <a:rPr lang="en-US" sz="2000"/>
              <a:t>P(S)=0.3,  P(S) </a:t>
            </a:r>
            <a:r>
              <a:rPr lang="en-US" sz="2000" baseline="30000"/>
              <a:t>‘</a:t>
            </a:r>
            <a:r>
              <a:rPr lang="en-US" sz="2000"/>
              <a:t>=0.7,  P(H)=0.18,  P(H) ‘=0.82</a:t>
            </a:r>
          </a:p>
          <a:p>
            <a:pPr marL="457200" indent="-457200">
              <a:buFont typeface="Monotype Sorts" pitchFamily="2" charset="2"/>
              <a:buNone/>
            </a:pPr>
            <a:endParaRPr lang="en-US" sz="2000"/>
          </a:p>
          <a:p>
            <a:pPr marL="457200" indent="-457200">
              <a:buFont typeface="Monotype Sorts" pitchFamily="2" charset="2"/>
              <a:buNone/>
            </a:pPr>
            <a:r>
              <a:rPr lang="en-US" sz="2000"/>
              <a:t>P(S </a:t>
            </a:r>
            <a:r>
              <a:rPr lang="en-US" sz="2000">
                <a:latin typeface="Symbol" pitchFamily="18" charset="2"/>
              </a:rPr>
              <a:t></a:t>
            </a:r>
            <a:r>
              <a:rPr lang="en-US" sz="2000"/>
              <a:t> H) = 0.1,  P(S </a:t>
            </a:r>
            <a:r>
              <a:rPr lang="en-US" sz="2000">
                <a:latin typeface="Symbol" pitchFamily="18" charset="2"/>
              </a:rPr>
              <a:t></a:t>
            </a:r>
            <a:r>
              <a:rPr lang="en-US" sz="2000"/>
              <a:t> H</a:t>
            </a:r>
            <a:r>
              <a:rPr lang="en-US" sz="2000" baseline="30000"/>
              <a:t>’</a:t>
            </a:r>
            <a:r>
              <a:rPr lang="en-US" sz="2000"/>
              <a:t>)=0.2 , P(S ‘</a:t>
            </a:r>
            <a:r>
              <a:rPr lang="en-US" sz="2000">
                <a:latin typeface="Symbol" pitchFamily="18" charset="2"/>
              </a:rPr>
              <a:t></a:t>
            </a:r>
            <a:r>
              <a:rPr lang="en-US" sz="2000"/>
              <a:t> H)=0.08, P(S ‘</a:t>
            </a:r>
            <a:r>
              <a:rPr lang="en-US" sz="2000">
                <a:latin typeface="Symbol" pitchFamily="18" charset="2"/>
              </a:rPr>
              <a:t></a:t>
            </a:r>
            <a:r>
              <a:rPr lang="en-US" sz="2000"/>
              <a:t> H’)=0.62</a:t>
            </a:r>
          </a:p>
        </p:txBody>
      </p:sp>
      <p:graphicFrame>
        <p:nvGraphicFramePr>
          <p:cNvPr id="186411" name="Group 43"/>
          <p:cNvGraphicFramePr>
            <a:graphicFrameLocks noGrp="1"/>
          </p:cNvGraphicFramePr>
          <p:nvPr/>
        </p:nvGraphicFramePr>
        <p:xfrm>
          <a:off x="1754188" y="2781300"/>
          <a:ext cx="4189412" cy="1691958"/>
        </p:xfrm>
        <a:graphic>
          <a:graphicData uri="http://schemas.openxmlformats.org/drawingml/2006/table">
            <a:tbl>
              <a:tblPr/>
              <a:tblGrid>
                <a:gridCol w="923925"/>
                <a:gridCol w="2241550"/>
                <a:gridCol w="1023937"/>
              </a:tblGrid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S                 S’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0.10              0.08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0.18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H’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0.200             0.62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0.82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0.30              0.70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6409" name="Rectangle 41"/>
          <p:cNvSpPr>
            <a:spLocks noChangeArrowheads="1"/>
          </p:cNvSpPr>
          <p:nvPr/>
        </p:nvSpPr>
        <p:spPr bwMode="auto">
          <a:xfrm>
            <a:off x="7131050" y="4435475"/>
            <a:ext cx="158750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latin typeface="Book Antiqua" pitchFamily="18" charset="0"/>
              </a:rPr>
              <a:t>Marginal Probability</a:t>
            </a:r>
          </a:p>
        </p:txBody>
      </p:sp>
      <p:sp>
        <p:nvSpPr>
          <p:cNvPr id="186410" name="Rectangle 42"/>
          <p:cNvSpPr>
            <a:spLocks noChangeArrowheads="1"/>
          </p:cNvSpPr>
          <p:nvPr/>
        </p:nvSpPr>
        <p:spPr bwMode="auto">
          <a:xfrm>
            <a:off x="2006600" y="1787525"/>
            <a:ext cx="1284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lang="en-US" sz="1200">
                <a:latin typeface="Book Antiqua" pitchFamily="18" charset="0"/>
              </a:rPr>
              <a:t>Joint Probability</a:t>
            </a:r>
          </a:p>
        </p:txBody>
      </p:sp>
      <p:sp>
        <p:nvSpPr>
          <p:cNvPr id="186412" name="Line 44"/>
          <p:cNvSpPr>
            <a:spLocks noChangeShapeType="1"/>
          </p:cNvSpPr>
          <p:nvPr/>
        </p:nvSpPr>
        <p:spPr bwMode="auto">
          <a:xfrm flipH="1" flipV="1">
            <a:off x="2819400" y="2114550"/>
            <a:ext cx="87630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6414" name="Line 46"/>
          <p:cNvSpPr>
            <a:spLocks noChangeShapeType="1"/>
          </p:cNvSpPr>
          <p:nvPr/>
        </p:nvSpPr>
        <p:spPr bwMode="auto">
          <a:xfrm>
            <a:off x="3848100" y="4324350"/>
            <a:ext cx="3562350" cy="495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6415" name="Line 47"/>
          <p:cNvSpPr>
            <a:spLocks noChangeShapeType="1"/>
          </p:cNvSpPr>
          <p:nvPr/>
        </p:nvSpPr>
        <p:spPr bwMode="auto">
          <a:xfrm>
            <a:off x="5695950" y="3524250"/>
            <a:ext cx="1657350" cy="781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68275"/>
            <a:ext cx="7772400" cy="769938"/>
          </a:xfrm>
          <a:noFill/>
          <a:ln/>
        </p:spPr>
        <p:txBody>
          <a:bodyPr/>
          <a:lstStyle/>
          <a:p>
            <a:r>
              <a:rPr lang="en-US"/>
              <a:t>A Counting Rule for </a:t>
            </a:r>
            <a:br>
              <a:rPr lang="en-US"/>
            </a:br>
            <a:r>
              <a:rPr lang="en-US"/>
              <a:t>Multiple-Step Experiments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0563" y="1104900"/>
            <a:ext cx="7977187" cy="550545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/>
              <a:t>	If an experiment consists of a sequence of </a:t>
            </a:r>
            <a:r>
              <a:rPr lang="en-US" sz="2000" i="1"/>
              <a:t>k</a:t>
            </a:r>
            <a:r>
              <a:rPr lang="en-US" sz="2000"/>
              <a:t> steps in which there are </a:t>
            </a:r>
            <a:r>
              <a:rPr lang="en-US" sz="2000" i="1"/>
              <a:t>n</a:t>
            </a:r>
            <a:r>
              <a:rPr lang="en-US" sz="2000" baseline="-25000"/>
              <a:t>1</a:t>
            </a:r>
            <a:r>
              <a:rPr lang="en-US" sz="2000"/>
              <a:t> possible results for the first step, </a:t>
            </a:r>
            <a:r>
              <a:rPr lang="en-US" sz="2000" i="1"/>
              <a:t>n</a:t>
            </a:r>
            <a:r>
              <a:rPr lang="en-US" sz="2000" baseline="-25000"/>
              <a:t>2</a:t>
            </a:r>
            <a:r>
              <a:rPr lang="en-US" sz="2000"/>
              <a:t> possible results for the second step, and so on, then the total number of experimental outcomes is given by (</a:t>
            </a:r>
            <a:r>
              <a:rPr lang="en-US" sz="2000" i="1"/>
              <a:t>n</a:t>
            </a:r>
            <a:r>
              <a:rPr lang="en-US" sz="2000" baseline="-25000"/>
              <a:t>1</a:t>
            </a:r>
            <a:r>
              <a:rPr lang="en-US" sz="2000"/>
              <a:t>)(</a:t>
            </a:r>
            <a:r>
              <a:rPr lang="en-US" sz="2000" i="1"/>
              <a:t>n</a:t>
            </a:r>
            <a:r>
              <a:rPr lang="en-US" sz="2000" baseline="-25000"/>
              <a:t>2</a:t>
            </a:r>
            <a:r>
              <a:rPr lang="en-US" sz="2000"/>
              <a:t>) . . . (</a:t>
            </a:r>
            <a:r>
              <a:rPr lang="en-US" sz="2000" i="1"/>
              <a:t>n</a:t>
            </a:r>
            <a:r>
              <a:rPr lang="en-US" sz="2000" i="1" baseline="-25000"/>
              <a:t>k</a:t>
            </a:r>
            <a:r>
              <a:rPr lang="en-US" sz="2000"/>
              <a:t>).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200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/>
              <a:t>Note: If # of outcomes in each step are the same, then the total # of outcomes: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/>
              <a:t>                               2</a:t>
            </a:r>
            <a:r>
              <a:rPr lang="en-US" sz="2000" baseline="30000"/>
              <a:t>k</a:t>
            </a:r>
            <a:endParaRPr lang="en-US" sz="200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/>
              <a:t> EX. Tossing a coin 3 times, find the total # of outcomes.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200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/>
              <a:t>             2(2)(2)=8    or  2</a:t>
            </a:r>
            <a:r>
              <a:rPr lang="en-US" sz="2000" baseline="30000"/>
              <a:t>3 </a:t>
            </a:r>
            <a:r>
              <a:rPr lang="en-US" sz="2000"/>
              <a:t>= 8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/>
              <a:t>                                                    S={HHH,HHT,HTH,HTT,THH,THT,TTH,TTT}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200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/>
              <a:t>EX. Rolling a die two times, find the total # of outcomes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/>
              <a:t>        6(6)=36   or      6</a:t>
            </a:r>
            <a:r>
              <a:rPr lang="en-US" sz="2000" baseline="30000"/>
              <a:t>2</a:t>
            </a:r>
            <a:r>
              <a:rPr lang="en-US" sz="2000"/>
              <a:t>=36</a:t>
            </a:r>
          </a:p>
        </p:txBody>
      </p:sp>
    </p:spTree>
  </p:cSld>
  <p:clrMapOvr>
    <a:masterClrMapping/>
  </p:clrMapOvr>
  <p:transition>
    <p:zo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2 (cont.)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104900"/>
            <a:ext cx="7772400" cy="5500688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dirty="0"/>
              <a:t>b. </a:t>
            </a:r>
            <a:r>
              <a:rPr lang="en-US" dirty="0"/>
              <a:t>Given that a man is a smoker what is the probability that he has a heart disease?</a:t>
            </a:r>
          </a:p>
          <a:p>
            <a:pPr marL="457200" indent="-457200">
              <a:lnSpc>
                <a:spcPct val="90000"/>
              </a:lnSpc>
              <a:buFont typeface="Monotype Sorts" pitchFamily="2" charset="2"/>
              <a:buNone/>
            </a:pPr>
            <a:r>
              <a:rPr lang="en-US" dirty="0"/>
              <a:t>P(H/S)= P(S </a:t>
            </a:r>
            <a:r>
              <a:rPr lang="en-US" dirty="0">
                <a:latin typeface="Symbol" pitchFamily="18" charset="2"/>
              </a:rPr>
              <a:t></a:t>
            </a:r>
            <a:r>
              <a:rPr lang="en-US" dirty="0"/>
              <a:t> H)/ P(S)</a:t>
            </a:r>
          </a:p>
          <a:p>
            <a:pPr marL="457200" indent="-457200">
              <a:lnSpc>
                <a:spcPct val="90000"/>
              </a:lnSpc>
              <a:buFont typeface="Monotype Sorts" pitchFamily="2" charset="2"/>
              <a:buNone/>
            </a:pPr>
            <a:endParaRPr lang="en-US" dirty="0"/>
          </a:p>
          <a:p>
            <a:pPr marL="457200" indent="-457200">
              <a:lnSpc>
                <a:spcPct val="90000"/>
              </a:lnSpc>
              <a:buFont typeface="Monotype Sorts" pitchFamily="2" charset="2"/>
              <a:buNone/>
            </a:pPr>
            <a:r>
              <a:rPr lang="en-US" dirty="0"/>
              <a:t>             = 0.10/0.3=0.33</a:t>
            </a:r>
          </a:p>
          <a:p>
            <a:pPr marL="457200" indent="-457200">
              <a:lnSpc>
                <a:spcPct val="90000"/>
              </a:lnSpc>
              <a:buFont typeface="Monotype Sorts" pitchFamily="2" charset="2"/>
              <a:buNone/>
            </a:pPr>
            <a:endParaRPr lang="en-US" dirty="0"/>
          </a:p>
          <a:p>
            <a:pPr marL="457200" indent="-457200">
              <a:lnSpc>
                <a:spcPct val="90000"/>
              </a:lnSpc>
              <a:buFont typeface="Monotype Sorts" pitchFamily="2" charset="2"/>
              <a:buNone/>
            </a:pPr>
            <a:r>
              <a:rPr lang="en-US" dirty="0"/>
              <a:t>c. Is heart disease and smoking dependent of each other?</a:t>
            </a:r>
          </a:p>
          <a:p>
            <a:pPr marL="457200" indent="-457200">
              <a:lnSpc>
                <a:spcPct val="90000"/>
              </a:lnSpc>
            </a:pPr>
            <a:endParaRPr lang="en-US" dirty="0"/>
          </a:p>
          <a:p>
            <a:pPr marL="457200" indent="-457200">
              <a:lnSpc>
                <a:spcPct val="90000"/>
              </a:lnSpc>
              <a:buFont typeface="Monotype Sorts" pitchFamily="2" charset="2"/>
              <a:buNone/>
            </a:pPr>
            <a:r>
              <a:rPr lang="en-US" dirty="0"/>
              <a:t>P(H/S)=  P(H)                       or P(S/H)=  P(S) </a:t>
            </a:r>
          </a:p>
          <a:p>
            <a:pPr marL="457200" indent="-457200">
              <a:lnSpc>
                <a:spcPct val="90000"/>
              </a:lnSpc>
              <a:buFont typeface="Monotype Sorts" pitchFamily="2" charset="2"/>
              <a:buNone/>
            </a:pPr>
            <a:r>
              <a:rPr lang="en-US" dirty="0"/>
              <a:t>       0.33 </a:t>
            </a:r>
            <a:r>
              <a:rPr lang="en-US" b="1" dirty="0">
                <a:latin typeface="Symbol" pitchFamily="18" charset="2"/>
              </a:rPr>
              <a:t></a:t>
            </a:r>
            <a:r>
              <a:rPr lang="en-US" dirty="0"/>
              <a:t> 0.18   </a:t>
            </a:r>
            <a:r>
              <a:rPr lang="en-US" dirty="0" smtClean="0"/>
              <a:t>Yes, dependent.</a:t>
            </a:r>
            <a:endParaRPr lang="en-US" dirty="0"/>
          </a:p>
          <a:p>
            <a:pPr marL="457200" indent="-457200">
              <a:lnSpc>
                <a:spcPct val="90000"/>
              </a:lnSpc>
              <a:buFont typeface="Monotype Sorts" pitchFamily="2" charset="2"/>
              <a:buNone/>
            </a:pPr>
            <a:r>
              <a:rPr lang="en-US" dirty="0"/>
              <a:t>            or</a:t>
            </a:r>
          </a:p>
          <a:p>
            <a:pPr marL="457200" indent="-457200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/>
              <a:t>	   </a:t>
            </a:r>
            <a:r>
              <a:rPr lang="en-US" dirty="0">
                <a:effectLst/>
              </a:rPr>
              <a:t>P(H </a:t>
            </a:r>
            <a:r>
              <a:rPr lang="en-US" dirty="0">
                <a:effectLst/>
                <a:latin typeface="Symbol" pitchFamily="18" charset="2"/>
              </a:rPr>
              <a:t></a:t>
            </a:r>
            <a:r>
              <a:rPr lang="en-US" dirty="0">
                <a:effectLst/>
              </a:rPr>
              <a:t> S) = P(H)P(S)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en-US" dirty="0">
                <a:effectLst/>
              </a:rPr>
              <a:t>             0.10 </a:t>
            </a:r>
            <a:r>
              <a:rPr lang="en-US" b="1" dirty="0">
                <a:latin typeface="Symbol" pitchFamily="18" charset="2"/>
              </a:rPr>
              <a:t></a:t>
            </a:r>
            <a:r>
              <a:rPr lang="en-US" dirty="0">
                <a:effectLst/>
              </a:rPr>
              <a:t> (0.18)(0.30) </a:t>
            </a:r>
            <a:r>
              <a:rPr lang="en-US" dirty="0" smtClean="0"/>
              <a:t>Yes, dependent.</a:t>
            </a:r>
            <a:r>
              <a:rPr lang="en-US" dirty="0" smtClean="0">
                <a:effectLst/>
              </a:rPr>
              <a:t> </a:t>
            </a:r>
            <a:endParaRPr lang="en-US" dirty="0">
              <a:effectLst/>
            </a:endParaRPr>
          </a:p>
        </p:txBody>
      </p:sp>
    </p:spTree>
  </p:cSld>
  <p:clrMapOvr>
    <a:masterClrMapping/>
  </p:clrMapOvr>
  <p:transition>
    <p:zo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3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104900"/>
            <a:ext cx="7772400" cy="5329238"/>
          </a:xfrm>
        </p:spPr>
        <p:txBody>
          <a:bodyPr/>
          <a:lstStyle/>
          <a:p>
            <a:pPr marL="457200" indent="-457200">
              <a:buFont typeface="Monotype Sorts" pitchFamily="2" charset="2"/>
              <a:buNone/>
            </a:pPr>
            <a:r>
              <a:rPr lang="en-US" sz="2000" dirty="0"/>
              <a:t>a. Drawing a playing card, are the events of queen and heart independent?</a:t>
            </a:r>
          </a:p>
          <a:p>
            <a:pPr marL="457200" indent="-457200">
              <a:buFont typeface="Monotype Sorts" pitchFamily="2" charset="2"/>
              <a:buNone/>
            </a:pPr>
            <a:r>
              <a:rPr lang="en-US" sz="2000" dirty="0"/>
              <a:t> P(Q/H)= P(Q</a:t>
            </a:r>
            <a:r>
              <a:rPr lang="en-US" sz="2000" dirty="0">
                <a:latin typeface="Symbol" pitchFamily="18" charset="2"/>
              </a:rPr>
              <a:t>)                       </a:t>
            </a:r>
            <a:r>
              <a:rPr lang="en-US" sz="2000" dirty="0">
                <a:latin typeface="Times New Roman" pitchFamily="18" charset="0"/>
              </a:rPr>
              <a:t>Or  </a:t>
            </a:r>
            <a:r>
              <a:rPr lang="en-US" sz="2000" dirty="0"/>
              <a:t>P(Q </a:t>
            </a:r>
            <a:r>
              <a:rPr lang="en-US" sz="2000" dirty="0">
                <a:latin typeface="Symbol" pitchFamily="18" charset="2"/>
              </a:rPr>
              <a:t></a:t>
            </a:r>
            <a:r>
              <a:rPr lang="en-US" sz="2000" dirty="0"/>
              <a:t> H)= P(Q</a:t>
            </a:r>
            <a:r>
              <a:rPr lang="en-US" sz="2000" dirty="0">
                <a:latin typeface="Symbol" pitchFamily="18" charset="2"/>
              </a:rPr>
              <a:t>)</a:t>
            </a:r>
            <a:r>
              <a:rPr lang="en-US" sz="2000" dirty="0">
                <a:latin typeface="Times New Roman" pitchFamily="18" charset="0"/>
              </a:rPr>
              <a:t> P(H)</a:t>
            </a:r>
            <a:endParaRPr lang="en-US" sz="2000" dirty="0"/>
          </a:p>
          <a:p>
            <a:pPr marL="457200" indent="-457200">
              <a:buFont typeface="Monotype Sorts" pitchFamily="2" charset="2"/>
              <a:buNone/>
            </a:pPr>
            <a:r>
              <a:rPr lang="en-US" sz="1800" dirty="0"/>
              <a:t>            ?     = 4/52</a:t>
            </a:r>
          </a:p>
          <a:p>
            <a:pPr marL="457200" indent="-457200">
              <a:buFont typeface="Monotype Sorts" pitchFamily="2" charset="2"/>
              <a:buNone/>
            </a:pPr>
            <a:r>
              <a:rPr lang="en-US" sz="2000" dirty="0"/>
              <a:t>P(Q/H)= P(Q </a:t>
            </a:r>
            <a:r>
              <a:rPr lang="en-US" sz="2000" dirty="0">
                <a:latin typeface="Symbol" pitchFamily="18" charset="2"/>
              </a:rPr>
              <a:t></a:t>
            </a:r>
            <a:r>
              <a:rPr lang="en-US" sz="2000" dirty="0"/>
              <a:t> H)/ P(H)</a:t>
            </a:r>
          </a:p>
          <a:p>
            <a:pPr marL="457200" indent="-457200">
              <a:buFont typeface="Monotype Sorts" pitchFamily="2" charset="2"/>
              <a:buNone/>
            </a:pPr>
            <a:r>
              <a:rPr lang="en-US" sz="1800" dirty="0"/>
              <a:t>                  = 1/52/13/52= 1/13</a:t>
            </a:r>
          </a:p>
          <a:p>
            <a:pPr marL="457200" indent="-457200">
              <a:buNone/>
            </a:pPr>
            <a:r>
              <a:rPr lang="en-US" sz="2000" dirty="0"/>
              <a:t> 1/13=1/13            </a:t>
            </a:r>
            <a:r>
              <a:rPr lang="en-US" sz="2000" dirty="0" smtClean="0"/>
              <a:t>Yes,  independent.</a:t>
            </a:r>
            <a:endParaRPr lang="en-US" sz="2000" dirty="0"/>
          </a:p>
          <a:p>
            <a:pPr marL="457200" indent="-457200">
              <a:buFont typeface="Monotype Sorts" pitchFamily="2" charset="2"/>
              <a:buNone/>
            </a:pPr>
            <a:endParaRPr lang="en-US" sz="2000" dirty="0"/>
          </a:p>
          <a:p>
            <a:pPr marL="457200" indent="-457200">
              <a:buFont typeface="Monotype Sorts" pitchFamily="2" charset="2"/>
              <a:buNone/>
            </a:pPr>
            <a:r>
              <a:rPr lang="en-US" sz="2000" dirty="0"/>
              <a:t>b. How about queen and face card?</a:t>
            </a:r>
          </a:p>
          <a:p>
            <a:pPr marL="457200" indent="-457200">
              <a:buFont typeface="Monotype Sorts" pitchFamily="2" charset="2"/>
              <a:buNone/>
            </a:pPr>
            <a:r>
              <a:rPr lang="en-US" sz="2000" dirty="0"/>
              <a:t>P(Q/F)= P(Q</a:t>
            </a:r>
            <a:r>
              <a:rPr lang="en-US" sz="2000" dirty="0">
                <a:latin typeface="Symbol" pitchFamily="18" charset="2"/>
              </a:rPr>
              <a:t>)                        </a:t>
            </a:r>
            <a:r>
              <a:rPr lang="en-US" sz="2000" dirty="0">
                <a:latin typeface="Times New Roman" pitchFamily="18" charset="0"/>
              </a:rPr>
              <a:t>Or  </a:t>
            </a:r>
            <a:r>
              <a:rPr lang="en-US" sz="2000" dirty="0"/>
              <a:t>P(Q </a:t>
            </a:r>
            <a:r>
              <a:rPr lang="en-US" sz="2000" dirty="0">
                <a:latin typeface="Symbol" pitchFamily="18" charset="2"/>
              </a:rPr>
              <a:t></a:t>
            </a:r>
            <a:r>
              <a:rPr lang="en-US" sz="2000" dirty="0"/>
              <a:t> F)= P(Q</a:t>
            </a:r>
            <a:r>
              <a:rPr lang="en-US" sz="2000" dirty="0">
                <a:latin typeface="Symbol" pitchFamily="18" charset="2"/>
              </a:rPr>
              <a:t>)</a:t>
            </a:r>
            <a:r>
              <a:rPr lang="en-US" sz="2000" dirty="0">
                <a:latin typeface="Times New Roman" pitchFamily="18" charset="0"/>
              </a:rPr>
              <a:t> P(F)</a:t>
            </a:r>
            <a:endParaRPr lang="en-US" sz="2000" dirty="0"/>
          </a:p>
          <a:p>
            <a:pPr marL="457200" indent="-457200">
              <a:buFont typeface="Monotype Sorts" pitchFamily="2" charset="2"/>
              <a:buNone/>
            </a:pPr>
            <a:r>
              <a:rPr lang="en-US" sz="1800" dirty="0"/>
              <a:t>            ?     = 4/52</a:t>
            </a:r>
          </a:p>
          <a:p>
            <a:pPr marL="457200" indent="-457200">
              <a:buFont typeface="Monotype Sorts" pitchFamily="2" charset="2"/>
              <a:buNone/>
            </a:pPr>
            <a:r>
              <a:rPr lang="en-US" sz="2000" dirty="0"/>
              <a:t>P(Q/F)= P(Q </a:t>
            </a:r>
            <a:r>
              <a:rPr lang="en-US" sz="2000" dirty="0">
                <a:latin typeface="Symbol" pitchFamily="18" charset="2"/>
              </a:rPr>
              <a:t></a:t>
            </a:r>
            <a:r>
              <a:rPr lang="en-US" sz="2000" dirty="0"/>
              <a:t> F)/ P(F)</a:t>
            </a:r>
          </a:p>
          <a:p>
            <a:pPr marL="457200" indent="-457200">
              <a:buFont typeface="Monotype Sorts" pitchFamily="2" charset="2"/>
              <a:buNone/>
            </a:pPr>
            <a:r>
              <a:rPr lang="en-US" sz="1800" dirty="0"/>
              <a:t>                  = 4/52/12/52= 4/12</a:t>
            </a:r>
          </a:p>
          <a:p>
            <a:pPr marL="457200" indent="-457200">
              <a:buFont typeface="Monotype Sorts" pitchFamily="2" charset="2"/>
              <a:buNone/>
            </a:pPr>
            <a:r>
              <a:rPr lang="en-US" sz="2000" dirty="0"/>
              <a:t> 4/12 </a:t>
            </a:r>
            <a:r>
              <a:rPr lang="en-US" b="1" dirty="0">
                <a:latin typeface="Symbol" pitchFamily="18" charset="2"/>
              </a:rPr>
              <a:t></a:t>
            </a:r>
            <a:r>
              <a:rPr lang="en-US" sz="2000" dirty="0"/>
              <a:t> 4/52             </a:t>
            </a:r>
            <a:r>
              <a:rPr lang="en-US" sz="2000" dirty="0" smtClean="0"/>
              <a:t>No, dependent.</a:t>
            </a:r>
            <a:endParaRPr lang="en-US" sz="2000" dirty="0"/>
          </a:p>
          <a:p>
            <a:pPr marL="457200" indent="-457200">
              <a:buFont typeface="Monotype Sorts" pitchFamily="2" charset="2"/>
              <a:buNone/>
            </a:pPr>
            <a:endParaRPr lang="en-US" sz="2000" dirty="0"/>
          </a:p>
        </p:txBody>
      </p:sp>
    </p:spTree>
  </p:cSld>
  <p:clrMapOvr>
    <a:masterClrMapping/>
  </p:clrMapOvr>
  <p:transition>
    <p:zoom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Remark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Two Mutually exclusive events with nonzero probability are dependent.</a:t>
            </a:r>
          </a:p>
          <a:p>
            <a:endParaRPr lang="en-US"/>
          </a:p>
          <a:p>
            <a:pPr>
              <a:buFont typeface="Monotype Sorts" pitchFamily="2" charset="2"/>
              <a:buNone/>
            </a:pPr>
            <a:r>
              <a:rPr lang="en-US"/>
              <a:t>Ex. Heart and club are Mutually exclusive </a:t>
            </a:r>
          </a:p>
          <a:p>
            <a:pPr>
              <a:buFont typeface="Monotype Sorts" pitchFamily="2" charset="2"/>
              <a:buNone/>
            </a:pPr>
            <a:r>
              <a:rPr lang="en-US"/>
              <a:t>      P(H/C)= P(H</a:t>
            </a:r>
            <a:r>
              <a:rPr lang="en-US">
                <a:latin typeface="Symbol" pitchFamily="18" charset="2"/>
              </a:rPr>
              <a:t>)                       </a:t>
            </a:r>
            <a:r>
              <a:rPr lang="en-US">
                <a:latin typeface="Times New Roman" pitchFamily="18" charset="0"/>
              </a:rPr>
              <a:t>Or  </a:t>
            </a:r>
            <a:r>
              <a:rPr lang="en-US"/>
              <a:t>P(C </a:t>
            </a:r>
            <a:r>
              <a:rPr lang="en-US">
                <a:latin typeface="Symbol" pitchFamily="18" charset="2"/>
              </a:rPr>
              <a:t></a:t>
            </a:r>
            <a:r>
              <a:rPr lang="en-US"/>
              <a:t> H)= P(C</a:t>
            </a:r>
            <a:r>
              <a:rPr lang="en-US">
                <a:latin typeface="Symbol" pitchFamily="18" charset="2"/>
              </a:rPr>
              <a:t>)</a:t>
            </a:r>
            <a:r>
              <a:rPr lang="en-US">
                <a:latin typeface="Times New Roman" pitchFamily="18" charset="0"/>
              </a:rPr>
              <a:t> P(H)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Times New Roman" pitchFamily="18" charset="0"/>
              </a:rPr>
              <a:t>            ?       = 13/52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Times New Roman" pitchFamily="18" charset="0"/>
              </a:rPr>
              <a:t> </a:t>
            </a:r>
            <a:r>
              <a:rPr lang="en-US"/>
              <a:t>P(H/C)= P(H </a:t>
            </a:r>
            <a:r>
              <a:rPr lang="en-US">
                <a:latin typeface="Symbol" pitchFamily="18" charset="2"/>
              </a:rPr>
              <a:t></a:t>
            </a:r>
            <a:r>
              <a:rPr lang="en-US"/>
              <a:t> C)/ P(C)</a:t>
            </a:r>
          </a:p>
          <a:p>
            <a:pPr>
              <a:buFont typeface="Monotype Sorts" pitchFamily="2" charset="2"/>
              <a:buNone/>
            </a:pPr>
            <a:r>
              <a:rPr lang="en-US"/>
              <a:t>              =  0/13/52= 0</a:t>
            </a:r>
          </a:p>
          <a:p>
            <a:pPr>
              <a:buFont typeface="Monotype Sorts" pitchFamily="2" charset="2"/>
              <a:buNone/>
            </a:pPr>
            <a:r>
              <a:rPr lang="en-US"/>
              <a:t>         0  </a:t>
            </a:r>
            <a:r>
              <a:rPr lang="en-US" sz="2800" b="1">
                <a:latin typeface="Symbol" pitchFamily="18" charset="2"/>
              </a:rPr>
              <a:t></a:t>
            </a:r>
            <a:r>
              <a:rPr lang="en-US"/>
              <a:t> 13/52</a:t>
            </a:r>
          </a:p>
          <a:p>
            <a:pPr>
              <a:buFont typeface="Monotype Sorts" pitchFamily="2" charset="2"/>
              <a:buNone/>
            </a:pPr>
            <a:endParaRPr lang="en-US"/>
          </a:p>
          <a:p>
            <a:pPr>
              <a:buFont typeface="Monotype Sorts" pitchFamily="2" charset="2"/>
              <a:buNone/>
            </a:pPr>
            <a:endParaRPr lang="en-US"/>
          </a:p>
        </p:txBody>
      </p:sp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1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800">
                <a:cs typeface="Times New Roman" pitchFamily="18" charset="0"/>
              </a:rPr>
              <a:t>A college planning committee consists of 3 freshman, 4 sophomores, 5 juniors, and 2 seniors. A subcommittee of 4, consisting of 1 individual from each class, is to be chosen. How many different subcommittees are possible? </a:t>
            </a:r>
          </a:p>
          <a:p>
            <a:pPr>
              <a:buFont typeface="Monotype Sorts" pitchFamily="2" charset="2"/>
              <a:buNone/>
            </a:pPr>
            <a:endParaRPr lang="en-US" sz="2800" b="1">
              <a:cs typeface="Times New Roman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b="1">
                <a:cs typeface="Times New Roman" pitchFamily="18" charset="0"/>
              </a:rPr>
              <a:t>Solution:</a:t>
            </a:r>
            <a:endParaRPr lang="en-US">
              <a:cs typeface="Times New Roman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>
                <a:cs typeface="Times New Roman" pitchFamily="18" charset="0"/>
              </a:rPr>
              <a:t>                               </a:t>
            </a:r>
          </a:p>
          <a:p>
            <a:endParaRPr lang="en-US"/>
          </a:p>
        </p:txBody>
      </p:sp>
      <p:graphicFrame>
        <p:nvGraphicFramePr>
          <p:cNvPr id="112644" name="Object 4"/>
          <p:cNvGraphicFramePr>
            <a:graphicFrameLocks noChangeAspect="1"/>
          </p:cNvGraphicFramePr>
          <p:nvPr/>
        </p:nvGraphicFramePr>
        <p:xfrm>
          <a:off x="2324100" y="4953000"/>
          <a:ext cx="35718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46" r:id="rId3" imgW="1143000" imgH="152400" progId="Equation">
                  <p:embed/>
                </p:oleObj>
              </mc:Choice>
              <mc:Fallback>
                <p:oleObj r:id="rId3" imgW="1143000" imgH="152400" progId="Equation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4953000"/>
                        <a:ext cx="3571875" cy="4762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2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104900"/>
            <a:ext cx="7772400" cy="5386388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800">
                <a:cs typeface="Times New Roman" pitchFamily="18" charset="0"/>
              </a:rPr>
              <a:t>How many different 7-place license plates are possible if the first 4 places are to be occupied by letters and the final 3 by numbers?</a:t>
            </a:r>
          </a:p>
          <a:p>
            <a:pPr>
              <a:buFont typeface="Monotype Sorts" pitchFamily="2" charset="2"/>
              <a:buNone/>
            </a:pPr>
            <a:r>
              <a:rPr lang="en-US" b="1">
                <a:cs typeface="Times New Roman" pitchFamily="18" charset="0"/>
              </a:rPr>
              <a:t> </a:t>
            </a:r>
            <a:endParaRPr lang="en-US">
              <a:cs typeface="Times New Roman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b="1">
                <a:cs typeface="Times New Roman" pitchFamily="18" charset="0"/>
              </a:rPr>
              <a:t>Solution:</a:t>
            </a:r>
            <a:endParaRPr lang="en-US">
              <a:cs typeface="Times New Roman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>
                <a:cs typeface="Times New Roman" pitchFamily="18" charset="0"/>
              </a:rPr>
              <a:t> </a:t>
            </a:r>
          </a:p>
          <a:p>
            <a:pPr>
              <a:buFont typeface="Monotype Sorts" pitchFamily="2" charset="2"/>
              <a:buNone/>
            </a:pPr>
            <a:r>
              <a:rPr lang="en-US">
                <a:cs typeface="Times New Roman" pitchFamily="18" charset="0"/>
              </a:rPr>
              <a:t> 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cs typeface="Times New Roman" pitchFamily="18" charset="0"/>
              </a:rPr>
              <a:t>= 456,976,000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cs typeface="Times New Roman" pitchFamily="18" charset="0"/>
              </a:rPr>
              <a:t> 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cs typeface="Times New Roman" pitchFamily="18" charset="0"/>
              </a:rPr>
              <a:t>different 7-place license plates.</a:t>
            </a:r>
          </a:p>
          <a:p>
            <a:endParaRPr lang="en-US" sz="2800"/>
          </a:p>
        </p:txBody>
      </p:sp>
      <p:graphicFrame>
        <p:nvGraphicFramePr>
          <p:cNvPr id="114692" name="Object 4"/>
          <p:cNvGraphicFramePr>
            <a:graphicFrameLocks noChangeAspect="1"/>
          </p:cNvGraphicFramePr>
          <p:nvPr/>
        </p:nvGraphicFramePr>
        <p:xfrm>
          <a:off x="3124200" y="3454400"/>
          <a:ext cx="302895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94" r:id="rId3" imgW="1866900" imgH="152400" progId="Equation">
                  <p:embed/>
                </p:oleObj>
              </mc:Choice>
              <mc:Fallback>
                <p:oleObj r:id="rId3" imgW="1866900" imgH="152400" progId="Equation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454400"/>
                        <a:ext cx="3028950" cy="37306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3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Monotype Sorts" pitchFamily="2" charset="2"/>
              <a:buNone/>
            </a:pPr>
            <a:r>
              <a:rPr lang="en-US" sz="2800">
                <a:cs typeface="Times New Roman" pitchFamily="18" charset="0"/>
              </a:rPr>
              <a:t>In example 2, how many license plates would be possible if repetition among letters or numbers were prohibited?</a:t>
            </a:r>
          </a:p>
          <a:p>
            <a:pPr algn="just">
              <a:buFont typeface="Monotype Sorts" pitchFamily="2" charset="2"/>
              <a:buNone/>
            </a:pPr>
            <a:r>
              <a:rPr lang="en-US" sz="2800">
                <a:cs typeface="Times New Roman" pitchFamily="18" charset="0"/>
              </a:rPr>
              <a:t> </a:t>
            </a:r>
          </a:p>
          <a:p>
            <a:pPr>
              <a:buFont typeface="Monotype Sorts" pitchFamily="2" charset="2"/>
              <a:buNone/>
            </a:pPr>
            <a:r>
              <a:rPr lang="en-US" sz="2800" b="1">
                <a:cs typeface="Times New Roman" pitchFamily="18" charset="0"/>
              </a:rPr>
              <a:t>Solution:</a:t>
            </a:r>
            <a:endParaRPr lang="en-US" sz="2800">
              <a:cs typeface="Times New Roman" pitchFamily="18" charset="0"/>
            </a:endParaRPr>
          </a:p>
          <a:p>
            <a:pPr>
              <a:buFont typeface="Monotype Sorts" pitchFamily="2" charset="2"/>
              <a:buNone/>
            </a:pPr>
            <a:endParaRPr lang="en-US" sz="2800">
              <a:cs typeface="Times New Roman" pitchFamily="18" charset="0"/>
            </a:endParaRPr>
          </a:p>
          <a:p>
            <a:pPr>
              <a:buFont typeface="Monotype Sorts" pitchFamily="2" charset="2"/>
              <a:buNone/>
            </a:pPr>
            <a:endParaRPr lang="en-US" sz="2800">
              <a:cs typeface="Times New Roman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2800">
                <a:cs typeface="Times New Roman" pitchFamily="18" charset="0"/>
              </a:rPr>
              <a:t> </a:t>
            </a:r>
          </a:p>
          <a:p>
            <a:pPr algn="just"/>
            <a:r>
              <a:rPr lang="en-US" sz="2800">
                <a:cs typeface="Times New Roman" pitchFamily="18" charset="0"/>
              </a:rPr>
              <a:t>different 7-place license plates.</a:t>
            </a:r>
          </a:p>
          <a:p>
            <a:endParaRPr lang="en-US" sz="2800"/>
          </a:p>
        </p:txBody>
      </p:sp>
      <p:graphicFrame>
        <p:nvGraphicFramePr>
          <p:cNvPr id="115716" name="Object 4"/>
          <p:cNvGraphicFramePr>
            <a:graphicFrameLocks noChangeAspect="1"/>
          </p:cNvGraphicFramePr>
          <p:nvPr/>
        </p:nvGraphicFramePr>
        <p:xfrm>
          <a:off x="2239963" y="3986213"/>
          <a:ext cx="4046537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18" r:id="rId3" imgW="2628900" imgH="177800" progId="Equation">
                  <p:embed/>
                </p:oleObj>
              </mc:Choice>
              <mc:Fallback>
                <p:oleObj r:id="rId3" imgW="2628900" imgH="177800" progId="Equation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963" y="3986213"/>
                        <a:ext cx="4046537" cy="3952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01">
  <a:themeElements>
    <a:clrScheme name="">
      <a:dk1>
        <a:srgbClr val="3C0023"/>
      </a:dk1>
      <a:lt1>
        <a:srgbClr val="FFFFFF"/>
      </a:lt1>
      <a:dk2>
        <a:srgbClr val="300153"/>
      </a:dk2>
      <a:lt2>
        <a:srgbClr val="F6BF69"/>
      </a:lt2>
      <a:accent1>
        <a:srgbClr val="618FFD"/>
      </a:accent1>
      <a:accent2>
        <a:srgbClr val="B760F9"/>
      </a:accent2>
      <a:accent3>
        <a:srgbClr val="ADAAB3"/>
      </a:accent3>
      <a:accent4>
        <a:srgbClr val="DADADA"/>
      </a:accent4>
      <a:accent5>
        <a:srgbClr val="B7C6FE"/>
      </a:accent5>
      <a:accent6>
        <a:srgbClr val="A656E2"/>
      </a:accent6>
      <a:hlink>
        <a:srgbClr val="919191"/>
      </a:hlink>
      <a:folHlink>
        <a:srgbClr val="B50069"/>
      </a:folHlink>
    </a:clrScheme>
    <a:fontScheme name="Ch01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h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C:\Slides\ESBE2ppt\CH01.PPT</Template>
  <TotalTime>1115</TotalTime>
  <Pages>39</Pages>
  <Words>2107</Words>
  <Application>Microsoft Office PowerPoint</Application>
  <PresentationFormat>On-screen Show (4:3)</PresentationFormat>
  <Paragraphs>607</Paragraphs>
  <Slides>62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62</vt:i4>
      </vt:variant>
    </vt:vector>
  </HeadingPairs>
  <TitlesOfParts>
    <vt:vector size="73" baseType="lpstr">
      <vt:lpstr>Arial</vt:lpstr>
      <vt:lpstr>Monotype Sorts</vt:lpstr>
      <vt:lpstr>Book Antiqua</vt:lpstr>
      <vt:lpstr>Symbol</vt:lpstr>
      <vt:lpstr>Times New Roman</vt:lpstr>
      <vt:lpstr>Ch01</vt:lpstr>
      <vt:lpstr>Microsoft ClipArt Gallery</vt:lpstr>
      <vt:lpstr>Microsoft Equation</vt:lpstr>
      <vt:lpstr>MathType Equation</vt:lpstr>
      <vt:lpstr>Equation</vt:lpstr>
      <vt:lpstr>Document</vt:lpstr>
      <vt:lpstr>Review 2 Chapter 4  Introduction to Probability</vt:lpstr>
      <vt:lpstr>   Introduction to Probability</vt:lpstr>
      <vt:lpstr>Probability</vt:lpstr>
      <vt:lpstr>4.1 Experiments, Counting Rules, and       Assigning Probabilities </vt:lpstr>
      <vt:lpstr> An Experiment and Its Sample Space(cont.)  </vt:lpstr>
      <vt:lpstr>A Counting Rule for  Multiple-Step Experiments</vt:lpstr>
      <vt:lpstr>Example 1</vt:lpstr>
      <vt:lpstr>Example 2</vt:lpstr>
      <vt:lpstr>Example 3</vt:lpstr>
      <vt:lpstr>Example 4 :  Bradley Investments</vt:lpstr>
      <vt:lpstr>Example 4:  Bradley Investments (cont.)</vt:lpstr>
      <vt:lpstr>Example 4 :  Bradley Investments (cont.)</vt:lpstr>
      <vt:lpstr>Factorial Notation</vt:lpstr>
      <vt:lpstr>Counting Rule for Combinations</vt:lpstr>
      <vt:lpstr>Remark</vt:lpstr>
      <vt:lpstr>Example 5</vt:lpstr>
      <vt:lpstr>Example 6 </vt:lpstr>
      <vt:lpstr>Example 7</vt:lpstr>
      <vt:lpstr>Counting Rule for Permutations (cont.)</vt:lpstr>
      <vt:lpstr>Example 8 </vt:lpstr>
      <vt:lpstr>Example 9</vt:lpstr>
      <vt:lpstr>Assigning Probabilities</vt:lpstr>
      <vt:lpstr>Assigning Probabilities</vt:lpstr>
      <vt:lpstr>Classical Method</vt:lpstr>
      <vt:lpstr>Relative Frequency Method</vt:lpstr>
      <vt:lpstr>Example 10</vt:lpstr>
      <vt:lpstr>Example 10 (cont.)</vt:lpstr>
      <vt:lpstr>Example 10 (cont.)</vt:lpstr>
      <vt:lpstr>Subjective Method</vt:lpstr>
      <vt:lpstr>Example 11:  Bradley Investments</vt:lpstr>
      <vt:lpstr>4.2 Events and Their Probability</vt:lpstr>
      <vt:lpstr>Events and Their Probability</vt:lpstr>
      <vt:lpstr>Example 1:  Bradley Investments</vt:lpstr>
      <vt:lpstr>Example 2</vt:lpstr>
      <vt:lpstr>Example 2 (cont.)</vt:lpstr>
      <vt:lpstr>4.3 Some Basic Relationships of Probability</vt:lpstr>
      <vt:lpstr>Complement of an Event</vt:lpstr>
      <vt:lpstr>Complement of an Event (cont.)</vt:lpstr>
      <vt:lpstr>Union of Two Events</vt:lpstr>
      <vt:lpstr>Intersection of Two Events</vt:lpstr>
      <vt:lpstr>Union and Intersection</vt:lpstr>
      <vt:lpstr>Example 1 :  Bradley Investments</vt:lpstr>
      <vt:lpstr>Addition Law</vt:lpstr>
      <vt:lpstr>Addition Law (cont.)</vt:lpstr>
      <vt:lpstr>Example 1 :  Bradley Investments (cont.)</vt:lpstr>
      <vt:lpstr>Addition Law for Mutually Exclusive Events</vt:lpstr>
      <vt:lpstr>Example 2</vt:lpstr>
      <vt:lpstr>Example 3</vt:lpstr>
      <vt:lpstr>Example 3 (cont.)</vt:lpstr>
      <vt:lpstr>Example 3 (cont.)</vt:lpstr>
      <vt:lpstr>4.5 Conditional Probability</vt:lpstr>
      <vt:lpstr>Conditional Probability(cont.)</vt:lpstr>
      <vt:lpstr>Conditional Probability(cont.)</vt:lpstr>
      <vt:lpstr>Multiplication Law</vt:lpstr>
      <vt:lpstr>Multiplication Law for Independent Events</vt:lpstr>
      <vt:lpstr>Multiplication Law for Independent Events (cont.)</vt:lpstr>
      <vt:lpstr>Example 1 :  Bradley Investments</vt:lpstr>
      <vt:lpstr>Example 2</vt:lpstr>
      <vt:lpstr>Example 2 (cont.)</vt:lpstr>
      <vt:lpstr>Example 2 (cont.)</vt:lpstr>
      <vt:lpstr>Example 3</vt:lpstr>
      <vt:lpstr>Remark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DESCRIPTIVE STATISTICS I: TABULAR AND GRAPHICAL METHODS</dc:title>
  <dc:subject/>
  <dc:creator>John S. Loucks IV</dc:creator>
  <cp:keywords/>
  <dc:description/>
  <cp:lastModifiedBy>Lotfollah Najjar</cp:lastModifiedBy>
  <cp:revision>47</cp:revision>
  <cp:lastPrinted>1601-01-01T00:00:00Z</cp:lastPrinted>
  <dcterms:created xsi:type="dcterms:W3CDTF">1996-08-26T10:41:32Z</dcterms:created>
  <dcterms:modified xsi:type="dcterms:W3CDTF">2015-05-19T22:22:46Z</dcterms:modified>
</cp:coreProperties>
</file>