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0" r:id="rId1"/>
  </p:sldMasterIdLst>
  <p:notesMasterIdLst>
    <p:notesMasterId r:id="rId56"/>
  </p:notesMasterIdLst>
  <p:handoutMasterIdLst>
    <p:handoutMasterId r:id="rId57"/>
  </p:handoutMasterIdLst>
  <p:sldIdLst>
    <p:sldId id="302" r:id="rId2"/>
    <p:sldId id="258" r:id="rId3"/>
    <p:sldId id="259" r:id="rId4"/>
    <p:sldId id="303" r:id="rId5"/>
    <p:sldId id="260" r:id="rId6"/>
    <p:sldId id="261" r:id="rId7"/>
    <p:sldId id="262" r:id="rId8"/>
    <p:sldId id="282" r:id="rId9"/>
    <p:sldId id="263" r:id="rId10"/>
    <p:sldId id="264" r:id="rId11"/>
    <p:sldId id="265" r:id="rId12"/>
    <p:sldId id="304" r:id="rId13"/>
    <p:sldId id="287" r:id="rId14"/>
    <p:sldId id="290" r:id="rId15"/>
    <p:sldId id="266" r:id="rId16"/>
    <p:sldId id="305" r:id="rId17"/>
    <p:sldId id="306" r:id="rId18"/>
    <p:sldId id="307" r:id="rId19"/>
    <p:sldId id="317" r:id="rId20"/>
    <p:sldId id="315" r:id="rId21"/>
    <p:sldId id="267" r:id="rId22"/>
    <p:sldId id="271" r:id="rId23"/>
    <p:sldId id="308" r:id="rId24"/>
    <p:sldId id="268" r:id="rId25"/>
    <p:sldId id="309" r:id="rId26"/>
    <p:sldId id="269" r:id="rId27"/>
    <p:sldId id="288" r:id="rId28"/>
    <p:sldId id="291" r:id="rId29"/>
    <p:sldId id="295" r:id="rId30"/>
    <p:sldId id="296" r:id="rId31"/>
    <p:sldId id="310" r:id="rId32"/>
    <p:sldId id="316" r:id="rId33"/>
    <p:sldId id="272" r:id="rId34"/>
    <p:sldId id="273" r:id="rId35"/>
    <p:sldId id="274" r:id="rId36"/>
    <p:sldId id="275" r:id="rId37"/>
    <p:sldId id="276" r:id="rId38"/>
    <p:sldId id="292" r:id="rId39"/>
    <p:sldId id="293" r:id="rId40"/>
    <p:sldId id="297" r:id="rId41"/>
    <p:sldId id="298" r:id="rId42"/>
    <p:sldId id="283" r:id="rId43"/>
    <p:sldId id="311" r:id="rId44"/>
    <p:sldId id="314" r:id="rId45"/>
    <p:sldId id="318" r:id="rId46"/>
    <p:sldId id="284" r:id="rId47"/>
    <p:sldId id="312" r:id="rId48"/>
    <p:sldId id="319" r:id="rId49"/>
    <p:sldId id="285" r:id="rId50"/>
    <p:sldId id="320" r:id="rId51"/>
    <p:sldId id="289" r:id="rId52"/>
    <p:sldId id="294" r:id="rId53"/>
    <p:sldId id="313" r:id="rId54"/>
    <p:sldId id="279" r:id="rId55"/>
  </p:sldIdLst>
  <p:sldSz cx="9144000" cy="6858000" type="screen4x3"/>
  <p:notesSz cx="7010400" cy="9296400"/>
  <p:embeddedFontLst>
    <p:embeddedFont>
      <p:font typeface="Book Antiqua" pitchFamily="18" charset="0"/>
      <p:regular r:id="rId58"/>
      <p:bold r:id="rId59"/>
      <p:italic r:id="rId60"/>
      <p:boldItalic r:id="rId61"/>
    </p:embeddedFont>
    <p:embeddedFont>
      <p:font typeface="Monotype Sorts" pitchFamily="2" charset="2"/>
      <p:regular r:id="rId62"/>
    </p:embeddedFont>
    <p:embeddedFont>
      <p:font typeface="Arial Narrow" pitchFamily="34" charset="0"/>
      <p:regular r:id="rId63"/>
      <p:bold r:id="rId64"/>
      <p:italic r:id="rId65"/>
      <p:boldItalic r:id="rId66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414141"/>
    <a:srgbClr val="FF5008"/>
    <a:srgbClr val="A3F25F"/>
    <a:srgbClr val="CF0E30"/>
    <a:srgbClr val="9933FF"/>
    <a:srgbClr val="D60093"/>
    <a:srgbClr val="990099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>
        <p:scale>
          <a:sx n="75" d="100"/>
          <a:sy n="75" d="100"/>
        </p:scale>
        <p:origin x="246" y="-90"/>
      </p:cViewPr>
      <p:guideLst>
        <p:guide orient="horz" pos="300"/>
        <p:guide pos="56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23567" y="8896454"/>
            <a:ext cx="416164" cy="3070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1" tIns="45292" rIns="92201" bIns="45292" anchor="ctr">
            <a:spAutoFit/>
          </a:bodyPr>
          <a:lstStyle/>
          <a:p>
            <a:pPr algn="r" defTabSz="931060"/>
            <a:fld id="{E5D68F14-2E99-4A35-B9DC-692E0A613821}" type="slidenum">
              <a:rPr lang="en-US" sz="1400">
                <a:latin typeface="Book Antiqua" pitchFamily="18" charset="0"/>
              </a:rPr>
              <a:pPr algn="r" defTabSz="931060"/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407" y="4415160"/>
            <a:ext cx="5141588" cy="41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1" tIns="45292" rIns="92201" bIns="45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23567" y="8896454"/>
            <a:ext cx="416164" cy="3070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1" tIns="45292" rIns="92201" bIns="45292" anchor="ctr">
            <a:spAutoFit/>
          </a:bodyPr>
          <a:lstStyle/>
          <a:p>
            <a:pPr algn="r" defTabSz="931060"/>
            <a:fld id="{D57AB526-AD1A-4304-BC98-A539B6A19E14}" type="slidenum">
              <a:rPr lang="en-US" sz="1400">
                <a:latin typeface="Book Antiqua" pitchFamily="18" charset="0"/>
              </a:rPr>
              <a:pPr algn="r" defTabSz="931060"/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D=5  G=3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4407" y="4415160"/>
            <a:ext cx="5141588" cy="41836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1" tIns="46586" rIns="93171" bIns="4658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0       1        2         3 ……….   10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4407" y="4415160"/>
            <a:ext cx="5141588" cy="41836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1" tIns="46586" rIns="93171" bIns="4658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       4</a:t>
            </a:r>
          </a:p>
          <a:p>
            <a:r>
              <a:rPr lang="en-US"/>
              <a:t>            G                              D   </a:t>
            </a:r>
          </a:p>
          <a:p>
            <a:r>
              <a:rPr lang="en-US"/>
              <a:t>            2                              2</a:t>
            </a:r>
          </a:p>
          <a:p>
            <a:r>
              <a:rPr lang="en-US"/>
              <a:t>            1                               1</a:t>
            </a:r>
          </a:p>
          <a:p>
            <a:endParaRPr lang="en-US"/>
          </a:p>
          <a:p>
            <a:r>
              <a:rPr lang="en-US"/>
              <a:t>                           2                     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4407" y="4415160"/>
            <a:ext cx="5141588" cy="41836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1" tIns="46586" rIns="93171" bIns="4658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65088"/>
            <a:ext cx="1943100" cy="5683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5088"/>
            <a:ext cx="5678488" cy="5683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00153">
                <a:gamma/>
                <a:shade val="46275"/>
                <a:invGamma/>
              </a:srgbClr>
            </a:gs>
            <a:gs pos="50000">
              <a:srgbClr val="300153"/>
            </a:gs>
            <a:gs pos="100000">
              <a:srgbClr val="300153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55299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55300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1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2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03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55304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5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6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7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3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50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  </a:t>
            </a:r>
            <a:fld id="{B8041790-20C2-4ED0-A1BA-A3652AAECFA2}" type="slidenum">
              <a:rPr lang="en-US" sz="1800">
                <a:latin typeface="Book Antiqua" pitchFamily="18" charset="0"/>
              </a:rPr>
              <a:pPr/>
              <a:t>‹#›</a:t>
            </a:fld>
            <a:endParaRPr lang="en-US" sz="1800">
              <a:latin typeface="Book Antiqua" pitchFamily="18" charset="0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2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Word_97_-_2003_Document5.doc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1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50850"/>
            <a:ext cx="7772400" cy="814388"/>
          </a:xfrm>
        </p:spPr>
        <p:txBody>
          <a:bodyPr/>
          <a:lstStyle/>
          <a:p>
            <a:r>
              <a:rPr lang="en-US"/>
              <a:t>Chapter 5</a:t>
            </a:r>
            <a:br>
              <a:rPr lang="en-US"/>
            </a:br>
            <a:r>
              <a:rPr lang="en-US"/>
              <a:t> Discrete Probability Distributions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154113" y="1490663"/>
            <a:ext cx="7131050" cy="4643437"/>
          </a:xfrm>
        </p:spPr>
        <p:txBody>
          <a:bodyPr/>
          <a:lstStyle/>
          <a:p>
            <a:endParaRPr lang="en-US" sz="2000"/>
          </a:p>
          <a:p>
            <a:r>
              <a:rPr lang="en-US"/>
              <a:t>Random Variables</a:t>
            </a:r>
          </a:p>
          <a:p>
            <a:r>
              <a:rPr lang="en-US"/>
              <a:t>Discrete Probability Distributions</a:t>
            </a:r>
          </a:p>
          <a:p>
            <a:r>
              <a:rPr lang="en-US"/>
              <a:t>Expected Value and Variance</a:t>
            </a:r>
          </a:p>
          <a:p>
            <a:r>
              <a:rPr lang="en-US"/>
              <a:t>Binomial Probability Distribution</a:t>
            </a:r>
          </a:p>
          <a:p>
            <a:r>
              <a:rPr lang="en-US"/>
              <a:t>Poisson Probability Distribution</a:t>
            </a:r>
          </a:p>
          <a:p>
            <a:r>
              <a:rPr lang="en-US"/>
              <a:t>Hypergeometric Probability Distribution</a:t>
            </a:r>
            <a:endParaRPr lang="en-US" sz="200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42875"/>
            <a:ext cx="7772400" cy="661988"/>
          </a:xfrm>
          <a:noFill/>
          <a:ln/>
        </p:spPr>
        <p:txBody>
          <a:bodyPr/>
          <a:lstStyle/>
          <a:p>
            <a:r>
              <a:rPr lang="en-US"/>
              <a:t>Example 1 :  JSL Appliances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09663"/>
            <a:ext cx="7772400" cy="492918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Expected Value of a Discrete Random Variable</a:t>
            </a:r>
          </a:p>
          <a:p>
            <a:pPr>
              <a:buFont typeface="Monotype Sorts" pitchFamily="2" charset="2"/>
              <a:buNone/>
            </a:pPr>
            <a:endParaRPr lang="en-US" sz="100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		</a:t>
            </a:r>
            <a:r>
              <a:rPr lang="en-US" i="1" u="sng"/>
              <a:t>x</a:t>
            </a:r>
            <a:r>
              <a:rPr lang="en-US" i="1"/>
              <a:t>	</a:t>
            </a:r>
            <a:r>
              <a:rPr lang="en-US" i="1" u="sng"/>
              <a:t>f</a:t>
            </a:r>
            <a:r>
              <a:rPr lang="en-US" u="sng"/>
              <a:t>(</a:t>
            </a:r>
            <a:r>
              <a:rPr lang="en-US" i="1" u="sng"/>
              <a:t>x</a:t>
            </a:r>
            <a:r>
              <a:rPr lang="en-US" u="sng"/>
              <a:t>)</a:t>
            </a:r>
            <a:r>
              <a:rPr lang="en-US"/>
              <a:t>	  </a:t>
            </a:r>
            <a:r>
              <a:rPr lang="en-US" i="1" u="sng"/>
              <a:t>xf</a:t>
            </a:r>
            <a:r>
              <a:rPr lang="en-US" u="sng"/>
              <a:t>(</a:t>
            </a:r>
            <a:r>
              <a:rPr lang="en-US" i="1" u="sng"/>
              <a:t>x</a:t>
            </a:r>
            <a:r>
              <a:rPr lang="en-US" u="sng"/>
              <a:t>)</a:t>
            </a:r>
            <a:endParaRPr lang="en-US" b="1" u="sng"/>
          </a:p>
          <a:p>
            <a:pPr>
              <a:buFont typeface="Monotype Sorts" pitchFamily="2" charset="2"/>
              <a:buNone/>
            </a:pPr>
            <a:r>
              <a:rPr lang="en-US"/>
              <a:t>				0	.40	   .00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1	.25	   .25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2	.20	   .40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3	.05	   .15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4	.10	   </a:t>
            </a:r>
            <a:r>
              <a:rPr lang="en-US" u="sng"/>
              <a:t>.40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	 	 1.20 = </a:t>
            </a:r>
            <a:r>
              <a:rPr lang="en-US" i="1"/>
              <a:t>E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>
              <a:buFont typeface="Monotype Sorts" pitchFamily="2" charset="2"/>
              <a:buNone/>
            </a:pPr>
            <a:r>
              <a:rPr lang="en-US"/>
              <a:t>	The expected number of TV sets sold in a day is 1.2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109663"/>
            <a:ext cx="7772400" cy="516255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Variance and Standard Deviation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FF00"/>
                </a:solidFill>
              </a:rPr>
              <a:t>	  of a Discrete Random Variable</a:t>
            </a:r>
          </a:p>
          <a:p>
            <a:pPr>
              <a:buFont typeface="Monotype Sorts" pitchFamily="2" charset="2"/>
              <a:buNone/>
            </a:pPr>
            <a:endParaRPr lang="en-US" sz="900" baseline="40000"/>
          </a:p>
          <a:p>
            <a:pPr>
              <a:buFont typeface="Monotype Sorts" pitchFamily="2" charset="2"/>
              <a:buNone/>
            </a:pPr>
            <a:r>
              <a:rPr lang="en-US" i="1"/>
              <a:t>		x	x -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	     (</a:t>
            </a:r>
            <a:r>
              <a:rPr lang="en-US" i="1"/>
              <a:t>x -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)</a:t>
            </a:r>
            <a:r>
              <a:rPr lang="en-US" baseline="30000"/>
              <a:t>2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	(</a:t>
            </a:r>
            <a:r>
              <a:rPr lang="en-US" i="1"/>
              <a:t>x</a:t>
            </a:r>
            <a:r>
              <a:rPr lang="en-US"/>
              <a:t> -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  <a:endParaRPr lang="en-US" b="1"/>
          </a:p>
          <a:p>
            <a:pPr>
              <a:buFont typeface="Monotype Sorts" pitchFamily="2" charset="2"/>
              <a:buNone/>
            </a:pPr>
            <a:endParaRPr lang="en-US" sz="800" baseline="40000"/>
          </a:p>
          <a:p>
            <a:pPr>
              <a:buFont typeface="Monotype Sorts" pitchFamily="2" charset="2"/>
              <a:buNone/>
            </a:pPr>
            <a:r>
              <a:rPr lang="en-US" sz="2000"/>
              <a:t>		</a:t>
            </a:r>
            <a:r>
              <a:rPr lang="en-US"/>
              <a:t>0	-1.2	        1.44	.40	     .576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1	-0.2	        0.04	.25	     .010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2	 0.8	        0.64	.20	     .128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3	 1.8	        3.24	.05	     .162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4	 2.8	        7.84	.10	    </a:t>
            </a:r>
            <a:r>
              <a:rPr lang="en-US" u="sng"/>
              <a:t> .784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					    </a:t>
            </a:r>
            <a:r>
              <a:rPr lang="en-US"/>
              <a:t>1.660 = </a:t>
            </a:r>
            <a:r>
              <a:rPr lang="en-US" i="1">
                <a:latin typeface="Symbol" pitchFamily="18" charset="2"/>
              </a:rPr>
              <a:t> </a:t>
            </a:r>
            <a:r>
              <a:rPr lang="en-US" baseline="30000">
                <a:latin typeface="Symbol" pitchFamily="18" charset="2"/>
              </a:rPr>
              <a:t>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</a:t>
            </a:r>
            <a:r>
              <a:rPr lang="en-US"/>
              <a:t>The variance of daily sales is 1.66 TV sets </a:t>
            </a:r>
            <a:r>
              <a:rPr lang="en-US" u="sng"/>
              <a:t>squared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The standard deviation of sales is 1.2884 TV sets.</a:t>
            </a:r>
            <a:r>
              <a:rPr lang="en-US" sz="2000"/>
              <a:t>	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676275" y="142875"/>
            <a:ext cx="7772400" cy="661988"/>
          </a:xfrm>
          <a:noFill/>
          <a:ln/>
        </p:spPr>
        <p:txBody>
          <a:bodyPr/>
          <a:lstStyle/>
          <a:p>
            <a:r>
              <a:rPr lang="en-US"/>
              <a:t>Example 1 :  JSL Appliances (cont.)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581150" y="2609850"/>
            <a:ext cx="598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:  JSL Appliances (cont.)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8166100" cy="575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812800" y="1193800"/>
          <a:ext cx="6692900" cy="4432300"/>
        </p:xfrm>
        <a:graphic>
          <a:graphicData uri="http://schemas.openxmlformats.org/presentationml/2006/ole">
            <p:oleObj spid="_x0000_s90116" name="Document" r:id="rId3" imgW="6086520" imgH="4064040" progId="Word.Document.8">
              <p:embed/>
            </p:oleObj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923925" y="2794000"/>
          <a:ext cx="6878638" cy="3784600"/>
        </p:xfrm>
        <a:graphic>
          <a:graphicData uri="http://schemas.openxmlformats.org/presentationml/2006/ole">
            <p:oleObj spid="_x0000_s90117" name="Document" r:id="rId4" imgW="6230160" imgH="4064040" progId="Word.Document.8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 the Expected Value, Variance, and Standard Deviation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Formula Worksheet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882650" y="1701800"/>
          <a:ext cx="8077200" cy="3619500"/>
        </p:xfrm>
        <a:graphic>
          <a:graphicData uri="http://schemas.openxmlformats.org/presentationml/2006/ole">
            <p:oleObj spid="_x0000_s69636" name="Worksheet" r:id="rId3" imgW="4010431" imgH="1809991" progId="Excel.Sheet.8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 the Expected Value, Variance, and Standard Deviation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Value Worksheet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590550" y="1714500"/>
          <a:ext cx="8077200" cy="3619500"/>
        </p:xfrm>
        <a:graphic>
          <a:graphicData uri="http://schemas.openxmlformats.org/presentationml/2006/ole">
            <p:oleObj spid="_x0000_s72709" name="Worksheet" r:id="rId3" imgW="4010431" imgH="1809991" progId="Excel.Sheet.8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66688"/>
            <a:ext cx="7772400" cy="623887"/>
          </a:xfrm>
          <a:noFill/>
          <a:ln/>
        </p:spPr>
        <p:txBody>
          <a:bodyPr/>
          <a:lstStyle/>
          <a:p>
            <a:r>
              <a:rPr lang="en-US"/>
              <a:t>5.4 Binomial Probability Distribution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00"/>
                </a:solidFill>
                <a:cs typeface="Times New Roman" pitchFamily="18" charset="0"/>
              </a:rPr>
              <a:t>A Bernoulli experiment : </a:t>
            </a:r>
            <a:r>
              <a:rPr lang="en-US" sz="2000">
                <a:cs typeface="Times New Roman" pitchFamily="18" charset="0"/>
              </a:rPr>
              <a:t>is an experiment with two outcomes. The two outcomes are usually designated as either success or failure. </a:t>
            </a:r>
            <a:r>
              <a:rPr lang="en-US" sz="2000" b="1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000" b="1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cs typeface="Times New Roman" pitchFamily="18" charset="0"/>
              </a:rPr>
              <a:t>EX. The toss of a coin results in a Bernoulli experiment, because each toss results in a head (success) or a tail (failure).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00"/>
                </a:solidFill>
              </a:rPr>
              <a:t>Properties of a Binomial Experiment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experiment consists of a sequence of </a:t>
            </a:r>
            <a:r>
              <a:rPr lang="en-US" sz="2000" i="1"/>
              <a:t>n</a:t>
            </a:r>
            <a:r>
              <a:rPr lang="en-US" sz="2000"/>
              <a:t> identical </a:t>
            </a:r>
            <a:r>
              <a:rPr lang="en-US" sz="2000">
                <a:cs typeface="Times New Roman" pitchFamily="18" charset="0"/>
              </a:rPr>
              <a:t>Bernoulli</a:t>
            </a:r>
            <a:r>
              <a:rPr lang="en-US" sz="2000"/>
              <a:t> trials.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Two outcomes, </a:t>
            </a:r>
            <a:r>
              <a:rPr lang="en-US" sz="2000" u="sng"/>
              <a:t>success</a:t>
            </a:r>
            <a:r>
              <a:rPr lang="en-US" sz="2000"/>
              <a:t> and </a:t>
            </a:r>
            <a:r>
              <a:rPr lang="en-US" sz="2000" u="sng"/>
              <a:t>failure</a:t>
            </a:r>
            <a:r>
              <a:rPr lang="en-US" sz="2000"/>
              <a:t>, are possible on each trial.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probability of a success, denoted by </a:t>
            </a:r>
            <a:r>
              <a:rPr lang="en-US" sz="2000" i="1"/>
              <a:t>p</a:t>
            </a:r>
            <a:r>
              <a:rPr lang="en-US" sz="2000"/>
              <a:t>, does not change from trial to trial.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trials are independent.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Binomial Probability Distribution (cont.)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1168400"/>
            <a:ext cx="7772400" cy="5367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The probability distribution associated with the binomial random variable is called the binomial probability distribution.</a:t>
            </a:r>
          </a:p>
          <a:p>
            <a:pPr>
              <a:lnSpc>
                <a:spcPct val="90000"/>
              </a:lnSpc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For example, consider the experiment of tossing a coin three times. Let x denote the number of heads that appear and we want to find the probability distribution of x. The possible values of x are 0,1,2,3 with the following probability distribution: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x       0         1        2        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________________________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f(x)    ?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Binomial Probability Distribution (cont.)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30300"/>
            <a:ext cx="7975600" cy="4643438"/>
          </a:xfrm>
        </p:spPr>
        <p:txBody>
          <a:bodyPr/>
          <a:lstStyle/>
          <a:p>
            <a:r>
              <a:rPr lang="en-US" b="1">
                <a:cs typeface="Times New Roman" pitchFamily="18" charset="0"/>
              </a:rPr>
              <a:t>Computation of Probability of x Successes in n Trials</a:t>
            </a:r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b="1">
                <a:cs typeface="Times New Roman" pitchFamily="18" charset="0"/>
              </a:rPr>
              <a:t> </a:t>
            </a:r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1.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n-US">
                <a:cs typeface="Times New Roman" pitchFamily="18" charset="0"/>
              </a:rPr>
              <a:t>Using the law of independency (Tree Diagram)</a:t>
            </a:r>
          </a:p>
          <a:p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2.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n-US">
                <a:cs typeface="Times New Roman" pitchFamily="18" charset="0"/>
              </a:rPr>
              <a:t>Using binomial probability function</a:t>
            </a:r>
          </a:p>
          <a:p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3.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n-US">
                <a:cs typeface="Times New Roman" pitchFamily="18" charset="0"/>
              </a:rPr>
              <a:t>Using binomial table</a:t>
            </a: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 </a:t>
            </a:r>
          </a:p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104900"/>
            <a:ext cx="7772400" cy="5214938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>
                <a:solidFill>
                  <a:srgbClr val="FFFF00"/>
                </a:solidFill>
                <a:cs typeface="Times New Roman" pitchFamily="18" charset="0"/>
              </a:rPr>
              <a:t>1. Using the law of independency (Tree Diagram)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A lot contains 8 items, 5 of which are defective. A sample of 3 items is selected one at a time </a:t>
            </a:r>
            <a:r>
              <a:rPr lang="en-US" u="sng"/>
              <a:t>with replacement</a:t>
            </a:r>
            <a:r>
              <a:rPr lang="en-US"/>
              <a:t> for quality inspection.</a:t>
            </a:r>
          </a:p>
          <a:p>
            <a:pPr marL="457200" indent="-457200">
              <a:buFont typeface="Monotype Sorts" pitchFamily="2" charset="2"/>
              <a:buAutoNum type="alphaLcPeriod"/>
            </a:pPr>
            <a:r>
              <a:rPr lang="en-US"/>
              <a:t>Is this experiment a binomial experiment?</a:t>
            </a:r>
          </a:p>
          <a:p>
            <a:pPr marL="457200" indent="-457200">
              <a:buFont typeface="Monotype Sorts" pitchFamily="2" charset="2"/>
              <a:buAutoNum type="alphaLcPeriod"/>
            </a:pPr>
            <a:r>
              <a:rPr lang="en-US"/>
              <a:t>Let x be the number of nondefective items. Find the probability distribution of x.</a:t>
            </a: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4800600" y="4152900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4838700" y="5130800"/>
            <a:ext cx="110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V="1">
            <a:off x="5956300" y="4191000"/>
            <a:ext cx="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5219700" y="5143500"/>
            <a:ext cx="6985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5824538" y="5692775"/>
            <a:ext cx="4413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Book Antiqua" pitchFamily="18" charset="0"/>
              </a:rPr>
              <a:t>n=3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4983163" y="4359275"/>
            <a:ext cx="83026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Book Antiqua" pitchFamily="18" charset="0"/>
              </a:rPr>
              <a:t>D=5  G=3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2013" y="1014413"/>
            <a:ext cx="7772400" cy="543083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FF00"/>
                </a:solidFill>
                <a:cs typeface="Times New Roman" pitchFamily="18" charset="0"/>
              </a:rPr>
              <a:t>1. Using the law of independency (Tree Diagram)</a:t>
            </a:r>
          </a:p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1247775" y="184150"/>
            <a:ext cx="7239000" cy="604838"/>
          </a:xfrm>
          <a:noFill/>
          <a:ln/>
        </p:spPr>
        <p:txBody>
          <a:bodyPr/>
          <a:lstStyle/>
          <a:p>
            <a:r>
              <a:rPr lang="en-US"/>
              <a:t>Example 1 (cont.)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223963" y="1479550"/>
            <a:ext cx="87788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   First</a:t>
            </a:r>
          </a:p>
          <a:p>
            <a:endParaRPr lang="en-US" u="sng">
              <a:latin typeface="Book Antiqua" pitchFamily="18" charset="0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055938" y="1460500"/>
            <a:ext cx="990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Second</a:t>
            </a:r>
          </a:p>
          <a:p>
            <a:pPr algn="ctr"/>
            <a:endParaRPr lang="en-US" u="sng">
              <a:latin typeface="Book Antiqua" pitchFamily="18" charset="0"/>
            </a:endParaRP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5068888" y="1460500"/>
            <a:ext cx="81438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Third</a:t>
            </a:r>
          </a:p>
          <a:p>
            <a:pPr algn="ctr"/>
            <a:endParaRPr lang="en-US" u="sng">
              <a:latin typeface="Book Antiqua" pitchFamily="18" charset="0"/>
            </a:endParaRP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6594475" y="1460500"/>
            <a:ext cx="8413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Value</a:t>
            </a:r>
          </a:p>
          <a:p>
            <a:pPr algn="ctr"/>
            <a:r>
              <a:rPr lang="en-US" u="sng">
                <a:latin typeface="Book Antiqua" pitchFamily="18" charset="0"/>
              </a:rPr>
              <a:t>of </a:t>
            </a:r>
            <a:r>
              <a:rPr lang="en-US" i="1" u="sng">
                <a:latin typeface="Book Antiqua" pitchFamily="18" charset="0"/>
              </a:rPr>
              <a:t>x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7548563" y="1746250"/>
            <a:ext cx="10461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u="sng">
                <a:latin typeface="Book Antiqua" pitchFamily="18" charset="0"/>
              </a:rPr>
              <a:t>Probab.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933450" y="2400300"/>
            <a:ext cx="0" cy="3835400"/>
          </a:xfrm>
          <a:prstGeom prst="line">
            <a:avLst/>
          </a:prstGeom>
          <a:noFill/>
          <a:ln w="12700">
            <a:solidFill>
              <a:srgbClr val="D60093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>
            <a:off x="2495550" y="2400300"/>
            <a:ext cx="0" cy="3835400"/>
          </a:xfrm>
          <a:prstGeom prst="line">
            <a:avLst/>
          </a:prstGeom>
          <a:noFill/>
          <a:ln w="12700">
            <a:solidFill>
              <a:srgbClr val="D60093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 flipV="1">
            <a:off x="971550" y="3225800"/>
            <a:ext cx="1473200" cy="1187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996950" y="4470400"/>
            <a:ext cx="1441450" cy="116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V="1">
            <a:off x="2540000" y="4940300"/>
            <a:ext cx="198755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 flipV="1">
            <a:off x="4540250" y="2463800"/>
            <a:ext cx="194945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2546350" y="2768600"/>
            <a:ext cx="196215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2559050" y="3232150"/>
            <a:ext cx="196850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Oval 17"/>
          <p:cNvSpPr>
            <a:spLocks noChangeArrowheads="1"/>
          </p:cNvSpPr>
          <p:nvPr/>
        </p:nvSpPr>
        <p:spPr bwMode="auto">
          <a:xfrm>
            <a:off x="882650" y="43815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Oval 18"/>
          <p:cNvSpPr>
            <a:spLocks noChangeArrowheads="1"/>
          </p:cNvSpPr>
          <p:nvPr/>
        </p:nvSpPr>
        <p:spPr bwMode="auto">
          <a:xfrm>
            <a:off x="2463800" y="3162300"/>
            <a:ext cx="44450" cy="12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>
            <a:off x="4616450" y="2800350"/>
            <a:ext cx="18923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>
            <a:off x="2533650" y="5702300"/>
            <a:ext cx="197485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>
            <a:off x="4533900" y="2419350"/>
            <a:ext cx="0" cy="3835400"/>
          </a:xfrm>
          <a:prstGeom prst="line">
            <a:avLst/>
          </a:prstGeom>
          <a:noFill/>
          <a:ln w="12700">
            <a:solidFill>
              <a:srgbClr val="D60093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 flipV="1">
            <a:off x="4597400" y="3511550"/>
            <a:ext cx="1911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>
            <a:off x="4597400" y="3848100"/>
            <a:ext cx="19113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4540250" y="5683250"/>
            <a:ext cx="200660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4616450" y="6000750"/>
            <a:ext cx="194945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572000" y="4940300"/>
            <a:ext cx="19748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 flipV="1">
            <a:off x="4597400" y="4673600"/>
            <a:ext cx="19304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8" name="Rectangle 28"/>
          <p:cNvSpPr>
            <a:spLocks noChangeArrowheads="1"/>
          </p:cNvSpPr>
          <p:nvPr/>
        </p:nvSpPr>
        <p:spPr bwMode="auto">
          <a:xfrm>
            <a:off x="1039813" y="31178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(3/8)</a:t>
            </a:r>
          </a:p>
        </p:txBody>
      </p:sp>
      <p:sp>
        <p:nvSpPr>
          <p:cNvPr id="107549" name="Rectangle 29"/>
          <p:cNvSpPr>
            <a:spLocks noChangeArrowheads="1"/>
          </p:cNvSpPr>
          <p:nvPr/>
        </p:nvSpPr>
        <p:spPr bwMode="auto">
          <a:xfrm>
            <a:off x="1128713" y="53975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(5/8)</a:t>
            </a:r>
          </a:p>
        </p:txBody>
      </p:sp>
      <p:sp>
        <p:nvSpPr>
          <p:cNvPr id="107550" name="Rectangle 30"/>
          <p:cNvSpPr>
            <a:spLocks noChangeArrowheads="1"/>
          </p:cNvSpPr>
          <p:nvPr/>
        </p:nvSpPr>
        <p:spPr bwMode="auto">
          <a:xfrm>
            <a:off x="6684963" y="2292350"/>
            <a:ext cx="762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GGG</a:t>
            </a:r>
          </a:p>
        </p:txBody>
      </p:sp>
      <p:sp>
        <p:nvSpPr>
          <p:cNvPr id="107551" name="Rectangle 31"/>
          <p:cNvSpPr>
            <a:spLocks noChangeArrowheads="1"/>
          </p:cNvSpPr>
          <p:nvPr/>
        </p:nvSpPr>
        <p:spPr bwMode="auto">
          <a:xfrm>
            <a:off x="6704013" y="4406900"/>
            <a:ext cx="765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DGG</a:t>
            </a:r>
          </a:p>
        </p:txBody>
      </p:sp>
      <p:sp>
        <p:nvSpPr>
          <p:cNvPr id="107552" name="Rectangle 32"/>
          <p:cNvSpPr>
            <a:spLocks noChangeArrowheads="1"/>
          </p:cNvSpPr>
          <p:nvPr/>
        </p:nvSpPr>
        <p:spPr bwMode="auto">
          <a:xfrm>
            <a:off x="6831013" y="6032500"/>
            <a:ext cx="7715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DDD</a:t>
            </a:r>
          </a:p>
        </p:txBody>
      </p:sp>
      <p:sp>
        <p:nvSpPr>
          <p:cNvPr id="107553" name="Rectangle 33"/>
          <p:cNvSpPr>
            <a:spLocks noChangeArrowheads="1"/>
          </p:cNvSpPr>
          <p:nvPr/>
        </p:nvSpPr>
        <p:spPr bwMode="auto">
          <a:xfrm>
            <a:off x="6710363" y="3263900"/>
            <a:ext cx="765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GDG</a:t>
            </a:r>
          </a:p>
        </p:txBody>
      </p:sp>
      <p:sp>
        <p:nvSpPr>
          <p:cNvPr id="107554" name="Rectangle 34"/>
          <p:cNvSpPr>
            <a:spLocks noChangeArrowheads="1"/>
          </p:cNvSpPr>
          <p:nvPr/>
        </p:nvSpPr>
        <p:spPr bwMode="auto">
          <a:xfrm>
            <a:off x="6723063" y="2762250"/>
            <a:ext cx="765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GGD</a:t>
            </a:r>
          </a:p>
        </p:txBody>
      </p:sp>
      <p:sp>
        <p:nvSpPr>
          <p:cNvPr id="107555" name="Rectangle 35"/>
          <p:cNvSpPr>
            <a:spLocks noChangeArrowheads="1"/>
          </p:cNvSpPr>
          <p:nvPr/>
        </p:nvSpPr>
        <p:spPr bwMode="auto">
          <a:xfrm>
            <a:off x="7605713" y="22542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27/512</a:t>
            </a:r>
          </a:p>
        </p:txBody>
      </p:sp>
      <p:sp>
        <p:nvSpPr>
          <p:cNvPr id="107556" name="Rectangle 36"/>
          <p:cNvSpPr>
            <a:spLocks noChangeArrowheads="1"/>
          </p:cNvSpPr>
          <p:nvPr/>
        </p:nvSpPr>
        <p:spPr bwMode="auto">
          <a:xfrm>
            <a:off x="7624763" y="32448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45/512</a:t>
            </a:r>
          </a:p>
        </p:txBody>
      </p:sp>
      <p:sp>
        <p:nvSpPr>
          <p:cNvPr id="107557" name="Rectangle 37"/>
          <p:cNvSpPr>
            <a:spLocks noChangeArrowheads="1"/>
          </p:cNvSpPr>
          <p:nvPr/>
        </p:nvSpPr>
        <p:spPr bwMode="auto">
          <a:xfrm>
            <a:off x="7643813" y="444500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45/512</a:t>
            </a:r>
          </a:p>
        </p:txBody>
      </p:sp>
      <p:sp>
        <p:nvSpPr>
          <p:cNvPr id="107558" name="Rectangle 38"/>
          <p:cNvSpPr>
            <a:spLocks noChangeArrowheads="1"/>
          </p:cNvSpPr>
          <p:nvPr/>
        </p:nvSpPr>
        <p:spPr bwMode="auto">
          <a:xfrm>
            <a:off x="7643813" y="6045200"/>
            <a:ext cx="1096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125/512</a:t>
            </a:r>
          </a:p>
        </p:txBody>
      </p:sp>
      <p:sp>
        <p:nvSpPr>
          <p:cNvPr id="107559" name="Rectangle 39"/>
          <p:cNvSpPr>
            <a:spLocks noChangeArrowheads="1"/>
          </p:cNvSpPr>
          <p:nvPr/>
        </p:nvSpPr>
        <p:spPr bwMode="auto">
          <a:xfrm>
            <a:off x="7624763" y="27876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45/512</a:t>
            </a:r>
          </a:p>
        </p:txBody>
      </p:sp>
      <p:sp>
        <p:nvSpPr>
          <p:cNvPr id="107560" name="Oval 40"/>
          <p:cNvSpPr>
            <a:spLocks noChangeArrowheads="1"/>
          </p:cNvSpPr>
          <p:nvPr/>
        </p:nvSpPr>
        <p:spPr bwMode="auto">
          <a:xfrm>
            <a:off x="2444750" y="31369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61" name="Oval 41"/>
          <p:cNvSpPr>
            <a:spLocks noChangeArrowheads="1"/>
          </p:cNvSpPr>
          <p:nvPr/>
        </p:nvSpPr>
        <p:spPr bwMode="auto">
          <a:xfrm>
            <a:off x="4483100" y="27051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62" name="Oval 42"/>
          <p:cNvSpPr>
            <a:spLocks noChangeArrowheads="1"/>
          </p:cNvSpPr>
          <p:nvPr/>
        </p:nvSpPr>
        <p:spPr bwMode="auto">
          <a:xfrm>
            <a:off x="4483100" y="37211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63" name="Oval 43"/>
          <p:cNvSpPr>
            <a:spLocks noChangeArrowheads="1"/>
          </p:cNvSpPr>
          <p:nvPr/>
        </p:nvSpPr>
        <p:spPr bwMode="auto">
          <a:xfrm>
            <a:off x="4483100" y="48641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64" name="Oval 44"/>
          <p:cNvSpPr>
            <a:spLocks noChangeArrowheads="1"/>
          </p:cNvSpPr>
          <p:nvPr/>
        </p:nvSpPr>
        <p:spPr bwMode="auto">
          <a:xfrm>
            <a:off x="4470400" y="59055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65" name="Oval 45"/>
          <p:cNvSpPr>
            <a:spLocks noChangeArrowheads="1"/>
          </p:cNvSpPr>
          <p:nvPr/>
        </p:nvSpPr>
        <p:spPr bwMode="auto">
          <a:xfrm>
            <a:off x="2425700" y="56134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66" name="Rectangle 46"/>
          <p:cNvSpPr>
            <a:spLocks noChangeArrowheads="1"/>
          </p:cNvSpPr>
          <p:nvPr/>
        </p:nvSpPr>
        <p:spPr bwMode="auto">
          <a:xfrm>
            <a:off x="2881313" y="25336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(3/8)</a:t>
            </a:r>
          </a:p>
        </p:txBody>
      </p:sp>
      <p:sp>
        <p:nvSpPr>
          <p:cNvPr id="107567" name="Rectangle 47"/>
          <p:cNvSpPr>
            <a:spLocks noChangeArrowheads="1"/>
          </p:cNvSpPr>
          <p:nvPr/>
        </p:nvSpPr>
        <p:spPr bwMode="auto">
          <a:xfrm>
            <a:off x="4837113" y="21399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(3/8)</a:t>
            </a:r>
          </a:p>
        </p:txBody>
      </p:sp>
      <p:sp>
        <p:nvSpPr>
          <p:cNvPr id="107568" name="Rectangle 48"/>
          <p:cNvSpPr>
            <a:spLocks noChangeArrowheads="1"/>
          </p:cNvSpPr>
          <p:nvPr/>
        </p:nvSpPr>
        <p:spPr bwMode="auto">
          <a:xfrm>
            <a:off x="2817813" y="47434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(3/8)</a:t>
            </a:r>
          </a:p>
        </p:txBody>
      </p:sp>
      <p:sp>
        <p:nvSpPr>
          <p:cNvPr id="107569" name="Rectangle 49"/>
          <p:cNvSpPr>
            <a:spLocks noChangeArrowheads="1"/>
          </p:cNvSpPr>
          <p:nvPr/>
        </p:nvSpPr>
        <p:spPr bwMode="auto">
          <a:xfrm>
            <a:off x="5040313" y="42862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(3/8)</a:t>
            </a:r>
          </a:p>
        </p:txBody>
      </p:sp>
      <p:sp>
        <p:nvSpPr>
          <p:cNvPr id="107570" name="Rectangle 50"/>
          <p:cNvSpPr>
            <a:spLocks noChangeArrowheads="1"/>
          </p:cNvSpPr>
          <p:nvPr/>
        </p:nvSpPr>
        <p:spPr bwMode="auto">
          <a:xfrm>
            <a:off x="5243513" y="52895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(3/8)</a:t>
            </a:r>
          </a:p>
        </p:txBody>
      </p:sp>
      <p:sp>
        <p:nvSpPr>
          <p:cNvPr id="107571" name="Rectangle 51"/>
          <p:cNvSpPr>
            <a:spLocks noChangeArrowheads="1"/>
          </p:cNvSpPr>
          <p:nvPr/>
        </p:nvSpPr>
        <p:spPr bwMode="auto">
          <a:xfrm>
            <a:off x="4964113" y="31559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(3/8)</a:t>
            </a:r>
          </a:p>
        </p:txBody>
      </p:sp>
      <p:sp>
        <p:nvSpPr>
          <p:cNvPr id="107572" name="Rectangle 52"/>
          <p:cNvSpPr>
            <a:spLocks noChangeArrowheads="1"/>
          </p:cNvSpPr>
          <p:nvPr/>
        </p:nvSpPr>
        <p:spPr bwMode="auto">
          <a:xfrm>
            <a:off x="3236913" y="31242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(5/8)</a:t>
            </a:r>
          </a:p>
        </p:txBody>
      </p:sp>
      <p:sp>
        <p:nvSpPr>
          <p:cNvPr id="107573" name="Rectangle 53"/>
          <p:cNvSpPr>
            <a:spLocks noChangeArrowheads="1"/>
          </p:cNvSpPr>
          <p:nvPr/>
        </p:nvSpPr>
        <p:spPr bwMode="auto">
          <a:xfrm>
            <a:off x="3262313" y="54356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(5/8)</a:t>
            </a:r>
          </a:p>
        </p:txBody>
      </p:sp>
      <p:sp>
        <p:nvSpPr>
          <p:cNvPr id="107574" name="Rectangle 54"/>
          <p:cNvSpPr>
            <a:spLocks noChangeArrowheads="1"/>
          </p:cNvSpPr>
          <p:nvPr/>
        </p:nvSpPr>
        <p:spPr bwMode="auto">
          <a:xfrm>
            <a:off x="5599113" y="57277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(5/8)</a:t>
            </a:r>
          </a:p>
        </p:txBody>
      </p:sp>
      <p:sp>
        <p:nvSpPr>
          <p:cNvPr id="107575" name="Rectangle 55"/>
          <p:cNvSpPr>
            <a:spLocks noChangeArrowheads="1"/>
          </p:cNvSpPr>
          <p:nvPr/>
        </p:nvSpPr>
        <p:spPr bwMode="auto">
          <a:xfrm>
            <a:off x="7662863" y="38163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75/512</a:t>
            </a:r>
          </a:p>
        </p:txBody>
      </p:sp>
      <p:sp>
        <p:nvSpPr>
          <p:cNvPr id="107576" name="Rectangle 56"/>
          <p:cNvSpPr>
            <a:spLocks noChangeArrowheads="1"/>
          </p:cNvSpPr>
          <p:nvPr/>
        </p:nvSpPr>
        <p:spPr bwMode="auto">
          <a:xfrm>
            <a:off x="7739063" y="49593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75/512</a:t>
            </a:r>
          </a:p>
        </p:txBody>
      </p:sp>
      <p:sp>
        <p:nvSpPr>
          <p:cNvPr id="107577" name="Rectangle 57"/>
          <p:cNvSpPr>
            <a:spLocks noChangeArrowheads="1"/>
          </p:cNvSpPr>
          <p:nvPr/>
        </p:nvSpPr>
        <p:spPr bwMode="auto">
          <a:xfrm>
            <a:off x="7726363" y="54800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75/512</a:t>
            </a:r>
          </a:p>
        </p:txBody>
      </p:sp>
      <p:sp>
        <p:nvSpPr>
          <p:cNvPr id="107578" name="Rectangle 58"/>
          <p:cNvSpPr>
            <a:spLocks noChangeArrowheads="1"/>
          </p:cNvSpPr>
          <p:nvPr/>
        </p:nvSpPr>
        <p:spPr bwMode="auto">
          <a:xfrm>
            <a:off x="6723063" y="3835400"/>
            <a:ext cx="768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GDD</a:t>
            </a:r>
          </a:p>
        </p:txBody>
      </p:sp>
      <p:sp>
        <p:nvSpPr>
          <p:cNvPr id="107579" name="Rectangle 59"/>
          <p:cNvSpPr>
            <a:spLocks noChangeArrowheads="1"/>
          </p:cNvSpPr>
          <p:nvPr/>
        </p:nvSpPr>
        <p:spPr bwMode="auto">
          <a:xfrm>
            <a:off x="6780213" y="4940300"/>
            <a:ext cx="768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DGD</a:t>
            </a:r>
          </a:p>
        </p:txBody>
      </p:sp>
      <p:sp>
        <p:nvSpPr>
          <p:cNvPr id="107580" name="Rectangle 60"/>
          <p:cNvSpPr>
            <a:spLocks noChangeArrowheads="1"/>
          </p:cNvSpPr>
          <p:nvPr/>
        </p:nvSpPr>
        <p:spPr bwMode="auto">
          <a:xfrm>
            <a:off x="6780213" y="5461000"/>
            <a:ext cx="768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DDG</a:t>
            </a:r>
          </a:p>
        </p:txBody>
      </p:sp>
      <p:sp>
        <p:nvSpPr>
          <p:cNvPr id="107581" name="Rectangle 61"/>
          <p:cNvSpPr>
            <a:spLocks noChangeArrowheads="1"/>
          </p:cNvSpPr>
          <p:nvPr/>
        </p:nvSpPr>
        <p:spPr bwMode="auto">
          <a:xfrm>
            <a:off x="5357813" y="25527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(5/8)</a:t>
            </a:r>
          </a:p>
        </p:txBody>
      </p:sp>
      <p:sp>
        <p:nvSpPr>
          <p:cNvPr id="107582" name="Rectangle 62"/>
          <p:cNvSpPr>
            <a:spLocks noChangeArrowheads="1"/>
          </p:cNvSpPr>
          <p:nvPr/>
        </p:nvSpPr>
        <p:spPr bwMode="auto">
          <a:xfrm>
            <a:off x="5472113" y="36830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(5/8)</a:t>
            </a:r>
          </a:p>
        </p:txBody>
      </p:sp>
      <p:sp>
        <p:nvSpPr>
          <p:cNvPr id="107583" name="Rectangle 63"/>
          <p:cNvSpPr>
            <a:spLocks noChangeArrowheads="1"/>
          </p:cNvSpPr>
          <p:nvPr/>
        </p:nvSpPr>
        <p:spPr bwMode="auto">
          <a:xfrm>
            <a:off x="5561013" y="47371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(5/8)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66688"/>
            <a:ext cx="7772400" cy="604837"/>
          </a:xfrm>
          <a:noFill/>
          <a:ln/>
        </p:spPr>
        <p:txBody>
          <a:bodyPr/>
          <a:lstStyle/>
          <a:p>
            <a:r>
              <a:rPr lang="en-US"/>
              <a:t>5.1 Random Variables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104900"/>
            <a:ext cx="7772400" cy="5329238"/>
          </a:xfrm>
          <a:noFill/>
          <a:ln/>
        </p:spPr>
        <p:txBody>
          <a:bodyPr/>
          <a:lstStyle/>
          <a:p>
            <a:r>
              <a:rPr lang="en-US" sz="2000"/>
              <a:t>A </a:t>
            </a:r>
            <a:r>
              <a:rPr lang="en-US" sz="2000" u="sng"/>
              <a:t>random variable</a:t>
            </a:r>
            <a:r>
              <a:rPr lang="en-US" sz="2000"/>
              <a:t> is a numerical description of the outcome of an experiment.</a:t>
            </a:r>
          </a:p>
          <a:p>
            <a:endParaRPr lang="en-US" sz="2000"/>
          </a:p>
          <a:p>
            <a:r>
              <a:rPr lang="en-US" sz="2000"/>
              <a:t>A random variable can be classified as being either discrete or continuous depending on the numerical values it assumes.</a:t>
            </a:r>
          </a:p>
          <a:p>
            <a:endParaRPr lang="en-US" sz="2000"/>
          </a:p>
          <a:p>
            <a:r>
              <a:rPr lang="en-US" sz="2000"/>
              <a:t>A </a:t>
            </a:r>
            <a:r>
              <a:rPr lang="en-US" sz="2000" u="sng"/>
              <a:t>discrete random variable</a:t>
            </a:r>
            <a:r>
              <a:rPr lang="en-US" sz="2000"/>
              <a:t> may assume either a finite number of values or an infinite sequence of values.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A </a:t>
            </a:r>
            <a:r>
              <a:rPr lang="en-US" sz="2000" u="sng"/>
              <a:t>continuous random variable</a:t>
            </a:r>
            <a:r>
              <a:rPr lang="en-US" sz="2000"/>
              <a:t> may assume any numerical value in an interval or collection of intervals.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9388"/>
            <a:ext cx="7772400" cy="814387"/>
          </a:xfrm>
        </p:spPr>
        <p:txBody>
          <a:bodyPr/>
          <a:lstStyle/>
          <a:p>
            <a:r>
              <a:rPr lang="en-US"/>
              <a:t>Example 1 (cont.)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30300"/>
            <a:ext cx="7772400" cy="5126038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</a:t>
            </a:r>
            <a:r>
              <a:rPr lang="en-US"/>
              <a:t>probability distribution of x (the number of nondefective items).</a:t>
            </a:r>
          </a:p>
          <a:p>
            <a:pPr marL="457200" indent="-457200"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x            0               1                 2              3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______________________________________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f(x)   125/512    225/512    135/512   27/512    =512/512</a:t>
            </a:r>
          </a:p>
          <a:p>
            <a:pPr marL="457200" indent="-457200"/>
            <a:endParaRPr lang="en-US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71450"/>
            <a:ext cx="7772400" cy="604838"/>
          </a:xfrm>
          <a:noFill/>
          <a:ln/>
        </p:spPr>
        <p:txBody>
          <a:bodyPr/>
          <a:lstStyle/>
          <a:p>
            <a:r>
              <a:rPr lang="en-US"/>
              <a:t>Example 2:  Evans Electronics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005388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Binomial Probability Distribution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  	Evans is concerned about a low retention rate for employees.  On the basis of past experience, management has seen a turnover of 10% of the hourly employees annually.  Thus, for any hourly employees chosen at random, management estimates a probability of 0.1 that the person will not be with the company next year.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  	Choosing 3 hourly employees a random, what is the probability that 1 of them will leave the company this year?		     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	  	</a:t>
            </a:r>
            <a:r>
              <a:rPr lang="en-US"/>
              <a:t>Let</a:t>
            </a:r>
            <a:r>
              <a:rPr lang="en-US" i="1"/>
              <a:t>:   	     p</a:t>
            </a:r>
            <a:r>
              <a:rPr lang="en-US"/>
              <a:t> = .10,    </a:t>
            </a:r>
            <a:r>
              <a:rPr lang="en-US" i="1"/>
              <a:t>n</a:t>
            </a:r>
            <a:r>
              <a:rPr lang="en-US"/>
              <a:t> = 3,    </a:t>
            </a:r>
            <a:r>
              <a:rPr lang="en-US" i="1"/>
              <a:t>x</a:t>
            </a:r>
            <a:r>
              <a:rPr lang="en-US"/>
              <a:t> = 1 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2013" y="1014413"/>
            <a:ext cx="7772400" cy="50625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Using a Tree Diagram</a:t>
            </a:r>
          </a:p>
        </p:txBody>
      </p:sp>
      <p:sp>
        <p:nvSpPr>
          <p:cNvPr id="19525" name="Rectangle 69"/>
          <p:cNvSpPr>
            <a:spLocks noGrp="1" noChangeArrowheads="1"/>
          </p:cNvSpPr>
          <p:nvPr>
            <p:ph type="title"/>
          </p:nvPr>
        </p:nvSpPr>
        <p:spPr>
          <a:xfrm>
            <a:off x="676275" y="171450"/>
            <a:ext cx="7772400" cy="604838"/>
          </a:xfrm>
          <a:noFill/>
          <a:ln/>
        </p:spPr>
        <p:txBody>
          <a:bodyPr/>
          <a:lstStyle/>
          <a:p>
            <a:r>
              <a:rPr lang="en-US"/>
              <a:t>Example 2 :  Evans Electronics(cont.)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223963" y="1479550"/>
            <a:ext cx="103663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   First</a:t>
            </a:r>
          </a:p>
          <a:p>
            <a:r>
              <a:rPr lang="en-US" u="sng">
                <a:latin typeface="Book Antiqua" pitchFamily="18" charset="0"/>
              </a:rPr>
              <a:t>Worker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3033713" y="1460500"/>
            <a:ext cx="103663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Second</a:t>
            </a:r>
          </a:p>
          <a:p>
            <a:pPr algn="ctr"/>
            <a:r>
              <a:rPr lang="en-US" u="sng">
                <a:latin typeface="Book Antiqua" pitchFamily="18" charset="0"/>
              </a:rPr>
              <a:t>Worker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4957763" y="1460500"/>
            <a:ext cx="103663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Third</a:t>
            </a:r>
          </a:p>
          <a:p>
            <a:pPr algn="ctr"/>
            <a:r>
              <a:rPr lang="en-US" u="sng">
                <a:latin typeface="Book Antiqua" pitchFamily="18" charset="0"/>
              </a:rPr>
              <a:t>Worker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6594475" y="1460500"/>
            <a:ext cx="8413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Value</a:t>
            </a:r>
          </a:p>
          <a:p>
            <a:pPr algn="ctr"/>
            <a:r>
              <a:rPr lang="en-US" u="sng">
                <a:latin typeface="Book Antiqua" pitchFamily="18" charset="0"/>
              </a:rPr>
              <a:t>of </a:t>
            </a:r>
            <a:r>
              <a:rPr lang="en-US" i="1" u="sng">
                <a:latin typeface="Book Antiqua" pitchFamily="18" charset="0"/>
              </a:rPr>
              <a:t>x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7548563" y="1746250"/>
            <a:ext cx="10461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u="sng">
                <a:latin typeface="Book Antiqua" pitchFamily="18" charset="0"/>
              </a:rPr>
              <a:t>Probab.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933450" y="2400300"/>
            <a:ext cx="0" cy="3835400"/>
          </a:xfrm>
          <a:prstGeom prst="line">
            <a:avLst/>
          </a:prstGeom>
          <a:noFill/>
          <a:ln w="12700">
            <a:solidFill>
              <a:srgbClr val="D60093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2495550" y="2400300"/>
            <a:ext cx="0" cy="3835400"/>
          </a:xfrm>
          <a:prstGeom prst="line">
            <a:avLst/>
          </a:prstGeom>
          <a:noFill/>
          <a:ln w="12700">
            <a:solidFill>
              <a:srgbClr val="D60093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971550" y="3225800"/>
            <a:ext cx="1473200" cy="1187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996950" y="4470400"/>
            <a:ext cx="1441450" cy="116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2540000" y="4940300"/>
            <a:ext cx="198755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4540250" y="2463800"/>
            <a:ext cx="194945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2546350" y="2768600"/>
            <a:ext cx="196215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559050" y="3232150"/>
            <a:ext cx="196850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2650" y="43815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2463800" y="3162300"/>
            <a:ext cx="44450" cy="12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616450" y="2800350"/>
            <a:ext cx="18923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533650" y="5702300"/>
            <a:ext cx="197485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533900" y="2419350"/>
            <a:ext cx="0" cy="3835400"/>
          </a:xfrm>
          <a:prstGeom prst="line">
            <a:avLst/>
          </a:prstGeom>
          <a:noFill/>
          <a:ln w="12700">
            <a:solidFill>
              <a:srgbClr val="D60093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4597400" y="3511550"/>
            <a:ext cx="1911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4597400" y="3848100"/>
            <a:ext cx="19113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4540250" y="5683250"/>
            <a:ext cx="200660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4616450" y="6000750"/>
            <a:ext cx="194945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4572000" y="4940300"/>
            <a:ext cx="19748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V="1">
            <a:off x="4597400" y="4673600"/>
            <a:ext cx="19304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976313" y="2978150"/>
            <a:ext cx="1381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Leaves (.1)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1014413" y="5397500"/>
            <a:ext cx="11953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Stays (.9)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6824663" y="2292350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3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6805613" y="4445000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2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6805613" y="6045200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0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6824663" y="3263900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2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6824663" y="2787650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2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6788150" y="3924300"/>
            <a:ext cx="349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6769100" y="4972050"/>
            <a:ext cx="349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6769100" y="5486400"/>
            <a:ext cx="349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2595563" y="4787900"/>
            <a:ext cx="1381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Leaves (.1)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2601913" y="2501900"/>
            <a:ext cx="1381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Leaves (.1)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4573588" y="2882900"/>
            <a:ext cx="736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S (.9)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2614613" y="3568700"/>
            <a:ext cx="11953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Stays (.9)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2614613" y="5892800"/>
            <a:ext cx="11953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Stays (.9)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5453063" y="4057650"/>
            <a:ext cx="736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S (.9)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4573588" y="5067300"/>
            <a:ext cx="736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S (.9)</a:t>
            </a: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5434013" y="6159500"/>
            <a:ext cx="736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S (.9)</a:t>
            </a: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4573588" y="4387850"/>
            <a:ext cx="758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 (.1)</a:t>
            </a: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5468938" y="5359400"/>
            <a:ext cx="758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 (.1)</a:t>
            </a: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5468938" y="3168650"/>
            <a:ext cx="758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 (.1)</a:t>
            </a:r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4573588" y="2254250"/>
            <a:ext cx="758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 (.1)</a:t>
            </a:r>
          </a:p>
        </p:txBody>
      </p: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7605713" y="2254250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.0010</a:t>
            </a:r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7624763" y="3244850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.0090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7643813" y="4445000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.0090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7643813" y="6045200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.7290</a:t>
            </a:r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7624763" y="2787650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.0090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6815138" y="3898900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1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6796088" y="4956175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1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99263" y="5470525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7645400" y="3914775"/>
            <a:ext cx="730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7643813" y="3898900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.0810</a:t>
            </a: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626350" y="5505450"/>
            <a:ext cx="730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626350" y="5010150"/>
            <a:ext cx="730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7624763" y="4987925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.0810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7621588" y="5499100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.0810</a:t>
            </a:r>
          </a:p>
        </p:txBody>
      </p:sp>
      <p:sp>
        <p:nvSpPr>
          <p:cNvPr id="19529" name="Oval 73"/>
          <p:cNvSpPr>
            <a:spLocks noChangeArrowheads="1"/>
          </p:cNvSpPr>
          <p:nvPr/>
        </p:nvSpPr>
        <p:spPr bwMode="auto">
          <a:xfrm>
            <a:off x="2444750" y="31369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0" name="Oval 74"/>
          <p:cNvSpPr>
            <a:spLocks noChangeArrowheads="1"/>
          </p:cNvSpPr>
          <p:nvPr/>
        </p:nvSpPr>
        <p:spPr bwMode="auto">
          <a:xfrm>
            <a:off x="4483100" y="27051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1" name="Oval 75"/>
          <p:cNvSpPr>
            <a:spLocks noChangeArrowheads="1"/>
          </p:cNvSpPr>
          <p:nvPr/>
        </p:nvSpPr>
        <p:spPr bwMode="auto">
          <a:xfrm>
            <a:off x="4483100" y="37211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2" name="Oval 76"/>
          <p:cNvSpPr>
            <a:spLocks noChangeArrowheads="1"/>
          </p:cNvSpPr>
          <p:nvPr/>
        </p:nvSpPr>
        <p:spPr bwMode="auto">
          <a:xfrm>
            <a:off x="4483100" y="48641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3" name="Oval 77"/>
          <p:cNvSpPr>
            <a:spLocks noChangeArrowheads="1"/>
          </p:cNvSpPr>
          <p:nvPr/>
        </p:nvSpPr>
        <p:spPr bwMode="auto">
          <a:xfrm>
            <a:off x="4470400" y="59055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4" name="Oval 78"/>
          <p:cNvSpPr>
            <a:spLocks noChangeArrowheads="1"/>
          </p:cNvSpPr>
          <p:nvPr/>
        </p:nvSpPr>
        <p:spPr bwMode="auto">
          <a:xfrm>
            <a:off x="2425700" y="56134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:  Evans Electronics(cont.)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Probability Distribution for </a:t>
            </a:r>
            <a:r>
              <a:rPr lang="en-US"/>
              <a:t>Evans Electronics</a:t>
            </a:r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x          0         1        2        3</a:t>
            </a: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________________________</a:t>
            </a: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f(x)    .729    .243   .027   .001    </a:t>
            </a:r>
          </a:p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80975"/>
            <a:ext cx="7772400" cy="585788"/>
          </a:xfrm>
          <a:noFill/>
          <a:ln/>
        </p:spPr>
        <p:txBody>
          <a:bodyPr/>
          <a:lstStyle/>
          <a:p>
            <a:r>
              <a:rPr lang="en-US"/>
              <a:t>Binomial Probability Distribution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977900"/>
            <a:ext cx="7772400" cy="51895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olidFill>
                  <a:srgbClr val="FFFF00"/>
                </a:solidFill>
              </a:rPr>
              <a:t>2. Binomial Probability Function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                                          x=0,1,2,…..,n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where:     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  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the probability of </a:t>
            </a:r>
            <a:r>
              <a:rPr lang="en-US" i="1"/>
              <a:t>x</a:t>
            </a:r>
            <a:r>
              <a:rPr lang="en-US"/>
              <a:t> successes in </a:t>
            </a:r>
            <a:r>
              <a:rPr lang="en-US" i="1"/>
              <a:t>n</a:t>
            </a:r>
            <a:r>
              <a:rPr lang="en-US"/>
              <a:t> trials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</a:t>
            </a:r>
            <a:r>
              <a:rPr lang="en-US" i="1"/>
              <a:t>n</a:t>
            </a:r>
            <a:r>
              <a:rPr lang="en-US"/>
              <a:t> = the number of trials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</a:t>
            </a:r>
            <a:r>
              <a:rPr lang="en-US" i="1"/>
              <a:t>p</a:t>
            </a:r>
            <a:r>
              <a:rPr lang="en-US"/>
              <a:t> = the probability of success on any one trial</a:t>
            </a:r>
          </a:p>
        </p:txBody>
      </p:sp>
      <p:graphicFrame>
        <p:nvGraphicFramePr>
          <p:cNvPr id="163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71713" y="2725738"/>
          <a:ext cx="4043362" cy="779462"/>
        </p:xfrm>
        <a:graphic>
          <a:graphicData uri="http://schemas.openxmlformats.org/presentationml/2006/ole">
            <p:oleObj spid="_x0000_s16388" name="Equation" r:id="rId4" imgW="3821040" imgH="747360" progId="EQUATION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722438" y="1454150"/>
          <a:ext cx="5432425" cy="1239838"/>
        </p:xfrm>
        <a:graphic>
          <a:graphicData uri="http://schemas.openxmlformats.org/presentationml/2006/ole">
            <p:oleObj spid="_x0000_s16389" name="Document" r:id="rId5" imgW="4251240" imgH="1180800" progId="Word.Document.8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(cont.)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965200"/>
            <a:ext cx="7772400" cy="5735638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A lot contains 8 items, 5 of which are defective. A sample of 3 items is selected one at a time with replacement for quality inspection.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Let x be the number of nondefective items. Find the probability distribution of x using the binomial function.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       </a:t>
            </a:r>
            <a:r>
              <a:rPr lang="en-US" i="1"/>
              <a:t>p</a:t>
            </a:r>
            <a:r>
              <a:rPr lang="en-US"/>
              <a:t> = 3/8,    </a:t>
            </a:r>
            <a:r>
              <a:rPr lang="en-US" i="1"/>
              <a:t>n</a:t>
            </a:r>
            <a:r>
              <a:rPr lang="en-US"/>
              <a:t> = 3,    </a:t>
            </a:r>
            <a:r>
              <a:rPr lang="en-US" i="1"/>
              <a:t>x</a:t>
            </a:r>
            <a:r>
              <a:rPr lang="en-US"/>
              <a:t> = 0,1,2,3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  <a:p>
            <a:pPr marL="457200" indent="-457200">
              <a:buFont typeface="Monotype Sorts" pitchFamily="2" charset="2"/>
              <a:buNone/>
            </a:pPr>
            <a:endParaRPr lang="en-US">
              <a:solidFill>
                <a:srgbClr val="FFFF00"/>
              </a:solidFill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	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</p:txBody>
      </p:sp>
      <p:graphicFrame>
        <p:nvGraphicFramePr>
          <p:cNvPr id="9523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66963" y="3716338"/>
          <a:ext cx="4043362" cy="779462"/>
        </p:xfrm>
        <a:graphic>
          <a:graphicData uri="http://schemas.openxmlformats.org/presentationml/2006/ole">
            <p:oleObj spid="_x0000_s95236" name="Equation" r:id="rId3" imgW="3821040" imgH="747360" progId="EQUATION">
              <p:embed/>
            </p:oleObj>
          </a:graphicData>
        </a:graphic>
      </p:graphicFrame>
      <p:graphicFrame>
        <p:nvGraphicFramePr>
          <p:cNvPr id="9523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74913" y="4591050"/>
          <a:ext cx="3086100" cy="509588"/>
        </p:xfrm>
        <a:graphic>
          <a:graphicData uri="http://schemas.openxmlformats.org/presentationml/2006/ole">
            <p:oleObj spid="_x0000_s95237" name="MathType Equation" r:id="rId4" imgW="2184120" imgH="419040" progId="Equation">
              <p:embed/>
            </p:oleObj>
          </a:graphicData>
        </a:graphic>
      </p:graphicFrame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5502275" y="4668838"/>
            <a:ext cx="11461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=125/512</a:t>
            </a:r>
          </a:p>
        </p:txBody>
      </p:sp>
      <p:graphicFrame>
        <p:nvGraphicFramePr>
          <p:cNvPr id="9523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90775" y="5289550"/>
          <a:ext cx="4092575" cy="547688"/>
        </p:xfrm>
        <a:graphic>
          <a:graphicData uri="http://schemas.openxmlformats.org/presentationml/2006/ole">
            <p:oleObj spid="_x0000_s95239" name="MathType Equation" r:id="rId5" imgW="2869920" imgH="41904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47638"/>
            <a:ext cx="7772400" cy="642937"/>
          </a:xfrm>
          <a:noFill/>
          <a:ln/>
        </p:spPr>
        <p:txBody>
          <a:bodyPr/>
          <a:lstStyle/>
          <a:p>
            <a:r>
              <a:rPr lang="en-US"/>
              <a:t>Example 2 :  Evans Electronics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1079500"/>
            <a:ext cx="7772400" cy="53800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00"/>
                </a:solidFill>
              </a:rPr>
              <a:t>Using the Binomial Probability Function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Choosing 3 hourly employees a random, what is the probability that 1 of them will leave the company this year?		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i="1"/>
              <a:t>	  	</a:t>
            </a:r>
            <a:r>
              <a:rPr lang="en-US" sz="2000"/>
              <a:t>Let</a:t>
            </a:r>
            <a:r>
              <a:rPr lang="en-US" sz="2000" i="1"/>
              <a:t>:   	     p</a:t>
            </a:r>
            <a:r>
              <a:rPr lang="en-US" sz="2000"/>
              <a:t> = .10,    </a:t>
            </a:r>
            <a:r>
              <a:rPr lang="en-US" sz="2000" i="1"/>
              <a:t>n</a:t>
            </a:r>
            <a:r>
              <a:rPr lang="en-US" sz="2000"/>
              <a:t> = 3,  </a:t>
            </a:r>
            <a:r>
              <a:rPr lang="en-US" sz="2000" i="1"/>
              <a:t>x</a:t>
            </a:r>
            <a:r>
              <a:rPr lang="en-US" sz="2000"/>
              <a:t> = 0,1,2,3</a:t>
            </a:r>
            <a:endParaRPr lang="en-US" sz="20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9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9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	        = (3)(0.1)(0.81)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9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	        = .243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cs typeface="Times New Roman" pitchFamily="18" charset="0"/>
              </a:rPr>
              <a:t>  x          0         1        2        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cs typeface="Times New Roman" pitchFamily="18" charset="0"/>
              </a:rPr>
              <a:t>________________________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cs typeface="Times New Roman" pitchFamily="18" charset="0"/>
              </a:rPr>
              <a:t>  f(x)    .729    .243   .027   .001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</p:txBody>
      </p:sp>
      <p:graphicFrame>
        <p:nvGraphicFramePr>
          <p:cNvPr id="1741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63763" y="2624138"/>
          <a:ext cx="4043362" cy="779462"/>
        </p:xfrm>
        <a:graphic>
          <a:graphicData uri="http://schemas.openxmlformats.org/presentationml/2006/ole">
            <p:oleObj spid="_x0000_s17412" name="Equation" r:id="rId4" imgW="3821040" imgH="747360" progId="EQUATION">
              <p:embed/>
            </p:oleObj>
          </a:graphicData>
        </a:graphic>
      </p:graphicFrame>
      <p:graphicFrame>
        <p:nvGraphicFramePr>
          <p:cNvPr id="1741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13038" y="3600450"/>
          <a:ext cx="3014662" cy="509588"/>
        </p:xfrm>
        <a:graphic>
          <a:graphicData uri="http://schemas.openxmlformats.org/presentationml/2006/ole">
            <p:oleObj spid="_x0000_s17413" name="MathType Equation" r:id="rId5" imgW="2133360" imgH="41904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</a:t>
            </a:r>
            <a:br>
              <a:rPr lang="en-US"/>
            </a:br>
            <a:r>
              <a:rPr lang="en-US"/>
              <a:t>Binomial Probabilities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Formula Worksheet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143000" y="1733550"/>
          <a:ext cx="6838950" cy="3467100"/>
        </p:xfrm>
        <a:graphic>
          <a:graphicData uri="http://schemas.openxmlformats.org/presentationml/2006/ole">
            <p:oleObj spid="_x0000_s70660" name="Worksheet" r:id="rId3" imgW="3257821" imgH="1648307" progId="Excel.Sheet.8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</a:t>
            </a:r>
            <a:br>
              <a:rPr lang="en-US"/>
            </a:br>
            <a:r>
              <a:rPr lang="en-US"/>
              <a:t>Binomial Probabilities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Value Worksheet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143000" y="1733550"/>
          <a:ext cx="6838950" cy="3467100"/>
        </p:xfrm>
        <a:graphic>
          <a:graphicData uri="http://schemas.openxmlformats.org/presentationml/2006/ole">
            <p:oleObj spid="_x0000_s73732" name="Worksheet" r:id="rId3" imgW="3257821" imgH="1648307" progId="Excel.Sheet.8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</a:t>
            </a:r>
            <a:br>
              <a:rPr lang="en-US"/>
            </a:br>
            <a:r>
              <a:rPr lang="en-US"/>
              <a:t>Cumulative Binomial Probabilities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Formula Worksheet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143000" y="1733550"/>
          <a:ext cx="6838950" cy="3467100"/>
        </p:xfrm>
        <a:graphic>
          <a:graphicData uri="http://schemas.openxmlformats.org/presentationml/2006/ole">
            <p:oleObj spid="_x0000_s77828" name="Worksheet" r:id="rId3" imgW="3257821" imgH="1648307" progId="Excel.Sheet.8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19063"/>
            <a:ext cx="7772400" cy="700087"/>
          </a:xfrm>
          <a:noFill/>
          <a:ln/>
        </p:spPr>
        <p:txBody>
          <a:bodyPr/>
          <a:lstStyle/>
          <a:p>
            <a:r>
              <a:rPr lang="en-US"/>
              <a:t>Discrete random variable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9663"/>
            <a:ext cx="7772400" cy="50292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Discrete random variable with a finite number of values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Let </a:t>
            </a:r>
            <a:r>
              <a:rPr lang="en-US" i="1"/>
              <a:t>x</a:t>
            </a:r>
            <a:r>
              <a:rPr lang="en-US"/>
              <a:t> = number of TV sets sold at the store in one day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  where </a:t>
            </a:r>
            <a:r>
              <a:rPr lang="en-US" i="1"/>
              <a:t>x</a:t>
            </a:r>
            <a:r>
              <a:rPr lang="en-US"/>
              <a:t> can take on 5 values (0, 1, 2, 3, 4)</a:t>
            </a:r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r>
              <a:rPr lang="en-US">
                <a:solidFill>
                  <a:srgbClr val="FFFF00"/>
                </a:solidFill>
              </a:rPr>
              <a:t>Discrete random variable with an infinite sequence of values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Let </a:t>
            </a:r>
            <a:r>
              <a:rPr lang="en-US" i="1"/>
              <a:t>x</a:t>
            </a:r>
            <a:r>
              <a:rPr lang="en-US"/>
              <a:t> = number of customers arriving in one day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  where </a:t>
            </a:r>
            <a:r>
              <a:rPr lang="en-US" i="1"/>
              <a:t>x</a:t>
            </a:r>
            <a:r>
              <a:rPr lang="en-US"/>
              <a:t> can take on the values 0, 1, 2, . . 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We can count the customers arriving, but there is no finite upper limit on the number that might arrive.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</a:t>
            </a:r>
            <a:br>
              <a:rPr lang="en-US"/>
            </a:br>
            <a:r>
              <a:rPr lang="en-US"/>
              <a:t>Cumulative Binomial Probabilities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Value Worksheet</a:t>
            </a: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143000" y="1733550"/>
          <a:ext cx="6838950" cy="3467100"/>
        </p:xfrm>
        <a:graphic>
          <a:graphicData uri="http://schemas.openxmlformats.org/presentationml/2006/ole">
            <p:oleObj spid="_x0000_s78852" name="Worksheet" r:id="rId3" imgW="3257821" imgH="1648307" progId="Excel.Sheet.8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588" y="965200"/>
            <a:ext cx="7772400" cy="5697538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Five percent of American truck drivers are women . Suppose 10 truck drivers are selected randomly to be interviewed about quality of work conditions.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a. What is the probability that two of the drivers are women?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Let</a:t>
            </a:r>
            <a:r>
              <a:rPr lang="en-US" i="1"/>
              <a:t>:   	     p</a:t>
            </a:r>
            <a:r>
              <a:rPr lang="en-US"/>
              <a:t> = .05,    </a:t>
            </a:r>
            <a:r>
              <a:rPr lang="en-US" i="1"/>
              <a:t>n</a:t>
            </a:r>
            <a:r>
              <a:rPr lang="en-US"/>
              <a:t> = 10,  </a:t>
            </a:r>
            <a:r>
              <a:rPr lang="en-US" i="1"/>
              <a:t>x</a:t>
            </a:r>
            <a:r>
              <a:rPr lang="en-US"/>
              <a:t> = 2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  <a:p>
            <a:pPr marL="457200" indent="-457200">
              <a:buFont typeface="Monotype Sorts" pitchFamily="2" charset="2"/>
              <a:buNone/>
            </a:pPr>
            <a:endParaRPr lang="en-US"/>
          </a:p>
          <a:p>
            <a:pPr marL="457200" indent="-457200">
              <a:buFont typeface="Monotype Sorts" pitchFamily="2" charset="2"/>
              <a:buNone/>
            </a:pPr>
            <a:endParaRPr lang="en-US"/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b. What is the probability that at least two of the drivers are women?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</p:txBody>
      </p:sp>
      <p:graphicFrame>
        <p:nvGraphicFramePr>
          <p:cNvPr id="962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66838" y="3498850"/>
          <a:ext cx="4056062" cy="509588"/>
        </p:xfrm>
        <a:graphic>
          <a:graphicData uri="http://schemas.openxmlformats.org/presentationml/2006/ole">
            <p:oleObj spid="_x0000_s96260" name="MathType Equation" r:id="rId3" imgW="2869920" imgH="41904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 (cont.)</a:t>
            </a: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915988" y="2625725"/>
          <a:ext cx="7772400" cy="2909888"/>
        </p:xfrm>
        <a:graphic>
          <a:graphicData uri="http://schemas.openxmlformats.org/presentationml/2006/ole">
            <p:oleObj spid="_x0000_s105475" name="MathType Equation" r:id="rId4" imgW="3670200" imgH="1091880" progId="Equation">
              <p:embed/>
            </p:oleObj>
          </a:graphicData>
        </a:graphic>
      </p:graphicFrame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3314700" y="2108200"/>
            <a:ext cx="459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3867150" y="1658938"/>
            <a:ext cx="3213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800">
                <a:latin typeface="Book Antiqua" pitchFamily="18" charset="0"/>
              </a:rPr>
              <a:t>0       1        2         3 ……….   10</a:t>
            </a:r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4292600" y="15875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5435600" y="15875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4889500" y="162560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6680200" y="16510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>
            <a:off x="3822700" y="1663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>
            <a:off x="7239000" y="17399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66688"/>
            <a:ext cx="7772400" cy="604837"/>
          </a:xfrm>
          <a:noFill/>
          <a:ln/>
        </p:spPr>
        <p:txBody>
          <a:bodyPr/>
          <a:lstStyle/>
          <a:p>
            <a:r>
              <a:rPr lang="en-US"/>
              <a:t>Binomial Probability Distribution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04900"/>
            <a:ext cx="7772400" cy="43815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Expected Value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 </a:t>
            </a:r>
            <a:r>
              <a:rPr lang="en-US" i="1"/>
              <a:t>E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>
                <a:latin typeface="Symbol" pitchFamily="18" charset="2"/>
              </a:rPr>
              <a:t></a:t>
            </a:r>
            <a:r>
              <a:rPr lang="en-US"/>
              <a:t> = </a:t>
            </a:r>
            <a:r>
              <a:rPr lang="en-US" i="1"/>
              <a:t>np</a:t>
            </a:r>
            <a:endParaRPr lang="en-US"/>
          </a:p>
          <a:p>
            <a:r>
              <a:rPr lang="en-US">
                <a:solidFill>
                  <a:srgbClr val="FFFF00"/>
                </a:solidFill>
              </a:rPr>
              <a:t>Variance</a:t>
            </a:r>
          </a:p>
          <a:p>
            <a:pPr lvl="3">
              <a:buFontTx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     Var(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 </a:t>
            </a:r>
            <a:r>
              <a:rPr lang="en-US" sz="24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  <a:p>
            <a:r>
              <a:rPr lang="en-US">
                <a:solidFill>
                  <a:srgbClr val="FFFF00"/>
                </a:solidFill>
              </a:rPr>
              <a:t>Standard Deviation</a:t>
            </a:r>
          </a:p>
        </p:txBody>
      </p:sp>
      <p:graphicFrame>
        <p:nvGraphicFramePr>
          <p:cNvPr id="2048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17838" y="3433763"/>
          <a:ext cx="2909887" cy="369887"/>
        </p:xfrm>
        <a:graphic>
          <a:graphicData uri="http://schemas.openxmlformats.org/presentationml/2006/ole">
            <p:oleObj spid="_x0000_s20484" name="Equation" r:id="rId4" imgW="2919240" imgH="37908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61913"/>
            <a:ext cx="7772400" cy="814387"/>
          </a:xfrm>
          <a:noFill/>
          <a:ln/>
        </p:spPr>
        <p:txBody>
          <a:bodyPr/>
          <a:lstStyle/>
          <a:p>
            <a:r>
              <a:rPr lang="en-US"/>
              <a:t>Example 2 :  Evans Electronics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475" y="1054100"/>
            <a:ext cx="7772400" cy="5100638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Binomial Probability Distribution</a:t>
            </a:r>
          </a:p>
          <a:p>
            <a:pPr>
              <a:buFont typeface="Monotype Sorts" pitchFamily="2" charset="2"/>
              <a:buNone/>
            </a:pPr>
            <a:r>
              <a:rPr lang="en-US"/>
              <a:t>Choosing 3 hourly employees a random, what is the expected value and sta.deviation of number of employees that will leave the company this year?	</a:t>
            </a:r>
            <a:endParaRPr lang="en-US">
              <a:solidFill>
                <a:srgbClr val="FFFF00"/>
              </a:solidFill>
            </a:endParaRPr>
          </a:p>
          <a:p>
            <a:pPr lvl="1"/>
            <a:r>
              <a:rPr lang="en-US">
                <a:solidFill>
                  <a:srgbClr val="FFFF00"/>
                </a:solidFill>
              </a:rPr>
              <a:t>Expected Value</a:t>
            </a:r>
          </a:p>
          <a:p>
            <a:pPr lvl="1">
              <a:buFontTx/>
              <a:buNone/>
            </a:pPr>
            <a:r>
              <a:rPr lang="en-US" i="1"/>
              <a:t>		    E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 = 3(.1) = .3 employees out of  3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Variance</a:t>
            </a:r>
          </a:p>
          <a:p>
            <a:pPr lvl="1"/>
            <a:endParaRPr lang="en-US">
              <a:solidFill>
                <a:srgbClr val="FFFF00"/>
              </a:solidFill>
            </a:endParaRPr>
          </a:p>
          <a:p>
            <a:pPr lvl="1">
              <a:buFontTx/>
              <a:buNone/>
            </a:pPr>
            <a:r>
              <a:rPr lang="en-US"/>
              <a:t>		 	 Var(x) = </a:t>
            </a:r>
            <a:r>
              <a:rPr lang="en-US" i="1">
                <a:latin typeface="Symbol" pitchFamily="18" charset="2"/>
              </a:rPr>
              <a:t> </a:t>
            </a:r>
            <a:r>
              <a:rPr lang="en-US" baseline="30000"/>
              <a:t>2</a:t>
            </a:r>
            <a:r>
              <a:rPr lang="en-US"/>
              <a:t> = 3(.1)(.9) = .27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Standard Deviation</a:t>
            </a:r>
          </a:p>
        </p:txBody>
      </p:sp>
      <p:graphicFrame>
        <p:nvGraphicFramePr>
          <p:cNvPr id="2150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89113" y="5411788"/>
          <a:ext cx="5137150" cy="533400"/>
        </p:xfrm>
        <a:graphic>
          <a:graphicData uri="http://schemas.openxmlformats.org/presentationml/2006/ole">
            <p:oleObj spid="_x0000_s21508" name="Equation" r:id="rId4" imgW="2438280" imgH="2538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95263"/>
            <a:ext cx="7772400" cy="547687"/>
          </a:xfrm>
          <a:noFill/>
          <a:ln/>
        </p:spPr>
        <p:txBody>
          <a:bodyPr/>
          <a:lstStyle/>
          <a:p>
            <a:r>
              <a:rPr lang="en-US"/>
              <a:t>5.5 Poisson Probability Distribution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104900"/>
            <a:ext cx="7772400" cy="43815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Properties of a Poisson Experiment</a:t>
            </a:r>
          </a:p>
          <a:p>
            <a:pPr lvl="1"/>
            <a:r>
              <a:rPr lang="en-US"/>
              <a:t>The probability of an occurrence is the same for any two intervals of equal length.</a:t>
            </a:r>
          </a:p>
          <a:p>
            <a:pPr lvl="1"/>
            <a:r>
              <a:rPr lang="en-US"/>
              <a:t>The occurrence or nonoccurrence in any interval is independent of the occurrence or nonoccurrence in any other interval.</a:t>
            </a: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95263"/>
            <a:ext cx="7772400" cy="547687"/>
          </a:xfrm>
          <a:noFill/>
          <a:ln/>
        </p:spPr>
        <p:txBody>
          <a:bodyPr/>
          <a:lstStyle/>
          <a:p>
            <a:r>
              <a:rPr lang="en-US"/>
              <a:t>Poisson Probability Distribution(cont.)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643438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Poisson Probability Function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X=0,1,2,……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where: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i="1"/>
              <a:t>f(x) </a:t>
            </a:r>
            <a:r>
              <a:rPr lang="en-US"/>
              <a:t>= probability of </a:t>
            </a:r>
            <a:r>
              <a:rPr lang="en-US" i="1"/>
              <a:t>x</a:t>
            </a:r>
            <a:r>
              <a:rPr lang="en-US"/>
              <a:t> occurrences in an interval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  = mean number of occurrences in an interval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</a:t>
            </a:r>
            <a:r>
              <a:rPr lang="en-US" i="1"/>
              <a:t>e</a:t>
            </a:r>
            <a:r>
              <a:rPr lang="en-US"/>
              <a:t> = 2.71828 </a:t>
            </a:r>
          </a:p>
        </p:txBody>
      </p:sp>
      <p:graphicFrame>
        <p:nvGraphicFramePr>
          <p:cNvPr id="235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16325" y="1743075"/>
          <a:ext cx="1873250" cy="823913"/>
        </p:xfrm>
        <a:graphic>
          <a:graphicData uri="http://schemas.openxmlformats.org/presentationml/2006/ole">
            <p:oleObj spid="_x0000_s23556" name="Equation" r:id="rId4" imgW="1484280" imgH="65880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147638"/>
            <a:ext cx="7772400" cy="642937"/>
          </a:xfrm>
          <a:noFill/>
          <a:ln/>
        </p:spPr>
        <p:txBody>
          <a:bodyPr/>
          <a:lstStyle/>
          <a:p>
            <a:r>
              <a:rPr lang="en-US"/>
              <a:t>Example 1 :  Mercy Hospital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987425"/>
            <a:ext cx="7772400" cy="53594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Using the Poisson Probability Function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Patients arrive at the emergency room of Mercy Hospital at the average rate of 6 per hour on weekend evenings.  What is the probability of 4 arrivals in 30 minutes on a weekend evening?No arrival on a weekend evening? At least 1 arrival on a weekend evening ?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 = 6/hour = 3/half-hour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</a:t>
            </a:r>
            <a:br>
              <a:rPr lang="en-US"/>
            </a:br>
            <a:r>
              <a:rPr lang="en-US"/>
              <a:t>Poisson Probabilities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Formula Worksheet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352550" y="1733550"/>
          <a:ext cx="6515100" cy="3714750"/>
        </p:xfrm>
        <a:graphic>
          <a:graphicData uri="http://schemas.openxmlformats.org/presentationml/2006/ole">
            <p:oleObj spid="_x0000_s74756" name="Worksheet" r:id="rId3" imgW="3057751" imgH="1962632" progId="Excel.Sheet.8">
              <p:embed/>
            </p:oleObj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384425" y="5443538"/>
            <a:ext cx="681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Etc.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356225" y="5443538"/>
            <a:ext cx="681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Etc.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</a:t>
            </a:r>
            <a:br>
              <a:rPr lang="en-US"/>
            </a:br>
            <a:r>
              <a:rPr lang="en-US"/>
              <a:t>Poisson Probabilities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Value Worksheet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352550" y="1733550"/>
          <a:ext cx="6515100" cy="3695700"/>
        </p:xfrm>
        <a:graphic>
          <a:graphicData uri="http://schemas.openxmlformats.org/presentationml/2006/ole">
            <p:oleObj spid="_x0000_s75780" name="Worksheet" r:id="rId3" imgW="3124561" imgH="1962632" progId="Excel.Sheet.8">
              <p:embed/>
            </p:oleObj>
          </a:graphicData>
        </a:graphic>
      </p:graphicFrame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384425" y="5443538"/>
            <a:ext cx="681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Etc.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5356225" y="5443538"/>
            <a:ext cx="681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Etc.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217488"/>
            <a:ext cx="7772400" cy="814387"/>
          </a:xfrm>
        </p:spPr>
        <p:txBody>
          <a:bodyPr/>
          <a:lstStyle/>
          <a:p>
            <a:r>
              <a:rPr lang="en-US"/>
              <a:t>A continuous random variable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588" y="1104900"/>
            <a:ext cx="7772400" cy="5037138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 continuous random variable</a:t>
            </a:r>
            <a:r>
              <a:rPr lang="en-US"/>
              <a:t> can assume any value in an interval on the real line or in a collection of intervals.</a:t>
            </a:r>
          </a:p>
          <a:p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EX. MTS electronics sells speaker cable by the foot.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x= number of feet of cable purchased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The random variable x can take on an infinite number of values. For example:  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50, 50.5, 50.25, 50.125, …..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0 &lt; x &lt; ? </a:t>
            </a:r>
          </a:p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</a:t>
            </a:r>
            <a:br>
              <a:rPr lang="en-US"/>
            </a:br>
            <a:r>
              <a:rPr lang="en-US"/>
              <a:t>Cumulative Poisson Probabilities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Formula Worksheet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352550" y="1733550"/>
          <a:ext cx="6515100" cy="3676650"/>
        </p:xfrm>
        <a:graphic>
          <a:graphicData uri="http://schemas.openxmlformats.org/presentationml/2006/ole">
            <p:oleObj spid="_x0000_s79877" name="Worksheet" r:id="rId3" imgW="3124561" imgH="1962632" progId="Excel.Sheet.8">
              <p:embed/>
            </p:oleObj>
          </a:graphicData>
        </a:graphic>
      </p:graphicFrame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384425" y="5443538"/>
            <a:ext cx="681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Etc.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356225" y="5443538"/>
            <a:ext cx="681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Etc.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</a:t>
            </a:r>
            <a:br>
              <a:rPr lang="en-US"/>
            </a:br>
            <a:r>
              <a:rPr lang="en-US"/>
              <a:t>Cumulative Poisson Probabilities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Value Worksheet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352550" y="1733550"/>
          <a:ext cx="6515100" cy="3676650"/>
        </p:xfrm>
        <a:graphic>
          <a:graphicData uri="http://schemas.openxmlformats.org/presentationml/2006/ole">
            <p:oleObj spid="_x0000_s80900" name="Worksheet" r:id="rId3" imgW="3124561" imgH="1962632" progId="Excel.Sheet.8">
              <p:embed/>
            </p:oleObj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384425" y="5443538"/>
            <a:ext cx="681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Etc.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356225" y="5443538"/>
            <a:ext cx="681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Etc.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5.6 Hypergeometric Probability Distribution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23950"/>
            <a:ext cx="7772400" cy="4643438"/>
          </a:xfrm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hypergeometric distribution</a:t>
            </a:r>
            <a:r>
              <a:rPr lang="en-US"/>
              <a:t> is closely related to the binomial distribution.</a:t>
            </a:r>
          </a:p>
          <a:p>
            <a:endParaRPr lang="en-US"/>
          </a:p>
          <a:p>
            <a:r>
              <a:rPr lang="en-US"/>
              <a:t>With the hypergeometric distribution, the trials are not independent, and the probability of success changes from trial to trial.</a:t>
            </a: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088" y="1092200"/>
            <a:ext cx="7772400" cy="5354638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  <a:cs typeface="Times New Roman" pitchFamily="18" charset="0"/>
              </a:rPr>
              <a:t>1. Using the law of dependency (Tree Diagram)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A lot contains 8 items, 5 of which are defective. A sample of 3 items is selected one at a time </a:t>
            </a:r>
            <a:r>
              <a:rPr lang="en-US" u="sng"/>
              <a:t>without replacement</a:t>
            </a:r>
            <a:r>
              <a:rPr lang="en-US"/>
              <a:t> for quality inspection.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a. Is this experiment a Hypergeometric experiment?</a:t>
            </a:r>
          </a:p>
          <a:p>
            <a:pPr>
              <a:buFont typeface="Monotype Sorts" pitchFamily="2" charset="2"/>
              <a:buNone/>
            </a:pPr>
            <a:r>
              <a:rPr lang="en-US"/>
              <a:t>b. Let x be the number of nondefective items. Find the probability distribution of x.</a:t>
            </a:r>
          </a:p>
          <a:p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5630863" y="4956175"/>
            <a:ext cx="83026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Book Antiqua" pitchFamily="18" charset="0"/>
              </a:rPr>
              <a:t>D=5  G=3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6548438" y="6200775"/>
            <a:ext cx="4413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Book Antiqua" pitchFamily="18" charset="0"/>
              </a:rPr>
              <a:t>n=3</a:t>
            </a:r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>
            <a:off x="5537200" y="4711700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5549900" y="5600700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V="1">
            <a:off x="6743700" y="477520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6248400" y="5638800"/>
            <a:ext cx="431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2013" y="1014413"/>
            <a:ext cx="7772400" cy="543083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FF00"/>
                </a:solidFill>
                <a:cs typeface="Times New Roman" pitchFamily="18" charset="0"/>
              </a:rPr>
              <a:t>1. Using the law of dependency (Tree Diagram)</a:t>
            </a:r>
          </a:p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247775" y="184150"/>
            <a:ext cx="7239000" cy="604838"/>
          </a:xfrm>
          <a:noFill/>
          <a:ln/>
        </p:spPr>
        <p:txBody>
          <a:bodyPr/>
          <a:lstStyle/>
          <a:p>
            <a:r>
              <a:rPr lang="en-US"/>
              <a:t>Example 1 (cont.)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223963" y="1479550"/>
            <a:ext cx="87788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   First</a:t>
            </a:r>
          </a:p>
          <a:p>
            <a:endParaRPr lang="en-US" u="sng">
              <a:latin typeface="Book Antiqua" pitchFamily="18" charset="0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3055938" y="1460500"/>
            <a:ext cx="990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Second</a:t>
            </a:r>
          </a:p>
          <a:p>
            <a:pPr algn="ctr"/>
            <a:endParaRPr lang="en-US" u="sng">
              <a:latin typeface="Book Antiqua" pitchFamily="18" charset="0"/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5068888" y="1460500"/>
            <a:ext cx="81438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Third</a:t>
            </a:r>
          </a:p>
          <a:p>
            <a:pPr algn="ctr"/>
            <a:endParaRPr lang="en-US" u="sng">
              <a:latin typeface="Book Antiqua" pitchFamily="18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594475" y="1460500"/>
            <a:ext cx="8413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Value</a:t>
            </a:r>
          </a:p>
          <a:p>
            <a:pPr algn="ctr"/>
            <a:r>
              <a:rPr lang="en-US" u="sng">
                <a:latin typeface="Book Antiqua" pitchFamily="18" charset="0"/>
              </a:rPr>
              <a:t>of </a:t>
            </a:r>
            <a:r>
              <a:rPr lang="en-US" i="1" u="sng">
                <a:latin typeface="Book Antiqua" pitchFamily="18" charset="0"/>
              </a:rPr>
              <a:t>x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7548563" y="1746250"/>
            <a:ext cx="10461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u="sng">
                <a:latin typeface="Book Antiqua" pitchFamily="18" charset="0"/>
              </a:rPr>
              <a:t>Probab.</a:t>
            </a:r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933450" y="2400300"/>
            <a:ext cx="0" cy="3835400"/>
          </a:xfrm>
          <a:prstGeom prst="line">
            <a:avLst/>
          </a:prstGeom>
          <a:noFill/>
          <a:ln w="12700">
            <a:solidFill>
              <a:srgbClr val="D60093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2495550" y="2400300"/>
            <a:ext cx="0" cy="3835400"/>
          </a:xfrm>
          <a:prstGeom prst="line">
            <a:avLst/>
          </a:prstGeom>
          <a:noFill/>
          <a:ln w="12700">
            <a:solidFill>
              <a:srgbClr val="D60093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V="1">
            <a:off x="971550" y="3225800"/>
            <a:ext cx="1473200" cy="1187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996950" y="4470400"/>
            <a:ext cx="1441450" cy="116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 flipV="1">
            <a:off x="2540000" y="4940300"/>
            <a:ext cx="198755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 flipV="1">
            <a:off x="4540250" y="2463800"/>
            <a:ext cx="194945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 flipV="1">
            <a:off x="2546350" y="2768600"/>
            <a:ext cx="196215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559050" y="3232150"/>
            <a:ext cx="196850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882650" y="43815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2463800" y="3162300"/>
            <a:ext cx="44450" cy="12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Line 19"/>
          <p:cNvSpPr>
            <a:spLocks noChangeShapeType="1"/>
          </p:cNvSpPr>
          <p:nvPr/>
        </p:nvSpPr>
        <p:spPr bwMode="auto">
          <a:xfrm>
            <a:off x="4616450" y="2800350"/>
            <a:ext cx="18923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6" name="Line 20"/>
          <p:cNvSpPr>
            <a:spLocks noChangeShapeType="1"/>
          </p:cNvSpPr>
          <p:nvPr/>
        </p:nvSpPr>
        <p:spPr bwMode="auto">
          <a:xfrm>
            <a:off x="2533650" y="5702300"/>
            <a:ext cx="197485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7" name="Line 21"/>
          <p:cNvSpPr>
            <a:spLocks noChangeShapeType="1"/>
          </p:cNvSpPr>
          <p:nvPr/>
        </p:nvSpPr>
        <p:spPr bwMode="auto">
          <a:xfrm>
            <a:off x="4533900" y="2419350"/>
            <a:ext cx="0" cy="3835400"/>
          </a:xfrm>
          <a:prstGeom prst="line">
            <a:avLst/>
          </a:prstGeom>
          <a:noFill/>
          <a:ln w="12700">
            <a:solidFill>
              <a:srgbClr val="D60093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8" name="Line 22"/>
          <p:cNvSpPr>
            <a:spLocks noChangeShapeType="1"/>
          </p:cNvSpPr>
          <p:nvPr/>
        </p:nvSpPr>
        <p:spPr bwMode="auto">
          <a:xfrm flipV="1">
            <a:off x="4597400" y="3511550"/>
            <a:ext cx="1911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>
            <a:off x="4597400" y="3848100"/>
            <a:ext cx="19113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00" name="Line 24"/>
          <p:cNvSpPr>
            <a:spLocks noChangeShapeType="1"/>
          </p:cNvSpPr>
          <p:nvPr/>
        </p:nvSpPr>
        <p:spPr bwMode="auto">
          <a:xfrm flipV="1">
            <a:off x="4540250" y="5683250"/>
            <a:ext cx="200660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4616450" y="6000750"/>
            <a:ext cx="194945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02" name="Line 26"/>
          <p:cNvSpPr>
            <a:spLocks noChangeShapeType="1"/>
          </p:cNvSpPr>
          <p:nvPr/>
        </p:nvSpPr>
        <p:spPr bwMode="auto">
          <a:xfrm>
            <a:off x="4572000" y="4940300"/>
            <a:ext cx="19748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03" name="Line 27"/>
          <p:cNvSpPr>
            <a:spLocks noChangeShapeType="1"/>
          </p:cNvSpPr>
          <p:nvPr/>
        </p:nvSpPr>
        <p:spPr bwMode="auto">
          <a:xfrm flipV="1">
            <a:off x="4597400" y="4673600"/>
            <a:ext cx="19304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04" name="Rectangle 28"/>
          <p:cNvSpPr>
            <a:spLocks noChangeArrowheads="1"/>
          </p:cNvSpPr>
          <p:nvPr/>
        </p:nvSpPr>
        <p:spPr bwMode="auto">
          <a:xfrm>
            <a:off x="1039813" y="31178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(3/8)</a:t>
            </a:r>
          </a:p>
        </p:txBody>
      </p:sp>
      <p:sp>
        <p:nvSpPr>
          <p:cNvPr id="101405" name="Rectangle 29"/>
          <p:cNvSpPr>
            <a:spLocks noChangeArrowheads="1"/>
          </p:cNvSpPr>
          <p:nvPr/>
        </p:nvSpPr>
        <p:spPr bwMode="auto">
          <a:xfrm>
            <a:off x="1128713" y="53975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(5/8)</a:t>
            </a:r>
          </a:p>
        </p:txBody>
      </p:sp>
      <p:sp>
        <p:nvSpPr>
          <p:cNvPr id="101406" name="Rectangle 30"/>
          <p:cNvSpPr>
            <a:spLocks noChangeArrowheads="1"/>
          </p:cNvSpPr>
          <p:nvPr/>
        </p:nvSpPr>
        <p:spPr bwMode="auto">
          <a:xfrm>
            <a:off x="6684963" y="2292350"/>
            <a:ext cx="762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GGG</a:t>
            </a:r>
          </a:p>
        </p:txBody>
      </p:sp>
      <p:sp>
        <p:nvSpPr>
          <p:cNvPr id="101407" name="Rectangle 31"/>
          <p:cNvSpPr>
            <a:spLocks noChangeArrowheads="1"/>
          </p:cNvSpPr>
          <p:nvPr/>
        </p:nvSpPr>
        <p:spPr bwMode="auto">
          <a:xfrm>
            <a:off x="6704013" y="4406900"/>
            <a:ext cx="765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DGG</a:t>
            </a:r>
          </a:p>
        </p:txBody>
      </p:sp>
      <p:sp>
        <p:nvSpPr>
          <p:cNvPr id="101408" name="Rectangle 32"/>
          <p:cNvSpPr>
            <a:spLocks noChangeArrowheads="1"/>
          </p:cNvSpPr>
          <p:nvPr/>
        </p:nvSpPr>
        <p:spPr bwMode="auto">
          <a:xfrm>
            <a:off x="6831013" y="6032500"/>
            <a:ext cx="7715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DDD</a:t>
            </a:r>
          </a:p>
        </p:txBody>
      </p:sp>
      <p:sp>
        <p:nvSpPr>
          <p:cNvPr id="101409" name="Rectangle 33"/>
          <p:cNvSpPr>
            <a:spLocks noChangeArrowheads="1"/>
          </p:cNvSpPr>
          <p:nvPr/>
        </p:nvSpPr>
        <p:spPr bwMode="auto">
          <a:xfrm>
            <a:off x="6710363" y="3263900"/>
            <a:ext cx="765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GDG</a:t>
            </a:r>
          </a:p>
        </p:txBody>
      </p:sp>
      <p:sp>
        <p:nvSpPr>
          <p:cNvPr id="101410" name="Rectangle 34"/>
          <p:cNvSpPr>
            <a:spLocks noChangeArrowheads="1"/>
          </p:cNvSpPr>
          <p:nvPr/>
        </p:nvSpPr>
        <p:spPr bwMode="auto">
          <a:xfrm>
            <a:off x="6723063" y="2762250"/>
            <a:ext cx="765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GGD</a:t>
            </a:r>
          </a:p>
        </p:txBody>
      </p:sp>
      <p:sp>
        <p:nvSpPr>
          <p:cNvPr id="101426" name="Rectangle 50"/>
          <p:cNvSpPr>
            <a:spLocks noChangeArrowheads="1"/>
          </p:cNvSpPr>
          <p:nvPr/>
        </p:nvSpPr>
        <p:spPr bwMode="auto">
          <a:xfrm>
            <a:off x="7605713" y="2254250"/>
            <a:ext cx="842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6/336</a:t>
            </a:r>
          </a:p>
        </p:txBody>
      </p:sp>
      <p:sp>
        <p:nvSpPr>
          <p:cNvPr id="101427" name="Rectangle 51"/>
          <p:cNvSpPr>
            <a:spLocks noChangeArrowheads="1"/>
          </p:cNvSpPr>
          <p:nvPr/>
        </p:nvSpPr>
        <p:spPr bwMode="auto">
          <a:xfrm>
            <a:off x="7624763" y="32448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30/336</a:t>
            </a:r>
          </a:p>
        </p:txBody>
      </p:sp>
      <p:sp>
        <p:nvSpPr>
          <p:cNvPr id="101428" name="Rectangle 52"/>
          <p:cNvSpPr>
            <a:spLocks noChangeArrowheads="1"/>
          </p:cNvSpPr>
          <p:nvPr/>
        </p:nvSpPr>
        <p:spPr bwMode="auto">
          <a:xfrm>
            <a:off x="7643813" y="444500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30/336</a:t>
            </a:r>
          </a:p>
        </p:txBody>
      </p:sp>
      <p:sp>
        <p:nvSpPr>
          <p:cNvPr id="101429" name="Rectangle 53"/>
          <p:cNvSpPr>
            <a:spLocks noChangeArrowheads="1"/>
          </p:cNvSpPr>
          <p:nvPr/>
        </p:nvSpPr>
        <p:spPr bwMode="auto">
          <a:xfrm>
            <a:off x="7758113" y="599440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60/336</a:t>
            </a:r>
          </a:p>
        </p:txBody>
      </p:sp>
      <p:sp>
        <p:nvSpPr>
          <p:cNvPr id="101430" name="Rectangle 54"/>
          <p:cNvSpPr>
            <a:spLocks noChangeArrowheads="1"/>
          </p:cNvSpPr>
          <p:nvPr/>
        </p:nvSpPr>
        <p:spPr bwMode="auto">
          <a:xfrm>
            <a:off x="7624763" y="27876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30/336</a:t>
            </a:r>
          </a:p>
        </p:txBody>
      </p:sp>
      <p:sp>
        <p:nvSpPr>
          <p:cNvPr id="101440" name="Oval 64"/>
          <p:cNvSpPr>
            <a:spLocks noChangeArrowheads="1"/>
          </p:cNvSpPr>
          <p:nvPr/>
        </p:nvSpPr>
        <p:spPr bwMode="auto">
          <a:xfrm>
            <a:off x="2444750" y="31369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41" name="Oval 65"/>
          <p:cNvSpPr>
            <a:spLocks noChangeArrowheads="1"/>
          </p:cNvSpPr>
          <p:nvPr/>
        </p:nvSpPr>
        <p:spPr bwMode="auto">
          <a:xfrm>
            <a:off x="4483100" y="27051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42" name="Oval 66"/>
          <p:cNvSpPr>
            <a:spLocks noChangeArrowheads="1"/>
          </p:cNvSpPr>
          <p:nvPr/>
        </p:nvSpPr>
        <p:spPr bwMode="auto">
          <a:xfrm>
            <a:off x="4483100" y="37211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43" name="Oval 67"/>
          <p:cNvSpPr>
            <a:spLocks noChangeArrowheads="1"/>
          </p:cNvSpPr>
          <p:nvPr/>
        </p:nvSpPr>
        <p:spPr bwMode="auto">
          <a:xfrm>
            <a:off x="4483100" y="48641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44" name="Oval 68"/>
          <p:cNvSpPr>
            <a:spLocks noChangeArrowheads="1"/>
          </p:cNvSpPr>
          <p:nvPr/>
        </p:nvSpPr>
        <p:spPr bwMode="auto">
          <a:xfrm>
            <a:off x="4470400" y="59055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45" name="Oval 69"/>
          <p:cNvSpPr>
            <a:spLocks noChangeArrowheads="1"/>
          </p:cNvSpPr>
          <p:nvPr/>
        </p:nvSpPr>
        <p:spPr bwMode="auto">
          <a:xfrm>
            <a:off x="2425700" y="5613400"/>
            <a:ext cx="12065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46" name="Rectangle 70"/>
          <p:cNvSpPr>
            <a:spLocks noChangeArrowheads="1"/>
          </p:cNvSpPr>
          <p:nvPr/>
        </p:nvSpPr>
        <p:spPr bwMode="auto">
          <a:xfrm>
            <a:off x="2881313" y="25336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(2/7)</a:t>
            </a:r>
          </a:p>
        </p:txBody>
      </p:sp>
      <p:sp>
        <p:nvSpPr>
          <p:cNvPr id="101447" name="Rectangle 71"/>
          <p:cNvSpPr>
            <a:spLocks noChangeArrowheads="1"/>
          </p:cNvSpPr>
          <p:nvPr/>
        </p:nvSpPr>
        <p:spPr bwMode="auto">
          <a:xfrm>
            <a:off x="5027613" y="21018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(1/6)</a:t>
            </a:r>
          </a:p>
        </p:txBody>
      </p:sp>
      <p:sp>
        <p:nvSpPr>
          <p:cNvPr id="101448" name="Rectangle 72"/>
          <p:cNvSpPr>
            <a:spLocks noChangeArrowheads="1"/>
          </p:cNvSpPr>
          <p:nvPr/>
        </p:nvSpPr>
        <p:spPr bwMode="auto">
          <a:xfrm>
            <a:off x="2817813" y="47434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(3/7)</a:t>
            </a:r>
          </a:p>
        </p:txBody>
      </p:sp>
      <p:sp>
        <p:nvSpPr>
          <p:cNvPr id="101449" name="Rectangle 73"/>
          <p:cNvSpPr>
            <a:spLocks noChangeArrowheads="1"/>
          </p:cNvSpPr>
          <p:nvPr/>
        </p:nvSpPr>
        <p:spPr bwMode="auto">
          <a:xfrm>
            <a:off x="5230813" y="42608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(2/6)</a:t>
            </a:r>
          </a:p>
        </p:txBody>
      </p:sp>
      <p:sp>
        <p:nvSpPr>
          <p:cNvPr id="101450" name="Rectangle 74"/>
          <p:cNvSpPr>
            <a:spLocks noChangeArrowheads="1"/>
          </p:cNvSpPr>
          <p:nvPr/>
        </p:nvSpPr>
        <p:spPr bwMode="auto">
          <a:xfrm>
            <a:off x="5243513" y="52895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(3/6)</a:t>
            </a:r>
          </a:p>
        </p:txBody>
      </p:sp>
      <p:sp>
        <p:nvSpPr>
          <p:cNvPr id="101451" name="Rectangle 75"/>
          <p:cNvSpPr>
            <a:spLocks noChangeArrowheads="1"/>
          </p:cNvSpPr>
          <p:nvPr/>
        </p:nvSpPr>
        <p:spPr bwMode="auto">
          <a:xfrm>
            <a:off x="4964113" y="3155950"/>
            <a:ext cx="1014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 (2/6)</a:t>
            </a:r>
          </a:p>
        </p:txBody>
      </p:sp>
      <p:sp>
        <p:nvSpPr>
          <p:cNvPr id="101452" name="Rectangle 76"/>
          <p:cNvSpPr>
            <a:spLocks noChangeArrowheads="1"/>
          </p:cNvSpPr>
          <p:nvPr/>
        </p:nvSpPr>
        <p:spPr bwMode="auto">
          <a:xfrm>
            <a:off x="3236913" y="31242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(5/7)</a:t>
            </a:r>
          </a:p>
        </p:txBody>
      </p:sp>
      <p:sp>
        <p:nvSpPr>
          <p:cNvPr id="101453" name="Rectangle 77"/>
          <p:cNvSpPr>
            <a:spLocks noChangeArrowheads="1"/>
          </p:cNvSpPr>
          <p:nvPr/>
        </p:nvSpPr>
        <p:spPr bwMode="auto">
          <a:xfrm>
            <a:off x="3262313" y="54356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(4/7)</a:t>
            </a:r>
          </a:p>
        </p:txBody>
      </p:sp>
      <p:sp>
        <p:nvSpPr>
          <p:cNvPr id="101454" name="Rectangle 78"/>
          <p:cNvSpPr>
            <a:spLocks noChangeArrowheads="1"/>
          </p:cNvSpPr>
          <p:nvPr/>
        </p:nvSpPr>
        <p:spPr bwMode="auto">
          <a:xfrm>
            <a:off x="5599113" y="57277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(3/6)</a:t>
            </a:r>
          </a:p>
        </p:txBody>
      </p:sp>
      <p:sp>
        <p:nvSpPr>
          <p:cNvPr id="101455" name="Rectangle 79"/>
          <p:cNvSpPr>
            <a:spLocks noChangeArrowheads="1"/>
          </p:cNvSpPr>
          <p:nvPr/>
        </p:nvSpPr>
        <p:spPr bwMode="auto">
          <a:xfrm>
            <a:off x="7662863" y="38163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60/336</a:t>
            </a:r>
          </a:p>
        </p:txBody>
      </p:sp>
      <p:sp>
        <p:nvSpPr>
          <p:cNvPr id="101456" name="Rectangle 80"/>
          <p:cNvSpPr>
            <a:spLocks noChangeArrowheads="1"/>
          </p:cNvSpPr>
          <p:nvPr/>
        </p:nvSpPr>
        <p:spPr bwMode="auto">
          <a:xfrm>
            <a:off x="7739063" y="49593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60/336</a:t>
            </a:r>
          </a:p>
        </p:txBody>
      </p:sp>
      <p:sp>
        <p:nvSpPr>
          <p:cNvPr id="101457" name="Rectangle 81"/>
          <p:cNvSpPr>
            <a:spLocks noChangeArrowheads="1"/>
          </p:cNvSpPr>
          <p:nvPr/>
        </p:nvSpPr>
        <p:spPr bwMode="auto">
          <a:xfrm>
            <a:off x="7726363" y="5480050"/>
            <a:ext cx="969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60/336</a:t>
            </a:r>
          </a:p>
        </p:txBody>
      </p:sp>
      <p:sp>
        <p:nvSpPr>
          <p:cNvPr id="101458" name="Rectangle 82"/>
          <p:cNvSpPr>
            <a:spLocks noChangeArrowheads="1"/>
          </p:cNvSpPr>
          <p:nvPr/>
        </p:nvSpPr>
        <p:spPr bwMode="auto">
          <a:xfrm>
            <a:off x="6723063" y="3835400"/>
            <a:ext cx="768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GDD</a:t>
            </a:r>
          </a:p>
        </p:txBody>
      </p:sp>
      <p:sp>
        <p:nvSpPr>
          <p:cNvPr id="101459" name="Rectangle 83"/>
          <p:cNvSpPr>
            <a:spLocks noChangeArrowheads="1"/>
          </p:cNvSpPr>
          <p:nvPr/>
        </p:nvSpPr>
        <p:spPr bwMode="auto">
          <a:xfrm>
            <a:off x="6780213" y="4940300"/>
            <a:ext cx="768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DGD</a:t>
            </a:r>
          </a:p>
        </p:txBody>
      </p:sp>
      <p:sp>
        <p:nvSpPr>
          <p:cNvPr id="101460" name="Rectangle 84"/>
          <p:cNvSpPr>
            <a:spLocks noChangeArrowheads="1"/>
          </p:cNvSpPr>
          <p:nvPr/>
        </p:nvSpPr>
        <p:spPr bwMode="auto">
          <a:xfrm>
            <a:off x="6780213" y="5461000"/>
            <a:ext cx="768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DDG</a:t>
            </a:r>
          </a:p>
        </p:txBody>
      </p:sp>
      <p:sp>
        <p:nvSpPr>
          <p:cNvPr id="101461" name="Rectangle 85"/>
          <p:cNvSpPr>
            <a:spLocks noChangeArrowheads="1"/>
          </p:cNvSpPr>
          <p:nvPr/>
        </p:nvSpPr>
        <p:spPr bwMode="auto">
          <a:xfrm>
            <a:off x="5357813" y="25527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(5/6)</a:t>
            </a:r>
          </a:p>
        </p:txBody>
      </p:sp>
      <p:sp>
        <p:nvSpPr>
          <p:cNvPr id="101462" name="Rectangle 86"/>
          <p:cNvSpPr>
            <a:spLocks noChangeArrowheads="1"/>
          </p:cNvSpPr>
          <p:nvPr/>
        </p:nvSpPr>
        <p:spPr bwMode="auto">
          <a:xfrm>
            <a:off x="5472113" y="36830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(4/6)</a:t>
            </a:r>
          </a:p>
        </p:txBody>
      </p:sp>
      <p:sp>
        <p:nvSpPr>
          <p:cNvPr id="101463" name="Rectangle 87"/>
          <p:cNvSpPr>
            <a:spLocks noChangeArrowheads="1"/>
          </p:cNvSpPr>
          <p:nvPr/>
        </p:nvSpPr>
        <p:spPr bwMode="auto">
          <a:xfrm>
            <a:off x="5561013" y="4737100"/>
            <a:ext cx="10175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D (4/6)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9388"/>
            <a:ext cx="7772400" cy="814387"/>
          </a:xfrm>
        </p:spPr>
        <p:txBody>
          <a:bodyPr/>
          <a:lstStyle/>
          <a:p>
            <a:r>
              <a:rPr lang="en-US"/>
              <a:t>Example 1 (cont.)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30300"/>
            <a:ext cx="7772400" cy="5126038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</a:t>
            </a:r>
            <a:r>
              <a:rPr lang="en-US"/>
              <a:t>probability distribution of x (the number of nondefective items).</a:t>
            </a:r>
          </a:p>
          <a:p>
            <a:pPr marL="457200" indent="-457200"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x            0               1               2             3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______________________________________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f(x)     60/336    180/336    90/336   6/336     =336/336</a:t>
            </a:r>
          </a:p>
          <a:p>
            <a:pPr marL="457200" indent="-457200"/>
            <a:endParaRPr lang="en-US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Hypergeometric Probability Distribution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olidFill>
                  <a:srgbClr val="FFFF00"/>
                </a:solidFill>
              </a:rPr>
              <a:t>2. Hypergeometric Probability Function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				</a:t>
            </a:r>
            <a:r>
              <a:rPr lang="en-US"/>
              <a:t>for  0 </a:t>
            </a:r>
            <a:r>
              <a:rPr lang="en-US" u="sng"/>
              <a:t>&lt;</a:t>
            </a:r>
            <a:r>
              <a:rPr lang="en-US"/>
              <a:t> </a:t>
            </a:r>
            <a:r>
              <a:rPr lang="en-US" i="1"/>
              <a:t>x</a:t>
            </a:r>
            <a:r>
              <a:rPr lang="en-US"/>
              <a:t> </a:t>
            </a:r>
            <a:r>
              <a:rPr lang="en-US" u="sng"/>
              <a:t>&lt;</a:t>
            </a:r>
            <a:r>
              <a:rPr lang="en-US"/>
              <a:t> </a:t>
            </a:r>
            <a:r>
              <a:rPr lang="en-US" i="1"/>
              <a:t>r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</a:t>
            </a:r>
            <a:r>
              <a:rPr lang="en-US"/>
              <a:t>where: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probability of </a:t>
            </a:r>
            <a:r>
              <a:rPr lang="en-US" i="1"/>
              <a:t>x</a:t>
            </a:r>
            <a:r>
              <a:rPr lang="en-US"/>
              <a:t> successes in </a:t>
            </a:r>
            <a:r>
              <a:rPr lang="en-US" i="1"/>
              <a:t>n</a:t>
            </a:r>
            <a:r>
              <a:rPr lang="en-US"/>
              <a:t> trials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     </a:t>
            </a:r>
            <a:r>
              <a:rPr lang="en-US" i="1"/>
              <a:t>n</a:t>
            </a:r>
            <a:r>
              <a:rPr lang="en-US"/>
              <a:t> = number of trials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    </a:t>
            </a:r>
            <a:r>
              <a:rPr lang="en-US" i="1"/>
              <a:t>N</a:t>
            </a:r>
            <a:r>
              <a:rPr lang="en-US"/>
              <a:t> = number of elements in the population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      </a:t>
            </a:r>
            <a:r>
              <a:rPr lang="en-US" i="1"/>
              <a:t>r</a:t>
            </a:r>
            <a:r>
              <a:rPr lang="en-US"/>
              <a:t> = number of elements in the population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	    labeled success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300288" y="1600200"/>
          <a:ext cx="2663825" cy="2019300"/>
        </p:xfrm>
        <a:graphic>
          <a:graphicData uri="http://schemas.openxmlformats.org/presentationml/2006/ole">
            <p:oleObj spid="_x0000_s61444" name="Equation" r:id="rId4" imgW="1206360" imgH="914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876300"/>
            <a:ext cx="7772400" cy="55578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FF00"/>
                </a:solidFill>
              </a:rPr>
              <a:t>2. Hypergeometric Probability Function</a:t>
            </a:r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/>
              <a:t>A lot contains 8 items, 5 of which are defective. A sample of 3 items is selected one at a time </a:t>
            </a:r>
            <a:r>
              <a:rPr lang="en-US" u="sng"/>
              <a:t>without replacement</a:t>
            </a:r>
            <a:r>
              <a:rPr lang="en-US"/>
              <a:t> for quality inspection.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Let x be the number of nondefective items. Find the probability distribution of x.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N= 8,  n=3, G=3,  D=5  X=0,1,2,3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           8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G                   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3                    5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0                     3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            3</a:t>
            </a:r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5105400" y="5816600"/>
            <a:ext cx="6858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 flipV="1">
            <a:off x="6083300" y="5702300"/>
            <a:ext cx="584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H="1">
            <a:off x="5194300" y="4495800"/>
            <a:ext cx="58420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5918200" y="4521200"/>
            <a:ext cx="68580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869950" y="4497388"/>
          <a:ext cx="3254375" cy="1905000"/>
        </p:xfrm>
        <a:graphic>
          <a:graphicData uri="http://schemas.openxmlformats.org/presentationml/2006/ole">
            <p:oleObj spid="_x0000_s99337" name="Equation" r:id="rId3" imgW="1562040" imgH="914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06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25488" y="1981200"/>
            <a:ext cx="7772400" cy="4643438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1803400" y="1447800"/>
          <a:ext cx="1498600" cy="914400"/>
        </p:xfrm>
        <a:graphic>
          <a:graphicData uri="http://schemas.openxmlformats.org/presentationml/2006/ole">
            <p:oleObj spid="_x0000_s110601" name="Equation" r:id="rId4" imgW="1498320" imgH="914400" progId="Equation.3">
              <p:embed/>
            </p:oleObj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1063625" y="1333500"/>
          <a:ext cx="3308350" cy="2019300"/>
        </p:xfrm>
        <a:graphic>
          <a:graphicData uri="http://schemas.openxmlformats.org/presentationml/2006/ole">
            <p:oleObj spid="_x0000_s110602" name="Equation" r:id="rId5" imgW="1498320" imgH="914400" progId="Equation.3">
              <p:embed/>
            </p:oleObj>
          </a:graphicData>
        </a:graphic>
      </p:graphicFrame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5054600" y="3659188"/>
            <a:ext cx="2362200" cy="164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Book Antiqua" pitchFamily="18" charset="0"/>
              </a:rPr>
              <a:t>                           8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Book Antiqua" pitchFamily="18" charset="0"/>
              </a:rPr>
              <a:t>            G                              D   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Book Antiqua" pitchFamily="18" charset="0"/>
              </a:rPr>
              <a:t>            3                               5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Book Antiqua" pitchFamily="18" charset="0"/>
              </a:rPr>
              <a:t>            1                               2</a:t>
            </a:r>
          </a:p>
          <a:p>
            <a:pPr>
              <a:spcBef>
                <a:spcPct val="50000"/>
              </a:spcBef>
            </a:pPr>
            <a:endParaRPr lang="en-US" sz="1200">
              <a:latin typeface="Book Antiqua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>
                <a:latin typeface="Book Antiqua" pitchFamily="18" charset="0"/>
              </a:rPr>
              <a:t>                           3                       </a:t>
            </a: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 flipH="1">
            <a:off x="5715000" y="3860800"/>
            <a:ext cx="4318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6184900" y="3886200"/>
            <a:ext cx="647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 flipH="1" flipV="1">
            <a:off x="5689600" y="4737100"/>
            <a:ext cx="3810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 flipV="1">
            <a:off x="6273800" y="4648200"/>
            <a:ext cx="48260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0609" name="Object 17"/>
          <p:cNvGraphicFramePr>
            <a:graphicFrameLocks noChangeAspect="1"/>
          </p:cNvGraphicFramePr>
          <p:nvPr/>
        </p:nvGraphicFramePr>
        <p:xfrm>
          <a:off x="1141413" y="3670300"/>
          <a:ext cx="3252787" cy="2019300"/>
        </p:xfrm>
        <a:graphic>
          <a:graphicData uri="http://schemas.openxmlformats.org/presentationml/2006/ole">
            <p:oleObj spid="_x0000_s110609" name="Equation" r:id="rId6" imgW="1473120" imgH="914400" progId="Equation.3">
              <p:embed/>
            </p:oleObj>
          </a:graphicData>
        </a:graphic>
      </p:graphicFrame>
      <p:sp>
        <p:nvSpPr>
          <p:cNvPr id="110610" name="Rectangle 18"/>
          <p:cNvSpPr>
            <a:spLocks noChangeArrowheads="1"/>
          </p:cNvSpPr>
          <p:nvPr/>
        </p:nvSpPr>
        <p:spPr bwMode="auto">
          <a:xfrm>
            <a:off x="1454150" y="223838"/>
            <a:ext cx="67945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1(cont.)</a:t>
            </a: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:  Neveready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054100"/>
            <a:ext cx="7924800" cy="5595938"/>
          </a:xfrm>
        </p:spPr>
        <p:txBody>
          <a:bodyPr/>
          <a:lstStyle/>
          <a:p>
            <a:r>
              <a:rPr lang="en-US" sz="2000">
                <a:solidFill>
                  <a:srgbClr val="FFFF00"/>
                </a:solidFill>
              </a:rPr>
              <a:t>Hypergeometric Probability Distribution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Bob Neveready has removed two dead batteries from a flashlight and inadvertently mingled them with the two good batteries he intended as replacements.  The four batteries look identical.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Bob now randomly selects two of the four batteries. 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a.What is the probability he selects the two good batteries?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                                   4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                  G                              D  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                   2                              2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                   2                               0</a:t>
            </a:r>
          </a:p>
          <a:p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                                     2                      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211263" y="4610100"/>
          <a:ext cx="3838575" cy="1905000"/>
        </p:xfrm>
        <a:graphic>
          <a:graphicData uri="http://schemas.openxmlformats.org/presentationml/2006/ole">
            <p:oleObj spid="_x0000_s62468" name="Equation" r:id="rId4" imgW="1841400" imgH="914400" progId="Equation.3">
              <p:embed/>
            </p:oleObj>
          </a:graphicData>
        </a:graphic>
      </p:graphicFrame>
      <p:sp>
        <p:nvSpPr>
          <p:cNvPr id="62469" name="Line 5"/>
          <p:cNvSpPr>
            <a:spLocks noChangeShapeType="1"/>
          </p:cNvSpPr>
          <p:nvPr/>
        </p:nvSpPr>
        <p:spPr bwMode="auto">
          <a:xfrm flipH="1">
            <a:off x="5346700" y="3771900"/>
            <a:ext cx="8255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6210300" y="3784600"/>
            <a:ext cx="85090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5397500" y="4826000"/>
            <a:ext cx="8128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 flipH="1">
            <a:off x="6502400" y="4775200"/>
            <a:ext cx="76200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47638"/>
            <a:ext cx="7772400" cy="642937"/>
          </a:xfrm>
          <a:noFill/>
          <a:ln/>
        </p:spPr>
        <p:txBody>
          <a:bodyPr/>
          <a:lstStyle/>
          <a:p>
            <a:r>
              <a:rPr lang="en-US"/>
              <a:t>5.2 Discrete Probability Distributions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513" y="1071563"/>
            <a:ext cx="7772400" cy="5010150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probability distribution</a:t>
            </a:r>
            <a:r>
              <a:rPr lang="en-US"/>
              <a:t> for a random variable describes how probabilities are distributed over the values of the random variable.</a:t>
            </a:r>
          </a:p>
          <a:p>
            <a:r>
              <a:rPr lang="en-US"/>
              <a:t>The probability distribution is defined by a </a:t>
            </a:r>
            <a:r>
              <a:rPr lang="en-US" u="sng"/>
              <a:t>probability function</a:t>
            </a:r>
            <a:r>
              <a:rPr lang="en-US"/>
              <a:t>, denoted by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), which provides the probability for each value of the random variable.</a:t>
            </a:r>
          </a:p>
          <a:p>
            <a:r>
              <a:rPr lang="en-US"/>
              <a:t>The required conditions for a discrete probability function are: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    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</a:t>
            </a:r>
            <a:r>
              <a:rPr lang="en-US" u="sng"/>
              <a:t>&gt;</a:t>
            </a:r>
            <a:r>
              <a:rPr lang="en-US"/>
              <a:t> 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     </a:t>
            </a:r>
            <a:r>
              <a:rPr lang="en-US">
                <a:latin typeface="Symbol" pitchFamily="18" charset="2"/>
              </a:rPr>
              <a:t>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1</a:t>
            </a:r>
          </a:p>
          <a:p>
            <a:r>
              <a:rPr lang="en-US"/>
              <a:t>We can describe a discrete probability distribution with a table, graph, or equation.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Neveready (cont.)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041400"/>
            <a:ext cx="7924800" cy="54181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1955800" y="2463800"/>
          <a:ext cx="4114800" cy="1760538"/>
        </p:xfrm>
        <a:graphic>
          <a:graphicData uri="http://schemas.openxmlformats.org/presentationml/2006/ole">
            <p:oleObj spid="_x0000_s112645" name="MathType Equation" r:id="rId4" imgW="1942920" imgH="660240" progId="Equation">
              <p:embed/>
            </p:oleObj>
          </a:graphicData>
        </a:graphic>
      </p:graphicFrame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949325" y="1104900"/>
            <a:ext cx="7754938" cy="1260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b. What is the probability he selects at least one good batteries?</a:t>
            </a:r>
          </a:p>
        </p:txBody>
      </p:sp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2025650" y="4533900"/>
          <a:ext cx="4343400" cy="1905000"/>
        </p:xfrm>
        <a:graphic>
          <a:graphicData uri="http://schemas.openxmlformats.org/presentationml/2006/ole">
            <p:oleObj spid="_x0000_s112648" name="Equation" r:id="rId5" imgW="2082600" imgH="914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</a:t>
            </a:r>
            <a:br>
              <a:rPr lang="en-US"/>
            </a:br>
            <a:r>
              <a:rPr lang="en-US"/>
              <a:t>Hypergeometric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Formula Worksheet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714375" y="1885950"/>
          <a:ext cx="7924800" cy="2247900"/>
        </p:xfrm>
        <a:graphic>
          <a:graphicData uri="http://schemas.openxmlformats.org/presentationml/2006/ole">
            <p:oleObj spid="_x0000_s71684" name="Worksheet" r:id="rId3" imgW="4391431" imgH="1324216" progId="Excel.Sheet.8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/>
              <a:t>Using Excel to Compute</a:t>
            </a:r>
            <a:br>
              <a:rPr lang="en-US"/>
            </a:br>
            <a:r>
              <a:rPr lang="en-US"/>
              <a:t>Hypergeometric Probabilities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Value Worksheet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714375" y="1885950"/>
          <a:ext cx="7924800" cy="2247900"/>
        </p:xfrm>
        <a:graphic>
          <a:graphicData uri="http://schemas.openxmlformats.org/presentationml/2006/ole">
            <p:oleObj spid="_x0000_s76804" name="Worksheet" r:id="rId3" imgW="4391431" imgH="1324216" progId="Excel.Sheet.8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3: Poker Hand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188" y="1079500"/>
            <a:ext cx="7772400" cy="52657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What is the probability of getting 4 hearts in a seven- card poker hand?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        52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H                NH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13                   39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4                     3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            7</a:t>
            </a: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H="1">
            <a:off x="5486400" y="3136900"/>
            <a:ext cx="45720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6032500" y="3098800"/>
            <a:ext cx="76200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5435600" y="4343400"/>
            <a:ext cx="7493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H="1">
            <a:off x="6375400" y="4318000"/>
            <a:ext cx="584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1149350" y="3949700"/>
          <a:ext cx="3732213" cy="1905000"/>
        </p:xfrm>
        <a:graphic>
          <a:graphicData uri="http://schemas.openxmlformats.org/presentationml/2006/ole">
            <p:oleObj spid="_x0000_s100361" name="Equation" r:id="rId3" imgW="1790640" imgH="914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66675"/>
            <a:ext cx="7772400" cy="814388"/>
          </a:xfrm>
          <a:noFill/>
          <a:ln/>
        </p:spPr>
        <p:txBody>
          <a:bodyPr/>
          <a:lstStyle/>
          <a:p>
            <a:r>
              <a:rPr lang="en-US"/>
              <a:t>End of Chapter 5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3783013" y="3238500"/>
            <a:ext cx="1557337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Freeform 4"/>
          <p:cNvSpPr>
            <a:spLocks/>
          </p:cNvSpPr>
          <p:nvPr/>
        </p:nvSpPr>
        <p:spPr bwMode="auto">
          <a:xfrm>
            <a:off x="3927475" y="2324100"/>
            <a:ext cx="1681163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95263"/>
            <a:ext cx="7772400" cy="566737"/>
          </a:xfrm>
          <a:noFill/>
          <a:ln/>
        </p:spPr>
        <p:txBody>
          <a:bodyPr/>
          <a:lstStyle/>
          <a:p>
            <a:r>
              <a:rPr lang="en-US"/>
              <a:t>Example 1 :  JSL Appliances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6434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Using past data on TV sales (below left), a tabular representation of the probability distribution for TV sales (below right) was developed.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8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 		      	  Number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   	   </a:t>
            </a:r>
            <a:r>
              <a:rPr lang="en-US" u="sng"/>
              <a:t>Units Sold</a:t>
            </a:r>
            <a:r>
              <a:rPr lang="en-US"/>
              <a:t>     </a:t>
            </a:r>
            <a:r>
              <a:rPr lang="en-US" u="sng"/>
              <a:t>of Days</a:t>
            </a:r>
            <a:r>
              <a:rPr lang="en-US"/>
              <a:t>	    </a:t>
            </a:r>
            <a:r>
              <a:rPr lang="en-US" i="1" u="sng"/>
              <a:t>x</a:t>
            </a:r>
            <a:r>
              <a:rPr lang="en-US"/>
              <a:t>	   </a:t>
            </a:r>
            <a:r>
              <a:rPr lang="en-US" i="1" u="sng"/>
              <a:t>f</a:t>
            </a:r>
            <a:r>
              <a:rPr lang="en-US" u="sng"/>
              <a:t>(</a:t>
            </a:r>
            <a:r>
              <a:rPr lang="en-US" i="1" u="sng"/>
              <a:t>x</a:t>
            </a:r>
            <a:r>
              <a:rPr lang="en-US" u="sng"/>
              <a:t>)</a:t>
            </a:r>
            <a:endParaRPr lang="en-US" b="1" u="sng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	0	        80	    0	   .40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	1	        50	    1	   .25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	2	        40	    2	   .20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	3	        10	    3	   .05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	4	        </a:t>
            </a:r>
            <a:r>
              <a:rPr lang="en-US" u="sng"/>
              <a:t>20</a:t>
            </a:r>
            <a:r>
              <a:rPr lang="en-US"/>
              <a:t>	    4	 </a:t>
            </a:r>
            <a:r>
              <a:rPr lang="en-US" u="sng"/>
              <a:t>  .10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		      200	             1.00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5086350" y="2362200"/>
            <a:ext cx="0" cy="306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80975"/>
            <a:ext cx="7772400" cy="585788"/>
          </a:xfrm>
          <a:noFill/>
          <a:ln/>
        </p:spPr>
        <p:txBody>
          <a:bodyPr/>
          <a:lstStyle/>
          <a:p>
            <a:r>
              <a:rPr lang="en-US"/>
              <a:t>Example 1 :  JSL Appliances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109663"/>
            <a:ext cx="7772400" cy="51435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Graphical Representation of the Probability Distribution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933700" y="2058988"/>
            <a:ext cx="0" cy="316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940050" y="5253038"/>
            <a:ext cx="343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825750" y="46624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825750" y="40719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806700" y="34813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825750" y="28908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825750" y="23193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271713" y="4452938"/>
            <a:ext cx="561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.10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297113" y="3868738"/>
            <a:ext cx="561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.20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297113" y="3271838"/>
            <a:ext cx="561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.30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309813" y="2693988"/>
            <a:ext cx="5492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.</a:t>
            </a:r>
            <a:r>
              <a:rPr lang="en-US" sz="2400">
                <a:latin typeface="Book Antiqua" pitchFamily="18" charset="0"/>
              </a:rPr>
              <a:t>40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290763" y="2128838"/>
            <a:ext cx="561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.50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V="1">
            <a:off x="3562350" y="2884488"/>
            <a:ext cx="0" cy="235585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4191000" y="3779838"/>
            <a:ext cx="0" cy="146050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4781550" y="4103688"/>
            <a:ext cx="0" cy="113665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5391150" y="4948238"/>
            <a:ext cx="0" cy="29210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V="1">
            <a:off x="5962650" y="4694238"/>
            <a:ext cx="0" cy="54610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414713" y="5278438"/>
            <a:ext cx="2695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0      1      2      3     4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2633663" y="5703888"/>
            <a:ext cx="48196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Values of Random Variable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(TV sales)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 rot="16200000">
            <a:off x="1295400" y="3279775"/>
            <a:ext cx="1492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Probability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0"/>
            <a:ext cx="7772400" cy="814388"/>
          </a:xfrm>
        </p:spPr>
        <p:txBody>
          <a:bodyPr/>
          <a:lstStyle/>
          <a:p>
            <a:r>
              <a:rPr lang="en-US"/>
              <a:t>Discrete Probability Function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130300"/>
            <a:ext cx="7772400" cy="5024438"/>
          </a:xfrm>
        </p:spPr>
        <p:txBody>
          <a:bodyPr/>
          <a:lstStyle/>
          <a:p>
            <a:r>
              <a:rPr lang="en-US"/>
              <a:t>The discrete  probability function: </a:t>
            </a:r>
          </a:p>
          <a:p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Provides the probability that x takes a particular value for a discrete random variable.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EX.</a:t>
            </a:r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>
              <a:buFont typeface="Monotype Sorts" pitchFamily="2" charset="2"/>
              <a:buNone/>
            </a:pPr>
            <a:r>
              <a:rPr lang="en-US"/>
              <a:t>				  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x/</a:t>
            </a:r>
            <a:r>
              <a:rPr lang="en-US" i="1"/>
              <a:t>6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where: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                          </a:t>
            </a:r>
            <a:r>
              <a:rPr lang="en-US" i="1"/>
              <a:t>x</a:t>
            </a:r>
            <a:r>
              <a:rPr lang="en-US"/>
              <a:t> = 1,2,3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95263"/>
            <a:ext cx="7772400" cy="547687"/>
          </a:xfrm>
          <a:noFill/>
          <a:ln/>
        </p:spPr>
        <p:txBody>
          <a:bodyPr/>
          <a:lstStyle/>
          <a:p>
            <a:r>
              <a:rPr lang="en-US"/>
              <a:t>5.3 Expected Value and Variance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04900"/>
            <a:ext cx="7772400" cy="4738688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expected value</a:t>
            </a:r>
            <a:r>
              <a:rPr lang="en-US"/>
              <a:t>, or mean, of a random variable is a measure of its central location.</a:t>
            </a:r>
          </a:p>
          <a:p>
            <a:pPr lvl="1"/>
            <a:r>
              <a:rPr lang="en-US"/>
              <a:t>Expected value of a discrete random variable:</a:t>
            </a:r>
          </a:p>
          <a:p>
            <a:pPr lvl="1">
              <a:buFontTx/>
              <a:buNone/>
            </a:pPr>
            <a:r>
              <a:rPr lang="en-US"/>
              <a:t>				</a:t>
            </a:r>
            <a:r>
              <a:rPr lang="en-US" i="1"/>
              <a:t>E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</a:t>
            </a:r>
            <a:r>
              <a:rPr lang="en-US" i="1"/>
              <a:t>xf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  <a:p>
            <a:r>
              <a:rPr lang="en-US"/>
              <a:t>The </a:t>
            </a:r>
            <a:r>
              <a:rPr lang="en-US" u="sng"/>
              <a:t>variance</a:t>
            </a:r>
            <a:r>
              <a:rPr lang="en-US"/>
              <a:t> summarizes the variability in the values of a random variable.</a:t>
            </a:r>
          </a:p>
          <a:p>
            <a:pPr lvl="1"/>
            <a:r>
              <a:rPr lang="en-US"/>
              <a:t>Variance of a discrete random variable:</a:t>
            </a:r>
          </a:p>
          <a:p>
            <a:pPr lvl="1">
              <a:buFontTx/>
              <a:buNone/>
            </a:pPr>
            <a:r>
              <a:rPr lang="en-US"/>
              <a:t>			    Var(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>
                <a:latin typeface="Symbol" pitchFamily="18" charset="2"/>
              </a:rPr>
              <a:t> 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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 -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  <a:p>
            <a:r>
              <a:rPr lang="en-US"/>
              <a:t>The </a:t>
            </a:r>
            <a:r>
              <a:rPr lang="en-US" u="sng"/>
              <a:t>standard deviation</a:t>
            </a:r>
            <a:r>
              <a:rPr lang="en-US"/>
              <a:t>, </a:t>
            </a:r>
            <a:r>
              <a:rPr lang="en-US" i="1">
                <a:latin typeface="Symbol" pitchFamily="18" charset="2"/>
              </a:rPr>
              <a:t></a:t>
            </a:r>
            <a:r>
              <a:rPr lang="en-US"/>
              <a:t>, is defined as the positive square root of the variance.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C:\Slides\ESBE2ppt\CH01.PPT</Template>
  <TotalTime>992</TotalTime>
  <Pages>24</Pages>
  <Words>1746</Words>
  <Application>Microsoft Office PowerPoint</Application>
  <PresentationFormat>On-screen Show (4:3)</PresentationFormat>
  <Paragraphs>479</Paragraphs>
  <Slides>54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Times New Roman</vt:lpstr>
      <vt:lpstr>Book Antiqua</vt:lpstr>
      <vt:lpstr>Monotype Sorts</vt:lpstr>
      <vt:lpstr>Arial Narrow</vt:lpstr>
      <vt:lpstr>Symbol</vt:lpstr>
      <vt:lpstr>Ch01</vt:lpstr>
      <vt:lpstr>Equation</vt:lpstr>
      <vt:lpstr>MathType Equation</vt:lpstr>
      <vt:lpstr>Microsoft Equation 3.0</vt:lpstr>
      <vt:lpstr>Microsoft Excel Worksheet</vt:lpstr>
      <vt:lpstr>Microsoft Word Document</vt:lpstr>
      <vt:lpstr>Chapter 5  Discrete Probability Distributions</vt:lpstr>
      <vt:lpstr>5.1 Random Variables</vt:lpstr>
      <vt:lpstr>Discrete random variable</vt:lpstr>
      <vt:lpstr>A continuous random variable</vt:lpstr>
      <vt:lpstr>5.2 Discrete Probability Distributions</vt:lpstr>
      <vt:lpstr>Example 1 :  JSL Appliances</vt:lpstr>
      <vt:lpstr>Example 1 :  JSL Appliances (cont.)</vt:lpstr>
      <vt:lpstr>Discrete Probability Function </vt:lpstr>
      <vt:lpstr>5.3 Expected Value and Variance</vt:lpstr>
      <vt:lpstr>Example 1 :  JSL Appliances (cont.)</vt:lpstr>
      <vt:lpstr>Example 1 :  JSL Appliances (cont.)</vt:lpstr>
      <vt:lpstr>Example 1 :  JSL Appliances (cont.)</vt:lpstr>
      <vt:lpstr>Using Excel to Compute the Expected Value, Variance, and Standard Deviation</vt:lpstr>
      <vt:lpstr>Using Excel to Compute the Expected Value, Variance, and Standard Deviation</vt:lpstr>
      <vt:lpstr>5.4 Binomial Probability Distribution</vt:lpstr>
      <vt:lpstr>Binomial Probability Distribution (cont.)</vt:lpstr>
      <vt:lpstr>Binomial Probability Distribution (cont.)</vt:lpstr>
      <vt:lpstr>Example 1 </vt:lpstr>
      <vt:lpstr>Example 1 (cont.)</vt:lpstr>
      <vt:lpstr>Example 1 (cont.)</vt:lpstr>
      <vt:lpstr>Example 2:  Evans Electronics</vt:lpstr>
      <vt:lpstr>Example 2 :  Evans Electronics(cont.)</vt:lpstr>
      <vt:lpstr>Example 2 :  Evans Electronics(cont.)</vt:lpstr>
      <vt:lpstr>Binomial Probability Distribution </vt:lpstr>
      <vt:lpstr>Example 1 (cont.)</vt:lpstr>
      <vt:lpstr>Example 2 :  Evans Electronics (cont.)</vt:lpstr>
      <vt:lpstr>Using Excel to Compute Binomial Probabilities</vt:lpstr>
      <vt:lpstr>Using Excel to Compute Binomial Probabilities</vt:lpstr>
      <vt:lpstr>Using Excel to Compute Cumulative Binomial Probabilities</vt:lpstr>
      <vt:lpstr>Using Excel to Compute Cumulative Binomial Probabilities</vt:lpstr>
      <vt:lpstr>Example 3</vt:lpstr>
      <vt:lpstr>Example 3 (cont.)</vt:lpstr>
      <vt:lpstr>Binomial Probability Distribution</vt:lpstr>
      <vt:lpstr>Example 2 :  Evans Electronics (cont.)</vt:lpstr>
      <vt:lpstr>5.5 Poisson Probability Distribution</vt:lpstr>
      <vt:lpstr>Poisson Probability Distribution(cont.)</vt:lpstr>
      <vt:lpstr>Example 1 :  Mercy Hospital</vt:lpstr>
      <vt:lpstr>Using Excel to Compute Poisson Probabilities</vt:lpstr>
      <vt:lpstr>Using Excel to Compute Poisson Probabilities</vt:lpstr>
      <vt:lpstr>Using Excel to Compute Cumulative Poisson Probabilities</vt:lpstr>
      <vt:lpstr>Using Excel to Compute Cumulative Poisson Probabilities</vt:lpstr>
      <vt:lpstr>5.6 Hypergeometric Probability Distribution</vt:lpstr>
      <vt:lpstr>Example 1</vt:lpstr>
      <vt:lpstr>Example 1 (cont.)</vt:lpstr>
      <vt:lpstr>Example 1 (cont.)</vt:lpstr>
      <vt:lpstr>Hypergeometric Probability Distribution</vt:lpstr>
      <vt:lpstr>Example 1(cont.)</vt:lpstr>
      <vt:lpstr> </vt:lpstr>
      <vt:lpstr>Example 2 :  Neveready</vt:lpstr>
      <vt:lpstr>Example 2:  Neveready (cont.)</vt:lpstr>
      <vt:lpstr>Using Excel to Compute Hypergeometric Probabilities</vt:lpstr>
      <vt:lpstr>Using Excel to Compute Hypergeometric Probabilities</vt:lpstr>
      <vt:lpstr>Example 3: Poker Hand</vt:lpstr>
      <vt:lpstr>End of Chapter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</dc:title>
  <dc:subject/>
  <dc:creator>John S. Loucks IV</dc:creator>
  <cp:keywords/>
  <dc:description/>
  <cp:lastModifiedBy>lnajjar</cp:lastModifiedBy>
  <cp:revision>41</cp:revision>
  <cp:lastPrinted>1601-01-01T00:00:00Z</cp:lastPrinted>
  <dcterms:created xsi:type="dcterms:W3CDTF">1996-08-26T12:57:48Z</dcterms:created>
  <dcterms:modified xsi:type="dcterms:W3CDTF">2012-05-17T22:12:13Z</dcterms:modified>
</cp:coreProperties>
</file>