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</p:sldIdLst>
  <p:sldSz cx="9144000" cy="6858000" type="screen4x3"/>
  <p:notesSz cx="7010400" cy="9296400"/>
  <p:embeddedFontLst>
    <p:embeddedFont>
      <p:font typeface="Book Antiqua" pitchFamily="18" charset="0"/>
      <p:regular r:id="rId48"/>
      <p:bold r:id="rId49"/>
      <p:italic r:id="rId50"/>
      <p:boldItalic r:id="rId51"/>
    </p:embeddedFont>
    <p:embeddedFont>
      <p:font typeface="Monotype Sorts" pitchFamily="2" charset="2"/>
      <p:regular r:id="rId52"/>
    </p:embeddedFont>
    <p:embeddedFont>
      <p:font typeface="Arial Narrow" pitchFamily="34" charset="0"/>
      <p:regular r:id="rId53"/>
      <p:bold r:id="rId54"/>
      <p:italic r:id="rId55"/>
      <p:boldItalic r:id="rId56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414141"/>
    <a:srgbClr val="FF5008"/>
    <a:srgbClr val="A3F25F"/>
    <a:srgbClr val="CF0E30"/>
    <a:srgbClr val="9933FF"/>
    <a:srgbClr val="D60093"/>
    <a:srgbClr val="990099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>
        <p:scale>
          <a:sx n="75" d="100"/>
          <a:sy n="75" d="100"/>
        </p:scale>
        <p:origin x="-462" y="-138"/>
      </p:cViewPr>
      <p:guideLst>
        <p:guide orient="horz" pos="300"/>
        <p:guide pos="561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23038" y="8896350"/>
            <a:ext cx="415925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1" tIns="45292" rIns="92201" bIns="45292" anchor="ctr">
            <a:spAutoFit/>
          </a:bodyPr>
          <a:lstStyle/>
          <a:p>
            <a:pPr algn="r" defTabSz="931060">
              <a:defRPr/>
            </a:pPr>
            <a:fld id="{5998C974-C6FA-4EAF-BD67-8D933AD537D3}" type="slidenum">
              <a:rPr lang="en-US" sz="1400">
                <a:latin typeface="Book Antiqua" pitchFamily="18" charset="0"/>
              </a:rPr>
              <a:pPr algn="r" defTabSz="93106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1" tIns="45292" rIns="92201" bIns="452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23038" y="8896350"/>
            <a:ext cx="415925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1" tIns="45292" rIns="92201" bIns="45292" anchor="ctr">
            <a:spAutoFit/>
          </a:bodyPr>
          <a:lstStyle/>
          <a:p>
            <a:pPr algn="r" defTabSz="931060">
              <a:defRPr/>
            </a:pPr>
            <a:fld id="{E2CD8E4D-34C6-43B0-9BF7-71D5F32B93A3}" type="slidenum">
              <a:rPr lang="en-US" sz="1400">
                <a:latin typeface="Book Antiqua" pitchFamily="18" charset="0"/>
              </a:rPr>
              <a:pPr algn="r" defTabSz="931060">
                <a:defRPr/>
              </a:pPr>
              <a:t>‹#›</a:t>
            </a:fld>
            <a:endParaRPr lang="en-US" sz="1400" dirty="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69" tIns="46585" rIns="93169" bIns="4658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 –1.75   0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  0  .23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-.71    0    .71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0  z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0   z  0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0  z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=&gt;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65088"/>
            <a:ext cx="1943100" cy="5683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5088"/>
            <a:ext cx="5678488" cy="5683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88"/>
            <a:ext cx="7772400" cy="814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60026"/>
            </a:gs>
            <a:gs pos="50000">
              <a:srgbClr val="300153"/>
            </a:gs>
            <a:gs pos="100000">
              <a:srgbClr val="16002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6151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55300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301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302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152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55304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305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306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307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53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50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>
                <a:latin typeface="Book Antiqua" pitchFamily="18" charset="0"/>
              </a:rPr>
              <a:t>  </a:t>
            </a:r>
            <a:fld id="{6343ECB9-8426-47B8-B9E7-0842E7612310}" type="slidenum">
              <a:rPr lang="en-US" sz="1800">
                <a:latin typeface="Book Antiqua" pitchFamily="18" charset="0"/>
              </a:rPr>
              <a:pPr>
                <a:defRPr/>
              </a:pPr>
              <a:t>‹#›</a:t>
            </a:fld>
            <a:endParaRPr lang="en-US" sz="1800">
              <a:latin typeface="Book Antiqua" pitchFamily="18" charset="0"/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sz="1800">
                <a:latin typeface="Book Antiqua" pitchFamily="18" charset="0"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1.xls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2.xls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14388"/>
          </a:xfrm>
        </p:spPr>
        <p:txBody>
          <a:bodyPr/>
          <a:lstStyle/>
          <a:p>
            <a:pPr>
              <a:defRPr/>
            </a:pPr>
            <a:r>
              <a:rPr lang="en-US"/>
              <a:t>Chapter 6</a:t>
            </a:r>
            <a:br>
              <a:rPr lang="en-US"/>
            </a:br>
            <a:r>
              <a:rPr lang="en-US"/>
              <a:t> Continuous Probability Distributions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944563"/>
            <a:ext cx="8459788" cy="4962525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Random Variable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1. Discrete Random Variable: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    probability distribution : probability function[f(x)]</a:t>
            </a:r>
          </a:p>
          <a:p>
            <a:pPr marL="457200" indent="-457200">
              <a:defRPr/>
            </a:pPr>
            <a:endParaRPr lang="en-US"/>
          </a:p>
          <a:p>
            <a:pPr marL="457200" indent="-457200">
              <a:defRPr/>
            </a:pPr>
            <a:endParaRPr lang="en-US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2. Continuous Random Variable: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probability distribution : probability density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 function</a:t>
            </a:r>
          </a:p>
          <a:p>
            <a:pPr marL="457200" indent="-457200"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1104900" y="2825750"/>
            <a:ext cx="7188200" cy="23812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104900" y="1638300"/>
            <a:ext cx="7189788" cy="10033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distribution is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symmetric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; its skewness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measure is zero.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85800" y="1143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Probability Distribution </a:t>
            </a:r>
            <a:r>
              <a:rPr lang="en-US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695325" y="1117600"/>
            <a:ext cx="3302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Characteristics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66FFFF"/>
              </a:buClr>
              <a:buSzPct val="125000"/>
              <a:defRPr/>
            </a:pPr>
            <a:endParaRPr lang="en-US" sz="28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5174" name="Freeform 6"/>
          <p:cNvSpPr>
            <a:spLocks/>
          </p:cNvSpPr>
          <p:nvPr/>
        </p:nvSpPr>
        <p:spPr bwMode="auto">
          <a:xfrm>
            <a:off x="2638425" y="3081338"/>
            <a:ext cx="3937000" cy="1862137"/>
          </a:xfrm>
          <a:custGeom>
            <a:avLst/>
            <a:gdLst>
              <a:gd name="T0" fmla="*/ 1209 w 2480"/>
              <a:gd name="T1" fmla="*/ 12 h 1173"/>
              <a:gd name="T2" fmla="*/ 1132 w 2480"/>
              <a:gd name="T3" fmla="*/ 66 h 1173"/>
              <a:gd name="T4" fmla="*/ 1082 w 2480"/>
              <a:gd name="T5" fmla="*/ 131 h 1173"/>
              <a:gd name="T6" fmla="*/ 1040 w 2480"/>
              <a:gd name="T7" fmla="*/ 197 h 1173"/>
              <a:gd name="T8" fmla="*/ 1003 w 2480"/>
              <a:gd name="T9" fmla="*/ 262 h 1173"/>
              <a:gd name="T10" fmla="*/ 975 w 2480"/>
              <a:gd name="T11" fmla="*/ 320 h 1173"/>
              <a:gd name="T12" fmla="*/ 941 w 2480"/>
              <a:gd name="T13" fmla="*/ 395 h 1173"/>
              <a:gd name="T14" fmla="*/ 910 w 2480"/>
              <a:gd name="T15" fmla="*/ 462 h 1173"/>
              <a:gd name="T16" fmla="*/ 881 w 2480"/>
              <a:gd name="T17" fmla="*/ 528 h 1173"/>
              <a:gd name="T18" fmla="*/ 856 w 2480"/>
              <a:gd name="T19" fmla="*/ 591 h 1173"/>
              <a:gd name="T20" fmla="*/ 826 w 2480"/>
              <a:gd name="T21" fmla="*/ 663 h 1173"/>
              <a:gd name="T22" fmla="*/ 796 w 2480"/>
              <a:gd name="T23" fmla="*/ 727 h 1173"/>
              <a:gd name="T24" fmla="*/ 765 w 2480"/>
              <a:gd name="T25" fmla="*/ 790 h 1173"/>
              <a:gd name="T26" fmla="*/ 717 w 2480"/>
              <a:gd name="T27" fmla="*/ 862 h 1173"/>
              <a:gd name="T28" fmla="*/ 653 w 2480"/>
              <a:gd name="T29" fmla="*/ 932 h 1173"/>
              <a:gd name="T30" fmla="*/ 592 w 2480"/>
              <a:gd name="T31" fmla="*/ 981 h 1173"/>
              <a:gd name="T32" fmla="*/ 506 w 2480"/>
              <a:gd name="T33" fmla="*/ 1031 h 1173"/>
              <a:gd name="T34" fmla="*/ 423 w 2480"/>
              <a:gd name="T35" fmla="*/ 1063 h 1173"/>
              <a:gd name="T36" fmla="*/ 333 w 2480"/>
              <a:gd name="T37" fmla="*/ 1089 h 1173"/>
              <a:gd name="T38" fmla="*/ 258 w 2480"/>
              <a:gd name="T39" fmla="*/ 1108 h 1173"/>
              <a:gd name="T40" fmla="*/ 155 w 2480"/>
              <a:gd name="T41" fmla="*/ 1129 h 1173"/>
              <a:gd name="T42" fmla="*/ 54 w 2480"/>
              <a:gd name="T43" fmla="*/ 1146 h 1173"/>
              <a:gd name="T44" fmla="*/ 2480 w 2480"/>
              <a:gd name="T45" fmla="*/ 1170 h 1173"/>
              <a:gd name="T46" fmla="*/ 2395 w 2480"/>
              <a:gd name="T47" fmla="*/ 1143 h 1173"/>
              <a:gd name="T48" fmla="*/ 2341 w 2480"/>
              <a:gd name="T49" fmla="*/ 1132 h 1173"/>
              <a:gd name="T50" fmla="*/ 2224 w 2480"/>
              <a:gd name="T51" fmla="*/ 1104 h 1173"/>
              <a:gd name="T52" fmla="*/ 2118 w 2480"/>
              <a:gd name="T53" fmla="*/ 1071 h 1173"/>
              <a:gd name="T54" fmla="*/ 2011 w 2480"/>
              <a:gd name="T55" fmla="*/ 1029 h 1173"/>
              <a:gd name="T56" fmla="*/ 1980 w 2480"/>
              <a:gd name="T57" fmla="*/ 1013 h 1173"/>
              <a:gd name="T58" fmla="*/ 1914 w 2480"/>
              <a:gd name="T59" fmla="*/ 969 h 1173"/>
              <a:gd name="T60" fmla="*/ 1859 w 2480"/>
              <a:gd name="T61" fmla="*/ 915 h 1173"/>
              <a:gd name="T62" fmla="*/ 1801 w 2480"/>
              <a:gd name="T63" fmla="*/ 845 h 1173"/>
              <a:gd name="T64" fmla="*/ 1765 w 2480"/>
              <a:gd name="T65" fmla="*/ 792 h 1173"/>
              <a:gd name="T66" fmla="*/ 1735 w 2480"/>
              <a:gd name="T67" fmla="*/ 729 h 1173"/>
              <a:gd name="T68" fmla="*/ 1710 w 2480"/>
              <a:gd name="T69" fmla="*/ 674 h 1173"/>
              <a:gd name="T70" fmla="*/ 1686 w 2480"/>
              <a:gd name="T71" fmla="*/ 619 h 1173"/>
              <a:gd name="T72" fmla="*/ 1651 w 2480"/>
              <a:gd name="T73" fmla="*/ 546 h 1173"/>
              <a:gd name="T74" fmla="*/ 1618 w 2480"/>
              <a:gd name="T75" fmla="*/ 476 h 1173"/>
              <a:gd name="T76" fmla="*/ 1580 w 2480"/>
              <a:gd name="T77" fmla="*/ 397 h 1173"/>
              <a:gd name="T78" fmla="*/ 1543 w 2480"/>
              <a:gd name="T79" fmla="*/ 322 h 1173"/>
              <a:gd name="T80" fmla="*/ 1506 w 2480"/>
              <a:gd name="T81" fmla="*/ 251 h 1173"/>
              <a:gd name="T82" fmla="*/ 1479 w 2480"/>
              <a:gd name="T83" fmla="*/ 203 h 1173"/>
              <a:gd name="T84" fmla="*/ 1449 w 2480"/>
              <a:gd name="T85" fmla="*/ 150 h 1173"/>
              <a:gd name="T86" fmla="*/ 1423 w 2480"/>
              <a:gd name="T87" fmla="*/ 114 h 1173"/>
              <a:gd name="T88" fmla="*/ 1407 w 2480"/>
              <a:gd name="T89" fmla="*/ 95 h 1173"/>
              <a:gd name="T90" fmla="*/ 1378 w 2480"/>
              <a:gd name="T91" fmla="*/ 62 h 1173"/>
              <a:gd name="T92" fmla="*/ 1341 w 2480"/>
              <a:gd name="T93" fmla="*/ 30 h 1173"/>
              <a:gd name="T94" fmla="*/ 1286 w 2480"/>
              <a:gd name="T95" fmla="*/ 4 h 117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80"/>
              <a:gd name="T145" fmla="*/ 0 h 1173"/>
              <a:gd name="T146" fmla="*/ 2480 w 2480"/>
              <a:gd name="T147" fmla="*/ 1173 h 117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47182F"/>
              </a:gs>
              <a:gs pos="100000">
                <a:srgbClr val="993366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6899275" y="47037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2305050" y="4945063"/>
            <a:ext cx="459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nimBg="1"/>
      <p:bldP spid="135171" grpId="0" animBg="1" autoUpdateAnimBg="0"/>
      <p:bldP spid="135174" grpId="0" animBg="1"/>
      <p:bldP spid="135175" grpId="0" autoUpdateAnimBg="0"/>
      <p:bldP spid="1351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1104900" y="3244850"/>
            <a:ext cx="7188200" cy="28384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104900" y="1638300"/>
            <a:ext cx="7175500" cy="14414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entire family of normal probability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distributions is defined by its</a:t>
            </a: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its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85800" y="1143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Probability Distribution </a:t>
            </a:r>
            <a:r>
              <a:rPr lang="en-US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695325" y="1117600"/>
            <a:ext cx="357822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Characteristics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66FFFF"/>
              </a:buClr>
              <a:buSzPct val="125000"/>
              <a:defRPr/>
            </a:pPr>
            <a:endParaRPr lang="en-US" sz="28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2305050" y="5345113"/>
            <a:ext cx="4591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223" name="Freeform 7"/>
          <p:cNvSpPr>
            <a:spLocks/>
          </p:cNvSpPr>
          <p:nvPr/>
        </p:nvSpPr>
        <p:spPr bwMode="auto">
          <a:xfrm>
            <a:off x="2638425" y="3487738"/>
            <a:ext cx="3937000" cy="1862137"/>
          </a:xfrm>
          <a:custGeom>
            <a:avLst/>
            <a:gdLst>
              <a:gd name="T0" fmla="*/ 1209 w 2480"/>
              <a:gd name="T1" fmla="*/ 12 h 1173"/>
              <a:gd name="T2" fmla="*/ 1132 w 2480"/>
              <a:gd name="T3" fmla="*/ 66 h 1173"/>
              <a:gd name="T4" fmla="*/ 1082 w 2480"/>
              <a:gd name="T5" fmla="*/ 131 h 1173"/>
              <a:gd name="T6" fmla="*/ 1040 w 2480"/>
              <a:gd name="T7" fmla="*/ 197 h 1173"/>
              <a:gd name="T8" fmla="*/ 1003 w 2480"/>
              <a:gd name="T9" fmla="*/ 262 h 1173"/>
              <a:gd name="T10" fmla="*/ 975 w 2480"/>
              <a:gd name="T11" fmla="*/ 320 h 1173"/>
              <a:gd name="T12" fmla="*/ 941 w 2480"/>
              <a:gd name="T13" fmla="*/ 395 h 1173"/>
              <a:gd name="T14" fmla="*/ 910 w 2480"/>
              <a:gd name="T15" fmla="*/ 462 h 1173"/>
              <a:gd name="T16" fmla="*/ 881 w 2480"/>
              <a:gd name="T17" fmla="*/ 528 h 1173"/>
              <a:gd name="T18" fmla="*/ 856 w 2480"/>
              <a:gd name="T19" fmla="*/ 591 h 1173"/>
              <a:gd name="T20" fmla="*/ 826 w 2480"/>
              <a:gd name="T21" fmla="*/ 663 h 1173"/>
              <a:gd name="T22" fmla="*/ 796 w 2480"/>
              <a:gd name="T23" fmla="*/ 727 h 1173"/>
              <a:gd name="T24" fmla="*/ 765 w 2480"/>
              <a:gd name="T25" fmla="*/ 790 h 1173"/>
              <a:gd name="T26" fmla="*/ 717 w 2480"/>
              <a:gd name="T27" fmla="*/ 862 h 1173"/>
              <a:gd name="T28" fmla="*/ 653 w 2480"/>
              <a:gd name="T29" fmla="*/ 932 h 1173"/>
              <a:gd name="T30" fmla="*/ 592 w 2480"/>
              <a:gd name="T31" fmla="*/ 981 h 1173"/>
              <a:gd name="T32" fmla="*/ 506 w 2480"/>
              <a:gd name="T33" fmla="*/ 1031 h 1173"/>
              <a:gd name="T34" fmla="*/ 423 w 2480"/>
              <a:gd name="T35" fmla="*/ 1063 h 1173"/>
              <a:gd name="T36" fmla="*/ 333 w 2480"/>
              <a:gd name="T37" fmla="*/ 1089 h 1173"/>
              <a:gd name="T38" fmla="*/ 258 w 2480"/>
              <a:gd name="T39" fmla="*/ 1108 h 1173"/>
              <a:gd name="T40" fmla="*/ 155 w 2480"/>
              <a:gd name="T41" fmla="*/ 1129 h 1173"/>
              <a:gd name="T42" fmla="*/ 54 w 2480"/>
              <a:gd name="T43" fmla="*/ 1146 h 1173"/>
              <a:gd name="T44" fmla="*/ 2480 w 2480"/>
              <a:gd name="T45" fmla="*/ 1170 h 1173"/>
              <a:gd name="T46" fmla="*/ 2395 w 2480"/>
              <a:gd name="T47" fmla="*/ 1143 h 1173"/>
              <a:gd name="T48" fmla="*/ 2341 w 2480"/>
              <a:gd name="T49" fmla="*/ 1132 h 1173"/>
              <a:gd name="T50" fmla="*/ 2224 w 2480"/>
              <a:gd name="T51" fmla="*/ 1104 h 1173"/>
              <a:gd name="T52" fmla="*/ 2118 w 2480"/>
              <a:gd name="T53" fmla="*/ 1071 h 1173"/>
              <a:gd name="T54" fmla="*/ 2011 w 2480"/>
              <a:gd name="T55" fmla="*/ 1029 h 1173"/>
              <a:gd name="T56" fmla="*/ 1980 w 2480"/>
              <a:gd name="T57" fmla="*/ 1013 h 1173"/>
              <a:gd name="T58" fmla="*/ 1914 w 2480"/>
              <a:gd name="T59" fmla="*/ 969 h 1173"/>
              <a:gd name="T60" fmla="*/ 1859 w 2480"/>
              <a:gd name="T61" fmla="*/ 915 h 1173"/>
              <a:gd name="T62" fmla="*/ 1801 w 2480"/>
              <a:gd name="T63" fmla="*/ 845 h 1173"/>
              <a:gd name="T64" fmla="*/ 1765 w 2480"/>
              <a:gd name="T65" fmla="*/ 792 h 1173"/>
              <a:gd name="T66" fmla="*/ 1735 w 2480"/>
              <a:gd name="T67" fmla="*/ 729 h 1173"/>
              <a:gd name="T68" fmla="*/ 1710 w 2480"/>
              <a:gd name="T69" fmla="*/ 674 h 1173"/>
              <a:gd name="T70" fmla="*/ 1686 w 2480"/>
              <a:gd name="T71" fmla="*/ 619 h 1173"/>
              <a:gd name="T72" fmla="*/ 1651 w 2480"/>
              <a:gd name="T73" fmla="*/ 546 h 1173"/>
              <a:gd name="T74" fmla="*/ 1618 w 2480"/>
              <a:gd name="T75" fmla="*/ 476 h 1173"/>
              <a:gd name="T76" fmla="*/ 1580 w 2480"/>
              <a:gd name="T77" fmla="*/ 397 h 1173"/>
              <a:gd name="T78" fmla="*/ 1543 w 2480"/>
              <a:gd name="T79" fmla="*/ 322 h 1173"/>
              <a:gd name="T80" fmla="*/ 1506 w 2480"/>
              <a:gd name="T81" fmla="*/ 251 h 1173"/>
              <a:gd name="T82" fmla="*/ 1479 w 2480"/>
              <a:gd name="T83" fmla="*/ 203 h 1173"/>
              <a:gd name="T84" fmla="*/ 1449 w 2480"/>
              <a:gd name="T85" fmla="*/ 150 h 1173"/>
              <a:gd name="T86" fmla="*/ 1423 w 2480"/>
              <a:gd name="T87" fmla="*/ 114 h 1173"/>
              <a:gd name="T88" fmla="*/ 1407 w 2480"/>
              <a:gd name="T89" fmla="*/ 95 h 1173"/>
              <a:gd name="T90" fmla="*/ 1378 w 2480"/>
              <a:gd name="T91" fmla="*/ 62 h 1173"/>
              <a:gd name="T92" fmla="*/ 1341 w 2480"/>
              <a:gd name="T93" fmla="*/ 30 h 1173"/>
              <a:gd name="T94" fmla="*/ 1286 w 2480"/>
              <a:gd name="T95" fmla="*/ 4 h 117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80"/>
              <a:gd name="T145" fmla="*/ 0 h 1173"/>
              <a:gd name="T146" fmla="*/ 2480 w 2480"/>
              <a:gd name="T147" fmla="*/ 1173 h 117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47182F"/>
              </a:gs>
              <a:gs pos="100000">
                <a:srgbClr val="993366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4705350" y="5238750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5195888" y="3616325"/>
            <a:ext cx="2836862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 </a:t>
            </a: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125913" y="5486400"/>
            <a:ext cx="1112837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 </a:t>
            </a: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6899275" y="51228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19" grpId="0" animBg="1" autoUpdateAnimBg="0"/>
      <p:bldP spid="137222" grpId="0" animBg="1"/>
      <p:bldP spid="137223" grpId="0" animBg="1"/>
      <p:bldP spid="137224" grpId="0" animBg="1"/>
      <p:bldP spid="137225" grpId="0" autoUpdateAnimBg="0"/>
      <p:bldP spid="137226" grpId="0" autoUpdateAnimBg="0"/>
      <p:bldP spid="1372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1104900" y="2825750"/>
            <a:ext cx="7188200" cy="23812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1104900" y="1638300"/>
            <a:ext cx="7175500" cy="10033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highest point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on the normal curve is at the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mean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which is also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median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mode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685800" y="1143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Probability Distribution </a:t>
            </a:r>
            <a:r>
              <a:rPr lang="en-US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695325" y="1117600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Characteristics</a:t>
            </a:r>
            <a:endParaRPr lang="en-US" sz="28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9270" name="Freeform 6"/>
          <p:cNvSpPr>
            <a:spLocks/>
          </p:cNvSpPr>
          <p:nvPr/>
        </p:nvSpPr>
        <p:spPr bwMode="auto">
          <a:xfrm>
            <a:off x="2638425" y="3062288"/>
            <a:ext cx="3937000" cy="1862137"/>
          </a:xfrm>
          <a:custGeom>
            <a:avLst/>
            <a:gdLst>
              <a:gd name="T0" fmla="*/ 1209 w 2480"/>
              <a:gd name="T1" fmla="*/ 12 h 1173"/>
              <a:gd name="T2" fmla="*/ 1132 w 2480"/>
              <a:gd name="T3" fmla="*/ 66 h 1173"/>
              <a:gd name="T4" fmla="*/ 1082 w 2480"/>
              <a:gd name="T5" fmla="*/ 131 h 1173"/>
              <a:gd name="T6" fmla="*/ 1040 w 2480"/>
              <a:gd name="T7" fmla="*/ 197 h 1173"/>
              <a:gd name="T8" fmla="*/ 1003 w 2480"/>
              <a:gd name="T9" fmla="*/ 262 h 1173"/>
              <a:gd name="T10" fmla="*/ 975 w 2480"/>
              <a:gd name="T11" fmla="*/ 320 h 1173"/>
              <a:gd name="T12" fmla="*/ 941 w 2480"/>
              <a:gd name="T13" fmla="*/ 395 h 1173"/>
              <a:gd name="T14" fmla="*/ 910 w 2480"/>
              <a:gd name="T15" fmla="*/ 462 h 1173"/>
              <a:gd name="T16" fmla="*/ 881 w 2480"/>
              <a:gd name="T17" fmla="*/ 528 h 1173"/>
              <a:gd name="T18" fmla="*/ 856 w 2480"/>
              <a:gd name="T19" fmla="*/ 591 h 1173"/>
              <a:gd name="T20" fmla="*/ 826 w 2480"/>
              <a:gd name="T21" fmla="*/ 663 h 1173"/>
              <a:gd name="T22" fmla="*/ 796 w 2480"/>
              <a:gd name="T23" fmla="*/ 727 h 1173"/>
              <a:gd name="T24" fmla="*/ 765 w 2480"/>
              <a:gd name="T25" fmla="*/ 790 h 1173"/>
              <a:gd name="T26" fmla="*/ 717 w 2480"/>
              <a:gd name="T27" fmla="*/ 862 h 1173"/>
              <a:gd name="T28" fmla="*/ 653 w 2480"/>
              <a:gd name="T29" fmla="*/ 932 h 1173"/>
              <a:gd name="T30" fmla="*/ 592 w 2480"/>
              <a:gd name="T31" fmla="*/ 981 h 1173"/>
              <a:gd name="T32" fmla="*/ 506 w 2480"/>
              <a:gd name="T33" fmla="*/ 1031 h 1173"/>
              <a:gd name="T34" fmla="*/ 423 w 2480"/>
              <a:gd name="T35" fmla="*/ 1063 h 1173"/>
              <a:gd name="T36" fmla="*/ 333 w 2480"/>
              <a:gd name="T37" fmla="*/ 1089 h 1173"/>
              <a:gd name="T38" fmla="*/ 258 w 2480"/>
              <a:gd name="T39" fmla="*/ 1108 h 1173"/>
              <a:gd name="T40" fmla="*/ 155 w 2480"/>
              <a:gd name="T41" fmla="*/ 1129 h 1173"/>
              <a:gd name="T42" fmla="*/ 54 w 2480"/>
              <a:gd name="T43" fmla="*/ 1146 h 1173"/>
              <a:gd name="T44" fmla="*/ 2480 w 2480"/>
              <a:gd name="T45" fmla="*/ 1170 h 1173"/>
              <a:gd name="T46" fmla="*/ 2395 w 2480"/>
              <a:gd name="T47" fmla="*/ 1143 h 1173"/>
              <a:gd name="T48" fmla="*/ 2341 w 2480"/>
              <a:gd name="T49" fmla="*/ 1132 h 1173"/>
              <a:gd name="T50" fmla="*/ 2224 w 2480"/>
              <a:gd name="T51" fmla="*/ 1104 h 1173"/>
              <a:gd name="T52" fmla="*/ 2118 w 2480"/>
              <a:gd name="T53" fmla="*/ 1071 h 1173"/>
              <a:gd name="T54" fmla="*/ 2011 w 2480"/>
              <a:gd name="T55" fmla="*/ 1029 h 1173"/>
              <a:gd name="T56" fmla="*/ 1980 w 2480"/>
              <a:gd name="T57" fmla="*/ 1013 h 1173"/>
              <a:gd name="T58" fmla="*/ 1914 w 2480"/>
              <a:gd name="T59" fmla="*/ 969 h 1173"/>
              <a:gd name="T60" fmla="*/ 1859 w 2480"/>
              <a:gd name="T61" fmla="*/ 915 h 1173"/>
              <a:gd name="T62" fmla="*/ 1801 w 2480"/>
              <a:gd name="T63" fmla="*/ 845 h 1173"/>
              <a:gd name="T64" fmla="*/ 1765 w 2480"/>
              <a:gd name="T65" fmla="*/ 792 h 1173"/>
              <a:gd name="T66" fmla="*/ 1735 w 2480"/>
              <a:gd name="T67" fmla="*/ 729 h 1173"/>
              <a:gd name="T68" fmla="*/ 1710 w 2480"/>
              <a:gd name="T69" fmla="*/ 674 h 1173"/>
              <a:gd name="T70" fmla="*/ 1686 w 2480"/>
              <a:gd name="T71" fmla="*/ 619 h 1173"/>
              <a:gd name="T72" fmla="*/ 1651 w 2480"/>
              <a:gd name="T73" fmla="*/ 546 h 1173"/>
              <a:gd name="T74" fmla="*/ 1618 w 2480"/>
              <a:gd name="T75" fmla="*/ 476 h 1173"/>
              <a:gd name="T76" fmla="*/ 1580 w 2480"/>
              <a:gd name="T77" fmla="*/ 397 h 1173"/>
              <a:gd name="T78" fmla="*/ 1543 w 2480"/>
              <a:gd name="T79" fmla="*/ 322 h 1173"/>
              <a:gd name="T80" fmla="*/ 1506 w 2480"/>
              <a:gd name="T81" fmla="*/ 251 h 1173"/>
              <a:gd name="T82" fmla="*/ 1479 w 2480"/>
              <a:gd name="T83" fmla="*/ 203 h 1173"/>
              <a:gd name="T84" fmla="*/ 1449 w 2480"/>
              <a:gd name="T85" fmla="*/ 150 h 1173"/>
              <a:gd name="T86" fmla="*/ 1423 w 2480"/>
              <a:gd name="T87" fmla="*/ 114 h 1173"/>
              <a:gd name="T88" fmla="*/ 1407 w 2480"/>
              <a:gd name="T89" fmla="*/ 95 h 1173"/>
              <a:gd name="T90" fmla="*/ 1378 w 2480"/>
              <a:gd name="T91" fmla="*/ 62 h 1173"/>
              <a:gd name="T92" fmla="*/ 1341 w 2480"/>
              <a:gd name="T93" fmla="*/ 30 h 1173"/>
              <a:gd name="T94" fmla="*/ 1286 w 2480"/>
              <a:gd name="T95" fmla="*/ 4 h 117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80"/>
              <a:gd name="T145" fmla="*/ 0 h 1173"/>
              <a:gd name="T146" fmla="*/ 2480 w 2480"/>
              <a:gd name="T147" fmla="*/ 1173 h 117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47182F"/>
              </a:gs>
              <a:gs pos="100000">
                <a:srgbClr val="993366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4648200" y="3067050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899275" y="47037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2305050" y="4926013"/>
            <a:ext cx="459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/>
      <p:bldP spid="139267" grpId="0" animBg="1" autoUpdateAnimBg="0"/>
      <p:bldP spid="139270" grpId="0" animBg="1"/>
      <p:bldP spid="139271" grpId="0" animBg="1"/>
      <p:bldP spid="139272" grpId="0" autoUpdateAnimBg="0"/>
      <p:bldP spid="1392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1104900" y="2825750"/>
            <a:ext cx="7188200" cy="27051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685800" y="1143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Probability Distribution </a:t>
            </a:r>
            <a:r>
              <a:rPr lang="en-US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695325" y="1117600"/>
            <a:ext cx="3635375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Characteristics</a:t>
            </a:r>
            <a:endParaRPr lang="en-US" sz="2400">
              <a:solidFill>
                <a:srgbClr val="66FFFF"/>
              </a:solidFill>
              <a:latin typeface="Book Antiqua" pitchFamily="18" charset="0"/>
            </a:endParaRPr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3968750" y="4800600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18" name="Freeform 6"/>
          <p:cNvSpPr>
            <a:spLocks/>
          </p:cNvSpPr>
          <p:nvPr/>
        </p:nvSpPr>
        <p:spPr bwMode="auto">
          <a:xfrm>
            <a:off x="1317625" y="3063875"/>
            <a:ext cx="3803650" cy="1855788"/>
          </a:xfrm>
          <a:custGeom>
            <a:avLst/>
            <a:gdLst>
              <a:gd name="T0" fmla="*/ 1199 w 2470"/>
              <a:gd name="T1" fmla="*/ 12 h 1171"/>
              <a:gd name="T2" fmla="*/ 1122 w 2470"/>
              <a:gd name="T3" fmla="*/ 66 h 1171"/>
              <a:gd name="T4" fmla="*/ 1072 w 2470"/>
              <a:gd name="T5" fmla="*/ 131 h 1171"/>
              <a:gd name="T6" fmla="*/ 1030 w 2470"/>
              <a:gd name="T7" fmla="*/ 197 h 1171"/>
              <a:gd name="T8" fmla="*/ 993 w 2470"/>
              <a:gd name="T9" fmla="*/ 262 h 1171"/>
              <a:gd name="T10" fmla="*/ 965 w 2470"/>
              <a:gd name="T11" fmla="*/ 320 h 1171"/>
              <a:gd name="T12" fmla="*/ 931 w 2470"/>
              <a:gd name="T13" fmla="*/ 395 h 1171"/>
              <a:gd name="T14" fmla="*/ 900 w 2470"/>
              <a:gd name="T15" fmla="*/ 462 h 1171"/>
              <a:gd name="T16" fmla="*/ 871 w 2470"/>
              <a:gd name="T17" fmla="*/ 528 h 1171"/>
              <a:gd name="T18" fmla="*/ 846 w 2470"/>
              <a:gd name="T19" fmla="*/ 591 h 1171"/>
              <a:gd name="T20" fmla="*/ 816 w 2470"/>
              <a:gd name="T21" fmla="*/ 663 h 1171"/>
              <a:gd name="T22" fmla="*/ 786 w 2470"/>
              <a:gd name="T23" fmla="*/ 727 h 1171"/>
              <a:gd name="T24" fmla="*/ 755 w 2470"/>
              <a:gd name="T25" fmla="*/ 790 h 1171"/>
              <a:gd name="T26" fmla="*/ 707 w 2470"/>
              <a:gd name="T27" fmla="*/ 862 h 1171"/>
              <a:gd name="T28" fmla="*/ 643 w 2470"/>
              <a:gd name="T29" fmla="*/ 932 h 1171"/>
              <a:gd name="T30" fmla="*/ 582 w 2470"/>
              <a:gd name="T31" fmla="*/ 981 h 1171"/>
              <a:gd name="T32" fmla="*/ 496 w 2470"/>
              <a:gd name="T33" fmla="*/ 1031 h 1171"/>
              <a:gd name="T34" fmla="*/ 413 w 2470"/>
              <a:gd name="T35" fmla="*/ 1063 h 1171"/>
              <a:gd name="T36" fmla="*/ 323 w 2470"/>
              <a:gd name="T37" fmla="*/ 1089 h 1171"/>
              <a:gd name="T38" fmla="*/ 248 w 2470"/>
              <a:gd name="T39" fmla="*/ 1108 h 1171"/>
              <a:gd name="T40" fmla="*/ 145 w 2470"/>
              <a:gd name="T41" fmla="*/ 1129 h 1171"/>
              <a:gd name="T42" fmla="*/ 64 w 2470"/>
              <a:gd name="T43" fmla="*/ 1144 h 1171"/>
              <a:gd name="T44" fmla="*/ 2470 w 2470"/>
              <a:gd name="T45" fmla="*/ 1170 h 1171"/>
              <a:gd name="T46" fmla="*/ 2385 w 2470"/>
              <a:gd name="T47" fmla="*/ 1143 h 1171"/>
              <a:gd name="T48" fmla="*/ 2331 w 2470"/>
              <a:gd name="T49" fmla="*/ 1132 h 1171"/>
              <a:gd name="T50" fmla="*/ 2214 w 2470"/>
              <a:gd name="T51" fmla="*/ 1104 h 1171"/>
              <a:gd name="T52" fmla="*/ 2108 w 2470"/>
              <a:gd name="T53" fmla="*/ 1071 h 1171"/>
              <a:gd name="T54" fmla="*/ 2001 w 2470"/>
              <a:gd name="T55" fmla="*/ 1029 h 1171"/>
              <a:gd name="T56" fmla="*/ 1970 w 2470"/>
              <a:gd name="T57" fmla="*/ 1013 h 1171"/>
              <a:gd name="T58" fmla="*/ 1904 w 2470"/>
              <a:gd name="T59" fmla="*/ 969 h 1171"/>
              <a:gd name="T60" fmla="*/ 1849 w 2470"/>
              <a:gd name="T61" fmla="*/ 915 h 1171"/>
              <a:gd name="T62" fmla="*/ 1791 w 2470"/>
              <a:gd name="T63" fmla="*/ 845 h 1171"/>
              <a:gd name="T64" fmla="*/ 1755 w 2470"/>
              <a:gd name="T65" fmla="*/ 792 h 1171"/>
              <a:gd name="T66" fmla="*/ 1725 w 2470"/>
              <a:gd name="T67" fmla="*/ 729 h 1171"/>
              <a:gd name="T68" fmla="*/ 1700 w 2470"/>
              <a:gd name="T69" fmla="*/ 674 h 1171"/>
              <a:gd name="T70" fmla="*/ 1676 w 2470"/>
              <a:gd name="T71" fmla="*/ 619 h 1171"/>
              <a:gd name="T72" fmla="*/ 1641 w 2470"/>
              <a:gd name="T73" fmla="*/ 546 h 1171"/>
              <a:gd name="T74" fmla="*/ 1608 w 2470"/>
              <a:gd name="T75" fmla="*/ 476 h 1171"/>
              <a:gd name="T76" fmla="*/ 1570 w 2470"/>
              <a:gd name="T77" fmla="*/ 397 h 1171"/>
              <a:gd name="T78" fmla="*/ 1533 w 2470"/>
              <a:gd name="T79" fmla="*/ 322 h 1171"/>
              <a:gd name="T80" fmla="*/ 1496 w 2470"/>
              <a:gd name="T81" fmla="*/ 251 h 1171"/>
              <a:gd name="T82" fmla="*/ 1469 w 2470"/>
              <a:gd name="T83" fmla="*/ 203 h 1171"/>
              <a:gd name="T84" fmla="*/ 1439 w 2470"/>
              <a:gd name="T85" fmla="*/ 150 h 1171"/>
              <a:gd name="T86" fmla="*/ 1413 w 2470"/>
              <a:gd name="T87" fmla="*/ 114 h 1171"/>
              <a:gd name="T88" fmla="*/ 1397 w 2470"/>
              <a:gd name="T89" fmla="*/ 95 h 1171"/>
              <a:gd name="T90" fmla="*/ 1368 w 2470"/>
              <a:gd name="T91" fmla="*/ 62 h 1171"/>
              <a:gd name="T92" fmla="*/ 1331 w 2470"/>
              <a:gd name="T93" fmla="*/ 30 h 1171"/>
              <a:gd name="T94" fmla="*/ 1276 w 2470"/>
              <a:gd name="T95" fmla="*/ 4 h 117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0"/>
              <a:gd name="T145" fmla="*/ 0 h 1171"/>
              <a:gd name="T146" fmla="*/ 2470 w 2470"/>
              <a:gd name="T147" fmla="*/ 1171 h 117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238500" y="479742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6000750" y="479742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2922588" y="5059363"/>
            <a:ext cx="557212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-10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3797300" y="5059363"/>
            <a:ext cx="32385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5765800" y="5059363"/>
            <a:ext cx="46355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20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1104900" y="1638300"/>
            <a:ext cx="7175500" cy="10033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dist="45791" dir="3378596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mean can be any numerical value:  negative,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zero, or positive.</a:t>
            </a:r>
          </a:p>
        </p:txBody>
      </p:sp>
      <p:sp>
        <p:nvSpPr>
          <p:cNvPr id="141325" name="Freeform 13"/>
          <p:cNvSpPr>
            <a:spLocks/>
          </p:cNvSpPr>
          <p:nvPr/>
        </p:nvSpPr>
        <p:spPr bwMode="auto">
          <a:xfrm>
            <a:off x="2047875" y="3057525"/>
            <a:ext cx="3787775" cy="1858963"/>
          </a:xfrm>
          <a:custGeom>
            <a:avLst/>
            <a:gdLst>
              <a:gd name="T0" fmla="*/ 1199 w 2470"/>
              <a:gd name="T1" fmla="*/ 12 h 1171"/>
              <a:gd name="T2" fmla="*/ 1122 w 2470"/>
              <a:gd name="T3" fmla="*/ 66 h 1171"/>
              <a:gd name="T4" fmla="*/ 1072 w 2470"/>
              <a:gd name="T5" fmla="*/ 131 h 1171"/>
              <a:gd name="T6" fmla="*/ 1030 w 2470"/>
              <a:gd name="T7" fmla="*/ 197 h 1171"/>
              <a:gd name="T8" fmla="*/ 993 w 2470"/>
              <a:gd name="T9" fmla="*/ 262 h 1171"/>
              <a:gd name="T10" fmla="*/ 965 w 2470"/>
              <a:gd name="T11" fmla="*/ 320 h 1171"/>
              <a:gd name="T12" fmla="*/ 931 w 2470"/>
              <a:gd name="T13" fmla="*/ 395 h 1171"/>
              <a:gd name="T14" fmla="*/ 900 w 2470"/>
              <a:gd name="T15" fmla="*/ 462 h 1171"/>
              <a:gd name="T16" fmla="*/ 871 w 2470"/>
              <a:gd name="T17" fmla="*/ 528 h 1171"/>
              <a:gd name="T18" fmla="*/ 846 w 2470"/>
              <a:gd name="T19" fmla="*/ 591 h 1171"/>
              <a:gd name="T20" fmla="*/ 816 w 2470"/>
              <a:gd name="T21" fmla="*/ 663 h 1171"/>
              <a:gd name="T22" fmla="*/ 786 w 2470"/>
              <a:gd name="T23" fmla="*/ 727 h 1171"/>
              <a:gd name="T24" fmla="*/ 755 w 2470"/>
              <a:gd name="T25" fmla="*/ 790 h 1171"/>
              <a:gd name="T26" fmla="*/ 707 w 2470"/>
              <a:gd name="T27" fmla="*/ 862 h 1171"/>
              <a:gd name="T28" fmla="*/ 643 w 2470"/>
              <a:gd name="T29" fmla="*/ 932 h 1171"/>
              <a:gd name="T30" fmla="*/ 582 w 2470"/>
              <a:gd name="T31" fmla="*/ 981 h 1171"/>
              <a:gd name="T32" fmla="*/ 496 w 2470"/>
              <a:gd name="T33" fmla="*/ 1031 h 1171"/>
              <a:gd name="T34" fmla="*/ 413 w 2470"/>
              <a:gd name="T35" fmla="*/ 1063 h 1171"/>
              <a:gd name="T36" fmla="*/ 323 w 2470"/>
              <a:gd name="T37" fmla="*/ 1089 h 1171"/>
              <a:gd name="T38" fmla="*/ 248 w 2470"/>
              <a:gd name="T39" fmla="*/ 1108 h 1171"/>
              <a:gd name="T40" fmla="*/ 145 w 2470"/>
              <a:gd name="T41" fmla="*/ 1129 h 1171"/>
              <a:gd name="T42" fmla="*/ 64 w 2470"/>
              <a:gd name="T43" fmla="*/ 1144 h 1171"/>
              <a:gd name="T44" fmla="*/ 2470 w 2470"/>
              <a:gd name="T45" fmla="*/ 1170 h 1171"/>
              <a:gd name="T46" fmla="*/ 2385 w 2470"/>
              <a:gd name="T47" fmla="*/ 1143 h 1171"/>
              <a:gd name="T48" fmla="*/ 2331 w 2470"/>
              <a:gd name="T49" fmla="*/ 1132 h 1171"/>
              <a:gd name="T50" fmla="*/ 2214 w 2470"/>
              <a:gd name="T51" fmla="*/ 1104 h 1171"/>
              <a:gd name="T52" fmla="*/ 2108 w 2470"/>
              <a:gd name="T53" fmla="*/ 1071 h 1171"/>
              <a:gd name="T54" fmla="*/ 2001 w 2470"/>
              <a:gd name="T55" fmla="*/ 1029 h 1171"/>
              <a:gd name="T56" fmla="*/ 1970 w 2470"/>
              <a:gd name="T57" fmla="*/ 1013 h 1171"/>
              <a:gd name="T58" fmla="*/ 1904 w 2470"/>
              <a:gd name="T59" fmla="*/ 969 h 1171"/>
              <a:gd name="T60" fmla="*/ 1849 w 2470"/>
              <a:gd name="T61" fmla="*/ 915 h 1171"/>
              <a:gd name="T62" fmla="*/ 1791 w 2470"/>
              <a:gd name="T63" fmla="*/ 845 h 1171"/>
              <a:gd name="T64" fmla="*/ 1755 w 2470"/>
              <a:gd name="T65" fmla="*/ 792 h 1171"/>
              <a:gd name="T66" fmla="*/ 1725 w 2470"/>
              <a:gd name="T67" fmla="*/ 729 h 1171"/>
              <a:gd name="T68" fmla="*/ 1700 w 2470"/>
              <a:gd name="T69" fmla="*/ 674 h 1171"/>
              <a:gd name="T70" fmla="*/ 1676 w 2470"/>
              <a:gd name="T71" fmla="*/ 619 h 1171"/>
              <a:gd name="T72" fmla="*/ 1641 w 2470"/>
              <a:gd name="T73" fmla="*/ 546 h 1171"/>
              <a:gd name="T74" fmla="*/ 1608 w 2470"/>
              <a:gd name="T75" fmla="*/ 476 h 1171"/>
              <a:gd name="T76" fmla="*/ 1570 w 2470"/>
              <a:gd name="T77" fmla="*/ 397 h 1171"/>
              <a:gd name="T78" fmla="*/ 1533 w 2470"/>
              <a:gd name="T79" fmla="*/ 322 h 1171"/>
              <a:gd name="T80" fmla="*/ 1496 w 2470"/>
              <a:gd name="T81" fmla="*/ 251 h 1171"/>
              <a:gd name="T82" fmla="*/ 1469 w 2470"/>
              <a:gd name="T83" fmla="*/ 203 h 1171"/>
              <a:gd name="T84" fmla="*/ 1439 w 2470"/>
              <a:gd name="T85" fmla="*/ 150 h 1171"/>
              <a:gd name="T86" fmla="*/ 1413 w 2470"/>
              <a:gd name="T87" fmla="*/ 114 h 1171"/>
              <a:gd name="T88" fmla="*/ 1397 w 2470"/>
              <a:gd name="T89" fmla="*/ 95 h 1171"/>
              <a:gd name="T90" fmla="*/ 1368 w 2470"/>
              <a:gd name="T91" fmla="*/ 62 h 1171"/>
              <a:gd name="T92" fmla="*/ 1331 w 2470"/>
              <a:gd name="T93" fmla="*/ 30 h 1171"/>
              <a:gd name="T94" fmla="*/ 1276 w 2470"/>
              <a:gd name="T95" fmla="*/ 4 h 117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0"/>
              <a:gd name="T145" fmla="*/ 0 h 1171"/>
              <a:gd name="T146" fmla="*/ 2470 w 2470"/>
              <a:gd name="T147" fmla="*/ 1171 h 117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26" name="Freeform 14"/>
          <p:cNvSpPr>
            <a:spLocks/>
          </p:cNvSpPr>
          <p:nvPr/>
        </p:nvSpPr>
        <p:spPr bwMode="auto">
          <a:xfrm>
            <a:off x="4081463" y="3052763"/>
            <a:ext cx="3806825" cy="1858962"/>
          </a:xfrm>
          <a:custGeom>
            <a:avLst/>
            <a:gdLst>
              <a:gd name="T0" fmla="*/ 1199 w 2470"/>
              <a:gd name="T1" fmla="*/ 12 h 1171"/>
              <a:gd name="T2" fmla="*/ 1122 w 2470"/>
              <a:gd name="T3" fmla="*/ 66 h 1171"/>
              <a:gd name="T4" fmla="*/ 1072 w 2470"/>
              <a:gd name="T5" fmla="*/ 131 h 1171"/>
              <a:gd name="T6" fmla="*/ 1030 w 2470"/>
              <a:gd name="T7" fmla="*/ 197 h 1171"/>
              <a:gd name="T8" fmla="*/ 993 w 2470"/>
              <a:gd name="T9" fmla="*/ 262 h 1171"/>
              <a:gd name="T10" fmla="*/ 965 w 2470"/>
              <a:gd name="T11" fmla="*/ 320 h 1171"/>
              <a:gd name="T12" fmla="*/ 931 w 2470"/>
              <a:gd name="T13" fmla="*/ 395 h 1171"/>
              <a:gd name="T14" fmla="*/ 900 w 2470"/>
              <a:gd name="T15" fmla="*/ 462 h 1171"/>
              <a:gd name="T16" fmla="*/ 871 w 2470"/>
              <a:gd name="T17" fmla="*/ 528 h 1171"/>
              <a:gd name="T18" fmla="*/ 846 w 2470"/>
              <a:gd name="T19" fmla="*/ 591 h 1171"/>
              <a:gd name="T20" fmla="*/ 816 w 2470"/>
              <a:gd name="T21" fmla="*/ 663 h 1171"/>
              <a:gd name="T22" fmla="*/ 786 w 2470"/>
              <a:gd name="T23" fmla="*/ 727 h 1171"/>
              <a:gd name="T24" fmla="*/ 755 w 2470"/>
              <a:gd name="T25" fmla="*/ 790 h 1171"/>
              <a:gd name="T26" fmla="*/ 707 w 2470"/>
              <a:gd name="T27" fmla="*/ 862 h 1171"/>
              <a:gd name="T28" fmla="*/ 643 w 2470"/>
              <a:gd name="T29" fmla="*/ 932 h 1171"/>
              <a:gd name="T30" fmla="*/ 582 w 2470"/>
              <a:gd name="T31" fmla="*/ 981 h 1171"/>
              <a:gd name="T32" fmla="*/ 496 w 2470"/>
              <a:gd name="T33" fmla="*/ 1031 h 1171"/>
              <a:gd name="T34" fmla="*/ 413 w 2470"/>
              <a:gd name="T35" fmla="*/ 1063 h 1171"/>
              <a:gd name="T36" fmla="*/ 323 w 2470"/>
              <a:gd name="T37" fmla="*/ 1089 h 1171"/>
              <a:gd name="T38" fmla="*/ 248 w 2470"/>
              <a:gd name="T39" fmla="*/ 1108 h 1171"/>
              <a:gd name="T40" fmla="*/ 145 w 2470"/>
              <a:gd name="T41" fmla="*/ 1129 h 1171"/>
              <a:gd name="T42" fmla="*/ 64 w 2470"/>
              <a:gd name="T43" fmla="*/ 1144 h 1171"/>
              <a:gd name="T44" fmla="*/ 2470 w 2470"/>
              <a:gd name="T45" fmla="*/ 1170 h 1171"/>
              <a:gd name="T46" fmla="*/ 2385 w 2470"/>
              <a:gd name="T47" fmla="*/ 1143 h 1171"/>
              <a:gd name="T48" fmla="*/ 2331 w 2470"/>
              <a:gd name="T49" fmla="*/ 1132 h 1171"/>
              <a:gd name="T50" fmla="*/ 2214 w 2470"/>
              <a:gd name="T51" fmla="*/ 1104 h 1171"/>
              <a:gd name="T52" fmla="*/ 2108 w 2470"/>
              <a:gd name="T53" fmla="*/ 1071 h 1171"/>
              <a:gd name="T54" fmla="*/ 2001 w 2470"/>
              <a:gd name="T55" fmla="*/ 1029 h 1171"/>
              <a:gd name="T56" fmla="*/ 1970 w 2470"/>
              <a:gd name="T57" fmla="*/ 1013 h 1171"/>
              <a:gd name="T58" fmla="*/ 1904 w 2470"/>
              <a:gd name="T59" fmla="*/ 969 h 1171"/>
              <a:gd name="T60" fmla="*/ 1849 w 2470"/>
              <a:gd name="T61" fmla="*/ 915 h 1171"/>
              <a:gd name="T62" fmla="*/ 1791 w 2470"/>
              <a:gd name="T63" fmla="*/ 845 h 1171"/>
              <a:gd name="T64" fmla="*/ 1755 w 2470"/>
              <a:gd name="T65" fmla="*/ 792 h 1171"/>
              <a:gd name="T66" fmla="*/ 1725 w 2470"/>
              <a:gd name="T67" fmla="*/ 729 h 1171"/>
              <a:gd name="T68" fmla="*/ 1700 w 2470"/>
              <a:gd name="T69" fmla="*/ 674 h 1171"/>
              <a:gd name="T70" fmla="*/ 1676 w 2470"/>
              <a:gd name="T71" fmla="*/ 619 h 1171"/>
              <a:gd name="T72" fmla="*/ 1641 w 2470"/>
              <a:gd name="T73" fmla="*/ 546 h 1171"/>
              <a:gd name="T74" fmla="*/ 1608 w 2470"/>
              <a:gd name="T75" fmla="*/ 476 h 1171"/>
              <a:gd name="T76" fmla="*/ 1570 w 2470"/>
              <a:gd name="T77" fmla="*/ 397 h 1171"/>
              <a:gd name="T78" fmla="*/ 1533 w 2470"/>
              <a:gd name="T79" fmla="*/ 322 h 1171"/>
              <a:gd name="T80" fmla="*/ 1496 w 2470"/>
              <a:gd name="T81" fmla="*/ 251 h 1171"/>
              <a:gd name="T82" fmla="*/ 1469 w 2470"/>
              <a:gd name="T83" fmla="*/ 203 h 1171"/>
              <a:gd name="T84" fmla="*/ 1439 w 2470"/>
              <a:gd name="T85" fmla="*/ 150 h 1171"/>
              <a:gd name="T86" fmla="*/ 1413 w 2470"/>
              <a:gd name="T87" fmla="*/ 114 h 1171"/>
              <a:gd name="T88" fmla="*/ 1397 w 2470"/>
              <a:gd name="T89" fmla="*/ 95 h 1171"/>
              <a:gd name="T90" fmla="*/ 1368 w 2470"/>
              <a:gd name="T91" fmla="*/ 62 h 1171"/>
              <a:gd name="T92" fmla="*/ 1331 w 2470"/>
              <a:gd name="T93" fmla="*/ 30 h 1171"/>
              <a:gd name="T94" fmla="*/ 1276 w 2470"/>
              <a:gd name="T95" fmla="*/ 4 h 117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0"/>
              <a:gd name="T145" fmla="*/ 0 h 1171"/>
              <a:gd name="T146" fmla="*/ 2470 w 2470"/>
              <a:gd name="T147" fmla="*/ 1171 h 117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7947025" y="46847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1225550" y="4906963"/>
            <a:ext cx="6746875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292929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0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nimBg="1"/>
      <p:bldP spid="141317" grpId="0" animBg="1"/>
      <p:bldP spid="141318" grpId="0" animBg="1"/>
      <p:bldP spid="141319" grpId="0" animBg="1"/>
      <p:bldP spid="141320" grpId="0" animBg="1"/>
      <p:bldP spid="141321" grpId="0" autoUpdateAnimBg="0"/>
      <p:bldP spid="141322" grpId="0" autoUpdateAnimBg="0"/>
      <p:bldP spid="141323" grpId="0" autoUpdateAnimBg="0"/>
      <p:bldP spid="141324" grpId="0" animBg="1" autoUpdateAnimBg="0"/>
      <p:bldP spid="141325" grpId="0" animBg="1"/>
      <p:bldP spid="141326" grpId="0" animBg="1"/>
      <p:bldP spid="14132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104900" y="2825750"/>
            <a:ext cx="7188200" cy="32004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Probability Distribution </a:t>
            </a:r>
            <a:r>
              <a:rPr lang="en-US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687388" y="1117600"/>
            <a:ext cx="3403600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Characteristics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3365" name="Freeform 5"/>
          <p:cNvSpPr>
            <a:spLocks/>
          </p:cNvSpPr>
          <p:nvPr/>
        </p:nvSpPr>
        <p:spPr bwMode="auto">
          <a:xfrm>
            <a:off x="3252788" y="2976563"/>
            <a:ext cx="2657475" cy="2746375"/>
          </a:xfrm>
          <a:custGeom>
            <a:avLst/>
            <a:gdLst>
              <a:gd name="T0" fmla="*/ 797 w 1674"/>
              <a:gd name="T1" fmla="*/ 18 h 1730"/>
              <a:gd name="T2" fmla="*/ 749 w 1674"/>
              <a:gd name="T3" fmla="*/ 100 h 1730"/>
              <a:gd name="T4" fmla="*/ 718 w 1674"/>
              <a:gd name="T5" fmla="*/ 194 h 1730"/>
              <a:gd name="T6" fmla="*/ 691 w 1674"/>
              <a:gd name="T7" fmla="*/ 291 h 1730"/>
              <a:gd name="T8" fmla="*/ 669 w 1674"/>
              <a:gd name="T9" fmla="*/ 388 h 1730"/>
              <a:gd name="T10" fmla="*/ 651 w 1674"/>
              <a:gd name="T11" fmla="*/ 476 h 1730"/>
              <a:gd name="T12" fmla="*/ 630 w 1674"/>
              <a:gd name="T13" fmla="*/ 580 h 1730"/>
              <a:gd name="T14" fmla="*/ 610 w 1674"/>
              <a:gd name="T15" fmla="*/ 681 h 1730"/>
              <a:gd name="T16" fmla="*/ 594 w 1674"/>
              <a:gd name="T17" fmla="*/ 777 h 1730"/>
              <a:gd name="T18" fmla="*/ 577 w 1674"/>
              <a:gd name="T19" fmla="*/ 873 h 1730"/>
              <a:gd name="T20" fmla="*/ 558 w 1674"/>
              <a:gd name="T21" fmla="*/ 972 h 1730"/>
              <a:gd name="T22" fmla="*/ 537 w 1674"/>
              <a:gd name="T23" fmla="*/ 1071 h 1730"/>
              <a:gd name="T24" fmla="*/ 516 w 1674"/>
              <a:gd name="T25" fmla="*/ 1160 h 1730"/>
              <a:gd name="T26" fmla="*/ 487 w 1674"/>
              <a:gd name="T27" fmla="*/ 1266 h 1730"/>
              <a:gd name="T28" fmla="*/ 451 w 1674"/>
              <a:gd name="T29" fmla="*/ 1370 h 1730"/>
              <a:gd name="T30" fmla="*/ 413 w 1674"/>
              <a:gd name="T31" fmla="*/ 1448 h 1730"/>
              <a:gd name="T32" fmla="*/ 356 w 1674"/>
              <a:gd name="T33" fmla="*/ 1522 h 1730"/>
              <a:gd name="T34" fmla="*/ 303 w 1674"/>
              <a:gd name="T35" fmla="*/ 1574 h 1730"/>
              <a:gd name="T36" fmla="*/ 255 w 1674"/>
              <a:gd name="T37" fmla="*/ 1608 h 1730"/>
              <a:gd name="T38" fmla="*/ 198 w 1674"/>
              <a:gd name="T39" fmla="*/ 1641 h 1730"/>
              <a:gd name="T40" fmla="*/ 135 w 1674"/>
              <a:gd name="T41" fmla="*/ 1674 h 1730"/>
              <a:gd name="T42" fmla="*/ 74 w 1674"/>
              <a:gd name="T43" fmla="*/ 1702 h 1730"/>
              <a:gd name="T44" fmla="*/ 1674 w 1674"/>
              <a:gd name="T45" fmla="*/ 1728 h 1730"/>
              <a:gd name="T46" fmla="*/ 1550 w 1674"/>
              <a:gd name="T47" fmla="*/ 1689 h 1730"/>
              <a:gd name="T48" fmla="*/ 1499 w 1674"/>
              <a:gd name="T49" fmla="*/ 1667 h 1730"/>
              <a:gd name="T50" fmla="*/ 1430 w 1674"/>
              <a:gd name="T51" fmla="*/ 1631 h 1730"/>
              <a:gd name="T52" fmla="*/ 1366 w 1674"/>
              <a:gd name="T53" fmla="*/ 1585 h 1730"/>
              <a:gd name="T54" fmla="*/ 1302 w 1674"/>
              <a:gd name="T55" fmla="*/ 1527 h 1730"/>
              <a:gd name="T56" fmla="*/ 1278 w 1674"/>
              <a:gd name="T57" fmla="*/ 1497 h 1730"/>
              <a:gd name="T58" fmla="*/ 1241 w 1674"/>
              <a:gd name="T59" fmla="*/ 1434 h 1730"/>
              <a:gd name="T60" fmla="*/ 1205 w 1674"/>
              <a:gd name="T61" fmla="*/ 1354 h 1730"/>
              <a:gd name="T62" fmla="*/ 1168 w 1674"/>
              <a:gd name="T63" fmla="*/ 1246 h 1730"/>
              <a:gd name="T64" fmla="*/ 1150 w 1674"/>
              <a:gd name="T65" fmla="*/ 1174 h 1730"/>
              <a:gd name="T66" fmla="*/ 1128 w 1674"/>
              <a:gd name="T67" fmla="*/ 1077 h 1730"/>
              <a:gd name="T68" fmla="*/ 1112 w 1674"/>
              <a:gd name="T69" fmla="*/ 997 h 1730"/>
              <a:gd name="T70" fmla="*/ 1097 w 1674"/>
              <a:gd name="T71" fmla="*/ 916 h 1730"/>
              <a:gd name="T72" fmla="*/ 1077 w 1674"/>
              <a:gd name="T73" fmla="*/ 810 h 1730"/>
              <a:gd name="T74" fmla="*/ 1057 w 1674"/>
              <a:gd name="T75" fmla="*/ 713 h 1730"/>
              <a:gd name="T76" fmla="*/ 1031 w 1674"/>
              <a:gd name="T77" fmla="*/ 589 h 1730"/>
              <a:gd name="T78" fmla="*/ 1007 w 1674"/>
              <a:gd name="T79" fmla="*/ 476 h 1730"/>
              <a:gd name="T80" fmla="*/ 984 w 1674"/>
              <a:gd name="T81" fmla="*/ 370 h 1730"/>
              <a:gd name="T82" fmla="*/ 967 w 1674"/>
              <a:gd name="T83" fmla="*/ 301 h 1730"/>
              <a:gd name="T84" fmla="*/ 941 w 1674"/>
              <a:gd name="T85" fmla="*/ 209 h 1730"/>
              <a:gd name="T86" fmla="*/ 910 w 1674"/>
              <a:gd name="T87" fmla="*/ 116 h 1730"/>
              <a:gd name="T88" fmla="*/ 924 w 1674"/>
              <a:gd name="T89" fmla="*/ 149 h 1730"/>
              <a:gd name="T90" fmla="*/ 916 w 1674"/>
              <a:gd name="T91" fmla="*/ 132 h 1730"/>
              <a:gd name="T92" fmla="*/ 882 w 1674"/>
              <a:gd name="T93" fmla="*/ 45 h 1730"/>
              <a:gd name="T94" fmla="*/ 846 w 1674"/>
              <a:gd name="T95" fmla="*/ 3 h 173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674"/>
              <a:gd name="T145" fmla="*/ 0 h 1730"/>
              <a:gd name="T146" fmla="*/ 1674 w 1674"/>
              <a:gd name="T147" fmla="*/ 1730 h 173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674" h="1730">
                <a:moveTo>
                  <a:pt x="832" y="0"/>
                </a:moveTo>
                <a:lnTo>
                  <a:pt x="814" y="4"/>
                </a:lnTo>
                <a:lnTo>
                  <a:pt x="797" y="18"/>
                </a:lnTo>
                <a:lnTo>
                  <a:pt x="779" y="39"/>
                </a:lnTo>
                <a:lnTo>
                  <a:pt x="764" y="67"/>
                </a:lnTo>
                <a:lnTo>
                  <a:pt x="749" y="100"/>
                </a:lnTo>
                <a:lnTo>
                  <a:pt x="740" y="128"/>
                </a:lnTo>
                <a:lnTo>
                  <a:pt x="728" y="160"/>
                </a:lnTo>
                <a:lnTo>
                  <a:pt x="718" y="194"/>
                </a:lnTo>
                <a:lnTo>
                  <a:pt x="709" y="224"/>
                </a:lnTo>
                <a:lnTo>
                  <a:pt x="700" y="258"/>
                </a:lnTo>
                <a:lnTo>
                  <a:pt x="691" y="291"/>
                </a:lnTo>
                <a:lnTo>
                  <a:pt x="682" y="330"/>
                </a:lnTo>
                <a:lnTo>
                  <a:pt x="676" y="355"/>
                </a:lnTo>
                <a:lnTo>
                  <a:pt x="669" y="388"/>
                </a:lnTo>
                <a:lnTo>
                  <a:pt x="663" y="420"/>
                </a:lnTo>
                <a:lnTo>
                  <a:pt x="657" y="450"/>
                </a:lnTo>
                <a:lnTo>
                  <a:pt x="651" y="476"/>
                </a:lnTo>
                <a:lnTo>
                  <a:pt x="645" y="510"/>
                </a:lnTo>
                <a:lnTo>
                  <a:pt x="637" y="544"/>
                </a:lnTo>
                <a:lnTo>
                  <a:pt x="630" y="580"/>
                </a:lnTo>
                <a:lnTo>
                  <a:pt x="623" y="611"/>
                </a:lnTo>
                <a:lnTo>
                  <a:pt x="617" y="647"/>
                </a:lnTo>
                <a:lnTo>
                  <a:pt x="610" y="681"/>
                </a:lnTo>
                <a:lnTo>
                  <a:pt x="604" y="714"/>
                </a:lnTo>
                <a:lnTo>
                  <a:pt x="598" y="752"/>
                </a:lnTo>
                <a:lnTo>
                  <a:pt x="594" y="777"/>
                </a:lnTo>
                <a:lnTo>
                  <a:pt x="589" y="808"/>
                </a:lnTo>
                <a:lnTo>
                  <a:pt x="583" y="841"/>
                </a:lnTo>
                <a:lnTo>
                  <a:pt x="577" y="873"/>
                </a:lnTo>
                <a:lnTo>
                  <a:pt x="571" y="904"/>
                </a:lnTo>
                <a:lnTo>
                  <a:pt x="565" y="936"/>
                </a:lnTo>
                <a:lnTo>
                  <a:pt x="558" y="972"/>
                </a:lnTo>
                <a:lnTo>
                  <a:pt x="551" y="1006"/>
                </a:lnTo>
                <a:lnTo>
                  <a:pt x="543" y="1045"/>
                </a:lnTo>
                <a:lnTo>
                  <a:pt x="537" y="1071"/>
                </a:lnTo>
                <a:lnTo>
                  <a:pt x="531" y="1099"/>
                </a:lnTo>
                <a:lnTo>
                  <a:pt x="523" y="1131"/>
                </a:lnTo>
                <a:lnTo>
                  <a:pt x="516" y="1160"/>
                </a:lnTo>
                <a:lnTo>
                  <a:pt x="507" y="1195"/>
                </a:lnTo>
                <a:lnTo>
                  <a:pt x="498" y="1230"/>
                </a:lnTo>
                <a:lnTo>
                  <a:pt x="487" y="1266"/>
                </a:lnTo>
                <a:lnTo>
                  <a:pt x="477" y="1302"/>
                </a:lnTo>
                <a:lnTo>
                  <a:pt x="465" y="1337"/>
                </a:lnTo>
                <a:lnTo>
                  <a:pt x="451" y="1370"/>
                </a:lnTo>
                <a:lnTo>
                  <a:pt x="438" y="1402"/>
                </a:lnTo>
                <a:lnTo>
                  <a:pt x="426" y="1428"/>
                </a:lnTo>
                <a:lnTo>
                  <a:pt x="413" y="1448"/>
                </a:lnTo>
                <a:lnTo>
                  <a:pt x="398" y="1469"/>
                </a:lnTo>
                <a:lnTo>
                  <a:pt x="380" y="1493"/>
                </a:lnTo>
                <a:lnTo>
                  <a:pt x="356" y="1522"/>
                </a:lnTo>
                <a:lnTo>
                  <a:pt x="334" y="1544"/>
                </a:lnTo>
                <a:lnTo>
                  <a:pt x="318" y="1559"/>
                </a:lnTo>
                <a:lnTo>
                  <a:pt x="303" y="1574"/>
                </a:lnTo>
                <a:lnTo>
                  <a:pt x="287" y="1585"/>
                </a:lnTo>
                <a:lnTo>
                  <a:pt x="271" y="1597"/>
                </a:lnTo>
                <a:lnTo>
                  <a:pt x="255" y="1608"/>
                </a:lnTo>
                <a:lnTo>
                  <a:pt x="242" y="1616"/>
                </a:lnTo>
                <a:lnTo>
                  <a:pt x="224" y="1626"/>
                </a:lnTo>
                <a:lnTo>
                  <a:pt x="198" y="1641"/>
                </a:lnTo>
                <a:lnTo>
                  <a:pt x="179" y="1650"/>
                </a:lnTo>
                <a:lnTo>
                  <a:pt x="157" y="1662"/>
                </a:lnTo>
                <a:lnTo>
                  <a:pt x="135" y="1674"/>
                </a:lnTo>
                <a:lnTo>
                  <a:pt x="115" y="1684"/>
                </a:lnTo>
                <a:lnTo>
                  <a:pt x="96" y="1692"/>
                </a:lnTo>
                <a:lnTo>
                  <a:pt x="74" y="1702"/>
                </a:lnTo>
                <a:lnTo>
                  <a:pt x="50" y="1714"/>
                </a:lnTo>
                <a:lnTo>
                  <a:pt x="0" y="1730"/>
                </a:lnTo>
                <a:lnTo>
                  <a:pt x="1674" y="1728"/>
                </a:lnTo>
                <a:lnTo>
                  <a:pt x="1614" y="1708"/>
                </a:lnTo>
                <a:lnTo>
                  <a:pt x="1575" y="1696"/>
                </a:lnTo>
                <a:lnTo>
                  <a:pt x="1550" y="1689"/>
                </a:lnTo>
                <a:lnTo>
                  <a:pt x="1523" y="1678"/>
                </a:lnTo>
                <a:lnTo>
                  <a:pt x="1510" y="1673"/>
                </a:lnTo>
                <a:lnTo>
                  <a:pt x="1499" y="1667"/>
                </a:lnTo>
                <a:lnTo>
                  <a:pt x="1477" y="1657"/>
                </a:lnTo>
                <a:lnTo>
                  <a:pt x="1453" y="1645"/>
                </a:lnTo>
                <a:lnTo>
                  <a:pt x="1430" y="1631"/>
                </a:lnTo>
                <a:lnTo>
                  <a:pt x="1406" y="1615"/>
                </a:lnTo>
                <a:lnTo>
                  <a:pt x="1387" y="1601"/>
                </a:lnTo>
                <a:lnTo>
                  <a:pt x="1366" y="1585"/>
                </a:lnTo>
                <a:lnTo>
                  <a:pt x="1345" y="1568"/>
                </a:lnTo>
                <a:lnTo>
                  <a:pt x="1322" y="1547"/>
                </a:lnTo>
                <a:lnTo>
                  <a:pt x="1302" y="1527"/>
                </a:lnTo>
                <a:lnTo>
                  <a:pt x="1292" y="1513"/>
                </a:lnTo>
                <a:lnTo>
                  <a:pt x="1286" y="1506"/>
                </a:lnTo>
                <a:lnTo>
                  <a:pt x="1278" y="1497"/>
                </a:lnTo>
                <a:lnTo>
                  <a:pt x="1269" y="1480"/>
                </a:lnTo>
                <a:lnTo>
                  <a:pt x="1257" y="1460"/>
                </a:lnTo>
                <a:lnTo>
                  <a:pt x="1241" y="1434"/>
                </a:lnTo>
                <a:lnTo>
                  <a:pt x="1228" y="1406"/>
                </a:lnTo>
                <a:lnTo>
                  <a:pt x="1216" y="1379"/>
                </a:lnTo>
                <a:lnTo>
                  <a:pt x="1205" y="1354"/>
                </a:lnTo>
                <a:lnTo>
                  <a:pt x="1192" y="1318"/>
                </a:lnTo>
                <a:lnTo>
                  <a:pt x="1179" y="1281"/>
                </a:lnTo>
                <a:lnTo>
                  <a:pt x="1168" y="1246"/>
                </a:lnTo>
                <a:lnTo>
                  <a:pt x="1162" y="1220"/>
                </a:lnTo>
                <a:lnTo>
                  <a:pt x="1156" y="1198"/>
                </a:lnTo>
                <a:lnTo>
                  <a:pt x="1150" y="1174"/>
                </a:lnTo>
                <a:lnTo>
                  <a:pt x="1143" y="1141"/>
                </a:lnTo>
                <a:lnTo>
                  <a:pt x="1135" y="1107"/>
                </a:lnTo>
                <a:lnTo>
                  <a:pt x="1128" y="1077"/>
                </a:lnTo>
                <a:lnTo>
                  <a:pt x="1123" y="1049"/>
                </a:lnTo>
                <a:lnTo>
                  <a:pt x="1117" y="1025"/>
                </a:lnTo>
                <a:lnTo>
                  <a:pt x="1112" y="997"/>
                </a:lnTo>
                <a:lnTo>
                  <a:pt x="1107" y="970"/>
                </a:lnTo>
                <a:lnTo>
                  <a:pt x="1101" y="940"/>
                </a:lnTo>
                <a:lnTo>
                  <a:pt x="1097" y="916"/>
                </a:lnTo>
                <a:lnTo>
                  <a:pt x="1090" y="882"/>
                </a:lnTo>
                <a:lnTo>
                  <a:pt x="1084" y="844"/>
                </a:lnTo>
                <a:lnTo>
                  <a:pt x="1077" y="810"/>
                </a:lnTo>
                <a:lnTo>
                  <a:pt x="1069" y="772"/>
                </a:lnTo>
                <a:lnTo>
                  <a:pt x="1063" y="741"/>
                </a:lnTo>
                <a:lnTo>
                  <a:pt x="1057" y="713"/>
                </a:lnTo>
                <a:lnTo>
                  <a:pt x="1048" y="673"/>
                </a:lnTo>
                <a:lnTo>
                  <a:pt x="1041" y="636"/>
                </a:lnTo>
                <a:lnTo>
                  <a:pt x="1031" y="589"/>
                </a:lnTo>
                <a:lnTo>
                  <a:pt x="1023" y="549"/>
                </a:lnTo>
                <a:lnTo>
                  <a:pt x="1013" y="503"/>
                </a:lnTo>
                <a:lnTo>
                  <a:pt x="1007" y="476"/>
                </a:lnTo>
                <a:lnTo>
                  <a:pt x="999" y="439"/>
                </a:lnTo>
                <a:lnTo>
                  <a:pt x="991" y="406"/>
                </a:lnTo>
                <a:lnTo>
                  <a:pt x="984" y="370"/>
                </a:lnTo>
                <a:lnTo>
                  <a:pt x="978" y="342"/>
                </a:lnTo>
                <a:lnTo>
                  <a:pt x="972" y="320"/>
                </a:lnTo>
                <a:lnTo>
                  <a:pt x="967" y="301"/>
                </a:lnTo>
                <a:lnTo>
                  <a:pt x="959" y="272"/>
                </a:lnTo>
                <a:lnTo>
                  <a:pt x="951" y="242"/>
                </a:lnTo>
                <a:lnTo>
                  <a:pt x="941" y="209"/>
                </a:lnTo>
                <a:lnTo>
                  <a:pt x="927" y="164"/>
                </a:lnTo>
                <a:lnTo>
                  <a:pt x="916" y="134"/>
                </a:lnTo>
                <a:lnTo>
                  <a:pt x="910" y="116"/>
                </a:lnTo>
                <a:lnTo>
                  <a:pt x="918" y="132"/>
                </a:lnTo>
                <a:lnTo>
                  <a:pt x="915" y="126"/>
                </a:lnTo>
                <a:lnTo>
                  <a:pt x="924" y="149"/>
                </a:lnTo>
                <a:lnTo>
                  <a:pt x="934" y="184"/>
                </a:lnTo>
                <a:lnTo>
                  <a:pt x="922" y="150"/>
                </a:lnTo>
                <a:lnTo>
                  <a:pt x="916" y="132"/>
                </a:lnTo>
                <a:lnTo>
                  <a:pt x="905" y="102"/>
                </a:lnTo>
                <a:lnTo>
                  <a:pt x="895" y="74"/>
                </a:lnTo>
                <a:lnTo>
                  <a:pt x="882" y="45"/>
                </a:lnTo>
                <a:lnTo>
                  <a:pt x="871" y="27"/>
                </a:lnTo>
                <a:lnTo>
                  <a:pt x="859" y="15"/>
                </a:lnTo>
                <a:lnTo>
                  <a:pt x="846" y="3"/>
                </a:lnTo>
                <a:lnTo>
                  <a:pt x="832" y="0"/>
                </a:lnTo>
              </a:path>
            </a:pathLst>
          </a:custGeom>
          <a:noFill/>
          <a:ln w="19050" cap="rnd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4565650" y="56626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4762500" y="3032125"/>
            <a:ext cx="1082675" cy="454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 b="1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4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15</a:t>
            </a:r>
            <a:endParaRPr lang="en-US" sz="24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5343525" y="4746625"/>
            <a:ext cx="1082675" cy="454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25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1104900" y="1638300"/>
            <a:ext cx="7175500" cy="10033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standard deviation determines the width of the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curve: larger values result in wider, flatter curves.</a:t>
            </a:r>
          </a:p>
        </p:txBody>
      </p:sp>
      <p:sp>
        <p:nvSpPr>
          <p:cNvPr id="143370" name="Freeform 10"/>
          <p:cNvSpPr>
            <a:spLocks/>
          </p:cNvSpPr>
          <p:nvPr/>
        </p:nvSpPr>
        <p:spPr bwMode="auto">
          <a:xfrm>
            <a:off x="2586038" y="3862388"/>
            <a:ext cx="3921125" cy="1858962"/>
          </a:xfrm>
          <a:custGeom>
            <a:avLst/>
            <a:gdLst>
              <a:gd name="T0" fmla="*/ 1199 w 2470"/>
              <a:gd name="T1" fmla="*/ 12 h 1171"/>
              <a:gd name="T2" fmla="*/ 1122 w 2470"/>
              <a:gd name="T3" fmla="*/ 66 h 1171"/>
              <a:gd name="T4" fmla="*/ 1072 w 2470"/>
              <a:gd name="T5" fmla="*/ 131 h 1171"/>
              <a:gd name="T6" fmla="*/ 1030 w 2470"/>
              <a:gd name="T7" fmla="*/ 197 h 1171"/>
              <a:gd name="T8" fmla="*/ 993 w 2470"/>
              <a:gd name="T9" fmla="*/ 262 h 1171"/>
              <a:gd name="T10" fmla="*/ 965 w 2470"/>
              <a:gd name="T11" fmla="*/ 320 h 1171"/>
              <a:gd name="T12" fmla="*/ 931 w 2470"/>
              <a:gd name="T13" fmla="*/ 395 h 1171"/>
              <a:gd name="T14" fmla="*/ 900 w 2470"/>
              <a:gd name="T15" fmla="*/ 462 h 1171"/>
              <a:gd name="T16" fmla="*/ 871 w 2470"/>
              <a:gd name="T17" fmla="*/ 528 h 1171"/>
              <a:gd name="T18" fmla="*/ 846 w 2470"/>
              <a:gd name="T19" fmla="*/ 591 h 1171"/>
              <a:gd name="T20" fmla="*/ 816 w 2470"/>
              <a:gd name="T21" fmla="*/ 663 h 1171"/>
              <a:gd name="T22" fmla="*/ 786 w 2470"/>
              <a:gd name="T23" fmla="*/ 727 h 1171"/>
              <a:gd name="T24" fmla="*/ 755 w 2470"/>
              <a:gd name="T25" fmla="*/ 790 h 1171"/>
              <a:gd name="T26" fmla="*/ 707 w 2470"/>
              <a:gd name="T27" fmla="*/ 862 h 1171"/>
              <a:gd name="T28" fmla="*/ 643 w 2470"/>
              <a:gd name="T29" fmla="*/ 932 h 1171"/>
              <a:gd name="T30" fmla="*/ 582 w 2470"/>
              <a:gd name="T31" fmla="*/ 981 h 1171"/>
              <a:gd name="T32" fmla="*/ 496 w 2470"/>
              <a:gd name="T33" fmla="*/ 1031 h 1171"/>
              <a:gd name="T34" fmla="*/ 413 w 2470"/>
              <a:gd name="T35" fmla="*/ 1063 h 1171"/>
              <a:gd name="T36" fmla="*/ 323 w 2470"/>
              <a:gd name="T37" fmla="*/ 1089 h 1171"/>
              <a:gd name="T38" fmla="*/ 248 w 2470"/>
              <a:gd name="T39" fmla="*/ 1108 h 1171"/>
              <a:gd name="T40" fmla="*/ 145 w 2470"/>
              <a:gd name="T41" fmla="*/ 1129 h 1171"/>
              <a:gd name="T42" fmla="*/ 64 w 2470"/>
              <a:gd name="T43" fmla="*/ 1144 h 1171"/>
              <a:gd name="T44" fmla="*/ 2470 w 2470"/>
              <a:gd name="T45" fmla="*/ 1170 h 1171"/>
              <a:gd name="T46" fmla="*/ 2385 w 2470"/>
              <a:gd name="T47" fmla="*/ 1143 h 1171"/>
              <a:gd name="T48" fmla="*/ 2331 w 2470"/>
              <a:gd name="T49" fmla="*/ 1132 h 1171"/>
              <a:gd name="T50" fmla="*/ 2214 w 2470"/>
              <a:gd name="T51" fmla="*/ 1104 h 1171"/>
              <a:gd name="T52" fmla="*/ 2108 w 2470"/>
              <a:gd name="T53" fmla="*/ 1071 h 1171"/>
              <a:gd name="T54" fmla="*/ 2001 w 2470"/>
              <a:gd name="T55" fmla="*/ 1029 h 1171"/>
              <a:gd name="T56" fmla="*/ 1970 w 2470"/>
              <a:gd name="T57" fmla="*/ 1013 h 1171"/>
              <a:gd name="T58" fmla="*/ 1904 w 2470"/>
              <a:gd name="T59" fmla="*/ 969 h 1171"/>
              <a:gd name="T60" fmla="*/ 1849 w 2470"/>
              <a:gd name="T61" fmla="*/ 915 h 1171"/>
              <a:gd name="T62" fmla="*/ 1791 w 2470"/>
              <a:gd name="T63" fmla="*/ 845 h 1171"/>
              <a:gd name="T64" fmla="*/ 1755 w 2470"/>
              <a:gd name="T65" fmla="*/ 792 h 1171"/>
              <a:gd name="T66" fmla="*/ 1725 w 2470"/>
              <a:gd name="T67" fmla="*/ 729 h 1171"/>
              <a:gd name="T68" fmla="*/ 1700 w 2470"/>
              <a:gd name="T69" fmla="*/ 674 h 1171"/>
              <a:gd name="T70" fmla="*/ 1676 w 2470"/>
              <a:gd name="T71" fmla="*/ 619 h 1171"/>
              <a:gd name="T72" fmla="*/ 1641 w 2470"/>
              <a:gd name="T73" fmla="*/ 546 h 1171"/>
              <a:gd name="T74" fmla="*/ 1608 w 2470"/>
              <a:gd name="T75" fmla="*/ 476 h 1171"/>
              <a:gd name="T76" fmla="*/ 1570 w 2470"/>
              <a:gd name="T77" fmla="*/ 397 h 1171"/>
              <a:gd name="T78" fmla="*/ 1533 w 2470"/>
              <a:gd name="T79" fmla="*/ 322 h 1171"/>
              <a:gd name="T80" fmla="*/ 1496 w 2470"/>
              <a:gd name="T81" fmla="*/ 251 h 1171"/>
              <a:gd name="T82" fmla="*/ 1469 w 2470"/>
              <a:gd name="T83" fmla="*/ 203 h 1171"/>
              <a:gd name="T84" fmla="*/ 1439 w 2470"/>
              <a:gd name="T85" fmla="*/ 150 h 1171"/>
              <a:gd name="T86" fmla="*/ 1413 w 2470"/>
              <a:gd name="T87" fmla="*/ 114 h 1171"/>
              <a:gd name="T88" fmla="*/ 1397 w 2470"/>
              <a:gd name="T89" fmla="*/ 95 h 1171"/>
              <a:gd name="T90" fmla="*/ 1368 w 2470"/>
              <a:gd name="T91" fmla="*/ 62 h 1171"/>
              <a:gd name="T92" fmla="*/ 1331 w 2470"/>
              <a:gd name="T93" fmla="*/ 30 h 1171"/>
              <a:gd name="T94" fmla="*/ 1276 w 2470"/>
              <a:gd name="T95" fmla="*/ 4 h 117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70"/>
              <a:gd name="T145" fmla="*/ 0 h 1171"/>
              <a:gd name="T146" fmla="*/ 2470 w 2470"/>
              <a:gd name="T147" fmla="*/ 1171 h 117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371" name="Line 11"/>
          <p:cNvSpPr>
            <a:spLocks noChangeShapeType="1"/>
          </p:cNvSpPr>
          <p:nvPr/>
        </p:nvSpPr>
        <p:spPr bwMode="auto">
          <a:xfrm>
            <a:off x="2468563" y="5721350"/>
            <a:ext cx="42195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08775" y="54848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nimBg="1"/>
      <p:bldP spid="143365" grpId="0" animBg="1"/>
      <p:bldP spid="143367" grpId="0" autoUpdateAnimBg="0"/>
      <p:bldP spid="143368" grpId="0" autoUpdateAnimBg="0"/>
      <p:bldP spid="143369" grpId="0" animBg="1" autoUpdateAnimBg="0"/>
      <p:bldP spid="143370" grpId="0" animBg="1"/>
      <p:bldP spid="143371" grpId="0" animBg="1"/>
      <p:bldP spid="1433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104900" y="3530600"/>
            <a:ext cx="7188200" cy="23812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2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1104900" y="1638300"/>
            <a:ext cx="7194550" cy="17081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Probabilities for the normal random variable are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given by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areas under the curve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 The total area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under the curve is 1 (.5 to the left of the mean and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.5 to the right).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85800" y="1143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Probability Distribution </a:t>
            </a:r>
            <a:r>
              <a:rPr lang="en-US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695325" y="1117600"/>
            <a:ext cx="3462338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Characteristics</a:t>
            </a:r>
            <a:endParaRPr lang="en-US" sz="28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2305050" y="5630863"/>
            <a:ext cx="4591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15" name="Freeform 7"/>
          <p:cNvSpPr>
            <a:spLocks/>
          </p:cNvSpPr>
          <p:nvPr/>
        </p:nvSpPr>
        <p:spPr bwMode="auto">
          <a:xfrm>
            <a:off x="2638425" y="3767138"/>
            <a:ext cx="3937000" cy="1862137"/>
          </a:xfrm>
          <a:custGeom>
            <a:avLst/>
            <a:gdLst>
              <a:gd name="T0" fmla="*/ 1209 w 2480"/>
              <a:gd name="T1" fmla="*/ 12 h 1173"/>
              <a:gd name="T2" fmla="*/ 1132 w 2480"/>
              <a:gd name="T3" fmla="*/ 66 h 1173"/>
              <a:gd name="T4" fmla="*/ 1082 w 2480"/>
              <a:gd name="T5" fmla="*/ 131 h 1173"/>
              <a:gd name="T6" fmla="*/ 1040 w 2480"/>
              <a:gd name="T7" fmla="*/ 197 h 1173"/>
              <a:gd name="T8" fmla="*/ 1003 w 2480"/>
              <a:gd name="T9" fmla="*/ 262 h 1173"/>
              <a:gd name="T10" fmla="*/ 975 w 2480"/>
              <a:gd name="T11" fmla="*/ 320 h 1173"/>
              <a:gd name="T12" fmla="*/ 941 w 2480"/>
              <a:gd name="T13" fmla="*/ 395 h 1173"/>
              <a:gd name="T14" fmla="*/ 910 w 2480"/>
              <a:gd name="T15" fmla="*/ 462 h 1173"/>
              <a:gd name="T16" fmla="*/ 881 w 2480"/>
              <a:gd name="T17" fmla="*/ 528 h 1173"/>
              <a:gd name="T18" fmla="*/ 856 w 2480"/>
              <a:gd name="T19" fmla="*/ 591 h 1173"/>
              <a:gd name="T20" fmla="*/ 826 w 2480"/>
              <a:gd name="T21" fmla="*/ 663 h 1173"/>
              <a:gd name="T22" fmla="*/ 796 w 2480"/>
              <a:gd name="T23" fmla="*/ 727 h 1173"/>
              <a:gd name="T24" fmla="*/ 765 w 2480"/>
              <a:gd name="T25" fmla="*/ 790 h 1173"/>
              <a:gd name="T26" fmla="*/ 717 w 2480"/>
              <a:gd name="T27" fmla="*/ 862 h 1173"/>
              <a:gd name="T28" fmla="*/ 653 w 2480"/>
              <a:gd name="T29" fmla="*/ 932 h 1173"/>
              <a:gd name="T30" fmla="*/ 592 w 2480"/>
              <a:gd name="T31" fmla="*/ 981 h 1173"/>
              <a:gd name="T32" fmla="*/ 506 w 2480"/>
              <a:gd name="T33" fmla="*/ 1031 h 1173"/>
              <a:gd name="T34" fmla="*/ 423 w 2480"/>
              <a:gd name="T35" fmla="*/ 1063 h 1173"/>
              <a:gd name="T36" fmla="*/ 333 w 2480"/>
              <a:gd name="T37" fmla="*/ 1089 h 1173"/>
              <a:gd name="T38" fmla="*/ 258 w 2480"/>
              <a:gd name="T39" fmla="*/ 1108 h 1173"/>
              <a:gd name="T40" fmla="*/ 155 w 2480"/>
              <a:gd name="T41" fmla="*/ 1129 h 1173"/>
              <a:gd name="T42" fmla="*/ 54 w 2480"/>
              <a:gd name="T43" fmla="*/ 1146 h 1173"/>
              <a:gd name="T44" fmla="*/ 2480 w 2480"/>
              <a:gd name="T45" fmla="*/ 1170 h 1173"/>
              <a:gd name="T46" fmla="*/ 2395 w 2480"/>
              <a:gd name="T47" fmla="*/ 1143 h 1173"/>
              <a:gd name="T48" fmla="*/ 2341 w 2480"/>
              <a:gd name="T49" fmla="*/ 1132 h 1173"/>
              <a:gd name="T50" fmla="*/ 2224 w 2480"/>
              <a:gd name="T51" fmla="*/ 1104 h 1173"/>
              <a:gd name="T52" fmla="*/ 2118 w 2480"/>
              <a:gd name="T53" fmla="*/ 1071 h 1173"/>
              <a:gd name="T54" fmla="*/ 2011 w 2480"/>
              <a:gd name="T55" fmla="*/ 1029 h 1173"/>
              <a:gd name="T56" fmla="*/ 1980 w 2480"/>
              <a:gd name="T57" fmla="*/ 1013 h 1173"/>
              <a:gd name="T58" fmla="*/ 1914 w 2480"/>
              <a:gd name="T59" fmla="*/ 969 h 1173"/>
              <a:gd name="T60" fmla="*/ 1859 w 2480"/>
              <a:gd name="T61" fmla="*/ 915 h 1173"/>
              <a:gd name="T62" fmla="*/ 1801 w 2480"/>
              <a:gd name="T63" fmla="*/ 845 h 1173"/>
              <a:gd name="T64" fmla="*/ 1765 w 2480"/>
              <a:gd name="T65" fmla="*/ 792 h 1173"/>
              <a:gd name="T66" fmla="*/ 1735 w 2480"/>
              <a:gd name="T67" fmla="*/ 729 h 1173"/>
              <a:gd name="T68" fmla="*/ 1710 w 2480"/>
              <a:gd name="T69" fmla="*/ 674 h 1173"/>
              <a:gd name="T70" fmla="*/ 1686 w 2480"/>
              <a:gd name="T71" fmla="*/ 619 h 1173"/>
              <a:gd name="T72" fmla="*/ 1651 w 2480"/>
              <a:gd name="T73" fmla="*/ 546 h 1173"/>
              <a:gd name="T74" fmla="*/ 1618 w 2480"/>
              <a:gd name="T75" fmla="*/ 476 h 1173"/>
              <a:gd name="T76" fmla="*/ 1580 w 2480"/>
              <a:gd name="T77" fmla="*/ 397 h 1173"/>
              <a:gd name="T78" fmla="*/ 1543 w 2480"/>
              <a:gd name="T79" fmla="*/ 322 h 1173"/>
              <a:gd name="T80" fmla="*/ 1506 w 2480"/>
              <a:gd name="T81" fmla="*/ 251 h 1173"/>
              <a:gd name="T82" fmla="*/ 1479 w 2480"/>
              <a:gd name="T83" fmla="*/ 203 h 1173"/>
              <a:gd name="T84" fmla="*/ 1449 w 2480"/>
              <a:gd name="T85" fmla="*/ 150 h 1173"/>
              <a:gd name="T86" fmla="*/ 1423 w 2480"/>
              <a:gd name="T87" fmla="*/ 114 h 1173"/>
              <a:gd name="T88" fmla="*/ 1407 w 2480"/>
              <a:gd name="T89" fmla="*/ 95 h 1173"/>
              <a:gd name="T90" fmla="*/ 1378 w 2480"/>
              <a:gd name="T91" fmla="*/ 62 h 1173"/>
              <a:gd name="T92" fmla="*/ 1341 w 2480"/>
              <a:gd name="T93" fmla="*/ 30 h 1173"/>
              <a:gd name="T94" fmla="*/ 1286 w 2480"/>
              <a:gd name="T95" fmla="*/ 4 h 117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80"/>
              <a:gd name="T145" fmla="*/ 0 h 1173"/>
              <a:gd name="T146" fmla="*/ 2480 w 2480"/>
              <a:gd name="T147" fmla="*/ 1173 h 117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47182F"/>
              </a:gs>
              <a:gs pos="100000">
                <a:srgbClr val="993366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4648200" y="3771900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4060825" y="4814888"/>
            <a:ext cx="412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.5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4803775" y="4814888"/>
            <a:ext cx="412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.5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6918325" y="53895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 autoUpdateAnimBg="0"/>
      <p:bldP spid="145411" grpId="0" animBg="1" autoUpdateAnimBg="0"/>
      <p:bldP spid="145414" grpId="0" animBg="1"/>
      <p:bldP spid="145415" grpId="0" animBg="1"/>
      <p:bldP spid="145416" grpId="0" animBg="1"/>
      <p:bldP spid="145417" grpId="0" autoUpdateAnimBg="0"/>
      <p:bldP spid="145418" grpId="0" autoUpdateAnimBg="0"/>
      <p:bldP spid="1454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Probability Distribution </a:t>
            </a:r>
            <a:r>
              <a:rPr lang="en-US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687388" y="11176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Characteristics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04900" y="1638300"/>
            <a:ext cx="7270750" cy="1060450"/>
            <a:chOff x="696" y="1032"/>
            <a:chExt cx="4580" cy="668"/>
          </a:xfrm>
        </p:grpSpPr>
        <p:sp>
          <p:nvSpPr>
            <p:cNvPr id="147461" name="Rectangle 5"/>
            <p:cNvSpPr>
              <a:spLocks noChangeArrowheads="1"/>
            </p:cNvSpPr>
            <p:nvPr/>
          </p:nvSpPr>
          <p:spPr bwMode="auto">
            <a:xfrm>
              <a:off x="696" y="1032"/>
              <a:ext cx="4580" cy="668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  <a:effectLst>
              <a:outerShdw dist="45791" dir="3378596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of values of a normal random variable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are within                                                   of its mean.</a:t>
              </a:r>
            </a:p>
          </p:txBody>
        </p:sp>
        <p:sp>
          <p:nvSpPr>
            <p:cNvPr id="147462" name="Rectangle 6"/>
            <p:cNvSpPr>
              <a:spLocks noChangeArrowheads="1"/>
            </p:cNvSpPr>
            <p:nvPr/>
          </p:nvSpPr>
          <p:spPr bwMode="auto">
            <a:xfrm>
              <a:off x="804" y="1104"/>
              <a:ext cx="660" cy="264"/>
            </a:xfrm>
            <a:prstGeom prst="rect">
              <a:avLst/>
            </a:prstGeom>
            <a:solidFill>
              <a:srgbClr val="7C7C7C"/>
            </a:solidFill>
            <a:ln w="6350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68.26%</a:t>
              </a:r>
            </a:p>
          </p:txBody>
        </p:sp>
        <p:sp>
          <p:nvSpPr>
            <p:cNvPr id="147463" name="Rectangle 7"/>
            <p:cNvSpPr>
              <a:spLocks noChangeArrowheads="1"/>
            </p:cNvSpPr>
            <p:nvPr/>
          </p:nvSpPr>
          <p:spPr bwMode="auto">
            <a:xfrm>
              <a:off x="1752" y="1368"/>
              <a:ext cx="2316" cy="264"/>
            </a:xfrm>
            <a:prstGeom prst="rect">
              <a:avLst/>
            </a:prstGeom>
            <a:solidFill>
              <a:srgbClr val="7C7C7C"/>
            </a:solidFill>
            <a:ln w="6350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+/- 1 standard deviation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04900" y="3297238"/>
            <a:ext cx="7270750" cy="1079500"/>
            <a:chOff x="696" y="1812"/>
            <a:chExt cx="4580" cy="680"/>
          </a:xfrm>
        </p:grpSpPr>
        <p:sp>
          <p:nvSpPr>
            <p:cNvPr id="147465" name="Rectangle 9"/>
            <p:cNvSpPr>
              <a:spLocks noChangeArrowheads="1"/>
            </p:cNvSpPr>
            <p:nvPr/>
          </p:nvSpPr>
          <p:spPr bwMode="auto">
            <a:xfrm>
              <a:off x="696" y="1812"/>
              <a:ext cx="4580" cy="68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  <a:effectLst>
              <a:outerShdw dist="45791" dir="3378596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of values of a normal random variable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are within                                                   of its mean.</a:t>
              </a:r>
            </a:p>
          </p:txBody>
        </p:sp>
        <p:sp>
          <p:nvSpPr>
            <p:cNvPr id="147466" name="Rectangle 10"/>
            <p:cNvSpPr>
              <a:spLocks noChangeArrowheads="1"/>
            </p:cNvSpPr>
            <p:nvPr/>
          </p:nvSpPr>
          <p:spPr bwMode="auto">
            <a:xfrm>
              <a:off x="804" y="1884"/>
              <a:ext cx="660" cy="264"/>
            </a:xfrm>
            <a:prstGeom prst="rect">
              <a:avLst/>
            </a:prstGeom>
            <a:solidFill>
              <a:srgbClr val="7C7C7C"/>
            </a:solidFill>
            <a:ln w="6350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95.44%</a:t>
              </a:r>
            </a:p>
          </p:txBody>
        </p:sp>
        <p:sp>
          <p:nvSpPr>
            <p:cNvPr id="147467" name="Rectangle 11"/>
            <p:cNvSpPr>
              <a:spLocks noChangeArrowheads="1"/>
            </p:cNvSpPr>
            <p:nvPr/>
          </p:nvSpPr>
          <p:spPr bwMode="auto">
            <a:xfrm>
              <a:off x="1740" y="2148"/>
              <a:ext cx="2340" cy="264"/>
            </a:xfrm>
            <a:prstGeom prst="rect">
              <a:avLst/>
            </a:prstGeom>
            <a:solidFill>
              <a:srgbClr val="7C7C7C"/>
            </a:solidFill>
            <a:ln w="6350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+/- 2 standard deviations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136650" y="4987925"/>
            <a:ext cx="7251700" cy="1079500"/>
            <a:chOff x="708" y="2592"/>
            <a:chExt cx="4568" cy="680"/>
          </a:xfrm>
        </p:grpSpPr>
        <p:sp>
          <p:nvSpPr>
            <p:cNvPr id="147469" name="Rectangle 13"/>
            <p:cNvSpPr>
              <a:spLocks noChangeArrowheads="1"/>
            </p:cNvSpPr>
            <p:nvPr/>
          </p:nvSpPr>
          <p:spPr bwMode="auto">
            <a:xfrm>
              <a:off x="708" y="2592"/>
              <a:ext cx="4568" cy="680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  <a:effectLst>
              <a:outerShdw dist="45791" dir="3378596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of values of a normal random variable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are within                                                   of its mean.</a:t>
              </a:r>
            </a:p>
          </p:txBody>
        </p:sp>
        <p:sp>
          <p:nvSpPr>
            <p:cNvPr id="147470" name="Rectangle 14"/>
            <p:cNvSpPr>
              <a:spLocks noChangeArrowheads="1"/>
            </p:cNvSpPr>
            <p:nvPr/>
          </p:nvSpPr>
          <p:spPr bwMode="auto">
            <a:xfrm>
              <a:off x="804" y="2664"/>
              <a:ext cx="660" cy="264"/>
            </a:xfrm>
            <a:prstGeom prst="rect">
              <a:avLst/>
            </a:prstGeom>
            <a:solidFill>
              <a:srgbClr val="7C7C7C"/>
            </a:solidFill>
            <a:ln w="6350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99.72%</a:t>
              </a:r>
            </a:p>
          </p:txBody>
        </p:sp>
        <p:sp>
          <p:nvSpPr>
            <p:cNvPr id="147471" name="Rectangle 15"/>
            <p:cNvSpPr>
              <a:spLocks noChangeArrowheads="1"/>
            </p:cNvSpPr>
            <p:nvPr/>
          </p:nvSpPr>
          <p:spPr bwMode="auto">
            <a:xfrm>
              <a:off x="1752" y="2928"/>
              <a:ext cx="2340" cy="264"/>
            </a:xfrm>
            <a:prstGeom prst="rect">
              <a:avLst/>
            </a:prstGeom>
            <a:solidFill>
              <a:srgbClr val="7C7C7C"/>
            </a:solidFill>
            <a:ln w="6350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+/- 3 standard deviations</a:t>
              </a:r>
            </a:p>
          </p:txBody>
        </p:sp>
      </p:grpSp>
      <p:sp>
        <p:nvSpPr>
          <p:cNvPr id="147472" name="AutoShape 16"/>
          <p:cNvSpPr>
            <a:spLocks noChangeArrowheads="1"/>
          </p:cNvSpPr>
          <p:nvPr/>
        </p:nvSpPr>
        <p:spPr bwMode="auto">
          <a:xfrm rot="5400000">
            <a:off x="790575" y="20891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7473" name="AutoShape 17"/>
          <p:cNvSpPr>
            <a:spLocks noChangeArrowheads="1"/>
          </p:cNvSpPr>
          <p:nvPr/>
        </p:nvSpPr>
        <p:spPr bwMode="auto">
          <a:xfrm rot="5400000">
            <a:off x="703263" y="38052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7474" name="AutoShape 18"/>
          <p:cNvSpPr>
            <a:spLocks noChangeArrowheads="1"/>
          </p:cNvSpPr>
          <p:nvPr/>
        </p:nvSpPr>
        <p:spPr bwMode="auto">
          <a:xfrm rot="5400000">
            <a:off x="719138" y="53784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2" grpId="0" animBg="1"/>
      <p:bldP spid="147473" grpId="0" animBg="1"/>
      <p:bldP spid="1474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1104900" y="1587500"/>
            <a:ext cx="7188200" cy="470535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Probability Distribution </a:t>
            </a:r>
            <a:r>
              <a:rPr lang="en-US" dirty="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687388" y="11176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Characteristics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4718050" y="52244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9510" name="Freeform 6"/>
          <p:cNvSpPr>
            <a:spLocks/>
          </p:cNvSpPr>
          <p:nvPr/>
        </p:nvSpPr>
        <p:spPr bwMode="auto">
          <a:xfrm>
            <a:off x="2338388" y="2986088"/>
            <a:ext cx="4732337" cy="2374900"/>
          </a:xfrm>
          <a:custGeom>
            <a:avLst/>
            <a:gdLst>
              <a:gd name="T0" fmla="*/ 1441 w 2981"/>
              <a:gd name="T1" fmla="*/ 15 h 1496"/>
              <a:gd name="T2" fmla="*/ 1351 w 2981"/>
              <a:gd name="T3" fmla="*/ 84 h 1496"/>
              <a:gd name="T4" fmla="*/ 1290 w 2981"/>
              <a:gd name="T5" fmla="*/ 168 h 1496"/>
              <a:gd name="T6" fmla="*/ 1241 w 2981"/>
              <a:gd name="T7" fmla="*/ 252 h 1496"/>
              <a:gd name="T8" fmla="*/ 1197 w 2981"/>
              <a:gd name="T9" fmla="*/ 334 h 1496"/>
              <a:gd name="T10" fmla="*/ 1163 w 2981"/>
              <a:gd name="T11" fmla="*/ 408 h 1496"/>
              <a:gd name="T12" fmla="*/ 1123 w 2981"/>
              <a:gd name="T13" fmla="*/ 505 h 1496"/>
              <a:gd name="T14" fmla="*/ 1087 w 2981"/>
              <a:gd name="T15" fmla="*/ 590 h 1496"/>
              <a:gd name="T16" fmla="*/ 1053 w 2981"/>
              <a:gd name="T17" fmla="*/ 674 h 1496"/>
              <a:gd name="T18" fmla="*/ 1023 w 2981"/>
              <a:gd name="T19" fmla="*/ 755 h 1496"/>
              <a:gd name="T20" fmla="*/ 987 w 2981"/>
              <a:gd name="T21" fmla="*/ 846 h 1496"/>
              <a:gd name="T22" fmla="*/ 951 w 2981"/>
              <a:gd name="T23" fmla="*/ 928 h 1496"/>
              <a:gd name="T24" fmla="*/ 914 w 2981"/>
              <a:gd name="T25" fmla="*/ 1008 h 1496"/>
              <a:gd name="T26" fmla="*/ 858 w 2981"/>
              <a:gd name="T27" fmla="*/ 1100 h 1496"/>
              <a:gd name="T28" fmla="*/ 781 w 2981"/>
              <a:gd name="T29" fmla="*/ 1190 h 1496"/>
              <a:gd name="T30" fmla="*/ 709 w 2981"/>
              <a:gd name="T31" fmla="*/ 1253 h 1496"/>
              <a:gd name="T32" fmla="*/ 606 w 2981"/>
              <a:gd name="T33" fmla="*/ 1316 h 1496"/>
              <a:gd name="T34" fmla="*/ 508 w 2981"/>
              <a:gd name="T35" fmla="*/ 1357 h 1496"/>
              <a:gd name="T36" fmla="*/ 401 w 2981"/>
              <a:gd name="T37" fmla="*/ 1390 h 1496"/>
              <a:gd name="T38" fmla="*/ 312 w 2981"/>
              <a:gd name="T39" fmla="*/ 1415 h 1496"/>
              <a:gd name="T40" fmla="*/ 190 w 2981"/>
              <a:gd name="T41" fmla="*/ 1441 h 1496"/>
              <a:gd name="T42" fmla="*/ 94 w 2981"/>
              <a:gd name="T43" fmla="*/ 1461 h 1496"/>
              <a:gd name="T44" fmla="*/ 2981 w 2981"/>
              <a:gd name="T45" fmla="*/ 1496 h 1496"/>
              <a:gd name="T46" fmla="*/ 2849 w 2981"/>
              <a:gd name="T47" fmla="*/ 1461 h 1496"/>
              <a:gd name="T48" fmla="*/ 2786 w 2981"/>
              <a:gd name="T49" fmla="*/ 1448 h 1496"/>
              <a:gd name="T50" fmla="*/ 2647 w 2981"/>
              <a:gd name="T51" fmla="*/ 1410 h 1496"/>
              <a:gd name="T52" fmla="*/ 2521 w 2981"/>
              <a:gd name="T53" fmla="*/ 1367 h 1496"/>
              <a:gd name="T54" fmla="*/ 2394 w 2981"/>
              <a:gd name="T55" fmla="*/ 1314 h 1496"/>
              <a:gd name="T56" fmla="*/ 2358 w 2981"/>
              <a:gd name="T57" fmla="*/ 1293 h 1496"/>
              <a:gd name="T58" fmla="*/ 2279 w 2981"/>
              <a:gd name="T59" fmla="*/ 1237 h 1496"/>
              <a:gd name="T60" fmla="*/ 2213 w 2981"/>
              <a:gd name="T61" fmla="*/ 1168 h 1496"/>
              <a:gd name="T62" fmla="*/ 2144 w 2981"/>
              <a:gd name="T63" fmla="*/ 1078 h 1496"/>
              <a:gd name="T64" fmla="*/ 2102 w 2981"/>
              <a:gd name="T65" fmla="*/ 1011 h 1496"/>
              <a:gd name="T66" fmla="*/ 2066 w 2981"/>
              <a:gd name="T67" fmla="*/ 931 h 1496"/>
              <a:gd name="T68" fmla="*/ 2037 w 2981"/>
              <a:gd name="T69" fmla="*/ 861 h 1496"/>
              <a:gd name="T70" fmla="*/ 2008 w 2981"/>
              <a:gd name="T71" fmla="*/ 791 h 1496"/>
              <a:gd name="T72" fmla="*/ 1967 w 2981"/>
              <a:gd name="T73" fmla="*/ 697 h 1496"/>
              <a:gd name="T74" fmla="*/ 1928 w 2981"/>
              <a:gd name="T75" fmla="*/ 608 h 1496"/>
              <a:gd name="T76" fmla="*/ 1882 w 2981"/>
              <a:gd name="T77" fmla="*/ 507 h 1496"/>
              <a:gd name="T78" fmla="*/ 1838 w 2981"/>
              <a:gd name="T79" fmla="*/ 411 h 1496"/>
              <a:gd name="T80" fmla="*/ 1794 w 2981"/>
              <a:gd name="T81" fmla="*/ 320 h 1496"/>
              <a:gd name="T82" fmla="*/ 1762 w 2981"/>
              <a:gd name="T83" fmla="*/ 259 h 1496"/>
              <a:gd name="T84" fmla="*/ 1727 w 2981"/>
              <a:gd name="T85" fmla="*/ 191 h 1496"/>
              <a:gd name="T86" fmla="*/ 1696 w 2981"/>
              <a:gd name="T87" fmla="*/ 146 h 1496"/>
              <a:gd name="T88" fmla="*/ 1676 w 2981"/>
              <a:gd name="T89" fmla="*/ 121 h 1496"/>
              <a:gd name="T90" fmla="*/ 1642 w 2981"/>
              <a:gd name="T91" fmla="*/ 80 h 1496"/>
              <a:gd name="T92" fmla="*/ 1598 w 2981"/>
              <a:gd name="T93" fmla="*/ 38 h 1496"/>
              <a:gd name="T94" fmla="*/ 1533 w 2981"/>
              <a:gd name="T95" fmla="*/ 5 h 149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981"/>
              <a:gd name="T145" fmla="*/ 0 h 1496"/>
              <a:gd name="T146" fmla="*/ 2981 w 2981"/>
              <a:gd name="T147" fmla="*/ 1496 h 149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981" h="1496">
                <a:moveTo>
                  <a:pt x="1503" y="0"/>
                </a:moveTo>
                <a:lnTo>
                  <a:pt x="1474" y="7"/>
                </a:lnTo>
                <a:lnTo>
                  <a:pt x="1441" y="15"/>
                </a:lnTo>
                <a:lnTo>
                  <a:pt x="1406" y="34"/>
                </a:lnTo>
                <a:lnTo>
                  <a:pt x="1377" y="58"/>
                </a:lnTo>
                <a:lnTo>
                  <a:pt x="1351" y="84"/>
                </a:lnTo>
                <a:lnTo>
                  <a:pt x="1329" y="109"/>
                </a:lnTo>
                <a:lnTo>
                  <a:pt x="1311" y="135"/>
                </a:lnTo>
                <a:lnTo>
                  <a:pt x="1290" y="168"/>
                </a:lnTo>
                <a:lnTo>
                  <a:pt x="1276" y="190"/>
                </a:lnTo>
                <a:lnTo>
                  <a:pt x="1258" y="223"/>
                </a:lnTo>
                <a:lnTo>
                  <a:pt x="1241" y="252"/>
                </a:lnTo>
                <a:lnTo>
                  <a:pt x="1222" y="285"/>
                </a:lnTo>
                <a:lnTo>
                  <a:pt x="1211" y="307"/>
                </a:lnTo>
                <a:lnTo>
                  <a:pt x="1197" y="334"/>
                </a:lnTo>
                <a:lnTo>
                  <a:pt x="1186" y="360"/>
                </a:lnTo>
                <a:lnTo>
                  <a:pt x="1175" y="383"/>
                </a:lnTo>
                <a:lnTo>
                  <a:pt x="1163" y="408"/>
                </a:lnTo>
                <a:lnTo>
                  <a:pt x="1151" y="439"/>
                </a:lnTo>
                <a:lnTo>
                  <a:pt x="1136" y="476"/>
                </a:lnTo>
                <a:lnTo>
                  <a:pt x="1123" y="505"/>
                </a:lnTo>
                <a:lnTo>
                  <a:pt x="1114" y="526"/>
                </a:lnTo>
                <a:lnTo>
                  <a:pt x="1099" y="558"/>
                </a:lnTo>
                <a:lnTo>
                  <a:pt x="1087" y="590"/>
                </a:lnTo>
                <a:lnTo>
                  <a:pt x="1077" y="612"/>
                </a:lnTo>
                <a:lnTo>
                  <a:pt x="1063" y="646"/>
                </a:lnTo>
                <a:lnTo>
                  <a:pt x="1053" y="674"/>
                </a:lnTo>
                <a:lnTo>
                  <a:pt x="1043" y="701"/>
                </a:lnTo>
                <a:lnTo>
                  <a:pt x="1033" y="728"/>
                </a:lnTo>
                <a:lnTo>
                  <a:pt x="1023" y="755"/>
                </a:lnTo>
                <a:lnTo>
                  <a:pt x="1013" y="781"/>
                </a:lnTo>
                <a:lnTo>
                  <a:pt x="1002" y="809"/>
                </a:lnTo>
                <a:lnTo>
                  <a:pt x="987" y="846"/>
                </a:lnTo>
                <a:lnTo>
                  <a:pt x="972" y="881"/>
                </a:lnTo>
                <a:lnTo>
                  <a:pt x="962" y="904"/>
                </a:lnTo>
                <a:lnTo>
                  <a:pt x="951" y="928"/>
                </a:lnTo>
                <a:lnTo>
                  <a:pt x="941" y="953"/>
                </a:lnTo>
                <a:lnTo>
                  <a:pt x="930" y="977"/>
                </a:lnTo>
                <a:lnTo>
                  <a:pt x="914" y="1008"/>
                </a:lnTo>
                <a:lnTo>
                  <a:pt x="898" y="1040"/>
                </a:lnTo>
                <a:lnTo>
                  <a:pt x="879" y="1070"/>
                </a:lnTo>
                <a:lnTo>
                  <a:pt x="858" y="1100"/>
                </a:lnTo>
                <a:lnTo>
                  <a:pt x="836" y="1130"/>
                </a:lnTo>
                <a:lnTo>
                  <a:pt x="810" y="1158"/>
                </a:lnTo>
                <a:lnTo>
                  <a:pt x="781" y="1190"/>
                </a:lnTo>
                <a:lnTo>
                  <a:pt x="761" y="1209"/>
                </a:lnTo>
                <a:lnTo>
                  <a:pt x="737" y="1230"/>
                </a:lnTo>
                <a:lnTo>
                  <a:pt x="709" y="1253"/>
                </a:lnTo>
                <a:lnTo>
                  <a:pt x="686" y="1269"/>
                </a:lnTo>
                <a:lnTo>
                  <a:pt x="654" y="1289"/>
                </a:lnTo>
                <a:lnTo>
                  <a:pt x="606" y="1316"/>
                </a:lnTo>
                <a:lnTo>
                  <a:pt x="566" y="1334"/>
                </a:lnTo>
                <a:lnTo>
                  <a:pt x="536" y="1345"/>
                </a:lnTo>
                <a:lnTo>
                  <a:pt x="508" y="1357"/>
                </a:lnTo>
                <a:lnTo>
                  <a:pt x="473" y="1370"/>
                </a:lnTo>
                <a:lnTo>
                  <a:pt x="437" y="1381"/>
                </a:lnTo>
                <a:lnTo>
                  <a:pt x="401" y="1390"/>
                </a:lnTo>
                <a:lnTo>
                  <a:pt x="374" y="1398"/>
                </a:lnTo>
                <a:lnTo>
                  <a:pt x="341" y="1407"/>
                </a:lnTo>
                <a:lnTo>
                  <a:pt x="312" y="1415"/>
                </a:lnTo>
                <a:lnTo>
                  <a:pt x="274" y="1423"/>
                </a:lnTo>
                <a:lnTo>
                  <a:pt x="230" y="1433"/>
                </a:lnTo>
                <a:lnTo>
                  <a:pt x="190" y="1441"/>
                </a:lnTo>
                <a:lnTo>
                  <a:pt x="160" y="1448"/>
                </a:lnTo>
                <a:lnTo>
                  <a:pt x="131" y="1454"/>
                </a:lnTo>
                <a:lnTo>
                  <a:pt x="94" y="1461"/>
                </a:lnTo>
                <a:lnTo>
                  <a:pt x="51" y="1473"/>
                </a:lnTo>
                <a:lnTo>
                  <a:pt x="0" y="1494"/>
                </a:lnTo>
                <a:lnTo>
                  <a:pt x="2981" y="1496"/>
                </a:lnTo>
                <a:lnTo>
                  <a:pt x="2933" y="1478"/>
                </a:lnTo>
                <a:lnTo>
                  <a:pt x="2883" y="1467"/>
                </a:lnTo>
                <a:lnTo>
                  <a:pt x="2849" y="1461"/>
                </a:lnTo>
                <a:lnTo>
                  <a:pt x="2809" y="1453"/>
                </a:lnTo>
                <a:lnTo>
                  <a:pt x="2761" y="1441"/>
                </a:lnTo>
                <a:lnTo>
                  <a:pt x="2786" y="1448"/>
                </a:lnTo>
                <a:lnTo>
                  <a:pt x="2731" y="1433"/>
                </a:lnTo>
                <a:lnTo>
                  <a:pt x="2700" y="1425"/>
                </a:lnTo>
                <a:lnTo>
                  <a:pt x="2647" y="1410"/>
                </a:lnTo>
                <a:lnTo>
                  <a:pt x="2599" y="1394"/>
                </a:lnTo>
                <a:lnTo>
                  <a:pt x="2559" y="1380"/>
                </a:lnTo>
                <a:lnTo>
                  <a:pt x="2521" y="1367"/>
                </a:lnTo>
                <a:lnTo>
                  <a:pt x="2478" y="1352"/>
                </a:lnTo>
                <a:lnTo>
                  <a:pt x="2442" y="1337"/>
                </a:lnTo>
                <a:lnTo>
                  <a:pt x="2394" y="1314"/>
                </a:lnTo>
                <a:lnTo>
                  <a:pt x="2374" y="1302"/>
                </a:lnTo>
                <a:lnTo>
                  <a:pt x="2373" y="1302"/>
                </a:lnTo>
                <a:lnTo>
                  <a:pt x="2358" y="1293"/>
                </a:lnTo>
                <a:lnTo>
                  <a:pt x="2331" y="1278"/>
                </a:lnTo>
                <a:lnTo>
                  <a:pt x="2305" y="1259"/>
                </a:lnTo>
                <a:lnTo>
                  <a:pt x="2279" y="1237"/>
                </a:lnTo>
                <a:lnTo>
                  <a:pt x="2260" y="1219"/>
                </a:lnTo>
                <a:lnTo>
                  <a:pt x="2238" y="1198"/>
                </a:lnTo>
                <a:lnTo>
                  <a:pt x="2213" y="1168"/>
                </a:lnTo>
                <a:lnTo>
                  <a:pt x="2188" y="1137"/>
                </a:lnTo>
                <a:lnTo>
                  <a:pt x="2167" y="1108"/>
                </a:lnTo>
                <a:lnTo>
                  <a:pt x="2144" y="1078"/>
                </a:lnTo>
                <a:lnTo>
                  <a:pt x="2129" y="1053"/>
                </a:lnTo>
                <a:lnTo>
                  <a:pt x="2115" y="1033"/>
                </a:lnTo>
                <a:lnTo>
                  <a:pt x="2102" y="1011"/>
                </a:lnTo>
                <a:lnTo>
                  <a:pt x="2089" y="986"/>
                </a:lnTo>
                <a:lnTo>
                  <a:pt x="2077" y="959"/>
                </a:lnTo>
                <a:lnTo>
                  <a:pt x="2066" y="931"/>
                </a:lnTo>
                <a:lnTo>
                  <a:pt x="2055" y="902"/>
                </a:lnTo>
                <a:lnTo>
                  <a:pt x="2046" y="883"/>
                </a:lnTo>
                <a:lnTo>
                  <a:pt x="2037" y="861"/>
                </a:lnTo>
                <a:lnTo>
                  <a:pt x="2028" y="839"/>
                </a:lnTo>
                <a:lnTo>
                  <a:pt x="2018" y="818"/>
                </a:lnTo>
                <a:lnTo>
                  <a:pt x="2008" y="791"/>
                </a:lnTo>
                <a:lnTo>
                  <a:pt x="1996" y="763"/>
                </a:lnTo>
                <a:lnTo>
                  <a:pt x="1981" y="725"/>
                </a:lnTo>
                <a:lnTo>
                  <a:pt x="1967" y="697"/>
                </a:lnTo>
                <a:lnTo>
                  <a:pt x="1952" y="667"/>
                </a:lnTo>
                <a:lnTo>
                  <a:pt x="1938" y="634"/>
                </a:lnTo>
                <a:lnTo>
                  <a:pt x="1928" y="608"/>
                </a:lnTo>
                <a:lnTo>
                  <a:pt x="1914" y="577"/>
                </a:lnTo>
                <a:lnTo>
                  <a:pt x="1903" y="549"/>
                </a:lnTo>
                <a:lnTo>
                  <a:pt x="1882" y="507"/>
                </a:lnTo>
                <a:lnTo>
                  <a:pt x="1866" y="468"/>
                </a:lnTo>
                <a:lnTo>
                  <a:pt x="1850" y="434"/>
                </a:lnTo>
                <a:lnTo>
                  <a:pt x="1838" y="411"/>
                </a:lnTo>
                <a:lnTo>
                  <a:pt x="1824" y="381"/>
                </a:lnTo>
                <a:lnTo>
                  <a:pt x="1807" y="346"/>
                </a:lnTo>
                <a:lnTo>
                  <a:pt x="1794" y="320"/>
                </a:lnTo>
                <a:lnTo>
                  <a:pt x="1783" y="301"/>
                </a:lnTo>
                <a:lnTo>
                  <a:pt x="1776" y="285"/>
                </a:lnTo>
                <a:lnTo>
                  <a:pt x="1762" y="259"/>
                </a:lnTo>
                <a:lnTo>
                  <a:pt x="1749" y="234"/>
                </a:lnTo>
                <a:lnTo>
                  <a:pt x="1738" y="213"/>
                </a:lnTo>
                <a:lnTo>
                  <a:pt x="1727" y="191"/>
                </a:lnTo>
                <a:lnTo>
                  <a:pt x="1714" y="172"/>
                </a:lnTo>
                <a:lnTo>
                  <a:pt x="1703" y="160"/>
                </a:lnTo>
                <a:lnTo>
                  <a:pt x="1696" y="146"/>
                </a:lnTo>
                <a:lnTo>
                  <a:pt x="1689" y="136"/>
                </a:lnTo>
                <a:lnTo>
                  <a:pt x="1681" y="126"/>
                </a:lnTo>
                <a:lnTo>
                  <a:pt x="1676" y="121"/>
                </a:lnTo>
                <a:lnTo>
                  <a:pt x="1667" y="110"/>
                </a:lnTo>
                <a:lnTo>
                  <a:pt x="1655" y="95"/>
                </a:lnTo>
                <a:lnTo>
                  <a:pt x="1642" y="80"/>
                </a:lnTo>
                <a:lnTo>
                  <a:pt x="1628" y="63"/>
                </a:lnTo>
                <a:lnTo>
                  <a:pt x="1613" y="50"/>
                </a:lnTo>
                <a:lnTo>
                  <a:pt x="1598" y="38"/>
                </a:lnTo>
                <a:lnTo>
                  <a:pt x="1582" y="25"/>
                </a:lnTo>
                <a:lnTo>
                  <a:pt x="1557" y="14"/>
                </a:lnTo>
                <a:lnTo>
                  <a:pt x="1533" y="5"/>
                </a:lnTo>
                <a:lnTo>
                  <a:pt x="1503" y="0"/>
                </a:lnTo>
              </a:path>
            </a:pathLst>
          </a:custGeom>
          <a:noFill/>
          <a:ln w="19050" cap="rnd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1935163" y="5359400"/>
            <a:ext cx="5534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7470775" y="51228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>
            <a:off x="3994150" y="2633663"/>
            <a:ext cx="3175" cy="2849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flipH="1">
            <a:off x="5441950" y="2633663"/>
            <a:ext cx="0" cy="28305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 flipH="1">
            <a:off x="6169025" y="2233613"/>
            <a:ext cx="6350" cy="3529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 flipH="1">
            <a:off x="6927850" y="1824038"/>
            <a:ext cx="0" cy="36877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1995488" y="5464175"/>
            <a:ext cx="931862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3</a:t>
            </a: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3500438" y="5464175"/>
            <a:ext cx="931862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1</a:t>
            </a: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2719388" y="5768975"/>
            <a:ext cx="931862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2</a:t>
            </a: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4914900" y="5464175"/>
            <a:ext cx="962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+ 1</a:t>
            </a: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5638800" y="5768975"/>
            <a:ext cx="962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+ 2</a:t>
            </a: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6400800" y="5445125"/>
            <a:ext cx="962025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+ 3</a:t>
            </a: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4537075" y="5299075"/>
            <a:ext cx="344488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>
            <a:off x="2470150" y="1824038"/>
            <a:ext cx="0" cy="36909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 flipH="1">
            <a:off x="3232150" y="2236788"/>
            <a:ext cx="0" cy="3557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997325" y="2476500"/>
            <a:ext cx="1428750" cy="427038"/>
            <a:chOff x="2514" y="1560"/>
            <a:chExt cx="912" cy="269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648" y="1560"/>
              <a:ext cx="66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68.26%</a:t>
              </a:r>
            </a:p>
          </p:txBody>
        </p:sp>
        <p:sp>
          <p:nvSpPr>
            <p:cNvPr id="149528" name="Line 24"/>
            <p:cNvSpPr>
              <a:spLocks noChangeShapeType="1"/>
            </p:cNvSpPr>
            <p:nvPr/>
          </p:nvSpPr>
          <p:spPr bwMode="auto">
            <a:xfrm>
              <a:off x="3270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529" name="Line 25"/>
            <p:cNvSpPr>
              <a:spLocks noChangeShapeType="1"/>
            </p:cNvSpPr>
            <p:nvPr/>
          </p:nvSpPr>
          <p:spPr bwMode="auto">
            <a:xfrm flipH="1">
              <a:off x="2514" y="1686"/>
              <a:ext cx="1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248025" y="2066925"/>
            <a:ext cx="2895600" cy="427038"/>
            <a:chOff x="2046" y="1302"/>
            <a:chExt cx="1824" cy="269"/>
          </a:xfrm>
        </p:grpSpPr>
        <p:sp>
          <p:nvSpPr>
            <p:cNvPr id="149531" name="Text Box 27"/>
            <p:cNvSpPr txBox="1">
              <a:spLocks noChangeArrowheads="1"/>
            </p:cNvSpPr>
            <p:nvPr/>
          </p:nvSpPr>
          <p:spPr bwMode="auto">
            <a:xfrm>
              <a:off x="2652" y="1302"/>
              <a:ext cx="6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95.44%</a:t>
              </a:r>
            </a:p>
          </p:txBody>
        </p:sp>
        <p:sp>
          <p:nvSpPr>
            <p:cNvPr id="149532" name="Line 28"/>
            <p:cNvSpPr>
              <a:spLocks noChangeShapeType="1"/>
            </p:cNvSpPr>
            <p:nvPr/>
          </p:nvSpPr>
          <p:spPr bwMode="auto">
            <a:xfrm flipH="1">
              <a:off x="2046" y="1434"/>
              <a:ext cx="6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533" name="Line 29"/>
            <p:cNvSpPr>
              <a:spLocks noChangeShapeType="1"/>
            </p:cNvSpPr>
            <p:nvPr/>
          </p:nvSpPr>
          <p:spPr bwMode="auto">
            <a:xfrm>
              <a:off x="3264" y="1434"/>
              <a:ext cx="6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514600" y="1666875"/>
            <a:ext cx="4381500" cy="427038"/>
            <a:chOff x="1584" y="1050"/>
            <a:chExt cx="2760" cy="269"/>
          </a:xfrm>
        </p:grpSpPr>
        <p:sp>
          <p:nvSpPr>
            <p:cNvPr id="149535" name="Text Box 31"/>
            <p:cNvSpPr txBox="1">
              <a:spLocks noChangeArrowheads="1"/>
            </p:cNvSpPr>
            <p:nvPr/>
          </p:nvSpPr>
          <p:spPr bwMode="auto">
            <a:xfrm>
              <a:off x="2652" y="1050"/>
              <a:ext cx="660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99.72%</a:t>
              </a:r>
            </a:p>
          </p:txBody>
        </p:sp>
        <p:sp>
          <p:nvSpPr>
            <p:cNvPr id="149536" name="Line 32"/>
            <p:cNvSpPr>
              <a:spLocks noChangeShapeType="1"/>
            </p:cNvSpPr>
            <p:nvPr/>
          </p:nvSpPr>
          <p:spPr bwMode="auto">
            <a:xfrm>
              <a:off x="3270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537" name="Line 33"/>
            <p:cNvSpPr>
              <a:spLocks noChangeShapeType="1"/>
            </p:cNvSpPr>
            <p:nvPr/>
          </p:nvSpPr>
          <p:spPr bwMode="auto">
            <a:xfrm flipH="1">
              <a:off x="1584" y="1176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6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10" grpId="0" animBg="1"/>
      <p:bldP spid="149511" grpId="0" animBg="1"/>
      <p:bldP spid="149512" grpId="0" autoUpdateAnimBg="0"/>
      <p:bldP spid="149517" grpId="0" autoUpdateAnimBg="0"/>
      <p:bldP spid="149518" grpId="0" autoUpdateAnimBg="0"/>
      <p:bldP spid="149519" grpId="0" autoUpdateAnimBg="0"/>
      <p:bldP spid="149520" grpId="0" autoUpdateAnimBg="0"/>
      <p:bldP spid="149521" grpId="0" autoUpdateAnimBg="0"/>
      <p:bldP spid="149522" grpId="0" autoUpdateAnimBg="0"/>
      <p:bldP spid="14952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673100"/>
          </a:xfrm>
        </p:spPr>
        <p:txBody>
          <a:bodyPr/>
          <a:lstStyle/>
          <a:p>
            <a:pPr>
              <a:defRPr/>
            </a:pPr>
            <a:r>
              <a:rPr lang="en-US" dirty="0"/>
              <a:t>Standard Normal Probability </a:t>
            </a:r>
            <a:r>
              <a:rPr lang="en-US" dirty="0" smtClean="0"/>
              <a:t>Distribution (cont</a:t>
            </a:r>
            <a:r>
              <a:rPr lang="en-US" dirty="0"/>
              <a:t>.)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104900" y="1701800"/>
            <a:ext cx="7194550" cy="17843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random variable having a normal distribution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with a mean of 0 and a standard deviation of 1 is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said to have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normal probability</a:t>
            </a:r>
          </a:p>
          <a:p>
            <a:pPr>
              <a:defRPr/>
            </a:pP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distribution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700088" y="1117600"/>
            <a:ext cx="77724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Characteristics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1104900" y="2425700"/>
            <a:ext cx="7188200" cy="27813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2305050" y="4525963"/>
            <a:ext cx="4591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04" name="Freeform 4"/>
          <p:cNvSpPr>
            <a:spLocks/>
          </p:cNvSpPr>
          <p:nvPr/>
        </p:nvSpPr>
        <p:spPr bwMode="auto">
          <a:xfrm>
            <a:off x="2638425" y="2668588"/>
            <a:ext cx="3937000" cy="1862137"/>
          </a:xfrm>
          <a:custGeom>
            <a:avLst/>
            <a:gdLst>
              <a:gd name="T0" fmla="*/ 1209 w 2480"/>
              <a:gd name="T1" fmla="*/ 12 h 1173"/>
              <a:gd name="T2" fmla="*/ 1132 w 2480"/>
              <a:gd name="T3" fmla="*/ 66 h 1173"/>
              <a:gd name="T4" fmla="*/ 1082 w 2480"/>
              <a:gd name="T5" fmla="*/ 131 h 1173"/>
              <a:gd name="T6" fmla="*/ 1040 w 2480"/>
              <a:gd name="T7" fmla="*/ 197 h 1173"/>
              <a:gd name="T8" fmla="*/ 1003 w 2480"/>
              <a:gd name="T9" fmla="*/ 262 h 1173"/>
              <a:gd name="T10" fmla="*/ 975 w 2480"/>
              <a:gd name="T11" fmla="*/ 320 h 1173"/>
              <a:gd name="T12" fmla="*/ 941 w 2480"/>
              <a:gd name="T13" fmla="*/ 395 h 1173"/>
              <a:gd name="T14" fmla="*/ 910 w 2480"/>
              <a:gd name="T15" fmla="*/ 462 h 1173"/>
              <a:gd name="T16" fmla="*/ 881 w 2480"/>
              <a:gd name="T17" fmla="*/ 528 h 1173"/>
              <a:gd name="T18" fmla="*/ 856 w 2480"/>
              <a:gd name="T19" fmla="*/ 591 h 1173"/>
              <a:gd name="T20" fmla="*/ 826 w 2480"/>
              <a:gd name="T21" fmla="*/ 663 h 1173"/>
              <a:gd name="T22" fmla="*/ 796 w 2480"/>
              <a:gd name="T23" fmla="*/ 727 h 1173"/>
              <a:gd name="T24" fmla="*/ 765 w 2480"/>
              <a:gd name="T25" fmla="*/ 790 h 1173"/>
              <a:gd name="T26" fmla="*/ 717 w 2480"/>
              <a:gd name="T27" fmla="*/ 862 h 1173"/>
              <a:gd name="T28" fmla="*/ 653 w 2480"/>
              <a:gd name="T29" fmla="*/ 932 h 1173"/>
              <a:gd name="T30" fmla="*/ 592 w 2480"/>
              <a:gd name="T31" fmla="*/ 981 h 1173"/>
              <a:gd name="T32" fmla="*/ 506 w 2480"/>
              <a:gd name="T33" fmla="*/ 1031 h 1173"/>
              <a:gd name="T34" fmla="*/ 423 w 2480"/>
              <a:gd name="T35" fmla="*/ 1063 h 1173"/>
              <a:gd name="T36" fmla="*/ 333 w 2480"/>
              <a:gd name="T37" fmla="*/ 1089 h 1173"/>
              <a:gd name="T38" fmla="*/ 258 w 2480"/>
              <a:gd name="T39" fmla="*/ 1108 h 1173"/>
              <a:gd name="T40" fmla="*/ 155 w 2480"/>
              <a:gd name="T41" fmla="*/ 1129 h 1173"/>
              <a:gd name="T42" fmla="*/ 54 w 2480"/>
              <a:gd name="T43" fmla="*/ 1146 h 1173"/>
              <a:gd name="T44" fmla="*/ 2480 w 2480"/>
              <a:gd name="T45" fmla="*/ 1170 h 1173"/>
              <a:gd name="T46" fmla="*/ 2395 w 2480"/>
              <a:gd name="T47" fmla="*/ 1143 h 1173"/>
              <a:gd name="T48" fmla="*/ 2341 w 2480"/>
              <a:gd name="T49" fmla="*/ 1132 h 1173"/>
              <a:gd name="T50" fmla="*/ 2224 w 2480"/>
              <a:gd name="T51" fmla="*/ 1104 h 1173"/>
              <a:gd name="T52" fmla="*/ 2118 w 2480"/>
              <a:gd name="T53" fmla="*/ 1071 h 1173"/>
              <a:gd name="T54" fmla="*/ 2011 w 2480"/>
              <a:gd name="T55" fmla="*/ 1029 h 1173"/>
              <a:gd name="T56" fmla="*/ 1980 w 2480"/>
              <a:gd name="T57" fmla="*/ 1013 h 1173"/>
              <a:gd name="T58" fmla="*/ 1914 w 2480"/>
              <a:gd name="T59" fmla="*/ 969 h 1173"/>
              <a:gd name="T60" fmla="*/ 1859 w 2480"/>
              <a:gd name="T61" fmla="*/ 915 h 1173"/>
              <a:gd name="T62" fmla="*/ 1801 w 2480"/>
              <a:gd name="T63" fmla="*/ 845 h 1173"/>
              <a:gd name="T64" fmla="*/ 1765 w 2480"/>
              <a:gd name="T65" fmla="*/ 792 h 1173"/>
              <a:gd name="T66" fmla="*/ 1735 w 2480"/>
              <a:gd name="T67" fmla="*/ 729 h 1173"/>
              <a:gd name="T68" fmla="*/ 1710 w 2480"/>
              <a:gd name="T69" fmla="*/ 674 h 1173"/>
              <a:gd name="T70" fmla="*/ 1686 w 2480"/>
              <a:gd name="T71" fmla="*/ 619 h 1173"/>
              <a:gd name="T72" fmla="*/ 1651 w 2480"/>
              <a:gd name="T73" fmla="*/ 546 h 1173"/>
              <a:gd name="T74" fmla="*/ 1618 w 2480"/>
              <a:gd name="T75" fmla="*/ 476 h 1173"/>
              <a:gd name="T76" fmla="*/ 1580 w 2480"/>
              <a:gd name="T77" fmla="*/ 397 h 1173"/>
              <a:gd name="T78" fmla="*/ 1543 w 2480"/>
              <a:gd name="T79" fmla="*/ 322 h 1173"/>
              <a:gd name="T80" fmla="*/ 1506 w 2480"/>
              <a:gd name="T81" fmla="*/ 251 h 1173"/>
              <a:gd name="T82" fmla="*/ 1479 w 2480"/>
              <a:gd name="T83" fmla="*/ 203 h 1173"/>
              <a:gd name="T84" fmla="*/ 1449 w 2480"/>
              <a:gd name="T85" fmla="*/ 150 h 1173"/>
              <a:gd name="T86" fmla="*/ 1423 w 2480"/>
              <a:gd name="T87" fmla="*/ 114 h 1173"/>
              <a:gd name="T88" fmla="*/ 1407 w 2480"/>
              <a:gd name="T89" fmla="*/ 95 h 1173"/>
              <a:gd name="T90" fmla="*/ 1378 w 2480"/>
              <a:gd name="T91" fmla="*/ 62 h 1173"/>
              <a:gd name="T92" fmla="*/ 1341 w 2480"/>
              <a:gd name="T93" fmla="*/ 30 h 1173"/>
              <a:gd name="T94" fmla="*/ 1286 w 2480"/>
              <a:gd name="T95" fmla="*/ 4 h 117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480"/>
              <a:gd name="T145" fmla="*/ 0 h 1173"/>
              <a:gd name="T146" fmla="*/ 2480 w 2480"/>
              <a:gd name="T147" fmla="*/ 1173 h 117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47182F"/>
              </a:gs>
              <a:gs pos="100000">
                <a:srgbClr val="993366"/>
              </a:gs>
            </a:gsLst>
            <a:lin ang="0" scaled="1"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4686300" y="4419600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5153025" y="2746375"/>
            <a:ext cx="782638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 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= 1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4538663" y="4667250"/>
            <a:ext cx="32385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200" i="1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6907213" y="4303713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104900" y="1181100"/>
            <a:ext cx="7175500" cy="10985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letter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used to designate the standard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normal random variable.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685800" y="114300"/>
            <a:ext cx="77724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Normal Probability Distribution </a:t>
            </a:r>
            <a:r>
              <a:rPr lang="en-US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  <a:p>
            <a:pPr algn="ctr">
              <a:defRPr/>
            </a:pPr>
            <a:endParaRPr lang="en-US" sz="28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nimBg="1"/>
      <p:bldP spid="153603" grpId="0" animBg="1"/>
      <p:bldP spid="153604" grpId="0" animBg="1"/>
      <p:bldP spid="153605" grpId="0" animBg="1"/>
      <p:bldP spid="153606" grpId="0" autoUpdateAnimBg="0"/>
      <p:bldP spid="153607" grpId="0" autoUpdateAnimBg="0"/>
      <p:bldP spid="153608" grpId="0" autoUpdateAnimBg="0"/>
      <p:bldP spid="15360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80975"/>
            <a:ext cx="7772400" cy="585788"/>
          </a:xfrm>
        </p:spPr>
        <p:txBody>
          <a:bodyPr/>
          <a:lstStyle/>
          <a:p>
            <a:pPr>
              <a:defRPr/>
            </a:pPr>
            <a:r>
              <a:rPr lang="en-US"/>
              <a:t>Random Variable</a:t>
            </a:r>
            <a:br>
              <a:rPr lang="en-US"/>
            </a:b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109663"/>
            <a:ext cx="7772400" cy="51435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/>
              <a:t>1. Discrete Random Variable: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       probability distribution: probability function[f(x)]</a:t>
            </a:r>
          </a:p>
          <a:p>
            <a:pPr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2933700" y="2058988"/>
            <a:ext cx="0" cy="316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2940050" y="5253038"/>
            <a:ext cx="343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2825750" y="46624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825750" y="40719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2806700" y="348138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825750" y="28908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825750" y="2319338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2271713" y="4452938"/>
            <a:ext cx="56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latin typeface="Book Antiqua" pitchFamily="18" charset="0"/>
              </a:rPr>
              <a:t>.10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297113" y="3868738"/>
            <a:ext cx="56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latin typeface="Book Antiqua" pitchFamily="18" charset="0"/>
              </a:rPr>
              <a:t>.20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297113" y="3271838"/>
            <a:ext cx="56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latin typeface="Book Antiqua" pitchFamily="18" charset="0"/>
              </a:rPr>
              <a:t>.30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309813" y="2693988"/>
            <a:ext cx="5492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>
                <a:latin typeface="Book Antiqua" pitchFamily="18" charset="0"/>
              </a:rPr>
              <a:t>.</a:t>
            </a:r>
            <a:r>
              <a:rPr lang="en-US" sz="2400">
                <a:latin typeface="Book Antiqua" pitchFamily="18" charset="0"/>
              </a:rPr>
              <a:t>40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2290763" y="2128838"/>
            <a:ext cx="56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latin typeface="Book Antiqua" pitchFamily="18" charset="0"/>
              </a:rPr>
              <a:t>.50</a:t>
            </a: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V="1">
            <a:off x="3562350" y="2884488"/>
            <a:ext cx="0" cy="235585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4191000" y="3779838"/>
            <a:ext cx="0" cy="146050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4781550" y="4103688"/>
            <a:ext cx="0" cy="113665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flipV="1">
            <a:off x="5391150" y="4948238"/>
            <a:ext cx="0" cy="29210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V="1">
            <a:off x="5962650" y="4694238"/>
            <a:ext cx="0" cy="546100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3414713" y="5278438"/>
            <a:ext cx="2695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latin typeface="Book Antiqua" pitchFamily="18" charset="0"/>
              </a:rPr>
              <a:t>0      1      2      3     4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2633663" y="5703888"/>
            <a:ext cx="48196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Values of Random Variable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(TV sales)</a:t>
            </a:r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 rot="16200000">
            <a:off x="1295400" y="3279775"/>
            <a:ext cx="149225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Probability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7531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/>
              <a:t>Given that z is a standard normal random variable, compute the following probabilities.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/>
              <a:t>a. P(0&lt;z&lt;.83) ?</a:t>
            </a:r>
          </a:p>
          <a:p>
            <a:pPr marL="457200" indent="-457200">
              <a:lnSpc>
                <a:spcPct val="90000"/>
              </a:lnSpc>
              <a:defRPr/>
            </a:pPr>
            <a:endParaRPr lang="en-US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/>
              <a:t>0.7967-.5=0.2967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/>
              <a:t>                                                                            </a:t>
            </a:r>
            <a:endParaRPr lang="en-US" sz="2000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/>
              <a:t>b. P(-1.75&lt;z&lt;0) ?</a:t>
            </a:r>
            <a:r>
              <a:rPr lang="en-US" sz="2000"/>
              <a:t> </a:t>
            </a:r>
            <a:endParaRPr lang="en-US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/>
              <a:t>                                                                                  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/>
              <a:t>0.9599-.5= 0.4599 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/>
              <a:t>                                          </a:t>
            </a:r>
          </a:p>
          <a:p>
            <a:pPr marL="457200" indent="-457200">
              <a:lnSpc>
                <a:spcPct val="90000"/>
              </a:lnSpc>
              <a:defRPr/>
            </a:pPr>
            <a:endParaRPr lang="en-US"/>
          </a:p>
          <a:p>
            <a:pPr marL="457200" indent="-457200">
              <a:lnSpc>
                <a:spcPct val="90000"/>
              </a:lnSpc>
              <a:defRPr/>
            </a:pPr>
            <a:endParaRPr lang="en-US"/>
          </a:p>
          <a:p>
            <a:pPr marL="457200" indent="-457200">
              <a:lnSpc>
                <a:spcPct val="90000"/>
              </a:lnSpc>
              <a:defRPr/>
            </a:pPr>
            <a:endParaRPr lang="en-US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/>
              <a:t>                                                                </a:t>
            </a:r>
          </a:p>
        </p:txBody>
      </p:sp>
      <p:sp>
        <p:nvSpPr>
          <p:cNvPr id="36868" name="Freeform 21"/>
          <p:cNvSpPr>
            <a:spLocks/>
          </p:cNvSpPr>
          <p:nvPr/>
        </p:nvSpPr>
        <p:spPr bwMode="auto">
          <a:xfrm>
            <a:off x="5608638" y="1492250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22"/>
          <p:cNvSpPr>
            <a:spLocks noChangeShapeType="1"/>
          </p:cNvSpPr>
          <p:nvPr/>
        </p:nvSpPr>
        <p:spPr bwMode="auto">
          <a:xfrm>
            <a:off x="7666038" y="2830513"/>
            <a:ext cx="85725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Rectangle 23"/>
          <p:cNvSpPr>
            <a:spLocks noChangeArrowheads="1"/>
          </p:cNvSpPr>
          <p:nvPr/>
        </p:nvSpPr>
        <p:spPr bwMode="auto">
          <a:xfrm>
            <a:off x="7500938" y="3405188"/>
            <a:ext cx="6461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0 .83</a:t>
            </a:r>
          </a:p>
        </p:txBody>
      </p:sp>
      <p:sp>
        <p:nvSpPr>
          <p:cNvPr id="36871" name="Line 24"/>
          <p:cNvSpPr>
            <a:spLocks noChangeShapeType="1"/>
          </p:cNvSpPr>
          <p:nvPr/>
        </p:nvSpPr>
        <p:spPr bwMode="auto">
          <a:xfrm>
            <a:off x="7010400" y="1524000"/>
            <a:ext cx="0" cy="181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Freeform 25"/>
          <p:cNvSpPr>
            <a:spLocks/>
          </p:cNvSpPr>
          <p:nvPr/>
        </p:nvSpPr>
        <p:spPr bwMode="auto">
          <a:xfrm>
            <a:off x="1028700" y="4632325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27"/>
          <p:cNvSpPr>
            <a:spLocks noChangeShapeType="1"/>
          </p:cNvSpPr>
          <p:nvPr/>
        </p:nvSpPr>
        <p:spPr bwMode="auto">
          <a:xfrm>
            <a:off x="2424113" y="4657725"/>
            <a:ext cx="0" cy="177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Line 29"/>
          <p:cNvSpPr>
            <a:spLocks noChangeShapeType="1"/>
          </p:cNvSpPr>
          <p:nvPr/>
        </p:nvSpPr>
        <p:spPr bwMode="auto">
          <a:xfrm>
            <a:off x="1755775" y="60674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5" name="Rectangle 30"/>
          <p:cNvSpPr>
            <a:spLocks noChangeArrowheads="1"/>
          </p:cNvSpPr>
          <p:nvPr/>
        </p:nvSpPr>
        <p:spPr bwMode="auto">
          <a:xfrm>
            <a:off x="1420813" y="6461125"/>
            <a:ext cx="1587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–1.75      0</a:t>
            </a:r>
          </a:p>
        </p:txBody>
      </p:sp>
      <p:sp>
        <p:nvSpPr>
          <p:cNvPr id="36876" name="Freeform 31"/>
          <p:cNvSpPr>
            <a:spLocks/>
          </p:cNvSpPr>
          <p:nvPr/>
        </p:nvSpPr>
        <p:spPr bwMode="auto">
          <a:xfrm>
            <a:off x="4627563" y="4633913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Rectangle 32"/>
          <p:cNvSpPr>
            <a:spLocks noChangeArrowheads="1"/>
          </p:cNvSpPr>
          <p:nvPr/>
        </p:nvSpPr>
        <p:spPr bwMode="auto">
          <a:xfrm>
            <a:off x="5273675" y="6507163"/>
            <a:ext cx="21256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           0       1.75     </a:t>
            </a:r>
          </a:p>
        </p:txBody>
      </p:sp>
      <p:sp>
        <p:nvSpPr>
          <p:cNvPr id="36878" name="Line 35"/>
          <p:cNvSpPr>
            <a:spLocks noChangeShapeType="1"/>
          </p:cNvSpPr>
          <p:nvPr/>
        </p:nvSpPr>
        <p:spPr bwMode="auto">
          <a:xfrm>
            <a:off x="6053138" y="4659313"/>
            <a:ext cx="0" cy="178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Line 36"/>
          <p:cNvSpPr>
            <a:spLocks noChangeShapeType="1"/>
          </p:cNvSpPr>
          <p:nvPr/>
        </p:nvSpPr>
        <p:spPr bwMode="auto">
          <a:xfrm>
            <a:off x="6778625" y="6067425"/>
            <a:ext cx="14288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Rectangle 37"/>
          <p:cNvSpPr>
            <a:spLocks noChangeArrowheads="1"/>
          </p:cNvSpPr>
          <p:nvPr/>
        </p:nvSpPr>
        <p:spPr bwMode="auto">
          <a:xfrm flipV="1">
            <a:off x="6877050" y="3402013"/>
            <a:ext cx="3571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1(cont.)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800100"/>
            <a:ext cx="8569325" cy="5862638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/>
              <a:t> c. P (z&gt;.44) ?</a:t>
            </a:r>
          </a:p>
          <a:p>
            <a:pPr>
              <a:buFont typeface="Monotype Sorts" pitchFamily="2" charset="2"/>
              <a:buNone/>
              <a:defRPr/>
            </a:pPr>
            <a:endParaRPr lang="en-US"/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  1-0.67= 0.33</a:t>
            </a:r>
          </a:p>
          <a:p>
            <a:pPr>
              <a:buFont typeface="Monotype Sorts" pitchFamily="2" charset="2"/>
              <a:buNone/>
              <a:defRPr/>
            </a:pPr>
            <a:endParaRPr lang="en-US"/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d. P (z&gt;- .23) ?</a:t>
            </a:r>
          </a:p>
          <a:p>
            <a:pPr>
              <a:buFont typeface="Monotype Sorts" pitchFamily="2" charset="2"/>
              <a:buNone/>
              <a:defRPr/>
            </a:pPr>
            <a:endParaRPr lang="en-US"/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 = 0.5910</a:t>
            </a:r>
          </a:p>
          <a:p>
            <a:pPr>
              <a:buFont typeface="Monotype Sorts" pitchFamily="2" charset="2"/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37892" name="Freeform 4"/>
          <p:cNvSpPr>
            <a:spLocks/>
          </p:cNvSpPr>
          <p:nvPr/>
        </p:nvSpPr>
        <p:spPr bwMode="auto">
          <a:xfrm>
            <a:off x="5818188" y="787400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Line 6"/>
          <p:cNvSpPr>
            <a:spLocks noChangeShapeType="1"/>
          </p:cNvSpPr>
          <p:nvPr/>
        </p:nvSpPr>
        <p:spPr bwMode="auto">
          <a:xfrm>
            <a:off x="7256463" y="871538"/>
            <a:ext cx="14287" cy="1814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Line 7"/>
          <p:cNvSpPr>
            <a:spLocks noChangeShapeType="1"/>
          </p:cNvSpPr>
          <p:nvPr/>
        </p:nvSpPr>
        <p:spPr bwMode="auto">
          <a:xfrm>
            <a:off x="7678738" y="1628775"/>
            <a:ext cx="58737" cy="1001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6762750" y="2838450"/>
            <a:ext cx="1849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      0      .44</a:t>
            </a:r>
          </a:p>
        </p:txBody>
      </p:sp>
      <p:sp>
        <p:nvSpPr>
          <p:cNvPr id="37896" name="Freeform 9"/>
          <p:cNvSpPr>
            <a:spLocks/>
          </p:cNvSpPr>
          <p:nvPr/>
        </p:nvSpPr>
        <p:spPr bwMode="auto">
          <a:xfrm>
            <a:off x="339725" y="4422775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Freeform 10"/>
          <p:cNvSpPr>
            <a:spLocks/>
          </p:cNvSpPr>
          <p:nvPr/>
        </p:nvSpPr>
        <p:spPr bwMode="auto">
          <a:xfrm>
            <a:off x="4171950" y="4249738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1050925" y="6278563"/>
            <a:ext cx="9445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   -.23  0</a:t>
            </a:r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>
            <a:off x="1770063" y="4529138"/>
            <a:ext cx="14287" cy="168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>
            <a:off x="1582738" y="4586288"/>
            <a:ext cx="0" cy="1611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5573713" y="4310063"/>
            <a:ext cx="42862" cy="1785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Line 16"/>
          <p:cNvSpPr>
            <a:spLocks noChangeShapeType="1"/>
          </p:cNvSpPr>
          <p:nvPr/>
        </p:nvSpPr>
        <p:spPr bwMode="auto">
          <a:xfrm>
            <a:off x="5732463" y="4440238"/>
            <a:ext cx="73025" cy="164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Rectangle 17"/>
          <p:cNvSpPr>
            <a:spLocks noChangeArrowheads="1"/>
          </p:cNvSpPr>
          <p:nvPr/>
        </p:nvSpPr>
        <p:spPr bwMode="auto">
          <a:xfrm>
            <a:off x="5340350" y="6221413"/>
            <a:ext cx="8175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  0  .23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1(cont.)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771525"/>
            <a:ext cx="8597900" cy="581818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e. P (z&lt;1.20) ?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 = 0.8849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/>
          </a:p>
          <a:p>
            <a:pPr marL="457200" indent="-457200">
              <a:buFont typeface="Monotype Sorts" pitchFamily="2" charset="2"/>
              <a:buNone/>
              <a:defRPr/>
            </a:pPr>
            <a:endParaRPr lang="en-US"/>
          </a:p>
          <a:p>
            <a:pPr marL="457200" indent="-457200">
              <a:buFont typeface="Monotype Sorts" pitchFamily="2" charset="2"/>
              <a:buNone/>
              <a:defRPr/>
            </a:pPr>
            <a:endParaRPr lang="en-US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f. P(z&lt;-.71)?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=1- 0.7611= 0.2389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/>
          </a:p>
          <a:p>
            <a:pPr marL="457200" indent="-457200">
              <a:buFont typeface="Monotype Sorts" pitchFamily="2" charset="2"/>
              <a:buNone/>
              <a:defRPr/>
            </a:pPr>
            <a:endParaRPr lang="en-US"/>
          </a:p>
        </p:txBody>
      </p:sp>
      <p:sp>
        <p:nvSpPr>
          <p:cNvPr id="38916" name="Freeform 16"/>
          <p:cNvSpPr>
            <a:spLocks/>
          </p:cNvSpPr>
          <p:nvPr/>
        </p:nvSpPr>
        <p:spPr bwMode="auto">
          <a:xfrm>
            <a:off x="5745163" y="787400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17"/>
          <p:cNvSpPr>
            <a:spLocks noChangeShapeType="1"/>
          </p:cNvSpPr>
          <p:nvPr/>
        </p:nvSpPr>
        <p:spPr bwMode="auto">
          <a:xfrm>
            <a:off x="7185025" y="798513"/>
            <a:ext cx="0" cy="178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8" name="Line 18"/>
          <p:cNvSpPr>
            <a:spLocks noChangeShapeType="1"/>
          </p:cNvSpPr>
          <p:nvPr/>
        </p:nvSpPr>
        <p:spPr bwMode="auto">
          <a:xfrm>
            <a:off x="7721600" y="1843088"/>
            <a:ext cx="58738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Rectangle 19"/>
          <p:cNvSpPr>
            <a:spLocks noChangeArrowheads="1"/>
          </p:cNvSpPr>
          <p:nvPr/>
        </p:nvSpPr>
        <p:spPr bwMode="auto">
          <a:xfrm>
            <a:off x="6992938" y="2767013"/>
            <a:ext cx="11620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0        1.20</a:t>
            </a:r>
          </a:p>
        </p:txBody>
      </p:sp>
      <p:sp>
        <p:nvSpPr>
          <p:cNvPr id="38920" name="Freeform 20"/>
          <p:cNvSpPr>
            <a:spLocks/>
          </p:cNvSpPr>
          <p:nvPr/>
        </p:nvSpPr>
        <p:spPr bwMode="auto">
          <a:xfrm>
            <a:off x="392113" y="4235450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Freeform 21"/>
          <p:cNvSpPr>
            <a:spLocks/>
          </p:cNvSpPr>
          <p:nvPr/>
        </p:nvSpPr>
        <p:spPr bwMode="auto">
          <a:xfrm>
            <a:off x="4622800" y="4125913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Rectangle 22"/>
          <p:cNvSpPr>
            <a:spLocks noChangeArrowheads="1"/>
          </p:cNvSpPr>
          <p:nvPr/>
        </p:nvSpPr>
        <p:spPr bwMode="auto">
          <a:xfrm>
            <a:off x="936625" y="6134100"/>
            <a:ext cx="14382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  -.71   0</a:t>
            </a:r>
          </a:p>
        </p:txBody>
      </p:sp>
      <p:sp>
        <p:nvSpPr>
          <p:cNvPr id="38923" name="Rectangle 23"/>
          <p:cNvSpPr>
            <a:spLocks noChangeArrowheads="1"/>
          </p:cNvSpPr>
          <p:nvPr/>
        </p:nvSpPr>
        <p:spPr bwMode="auto">
          <a:xfrm>
            <a:off x="5921375" y="6018213"/>
            <a:ext cx="8175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0    .71</a:t>
            </a:r>
          </a:p>
        </p:txBody>
      </p:sp>
      <p:sp>
        <p:nvSpPr>
          <p:cNvPr id="38924" name="Line 24"/>
          <p:cNvSpPr>
            <a:spLocks noChangeShapeType="1"/>
          </p:cNvSpPr>
          <p:nvPr/>
        </p:nvSpPr>
        <p:spPr bwMode="auto">
          <a:xfrm>
            <a:off x="1800225" y="4267200"/>
            <a:ext cx="0" cy="174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25"/>
          <p:cNvSpPr>
            <a:spLocks noChangeShapeType="1"/>
          </p:cNvSpPr>
          <p:nvPr/>
        </p:nvSpPr>
        <p:spPr bwMode="auto">
          <a:xfrm>
            <a:off x="6053138" y="4137025"/>
            <a:ext cx="28575" cy="178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26"/>
          <p:cNvSpPr>
            <a:spLocks noChangeShapeType="1"/>
          </p:cNvSpPr>
          <p:nvPr/>
        </p:nvSpPr>
        <p:spPr bwMode="auto">
          <a:xfrm>
            <a:off x="1566863" y="4513263"/>
            <a:ext cx="0" cy="1481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Line 27"/>
          <p:cNvSpPr>
            <a:spLocks noChangeShapeType="1"/>
          </p:cNvSpPr>
          <p:nvPr/>
        </p:nvSpPr>
        <p:spPr bwMode="auto">
          <a:xfrm>
            <a:off x="6299200" y="4529138"/>
            <a:ext cx="58738" cy="143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04900" y="3228975"/>
            <a:ext cx="7234238" cy="1076325"/>
            <a:chOff x="696" y="2034"/>
            <a:chExt cx="4557" cy="678"/>
          </a:xfrm>
        </p:grpSpPr>
        <p:sp>
          <p:nvSpPr>
            <p:cNvPr id="157699" name="Rectangle 3"/>
            <p:cNvSpPr>
              <a:spLocks noChangeArrowheads="1"/>
            </p:cNvSpPr>
            <p:nvPr/>
          </p:nvSpPr>
          <p:spPr bwMode="auto">
            <a:xfrm>
              <a:off x="696" y="2034"/>
              <a:ext cx="4557" cy="678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            is used to compute the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z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given a cumulative probability.</a:t>
              </a:r>
            </a:p>
          </p:txBody>
        </p:sp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783" y="2115"/>
              <a:ext cx="1200" cy="27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NORMSINV</a:t>
              </a:r>
            </a:p>
          </p:txBody>
        </p:sp>
      </p:grp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1243013" y="3359150"/>
            <a:ext cx="2101850" cy="4476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 S INV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04900" y="2019300"/>
            <a:ext cx="7246938" cy="1062038"/>
            <a:chOff x="696" y="1272"/>
            <a:chExt cx="4565" cy="669"/>
          </a:xfrm>
        </p:grpSpPr>
        <p:sp>
          <p:nvSpPr>
            <p:cNvPr id="157703" name="Rectangle 7"/>
            <p:cNvSpPr>
              <a:spLocks noChangeArrowheads="1"/>
            </p:cNvSpPr>
            <p:nvPr/>
          </p:nvSpPr>
          <p:spPr bwMode="auto">
            <a:xfrm>
              <a:off x="696" y="1272"/>
              <a:ext cx="4565" cy="669"/>
            </a:xfrm>
            <a:prstGeom prst="rect">
              <a:avLst/>
            </a:prstGeom>
            <a:gradFill rotWithShape="0">
              <a:gsLst>
                <a:gs pos="0">
                  <a:srgbClr val="993366">
                    <a:gamma/>
                    <a:shade val="46275"/>
                    <a:invGamma/>
                  </a:srgbClr>
                </a:gs>
                <a:gs pos="50000">
                  <a:srgbClr val="993366"/>
                </a:gs>
                <a:gs pos="100000">
                  <a:srgbClr val="9933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                       is used to compute the cumulative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probability given a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z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value.</a:t>
              </a: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786" y="1335"/>
              <a:ext cx="1263" cy="274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noFill/>
              <a:miter lim="800000"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NORMSDIST</a:t>
              </a:r>
            </a:p>
          </p:txBody>
        </p:sp>
      </p:grp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1244600" y="2101850"/>
            <a:ext cx="2176463" cy="4476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 S DIST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Using Excel to Compute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Normal Probabilities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80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Excel has two functions for computing probabilities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values for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normal distribution:</a:t>
            </a:r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2351088" y="4459288"/>
            <a:ext cx="5646737" cy="13938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(The “S” in the function names reminds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 that they relate to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probability distribution.)</a:t>
            </a:r>
          </a:p>
        </p:txBody>
      </p:sp>
      <p:sp>
        <p:nvSpPr>
          <p:cNvPr id="157709" name="Oval 13"/>
          <p:cNvSpPr>
            <a:spLocks noChangeArrowheads="1"/>
          </p:cNvSpPr>
          <p:nvPr/>
        </p:nvSpPr>
        <p:spPr bwMode="auto">
          <a:xfrm>
            <a:off x="2339975" y="2111375"/>
            <a:ext cx="285750" cy="430213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29292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7710" name="Oval 14"/>
          <p:cNvSpPr>
            <a:spLocks noChangeArrowheads="1"/>
          </p:cNvSpPr>
          <p:nvPr/>
        </p:nvSpPr>
        <p:spPr bwMode="auto">
          <a:xfrm>
            <a:off x="2351088" y="3349625"/>
            <a:ext cx="298450" cy="430213"/>
          </a:xfrm>
          <a:prstGeom prst="ellipse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ffectLst>
            <a:outerShdw dist="17961" dir="2700000" algn="ctr" rotWithShape="0">
              <a:srgbClr val="29292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7711" name="Arc 15"/>
          <p:cNvSpPr>
            <a:spLocks/>
          </p:cNvSpPr>
          <p:nvPr/>
        </p:nvSpPr>
        <p:spPr bwMode="auto">
          <a:xfrm>
            <a:off x="2557463" y="2470150"/>
            <a:ext cx="912812" cy="1960563"/>
          </a:xfrm>
          <a:custGeom>
            <a:avLst/>
            <a:gdLst>
              <a:gd name="G0" fmla="+- 0 0 0"/>
              <a:gd name="G1" fmla="+- 21522 0 0"/>
              <a:gd name="G2" fmla="+- 21600 0 0"/>
              <a:gd name="T0" fmla="*/ 1838 w 21600"/>
              <a:gd name="T1" fmla="*/ 0 h 21648"/>
              <a:gd name="T2" fmla="*/ 21600 w 21600"/>
              <a:gd name="T3" fmla="*/ 21648 h 21648"/>
              <a:gd name="T4" fmla="*/ 0 w 21600"/>
              <a:gd name="T5" fmla="*/ 21522 h 2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48" fill="none" extrusionOk="0">
                <a:moveTo>
                  <a:pt x="1837" y="0"/>
                </a:moveTo>
                <a:cubicBezTo>
                  <a:pt x="13014" y="954"/>
                  <a:pt x="21600" y="10305"/>
                  <a:pt x="21600" y="21522"/>
                </a:cubicBezTo>
                <a:cubicBezTo>
                  <a:pt x="21600" y="21563"/>
                  <a:pt x="21599" y="21605"/>
                  <a:pt x="21599" y="21647"/>
                </a:cubicBezTo>
              </a:path>
              <a:path w="21600" h="21648" stroke="0" extrusionOk="0">
                <a:moveTo>
                  <a:pt x="1837" y="0"/>
                </a:moveTo>
                <a:cubicBezTo>
                  <a:pt x="13014" y="954"/>
                  <a:pt x="21600" y="10305"/>
                  <a:pt x="21600" y="21522"/>
                </a:cubicBezTo>
                <a:cubicBezTo>
                  <a:pt x="21600" y="21563"/>
                  <a:pt x="21599" y="21605"/>
                  <a:pt x="21599" y="21647"/>
                </a:cubicBezTo>
                <a:lnTo>
                  <a:pt x="0" y="21522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29292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7712" name="Arc 16"/>
          <p:cNvSpPr>
            <a:spLocks/>
          </p:cNvSpPr>
          <p:nvPr/>
        </p:nvSpPr>
        <p:spPr bwMode="auto">
          <a:xfrm>
            <a:off x="2322513" y="3736975"/>
            <a:ext cx="828675" cy="688975"/>
          </a:xfrm>
          <a:custGeom>
            <a:avLst/>
            <a:gdLst>
              <a:gd name="G0" fmla="+- 0 0 0"/>
              <a:gd name="G1" fmla="+- 20106 0 0"/>
              <a:gd name="G2" fmla="+- 21600 0 0"/>
              <a:gd name="T0" fmla="*/ 7895 w 21600"/>
              <a:gd name="T1" fmla="*/ 0 h 20106"/>
              <a:gd name="T2" fmla="*/ 21600 w 21600"/>
              <a:gd name="T3" fmla="*/ 20106 h 20106"/>
              <a:gd name="T4" fmla="*/ 0 w 21600"/>
              <a:gd name="T5" fmla="*/ 20106 h 20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106" fill="none" extrusionOk="0">
                <a:moveTo>
                  <a:pt x="7894" y="0"/>
                </a:moveTo>
                <a:cubicBezTo>
                  <a:pt x="16162" y="3246"/>
                  <a:pt x="21600" y="11223"/>
                  <a:pt x="21600" y="20106"/>
                </a:cubicBezTo>
              </a:path>
              <a:path w="21600" h="20106" stroke="0" extrusionOk="0">
                <a:moveTo>
                  <a:pt x="7894" y="0"/>
                </a:moveTo>
                <a:cubicBezTo>
                  <a:pt x="16162" y="3246"/>
                  <a:pt x="21600" y="11223"/>
                  <a:pt x="21600" y="20106"/>
                </a:cubicBezTo>
                <a:lnTo>
                  <a:pt x="0" y="20106"/>
                </a:lnTo>
                <a:close/>
              </a:path>
            </a:pathLst>
          </a:custGeom>
          <a:noFill/>
          <a:ln w="28575">
            <a:solidFill>
              <a:srgbClr val="66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29292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 autoUpdateAnimBg="0"/>
      <p:bldP spid="157705" grpId="0" animBg="1" autoUpdateAnimBg="0"/>
      <p:bldP spid="157708" grpId="0" animBg="1" autoUpdateAnimBg="0"/>
      <p:bldP spid="157709" grpId="0" animBg="1"/>
      <p:bldP spid="1577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687388" y="1104900"/>
            <a:ext cx="4419600" cy="53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Excel Formula Worksheet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Using Excel to Compute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Normal Probabilities</a:t>
            </a:r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1693863"/>
            <a:ext cx="7504113" cy="3478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687388" y="1104900"/>
            <a:ext cx="3925887" cy="522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Excel Value Worksheet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Using Excel to Compute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Normal Probabilities</a:t>
            </a: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1693863"/>
            <a:ext cx="7504113" cy="3478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785813"/>
            <a:ext cx="8512175" cy="5876925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Given that z is a standard normal random variable, find z for each situation.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a. The area between 0 and and z is .4750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P(0&lt;z &lt; ?)= 0.475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 .4750+0.5=0.9750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  P (z&lt; ?)= 0.9750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 z =1.96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b. The area between 0 and and z is.2291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  P(0&lt;z &lt; ?)= 0.2291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  0.229 +0.5= 0.7229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     z = 0.59</a:t>
            </a:r>
          </a:p>
        </p:txBody>
      </p:sp>
      <p:sp>
        <p:nvSpPr>
          <p:cNvPr id="43012" name="Freeform 10"/>
          <p:cNvSpPr>
            <a:spLocks/>
          </p:cNvSpPr>
          <p:nvPr/>
        </p:nvSpPr>
        <p:spPr bwMode="auto">
          <a:xfrm>
            <a:off x="5846763" y="2065338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3" name="Line 12"/>
          <p:cNvSpPr>
            <a:spLocks noChangeShapeType="1"/>
          </p:cNvSpPr>
          <p:nvPr/>
        </p:nvSpPr>
        <p:spPr bwMode="auto">
          <a:xfrm>
            <a:off x="7286625" y="2090738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4" name="Line 13"/>
          <p:cNvSpPr>
            <a:spLocks noChangeShapeType="1"/>
          </p:cNvSpPr>
          <p:nvPr/>
        </p:nvSpPr>
        <p:spPr bwMode="auto">
          <a:xfrm>
            <a:off x="7939088" y="3482975"/>
            <a:ext cx="58737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Rectangle 14"/>
          <p:cNvSpPr>
            <a:spLocks noChangeArrowheads="1"/>
          </p:cNvSpPr>
          <p:nvPr/>
        </p:nvSpPr>
        <p:spPr bwMode="auto">
          <a:xfrm>
            <a:off x="7042150" y="3971925"/>
            <a:ext cx="10906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  0          z</a:t>
            </a:r>
          </a:p>
        </p:txBody>
      </p:sp>
      <p:sp>
        <p:nvSpPr>
          <p:cNvPr id="43016" name="Freeform 15"/>
          <p:cNvSpPr>
            <a:spLocks/>
          </p:cNvSpPr>
          <p:nvPr/>
        </p:nvSpPr>
        <p:spPr bwMode="auto">
          <a:xfrm>
            <a:off x="4953000" y="4699000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Rectangle 16"/>
          <p:cNvSpPr>
            <a:spLocks noChangeArrowheads="1"/>
          </p:cNvSpPr>
          <p:nvPr/>
        </p:nvSpPr>
        <p:spPr bwMode="auto">
          <a:xfrm>
            <a:off x="5889625" y="6461125"/>
            <a:ext cx="13509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      0       z</a:t>
            </a:r>
          </a:p>
        </p:txBody>
      </p:sp>
      <p:sp>
        <p:nvSpPr>
          <p:cNvPr id="43018" name="Line 17"/>
          <p:cNvSpPr>
            <a:spLocks noChangeShapeType="1"/>
          </p:cNvSpPr>
          <p:nvPr/>
        </p:nvSpPr>
        <p:spPr bwMode="auto">
          <a:xfrm>
            <a:off x="6357938" y="4702175"/>
            <a:ext cx="85725" cy="1785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Line 18"/>
          <p:cNvSpPr>
            <a:spLocks noChangeShapeType="1"/>
          </p:cNvSpPr>
          <p:nvPr/>
        </p:nvSpPr>
        <p:spPr bwMode="auto">
          <a:xfrm>
            <a:off x="6618288" y="4949825"/>
            <a:ext cx="203200" cy="1566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Example 2 (cont.)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858838"/>
            <a:ext cx="8585200" cy="58039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/>
              <a:t>c. The area to the right of z is.1314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     P (z&gt; ?) = 0.1314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       1- 0.1314= 0.8686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     z=1.12 </a:t>
            </a:r>
          </a:p>
          <a:p>
            <a:pPr>
              <a:buFont typeface="Monotype Sorts" pitchFamily="2" charset="2"/>
              <a:buNone/>
              <a:defRPr/>
            </a:pPr>
            <a:endParaRPr lang="en-US"/>
          </a:p>
          <a:p>
            <a:pPr>
              <a:buFont typeface="Monotype Sorts" pitchFamily="2" charset="2"/>
              <a:buNone/>
              <a:defRPr/>
            </a:pPr>
            <a:endParaRPr lang="en-US"/>
          </a:p>
          <a:p>
            <a:pPr>
              <a:buFont typeface="Monotype Sorts" pitchFamily="2" charset="2"/>
              <a:buNone/>
              <a:defRPr/>
            </a:pPr>
            <a:endParaRPr lang="en-US"/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d. The area to the left of z is.6700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  P (z &lt; ? )= 0.6700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   z=0.44</a:t>
            </a:r>
          </a:p>
          <a:p>
            <a:pPr>
              <a:buFont typeface="Monotype Sorts" pitchFamily="2" charset="2"/>
              <a:buNone/>
              <a:defRPr/>
            </a:pPr>
            <a:endParaRPr lang="en-US"/>
          </a:p>
          <a:p>
            <a:pPr>
              <a:buFont typeface="Monotype Sorts" pitchFamily="2" charset="2"/>
              <a:buNone/>
              <a:defRPr/>
            </a:pPr>
            <a:endParaRPr lang="en-US"/>
          </a:p>
        </p:txBody>
      </p:sp>
      <p:sp>
        <p:nvSpPr>
          <p:cNvPr id="44036" name="Freeform 10"/>
          <p:cNvSpPr>
            <a:spLocks/>
          </p:cNvSpPr>
          <p:nvPr/>
        </p:nvSpPr>
        <p:spPr bwMode="auto">
          <a:xfrm>
            <a:off x="5222875" y="1470025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5881688" y="6235700"/>
            <a:ext cx="862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 0       z</a:t>
            </a:r>
          </a:p>
        </p:txBody>
      </p:sp>
      <p:sp>
        <p:nvSpPr>
          <p:cNvPr id="44038" name="Line 12"/>
          <p:cNvSpPr>
            <a:spLocks noChangeShapeType="1"/>
          </p:cNvSpPr>
          <p:nvPr/>
        </p:nvSpPr>
        <p:spPr bwMode="auto">
          <a:xfrm>
            <a:off x="6632575" y="1509713"/>
            <a:ext cx="30163" cy="178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Line 13"/>
          <p:cNvSpPr>
            <a:spLocks noChangeShapeType="1"/>
          </p:cNvSpPr>
          <p:nvPr/>
        </p:nvSpPr>
        <p:spPr bwMode="auto">
          <a:xfrm>
            <a:off x="7242175" y="2743200"/>
            <a:ext cx="44450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0" name="Freeform 14"/>
          <p:cNvSpPr>
            <a:spLocks/>
          </p:cNvSpPr>
          <p:nvPr/>
        </p:nvSpPr>
        <p:spPr bwMode="auto">
          <a:xfrm>
            <a:off x="4679950" y="4322763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1" name="Line 16"/>
          <p:cNvSpPr>
            <a:spLocks noChangeShapeType="1"/>
          </p:cNvSpPr>
          <p:nvPr/>
        </p:nvSpPr>
        <p:spPr bwMode="auto">
          <a:xfrm>
            <a:off x="6081713" y="4354513"/>
            <a:ext cx="5715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42" name="Rectangle 18"/>
          <p:cNvSpPr>
            <a:spLocks noChangeArrowheads="1"/>
          </p:cNvSpPr>
          <p:nvPr/>
        </p:nvSpPr>
        <p:spPr bwMode="auto">
          <a:xfrm>
            <a:off x="6672263" y="3614738"/>
            <a:ext cx="9191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0         z</a:t>
            </a:r>
          </a:p>
        </p:txBody>
      </p:sp>
      <p:sp>
        <p:nvSpPr>
          <p:cNvPr id="44043" name="Line 19"/>
          <p:cNvSpPr>
            <a:spLocks noChangeShapeType="1"/>
          </p:cNvSpPr>
          <p:nvPr/>
        </p:nvSpPr>
        <p:spPr bwMode="auto">
          <a:xfrm>
            <a:off x="6400800" y="4716463"/>
            <a:ext cx="130175" cy="143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687388" y="1104900"/>
            <a:ext cx="5100637" cy="522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Excel Formula Worksheet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Using Excel to Compute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Normal Probabilities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963" y="1698625"/>
            <a:ext cx="7202487" cy="238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687388" y="1104900"/>
            <a:ext cx="4056062" cy="53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80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Excel Value Worksheet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Using Excel to Compute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Normal Probabilities</a:t>
            </a: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963" y="1698625"/>
            <a:ext cx="7202487" cy="238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Random Variable (cont.)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/>
              <a:t>2. Continuous  Random Variable: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  probability distribution : </a:t>
            </a:r>
            <a:r>
              <a:rPr lang="en-US" sz="2800"/>
              <a:t>Probability Density Function</a:t>
            </a:r>
          </a:p>
          <a:p>
            <a:pPr>
              <a:buFont typeface="Monotype Sorts" pitchFamily="2" charset="2"/>
              <a:buNone/>
              <a:defRPr/>
            </a:pPr>
            <a:endParaRPr lang="en-US" sz="2800"/>
          </a:p>
          <a:p>
            <a:pPr>
              <a:defRPr/>
            </a:pPr>
            <a:r>
              <a:rPr lang="en-US"/>
              <a:t>The function that defines the probability distribution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/>
              <a:t>of a continuous random variable and denoted by f(x).</a:t>
            </a:r>
          </a:p>
          <a:p>
            <a:pPr>
              <a:buFont typeface="Monotype Sorts" pitchFamily="2" charset="2"/>
              <a:buNone/>
              <a:defRPr/>
            </a:pPr>
            <a:endParaRPr lang="en-US" sz="2800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Nonstandard Normal Probability Distribution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en-US" b="1"/>
          </a:p>
          <a:p>
            <a:pPr>
              <a:defRPr/>
            </a:pPr>
            <a:r>
              <a:rPr lang="en-US" b="1"/>
              <a:t>Converting to the Standard Normal Distribution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pPr>
              <a:buFont typeface="Monotype Sorts" pitchFamily="2" charset="2"/>
              <a:buNone/>
              <a:defRPr/>
            </a:pPr>
            <a:endParaRPr lang="en-US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/>
              <a:t>We can think of </a:t>
            </a:r>
            <a:r>
              <a:rPr lang="en-US" i="1"/>
              <a:t>z</a:t>
            </a:r>
            <a:r>
              <a:rPr lang="en-US"/>
              <a:t> as a measure of the number of standard deviations </a:t>
            </a:r>
            <a:r>
              <a:rPr lang="en-US" i="1"/>
              <a:t>x</a:t>
            </a:r>
            <a:r>
              <a:rPr lang="en-US"/>
              <a:t> is from </a:t>
            </a:r>
            <a:r>
              <a:rPr lang="en-US" i="1">
                <a:latin typeface="Symbol" pitchFamily="18" charset="2"/>
              </a:rPr>
              <a:t></a:t>
            </a:r>
            <a:r>
              <a:rPr lang="en-US"/>
              <a:t>.</a:t>
            </a:r>
          </a:p>
          <a:p>
            <a:pPr>
              <a:defRPr/>
            </a:pPr>
            <a:endParaRPr lang="en-US"/>
          </a:p>
        </p:txBody>
      </p:sp>
      <p:graphicFrame>
        <p:nvGraphicFramePr>
          <p:cNvPr id="205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52750" y="2003425"/>
          <a:ext cx="1743075" cy="1111250"/>
        </p:xfrm>
        <a:graphic>
          <a:graphicData uri="http://schemas.openxmlformats.org/presentationml/2006/ole">
            <p:oleObj spid="_x0000_s2050" name="Equation" r:id="rId4" imgW="1103040" imgH="6966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7475"/>
            <a:ext cx="7772400" cy="706438"/>
          </a:xfrm>
        </p:spPr>
        <p:txBody>
          <a:bodyPr/>
          <a:lstStyle/>
          <a:p>
            <a:pPr>
              <a:defRPr/>
            </a:pPr>
            <a:r>
              <a:rPr lang="en-US"/>
              <a:t>Example 3 :  Pep Zone 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312738" y="1182688"/>
            <a:ext cx="7753350" cy="2284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0DB10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Pep Zone sells auto parts and supplies including</a:t>
            </a:r>
          </a:p>
          <a:p>
            <a:pPr marL="342900" indent="-342900">
              <a:spcBef>
                <a:spcPct val="20000"/>
              </a:spcBef>
              <a:buClr>
                <a:srgbClr val="F0DB10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a popular multi-grade motor oil.  When the</a:t>
            </a:r>
          </a:p>
          <a:p>
            <a:pPr marL="342900" indent="-342900">
              <a:spcBef>
                <a:spcPct val="20000"/>
              </a:spcBef>
              <a:buClr>
                <a:srgbClr val="F0DB10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stock of this oil drops to 20 gallons, a</a:t>
            </a:r>
          </a:p>
          <a:p>
            <a:pPr marL="342900" indent="-342900">
              <a:spcBef>
                <a:spcPct val="20000"/>
              </a:spcBef>
              <a:buClr>
                <a:srgbClr val="F0DB10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replenishment order is placed.</a:t>
            </a:r>
          </a:p>
        </p:txBody>
      </p:sp>
      <p:grpSp>
        <p:nvGrpSpPr>
          <p:cNvPr id="47108" name="Group 6"/>
          <p:cNvGrpSpPr>
            <a:grpSpLocks/>
          </p:cNvGrpSpPr>
          <p:nvPr/>
        </p:nvGrpSpPr>
        <p:grpSpPr bwMode="auto">
          <a:xfrm>
            <a:off x="6894513" y="3500438"/>
            <a:ext cx="1938337" cy="2817812"/>
            <a:chOff x="4037" y="908"/>
            <a:chExt cx="1221" cy="1775"/>
          </a:xfrm>
        </p:grpSpPr>
        <p:sp>
          <p:nvSpPr>
            <p:cNvPr id="47109" name="Freeform 7"/>
            <p:cNvSpPr>
              <a:spLocks/>
            </p:cNvSpPr>
            <p:nvPr/>
          </p:nvSpPr>
          <p:spPr bwMode="auto">
            <a:xfrm>
              <a:off x="4049" y="1002"/>
              <a:ext cx="708" cy="1400"/>
            </a:xfrm>
            <a:custGeom>
              <a:avLst/>
              <a:gdLst>
                <a:gd name="T0" fmla="*/ 950 w 1418"/>
                <a:gd name="T1" fmla="*/ 0 h 2802"/>
                <a:gd name="T2" fmla="*/ 936 w 1418"/>
                <a:gd name="T3" fmla="*/ 31 h 2802"/>
                <a:gd name="T4" fmla="*/ 957 w 1418"/>
                <a:gd name="T5" fmla="*/ 71 h 2802"/>
                <a:gd name="T6" fmla="*/ 932 w 1418"/>
                <a:gd name="T7" fmla="*/ 127 h 2802"/>
                <a:gd name="T8" fmla="*/ 932 w 1418"/>
                <a:gd name="T9" fmla="*/ 276 h 2802"/>
                <a:gd name="T10" fmla="*/ 367 w 1418"/>
                <a:gd name="T11" fmla="*/ 533 h 2802"/>
                <a:gd name="T12" fmla="*/ 60 w 1418"/>
                <a:gd name="T13" fmla="*/ 730 h 2802"/>
                <a:gd name="T14" fmla="*/ 26 w 1418"/>
                <a:gd name="T15" fmla="*/ 998 h 2802"/>
                <a:gd name="T16" fmla="*/ 0 w 1418"/>
                <a:gd name="T17" fmla="*/ 2615 h 2802"/>
                <a:gd name="T18" fmla="*/ 21 w 1418"/>
                <a:gd name="T19" fmla="*/ 2695 h 2802"/>
                <a:gd name="T20" fmla="*/ 116 w 1418"/>
                <a:gd name="T21" fmla="*/ 2772 h 2802"/>
                <a:gd name="T22" fmla="*/ 1294 w 1418"/>
                <a:gd name="T23" fmla="*/ 2802 h 2802"/>
                <a:gd name="T24" fmla="*/ 1336 w 1418"/>
                <a:gd name="T25" fmla="*/ 2781 h 2802"/>
                <a:gd name="T26" fmla="*/ 1376 w 1418"/>
                <a:gd name="T27" fmla="*/ 2715 h 2802"/>
                <a:gd name="T28" fmla="*/ 1368 w 1418"/>
                <a:gd name="T29" fmla="*/ 2545 h 2802"/>
                <a:gd name="T30" fmla="*/ 1418 w 1418"/>
                <a:gd name="T31" fmla="*/ 717 h 2802"/>
                <a:gd name="T32" fmla="*/ 1285 w 1418"/>
                <a:gd name="T33" fmla="*/ 343 h 2802"/>
                <a:gd name="T34" fmla="*/ 1302 w 1418"/>
                <a:gd name="T35" fmla="*/ 163 h 2802"/>
                <a:gd name="T36" fmla="*/ 1257 w 1418"/>
                <a:gd name="T37" fmla="*/ 124 h 2802"/>
                <a:gd name="T38" fmla="*/ 1288 w 1418"/>
                <a:gd name="T39" fmla="*/ 33 h 2802"/>
                <a:gd name="T40" fmla="*/ 950 w 1418"/>
                <a:gd name="T41" fmla="*/ 0 h 2802"/>
                <a:gd name="T42" fmla="*/ 950 w 1418"/>
                <a:gd name="T43" fmla="*/ 0 h 28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18"/>
                <a:gd name="T67" fmla="*/ 0 h 2802"/>
                <a:gd name="T68" fmla="*/ 1418 w 1418"/>
                <a:gd name="T69" fmla="*/ 2802 h 280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18" h="2802">
                  <a:moveTo>
                    <a:pt x="950" y="0"/>
                  </a:moveTo>
                  <a:lnTo>
                    <a:pt x="936" y="31"/>
                  </a:lnTo>
                  <a:lnTo>
                    <a:pt x="957" y="71"/>
                  </a:lnTo>
                  <a:lnTo>
                    <a:pt x="932" y="127"/>
                  </a:lnTo>
                  <a:lnTo>
                    <a:pt x="932" y="276"/>
                  </a:lnTo>
                  <a:lnTo>
                    <a:pt x="367" y="533"/>
                  </a:lnTo>
                  <a:lnTo>
                    <a:pt x="60" y="730"/>
                  </a:lnTo>
                  <a:lnTo>
                    <a:pt x="26" y="998"/>
                  </a:lnTo>
                  <a:lnTo>
                    <a:pt x="0" y="2615"/>
                  </a:lnTo>
                  <a:lnTo>
                    <a:pt x="21" y="2695"/>
                  </a:lnTo>
                  <a:lnTo>
                    <a:pt x="116" y="2772"/>
                  </a:lnTo>
                  <a:lnTo>
                    <a:pt x="1294" y="2802"/>
                  </a:lnTo>
                  <a:lnTo>
                    <a:pt x="1336" y="2781"/>
                  </a:lnTo>
                  <a:lnTo>
                    <a:pt x="1376" y="2715"/>
                  </a:lnTo>
                  <a:lnTo>
                    <a:pt x="1368" y="2545"/>
                  </a:lnTo>
                  <a:lnTo>
                    <a:pt x="1418" y="717"/>
                  </a:lnTo>
                  <a:lnTo>
                    <a:pt x="1285" y="343"/>
                  </a:lnTo>
                  <a:lnTo>
                    <a:pt x="1302" y="163"/>
                  </a:lnTo>
                  <a:lnTo>
                    <a:pt x="1257" y="124"/>
                  </a:lnTo>
                  <a:lnTo>
                    <a:pt x="1288" y="33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Freeform 8"/>
            <p:cNvSpPr>
              <a:spLocks/>
            </p:cNvSpPr>
            <p:nvPr/>
          </p:nvSpPr>
          <p:spPr bwMode="auto">
            <a:xfrm>
              <a:off x="4526" y="1023"/>
              <a:ext cx="17" cy="36"/>
            </a:xfrm>
            <a:custGeom>
              <a:avLst/>
              <a:gdLst>
                <a:gd name="T0" fmla="*/ 33 w 33"/>
                <a:gd name="T1" fmla="*/ 19 h 72"/>
                <a:gd name="T2" fmla="*/ 33 w 33"/>
                <a:gd name="T3" fmla="*/ 72 h 72"/>
                <a:gd name="T4" fmla="*/ 0 w 33"/>
                <a:gd name="T5" fmla="*/ 66 h 72"/>
                <a:gd name="T6" fmla="*/ 0 w 33"/>
                <a:gd name="T7" fmla="*/ 0 h 72"/>
                <a:gd name="T8" fmla="*/ 33 w 33"/>
                <a:gd name="T9" fmla="*/ 19 h 72"/>
                <a:gd name="T10" fmla="*/ 33 w 33"/>
                <a:gd name="T11" fmla="*/ 19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72"/>
                <a:gd name="T20" fmla="*/ 33 w 3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72">
                  <a:moveTo>
                    <a:pt x="33" y="19"/>
                  </a:moveTo>
                  <a:lnTo>
                    <a:pt x="33" y="72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Freeform 9"/>
            <p:cNvSpPr>
              <a:spLocks/>
            </p:cNvSpPr>
            <p:nvPr/>
          </p:nvSpPr>
          <p:spPr bwMode="auto">
            <a:xfrm>
              <a:off x="4079" y="2310"/>
              <a:ext cx="630" cy="87"/>
            </a:xfrm>
            <a:custGeom>
              <a:avLst/>
              <a:gdLst>
                <a:gd name="T0" fmla="*/ 0 w 1259"/>
                <a:gd name="T1" fmla="*/ 0 h 174"/>
                <a:gd name="T2" fmla="*/ 1 w 1259"/>
                <a:gd name="T3" fmla="*/ 44 h 174"/>
                <a:gd name="T4" fmla="*/ 26 w 1259"/>
                <a:gd name="T5" fmla="*/ 83 h 174"/>
                <a:gd name="T6" fmla="*/ 72 w 1259"/>
                <a:gd name="T7" fmla="*/ 108 h 174"/>
                <a:gd name="T8" fmla="*/ 172 w 1259"/>
                <a:gd name="T9" fmla="*/ 144 h 174"/>
                <a:gd name="T10" fmla="*/ 1119 w 1259"/>
                <a:gd name="T11" fmla="*/ 174 h 174"/>
                <a:gd name="T12" fmla="*/ 1163 w 1259"/>
                <a:gd name="T13" fmla="*/ 131 h 174"/>
                <a:gd name="T14" fmla="*/ 1231 w 1259"/>
                <a:gd name="T15" fmla="*/ 111 h 174"/>
                <a:gd name="T16" fmla="*/ 1256 w 1259"/>
                <a:gd name="T17" fmla="*/ 59 h 174"/>
                <a:gd name="T18" fmla="*/ 1259 w 1259"/>
                <a:gd name="T19" fmla="*/ 36 h 174"/>
                <a:gd name="T20" fmla="*/ 0 w 1259"/>
                <a:gd name="T21" fmla="*/ 0 h 174"/>
                <a:gd name="T22" fmla="*/ 0 w 1259"/>
                <a:gd name="T23" fmla="*/ 0 h 1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59"/>
                <a:gd name="T37" fmla="*/ 0 h 174"/>
                <a:gd name="T38" fmla="*/ 1259 w 1259"/>
                <a:gd name="T39" fmla="*/ 174 h 1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59" h="174">
                  <a:moveTo>
                    <a:pt x="0" y="0"/>
                  </a:moveTo>
                  <a:lnTo>
                    <a:pt x="1" y="44"/>
                  </a:lnTo>
                  <a:lnTo>
                    <a:pt x="26" y="83"/>
                  </a:lnTo>
                  <a:lnTo>
                    <a:pt x="72" y="108"/>
                  </a:lnTo>
                  <a:lnTo>
                    <a:pt x="172" y="144"/>
                  </a:lnTo>
                  <a:lnTo>
                    <a:pt x="1119" y="174"/>
                  </a:lnTo>
                  <a:lnTo>
                    <a:pt x="1163" y="131"/>
                  </a:lnTo>
                  <a:lnTo>
                    <a:pt x="1231" y="111"/>
                  </a:lnTo>
                  <a:lnTo>
                    <a:pt x="1256" y="59"/>
                  </a:lnTo>
                  <a:lnTo>
                    <a:pt x="1259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Freeform 10"/>
            <p:cNvSpPr>
              <a:spLocks/>
            </p:cNvSpPr>
            <p:nvPr/>
          </p:nvSpPr>
          <p:spPr bwMode="auto">
            <a:xfrm>
              <a:off x="4076" y="1472"/>
              <a:ext cx="654" cy="817"/>
            </a:xfrm>
            <a:custGeom>
              <a:avLst/>
              <a:gdLst>
                <a:gd name="T0" fmla="*/ 44 w 1308"/>
                <a:gd name="T1" fmla="*/ 27 h 1633"/>
                <a:gd name="T2" fmla="*/ 0 w 1308"/>
                <a:gd name="T3" fmla="*/ 1633 h 1633"/>
                <a:gd name="T4" fmla="*/ 216 w 1308"/>
                <a:gd name="T5" fmla="*/ 1633 h 1633"/>
                <a:gd name="T6" fmla="*/ 97 w 1308"/>
                <a:gd name="T7" fmla="*/ 1569 h 1633"/>
                <a:gd name="T8" fmla="*/ 132 w 1308"/>
                <a:gd name="T9" fmla="*/ 61 h 1633"/>
                <a:gd name="T10" fmla="*/ 1291 w 1308"/>
                <a:gd name="T11" fmla="*/ 96 h 1633"/>
                <a:gd name="T12" fmla="*/ 1308 w 1308"/>
                <a:gd name="T13" fmla="*/ 33 h 1633"/>
                <a:gd name="T14" fmla="*/ 99 w 1308"/>
                <a:gd name="T15" fmla="*/ 0 h 1633"/>
                <a:gd name="T16" fmla="*/ 44 w 1308"/>
                <a:gd name="T17" fmla="*/ 27 h 1633"/>
                <a:gd name="T18" fmla="*/ 44 w 1308"/>
                <a:gd name="T19" fmla="*/ 27 h 16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8"/>
                <a:gd name="T31" fmla="*/ 0 h 1633"/>
                <a:gd name="T32" fmla="*/ 1308 w 1308"/>
                <a:gd name="T33" fmla="*/ 1633 h 16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8" h="1633">
                  <a:moveTo>
                    <a:pt x="44" y="27"/>
                  </a:moveTo>
                  <a:lnTo>
                    <a:pt x="0" y="1633"/>
                  </a:lnTo>
                  <a:lnTo>
                    <a:pt x="216" y="1633"/>
                  </a:lnTo>
                  <a:lnTo>
                    <a:pt x="97" y="1569"/>
                  </a:lnTo>
                  <a:lnTo>
                    <a:pt x="132" y="61"/>
                  </a:lnTo>
                  <a:lnTo>
                    <a:pt x="1291" y="96"/>
                  </a:lnTo>
                  <a:lnTo>
                    <a:pt x="1308" y="33"/>
                  </a:lnTo>
                  <a:lnTo>
                    <a:pt x="99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Freeform 11"/>
            <p:cNvSpPr>
              <a:spLocks/>
            </p:cNvSpPr>
            <p:nvPr/>
          </p:nvSpPr>
          <p:spPr bwMode="auto">
            <a:xfrm>
              <a:off x="4125" y="1510"/>
              <a:ext cx="566" cy="776"/>
            </a:xfrm>
            <a:custGeom>
              <a:avLst/>
              <a:gdLst>
                <a:gd name="T0" fmla="*/ 11 w 1133"/>
                <a:gd name="T1" fmla="*/ 0 h 1554"/>
                <a:gd name="T2" fmla="*/ 0 w 1133"/>
                <a:gd name="T3" fmla="*/ 1511 h 1554"/>
                <a:gd name="T4" fmla="*/ 1098 w 1133"/>
                <a:gd name="T5" fmla="*/ 1554 h 1554"/>
                <a:gd name="T6" fmla="*/ 1133 w 1133"/>
                <a:gd name="T7" fmla="*/ 35 h 1554"/>
                <a:gd name="T8" fmla="*/ 11 w 1133"/>
                <a:gd name="T9" fmla="*/ 0 h 1554"/>
                <a:gd name="T10" fmla="*/ 11 w 1133"/>
                <a:gd name="T11" fmla="*/ 0 h 15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3"/>
                <a:gd name="T19" fmla="*/ 0 h 1554"/>
                <a:gd name="T20" fmla="*/ 1133 w 1133"/>
                <a:gd name="T21" fmla="*/ 1554 h 15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3" h="1554">
                  <a:moveTo>
                    <a:pt x="11" y="0"/>
                  </a:moveTo>
                  <a:lnTo>
                    <a:pt x="0" y="1511"/>
                  </a:lnTo>
                  <a:lnTo>
                    <a:pt x="1098" y="1554"/>
                  </a:lnTo>
                  <a:lnTo>
                    <a:pt x="1133" y="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CC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Freeform 12"/>
            <p:cNvSpPr>
              <a:spLocks/>
            </p:cNvSpPr>
            <p:nvPr/>
          </p:nvSpPr>
          <p:spPr bwMode="auto">
            <a:xfrm>
              <a:off x="4661" y="1075"/>
              <a:ext cx="96" cy="861"/>
            </a:xfrm>
            <a:custGeom>
              <a:avLst/>
              <a:gdLst>
                <a:gd name="T0" fmla="*/ 3 w 191"/>
                <a:gd name="T1" fmla="*/ 8 h 1721"/>
                <a:gd name="T2" fmla="*/ 0 w 191"/>
                <a:gd name="T3" fmla="*/ 198 h 1721"/>
                <a:gd name="T4" fmla="*/ 154 w 191"/>
                <a:gd name="T5" fmla="*/ 564 h 1721"/>
                <a:gd name="T6" fmla="*/ 171 w 191"/>
                <a:gd name="T7" fmla="*/ 645 h 1721"/>
                <a:gd name="T8" fmla="*/ 133 w 191"/>
                <a:gd name="T9" fmla="*/ 1671 h 1721"/>
                <a:gd name="T10" fmla="*/ 154 w 191"/>
                <a:gd name="T11" fmla="*/ 1721 h 1721"/>
                <a:gd name="T12" fmla="*/ 191 w 191"/>
                <a:gd name="T13" fmla="*/ 599 h 1721"/>
                <a:gd name="T14" fmla="*/ 166 w 191"/>
                <a:gd name="T15" fmla="*/ 476 h 1721"/>
                <a:gd name="T16" fmla="*/ 63 w 191"/>
                <a:gd name="T17" fmla="*/ 173 h 1721"/>
                <a:gd name="T18" fmla="*/ 63 w 191"/>
                <a:gd name="T19" fmla="*/ 0 h 1721"/>
                <a:gd name="T20" fmla="*/ 3 w 191"/>
                <a:gd name="T21" fmla="*/ 8 h 1721"/>
                <a:gd name="T22" fmla="*/ 3 w 191"/>
                <a:gd name="T23" fmla="*/ 8 h 17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1"/>
                <a:gd name="T37" fmla="*/ 0 h 1721"/>
                <a:gd name="T38" fmla="*/ 191 w 191"/>
                <a:gd name="T39" fmla="*/ 1721 h 172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1" h="1721">
                  <a:moveTo>
                    <a:pt x="3" y="8"/>
                  </a:moveTo>
                  <a:lnTo>
                    <a:pt x="0" y="198"/>
                  </a:lnTo>
                  <a:lnTo>
                    <a:pt x="154" y="564"/>
                  </a:lnTo>
                  <a:lnTo>
                    <a:pt x="171" y="645"/>
                  </a:lnTo>
                  <a:lnTo>
                    <a:pt x="133" y="1671"/>
                  </a:lnTo>
                  <a:lnTo>
                    <a:pt x="154" y="1721"/>
                  </a:lnTo>
                  <a:lnTo>
                    <a:pt x="191" y="599"/>
                  </a:lnTo>
                  <a:lnTo>
                    <a:pt x="166" y="476"/>
                  </a:lnTo>
                  <a:lnTo>
                    <a:pt x="63" y="173"/>
                  </a:lnTo>
                  <a:lnTo>
                    <a:pt x="63" y="0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Freeform 13"/>
            <p:cNvSpPr>
              <a:spLocks/>
            </p:cNvSpPr>
            <p:nvPr/>
          </p:nvSpPr>
          <p:spPr bwMode="auto">
            <a:xfrm>
              <a:off x="4071" y="1069"/>
              <a:ext cx="464" cy="402"/>
            </a:xfrm>
            <a:custGeom>
              <a:avLst/>
              <a:gdLst>
                <a:gd name="T0" fmla="*/ 877 w 929"/>
                <a:gd name="T1" fmla="*/ 0 h 805"/>
                <a:gd name="T2" fmla="*/ 929 w 929"/>
                <a:gd name="T3" fmla="*/ 12 h 805"/>
                <a:gd name="T4" fmla="*/ 915 w 929"/>
                <a:gd name="T5" fmla="*/ 55 h 805"/>
                <a:gd name="T6" fmla="*/ 921 w 929"/>
                <a:gd name="T7" fmla="*/ 113 h 805"/>
                <a:gd name="T8" fmla="*/ 920 w 929"/>
                <a:gd name="T9" fmla="*/ 136 h 805"/>
                <a:gd name="T10" fmla="*/ 885 w 929"/>
                <a:gd name="T11" fmla="*/ 175 h 805"/>
                <a:gd name="T12" fmla="*/ 804 w 929"/>
                <a:gd name="T13" fmla="*/ 213 h 805"/>
                <a:gd name="T14" fmla="*/ 519 w 929"/>
                <a:gd name="T15" fmla="*/ 341 h 805"/>
                <a:gd name="T16" fmla="*/ 420 w 929"/>
                <a:gd name="T17" fmla="*/ 394 h 805"/>
                <a:gd name="T18" fmla="*/ 317 w 929"/>
                <a:gd name="T19" fmla="*/ 476 h 805"/>
                <a:gd name="T20" fmla="*/ 216 w 929"/>
                <a:gd name="T21" fmla="*/ 507 h 805"/>
                <a:gd name="T22" fmla="*/ 151 w 929"/>
                <a:gd name="T23" fmla="*/ 538 h 805"/>
                <a:gd name="T24" fmla="*/ 90 w 929"/>
                <a:gd name="T25" fmla="*/ 578 h 805"/>
                <a:gd name="T26" fmla="*/ 63 w 929"/>
                <a:gd name="T27" fmla="*/ 618 h 805"/>
                <a:gd name="T28" fmla="*/ 49 w 929"/>
                <a:gd name="T29" fmla="*/ 672 h 805"/>
                <a:gd name="T30" fmla="*/ 47 w 929"/>
                <a:gd name="T31" fmla="*/ 715 h 805"/>
                <a:gd name="T32" fmla="*/ 57 w 929"/>
                <a:gd name="T33" fmla="*/ 802 h 805"/>
                <a:gd name="T34" fmla="*/ 0 w 929"/>
                <a:gd name="T35" fmla="*/ 805 h 805"/>
                <a:gd name="T36" fmla="*/ 0 w 929"/>
                <a:gd name="T37" fmla="*/ 642 h 805"/>
                <a:gd name="T38" fmla="*/ 66 w 929"/>
                <a:gd name="T39" fmla="*/ 543 h 805"/>
                <a:gd name="T40" fmla="*/ 301 w 929"/>
                <a:gd name="T41" fmla="*/ 432 h 805"/>
                <a:gd name="T42" fmla="*/ 870 w 929"/>
                <a:gd name="T43" fmla="*/ 134 h 805"/>
                <a:gd name="T44" fmla="*/ 877 w 929"/>
                <a:gd name="T45" fmla="*/ 0 h 805"/>
                <a:gd name="T46" fmla="*/ 877 w 929"/>
                <a:gd name="T47" fmla="*/ 0 h 80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29"/>
                <a:gd name="T73" fmla="*/ 0 h 805"/>
                <a:gd name="T74" fmla="*/ 929 w 929"/>
                <a:gd name="T75" fmla="*/ 805 h 80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29" h="805">
                  <a:moveTo>
                    <a:pt x="877" y="0"/>
                  </a:moveTo>
                  <a:lnTo>
                    <a:pt x="929" y="12"/>
                  </a:lnTo>
                  <a:lnTo>
                    <a:pt x="915" y="55"/>
                  </a:lnTo>
                  <a:lnTo>
                    <a:pt x="921" y="113"/>
                  </a:lnTo>
                  <a:lnTo>
                    <a:pt x="920" y="136"/>
                  </a:lnTo>
                  <a:lnTo>
                    <a:pt x="885" y="175"/>
                  </a:lnTo>
                  <a:lnTo>
                    <a:pt x="804" y="213"/>
                  </a:lnTo>
                  <a:lnTo>
                    <a:pt x="519" y="341"/>
                  </a:lnTo>
                  <a:lnTo>
                    <a:pt x="420" y="394"/>
                  </a:lnTo>
                  <a:lnTo>
                    <a:pt x="317" y="476"/>
                  </a:lnTo>
                  <a:lnTo>
                    <a:pt x="216" y="507"/>
                  </a:lnTo>
                  <a:lnTo>
                    <a:pt x="151" y="538"/>
                  </a:lnTo>
                  <a:lnTo>
                    <a:pt x="90" y="578"/>
                  </a:lnTo>
                  <a:lnTo>
                    <a:pt x="63" y="618"/>
                  </a:lnTo>
                  <a:lnTo>
                    <a:pt x="49" y="672"/>
                  </a:lnTo>
                  <a:lnTo>
                    <a:pt x="47" y="715"/>
                  </a:lnTo>
                  <a:lnTo>
                    <a:pt x="57" y="802"/>
                  </a:lnTo>
                  <a:lnTo>
                    <a:pt x="0" y="805"/>
                  </a:lnTo>
                  <a:lnTo>
                    <a:pt x="0" y="642"/>
                  </a:lnTo>
                  <a:lnTo>
                    <a:pt x="66" y="543"/>
                  </a:lnTo>
                  <a:lnTo>
                    <a:pt x="301" y="432"/>
                  </a:lnTo>
                  <a:lnTo>
                    <a:pt x="870" y="134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Freeform 14"/>
            <p:cNvSpPr>
              <a:spLocks/>
            </p:cNvSpPr>
            <p:nvPr/>
          </p:nvSpPr>
          <p:spPr bwMode="auto">
            <a:xfrm>
              <a:off x="4105" y="1078"/>
              <a:ext cx="632" cy="400"/>
            </a:xfrm>
            <a:custGeom>
              <a:avLst/>
              <a:gdLst>
                <a:gd name="T0" fmla="*/ 927 w 1264"/>
                <a:gd name="T1" fmla="*/ 0 h 802"/>
                <a:gd name="T2" fmla="*/ 1053 w 1264"/>
                <a:gd name="T3" fmla="*/ 11 h 802"/>
                <a:gd name="T4" fmla="*/ 1095 w 1264"/>
                <a:gd name="T5" fmla="*/ 9 h 802"/>
                <a:gd name="T6" fmla="*/ 1092 w 1264"/>
                <a:gd name="T7" fmla="*/ 152 h 802"/>
                <a:gd name="T8" fmla="*/ 1067 w 1264"/>
                <a:gd name="T9" fmla="*/ 185 h 802"/>
                <a:gd name="T10" fmla="*/ 1068 w 1264"/>
                <a:gd name="T11" fmla="*/ 202 h 802"/>
                <a:gd name="T12" fmla="*/ 1259 w 1264"/>
                <a:gd name="T13" fmla="*/ 598 h 802"/>
                <a:gd name="T14" fmla="*/ 1263 w 1264"/>
                <a:gd name="T15" fmla="*/ 694 h 802"/>
                <a:gd name="T16" fmla="*/ 1264 w 1264"/>
                <a:gd name="T17" fmla="*/ 802 h 802"/>
                <a:gd name="T18" fmla="*/ 2 w 1264"/>
                <a:gd name="T19" fmla="*/ 774 h 802"/>
                <a:gd name="T20" fmla="*/ 0 w 1264"/>
                <a:gd name="T21" fmla="*/ 706 h 802"/>
                <a:gd name="T22" fmla="*/ 27 w 1264"/>
                <a:gd name="T23" fmla="*/ 644 h 802"/>
                <a:gd name="T24" fmla="*/ 61 w 1264"/>
                <a:gd name="T25" fmla="*/ 611 h 802"/>
                <a:gd name="T26" fmla="*/ 83 w 1264"/>
                <a:gd name="T27" fmla="*/ 598 h 802"/>
                <a:gd name="T28" fmla="*/ 129 w 1264"/>
                <a:gd name="T29" fmla="*/ 581 h 802"/>
                <a:gd name="T30" fmla="*/ 241 w 1264"/>
                <a:gd name="T31" fmla="*/ 573 h 802"/>
                <a:gd name="T32" fmla="*/ 558 w 1264"/>
                <a:gd name="T33" fmla="*/ 520 h 802"/>
                <a:gd name="T34" fmla="*/ 669 w 1264"/>
                <a:gd name="T35" fmla="*/ 456 h 802"/>
                <a:gd name="T36" fmla="*/ 741 w 1264"/>
                <a:gd name="T37" fmla="*/ 371 h 802"/>
                <a:gd name="T38" fmla="*/ 967 w 1264"/>
                <a:gd name="T39" fmla="*/ 196 h 802"/>
                <a:gd name="T40" fmla="*/ 962 w 1264"/>
                <a:gd name="T41" fmla="*/ 164 h 802"/>
                <a:gd name="T42" fmla="*/ 938 w 1264"/>
                <a:gd name="T43" fmla="*/ 117 h 802"/>
                <a:gd name="T44" fmla="*/ 927 w 1264"/>
                <a:gd name="T45" fmla="*/ 0 h 802"/>
                <a:gd name="T46" fmla="*/ 927 w 1264"/>
                <a:gd name="T47" fmla="*/ 0 h 80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64"/>
                <a:gd name="T73" fmla="*/ 0 h 802"/>
                <a:gd name="T74" fmla="*/ 1264 w 1264"/>
                <a:gd name="T75" fmla="*/ 802 h 80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64" h="802">
                  <a:moveTo>
                    <a:pt x="927" y="0"/>
                  </a:moveTo>
                  <a:lnTo>
                    <a:pt x="1053" y="11"/>
                  </a:lnTo>
                  <a:lnTo>
                    <a:pt x="1095" y="9"/>
                  </a:lnTo>
                  <a:lnTo>
                    <a:pt x="1092" y="152"/>
                  </a:lnTo>
                  <a:lnTo>
                    <a:pt x="1067" y="185"/>
                  </a:lnTo>
                  <a:lnTo>
                    <a:pt x="1068" y="202"/>
                  </a:lnTo>
                  <a:lnTo>
                    <a:pt x="1259" y="598"/>
                  </a:lnTo>
                  <a:lnTo>
                    <a:pt x="1263" y="694"/>
                  </a:lnTo>
                  <a:lnTo>
                    <a:pt x="1264" y="802"/>
                  </a:lnTo>
                  <a:lnTo>
                    <a:pt x="2" y="774"/>
                  </a:lnTo>
                  <a:lnTo>
                    <a:pt x="0" y="706"/>
                  </a:lnTo>
                  <a:lnTo>
                    <a:pt x="27" y="644"/>
                  </a:lnTo>
                  <a:lnTo>
                    <a:pt x="61" y="611"/>
                  </a:lnTo>
                  <a:lnTo>
                    <a:pt x="83" y="598"/>
                  </a:lnTo>
                  <a:lnTo>
                    <a:pt x="129" y="581"/>
                  </a:lnTo>
                  <a:lnTo>
                    <a:pt x="241" y="573"/>
                  </a:lnTo>
                  <a:lnTo>
                    <a:pt x="558" y="520"/>
                  </a:lnTo>
                  <a:lnTo>
                    <a:pt x="669" y="456"/>
                  </a:lnTo>
                  <a:lnTo>
                    <a:pt x="741" y="371"/>
                  </a:lnTo>
                  <a:lnTo>
                    <a:pt x="967" y="196"/>
                  </a:lnTo>
                  <a:lnTo>
                    <a:pt x="962" y="164"/>
                  </a:lnTo>
                  <a:lnTo>
                    <a:pt x="938" y="11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Freeform 15"/>
            <p:cNvSpPr>
              <a:spLocks/>
            </p:cNvSpPr>
            <p:nvPr/>
          </p:nvSpPr>
          <p:spPr bwMode="auto">
            <a:xfrm>
              <a:off x="4573" y="1014"/>
              <a:ext cx="78" cy="53"/>
            </a:xfrm>
            <a:custGeom>
              <a:avLst/>
              <a:gdLst>
                <a:gd name="T0" fmla="*/ 2 w 157"/>
                <a:gd name="T1" fmla="*/ 41 h 107"/>
                <a:gd name="T2" fmla="*/ 0 w 157"/>
                <a:gd name="T3" fmla="*/ 99 h 107"/>
                <a:gd name="T4" fmla="*/ 138 w 157"/>
                <a:gd name="T5" fmla="*/ 107 h 107"/>
                <a:gd name="T6" fmla="*/ 155 w 157"/>
                <a:gd name="T7" fmla="*/ 104 h 107"/>
                <a:gd name="T8" fmla="*/ 157 w 157"/>
                <a:gd name="T9" fmla="*/ 39 h 107"/>
                <a:gd name="T10" fmla="*/ 116 w 157"/>
                <a:gd name="T11" fmla="*/ 3 h 107"/>
                <a:gd name="T12" fmla="*/ 33 w 157"/>
                <a:gd name="T13" fmla="*/ 0 h 107"/>
                <a:gd name="T14" fmla="*/ 49 w 157"/>
                <a:gd name="T15" fmla="*/ 39 h 107"/>
                <a:gd name="T16" fmla="*/ 2 w 157"/>
                <a:gd name="T17" fmla="*/ 41 h 107"/>
                <a:gd name="T18" fmla="*/ 2 w 157"/>
                <a:gd name="T19" fmla="*/ 41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7"/>
                <a:gd name="T31" fmla="*/ 0 h 107"/>
                <a:gd name="T32" fmla="*/ 157 w 157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7" h="107">
                  <a:moveTo>
                    <a:pt x="2" y="41"/>
                  </a:moveTo>
                  <a:lnTo>
                    <a:pt x="0" y="99"/>
                  </a:lnTo>
                  <a:lnTo>
                    <a:pt x="138" y="107"/>
                  </a:lnTo>
                  <a:lnTo>
                    <a:pt x="155" y="104"/>
                  </a:lnTo>
                  <a:lnTo>
                    <a:pt x="157" y="39"/>
                  </a:lnTo>
                  <a:lnTo>
                    <a:pt x="116" y="3"/>
                  </a:lnTo>
                  <a:lnTo>
                    <a:pt x="33" y="0"/>
                  </a:lnTo>
                  <a:lnTo>
                    <a:pt x="49" y="39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Freeform 16"/>
            <p:cNvSpPr>
              <a:spLocks/>
            </p:cNvSpPr>
            <p:nvPr/>
          </p:nvSpPr>
          <p:spPr bwMode="auto">
            <a:xfrm>
              <a:off x="4514" y="912"/>
              <a:ext cx="188" cy="101"/>
            </a:xfrm>
            <a:custGeom>
              <a:avLst/>
              <a:gdLst>
                <a:gd name="T0" fmla="*/ 8 w 376"/>
                <a:gd name="T1" fmla="*/ 0 h 202"/>
                <a:gd name="T2" fmla="*/ 0 w 376"/>
                <a:gd name="T3" fmla="*/ 11 h 202"/>
                <a:gd name="T4" fmla="*/ 1 w 376"/>
                <a:gd name="T5" fmla="*/ 166 h 202"/>
                <a:gd name="T6" fmla="*/ 19 w 376"/>
                <a:gd name="T7" fmla="*/ 183 h 202"/>
                <a:gd name="T8" fmla="*/ 183 w 376"/>
                <a:gd name="T9" fmla="*/ 202 h 202"/>
                <a:gd name="T10" fmla="*/ 337 w 376"/>
                <a:gd name="T11" fmla="*/ 202 h 202"/>
                <a:gd name="T12" fmla="*/ 376 w 376"/>
                <a:gd name="T13" fmla="*/ 162 h 202"/>
                <a:gd name="T14" fmla="*/ 365 w 376"/>
                <a:gd name="T15" fmla="*/ 26 h 202"/>
                <a:gd name="T16" fmla="*/ 227 w 376"/>
                <a:gd name="T17" fmla="*/ 9 h 202"/>
                <a:gd name="T18" fmla="*/ 8 w 376"/>
                <a:gd name="T19" fmla="*/ 0 h 202"/>
                <a:gd name="T20" fmla="*/ 8 w 376"/>
                <a:gd name="T21" fmla="*/ 0 h 2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6"/>
                <a:gd name="T34" fmla="*/ 0 h 202"/>
                <a:gd name="T35" fmla="*/ 376 w 376"/>
                <a:gd name="T36" fmla="*/ 202 h 2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6" h="202">
                  <a:moveTo>
                    <a:pt x="8" y="0"/>
                  </a:moveTo>
                  <a:lnTo>
                    <a:pt x="0" y="11"/>
                  </a:lnTo>
                  <a:lnTo>
                    <a:pt x="1" y="166"/>
                  </a:lnTo>
                  <a:lnTo>
                    <a:pt x="19" y="183"/>
                  </a:lnTo>
                  <a:lnTo>
                    <a:pt x="183" y="202"/>
                  </a:lnTo>
                  <a:lnTo>
                    <a:pt x="337" y="202"/>
                  </a:lnTo>
                  <a:lnTo>
                    <a:pt x="376" y="162"/>
                  </a:lnTo>
                  <a:lnTo>
                    <a:pt x="365" y="26"/>
                  </a:lnTo>
                  <a:lnTo>
                    <a:pt x="227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Freeform 17"/>
            <p:cNvSpPr>
              <a:spLocks/>
            </p:cNvSpPr>
            <p:nvPr/>
          </p:nvSpPr>
          <p:spPr bwMode="auto">
            <a:xfrm>
              <a:off x="4552" y="933"/>
              <a:ext cx="39" cy="79"/>
            </a:xfrm>
            <a:custGeom>
              <a:avLst/>
              <a:gdLst>
                <a:gd name="T0" fmla="*/ 0 w 78"/>
                <a:gd name="T1" fmla="*/ 0 h 158"/>
                <a:gd name="T2" fmla="*/ 0 w 78"/>
                <a:gd name="T3" fmla="*/ 141 h 158"/>
                <a:gd name="T4" fmla="*/ 23 w 78"/>
                <a:gd name="T5" fmla="*/ 155 h 158"/>
                <a:gd name="T6" fmla="*/ 36 w 78"/>
                <a:gd name="T7" fmla="*/ 66 h 158"/>
                <a:gd name="T8" fmla="*/ 50 w 78"/>
                <a:gd name="T9" fmla="*/ 158 h 158"/>
                <a:gd name="T10" fmla="*/ 78 w 78"/>
                <a:gd name="T11" fmla="*/ 157 h 158"/>
                <a:gd name="T12" fmla="*/ 75 w 78"/>
                <a:gd name="T13" fmla="*/ 0 h 158"/>
                <a:gd name="T14" fmla="*/ 39 w 78"/>
                <a:gd name="T15" fmla="*/ 3 h 158"/>
                <a:gd name="T16" fmla="*/ 32 w 78"/>
                <a:gd name="T17" fmla="*/ 29 h 158"/>
                <a:gd name="T18" fmla="*/ 25 w 78"/>
                <a:gd name="T19" fmla="*/ 3 h 158"/>
                <a:gd name="T20" fmla="*/ 0 w 78"/>
                <a:gd name="T21" fmla="*/ 0 h 158"/>
                <a:gd name="T22" fmla="*/ 0 w 78"/>
                <a:gd name="T23" fmla="*/ 0 h 1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158"/>
                <a:gd name="T38" fmla="*/ 78 w 78"/>
                <a:gd name="T39" fmla="*/ 158 h 1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158">
                  <a:moveTo>
                    <a:pt x="0" y="0"/>
                  </a:moveTo>
                  <a:lnTo>
                    <a:pt x="0" y="141"/>
                  </a:lnTo>
                  <a:lnTo>
                    <a:pt x="23" y="155"/>
                  </a:lnTo>
                  <a:lnTo>
                    <a:pt x="36" y="66"/>
                  </a:lnTo>
                  <a:lnTo>
                    <a:pt x="50" y="158"/>
                  </a:lnTo>
                  <a:lnTo>
                    <a:pt x="78" y="157"/>
                  </a:lnTo>
                  <a:lnTo>
                    <a:pt x="75" y="0"/>
                  </a:lnTo>
                  <a:lnTo>
                    <a:pt x="39" y="3"/>
                  </a:lnTo>
                  <a:lnTo>
                    <a:pt x="32" y="29"/>
                  </a:lnTo>
                  <a:lnTo>
                    <a:pt x="2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Freeform 18"/>
            <p:cNvSpPr>
              <a:spLocks/>
            </p:cNvSpPr>
            <p:nvPr/>
          </p:nvSpPr>
          <p:spPr bwMode="auto">
            <a:xfrm>
              <a:off x="4107" y="1136"/>
              <a:ext cx="455" cy="253"/>
            </a:xfrm>
            <a:custGeom>
              <a:avLst/>
              <a:gdLst>
                <a:gd name="T0" fmla="*/ 0 w 912"/>
                <a:gd name="T1" fmla="*/ 506 h 506"/>
                <a:gd name="T2" fmla="*/ 21 w 912"/>
                <a:gd name="T3" fmla="*/ 461 h 506"/>
                <a:gd name="T4" fmla="*/ 52 w 912"/>
                <a:gd name="T5" fmla="*/ 436 h 506"/>
                <a:gd name="T6" fmla="*/ 91 w 912"/>
                <a:gd name="T7" fmla="*/ 409 h 506"/>
                <a:gd name="T8" fmla="*/ 143 w 912"/>
                <a:gd name="T9" fmla="*/ 387 h 506"/>
                <a:gd name="T10" fmla="*/ 248 w 912"/>
                <a:gd name="T11" fmla="*/ 368 h 506"/>
                <a:gd name="T12" fmla="*/ 331 w 912"/>
                <a:gd name="T13" fmla="*/ 340 h 506"/>
                <a:gd name="T14" fmla="*/ 495 w 912"/>
                <a:gd name="T15" fmla="*/ 224 h 506"/>
                <a:gd name="T16" fmla="*/ 826 w 912"/>
                <a:gd name="T17" fmla="*/ 65 h 506"/>
                <a:gd name="T18" fmla="*/ 854 w 912"/>
                <a:gd name="T19" fmla="*/ 7 h 506"/>
                <a:gd name="T20" fmla="*/ 877 w 912"/>
                <a:gd name="T21" fmla="*/ 0 h 506"/>
                <a:gd name="T22" fmla="*/ 901 w 912"/>
                <a:gd name="T23" fmla="*/ 18 h 506"/>
                <a:gd name="T24" fmla="*/ 912 w 912"/>
                <a:gd name="T25" fmla="*/ 47 h 506"/>
                <a:gd name="T26" fmla="*/ 895 w 912"/>
                <a:gd name="T27" fmla="*/ 77 h 506"/>
                <a:gd name="T28" fmla="*/ 862 w 912"/>
                <a:gd name="T29" fmla="*/ 83 h 506"/>
                <a:gd name="T30" fmla="*/ 334 w 912"/>
                <a:gd name="T31" fmla="*/ 373 h 506"/>
                <a:gd name="T32" fmla="*/ 290 w 912"/>
                <a:gd name="T33" fmla="*/ 404 h 506"/>
                <a:gd name="T34" fmla="*/ 190 w 912"/>
                <a:gd name="T35" fmla="*/ 419 h 506"/>
                <a:gd name="T36" fmla="*/ 101 w 912"/>
                <a:gd name="T37" fmla="*/ 437 h 506"/>
                <a:gd name="T38" fmla="*/ 44 w 912"/>
                <a:gd name="T39" fmla="*/ 466 h 506"/>
                <a:gd name="T40" fmla="*/ 0 w 912"/>
                <a:gd name="T41" fmla="*/ 506 h 506"/>
                <a:gd name="T42" fmla="*/ 0 w 912"/>
                <a:gd name="T43" fmla="*/ 506 h 50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12"/>
                <a:gd name="T67" fmla="*/ 0 h 506"/>
                <a:gd name="T68" fmla="*/ 912 w 912"/>
                <a:gd name="T69" fmla="*/ 506 h 50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12" h="506">
                  <a:moveTo>
                    <a:pt x="0" y="506"/>
                  </a:moveTo>
                  <a:lnTo>
                    <a:pt x="21" y="461"/>
                  </a:lnTo>
                  <a:lnTo>
                    <a:pt x="52" y="436"/>
                  </a:lnTo>
                  <a:lnTo>
                    <a:pt x="91" y="409"/>
                  </a:lnTo>
                  <a:lnTo>
                    <a:pt x="143" y="387"/>
                  </a:lnTo>
                  <a:lnTo>
                    <a:pt x="248" y="368"/>
                  </a:lnTo>
                  <a:lnTo>
                    <a:pt x="331" y="340"/>
                  </a:lnTo>
                  <a:lnTo>
                    <a:pt x="495" y="224"/>
                  </a:lnTo>
                  <a:lnTo>
                    <a:pt x="826" y="65"/>
                  </a:lnTo>
                  <a:lnTo>
                    <a:pt x="854" y="7"/>
                  </a:lnTo>
                  <a:lnTo>
                    <a:pt x="877" y="0"/>
                  </a:lnTo>
                  <a:lnTo>
                    <a:pt x="901" y="18"/>
                  </a:lnTo>
                  <a:lnTo>
                    <a:pt x="912" y="47"/>
                  </a:lnTo>
                  <a:lnTo>
                    <a:pt x="895" y="77"/>
                  </a:lnTo>
                  <a:lnTo>
                    <a:pt x="862" y="83"/>
                  </a:lnTo>
                  <a:lnTo>
                    <a:pt x="334" y="373"/>
                  </a:lnTo>
                  <a:lnTo>
                    <a:pt x="290" y="404"/>
                  </a:lnTo>
                  <a:lnTo>
                    <a:pt x="190" y="419"/>
                  </a:lnTo>
                  <a:lnTo>
                    <a:pt x="101" y="437"/>
                  </a:lnTo>
                  <a:lnTo>
                    <a:pt x="44" y="466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E5E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Freeform 19"/>
            <p:cNvSpPr>
              <a:spLocks/>
            </p:cNvSpPr>
            <p:nvPr/>
          </p:nvSpPr>
          <p:spPr bwMode="auto">
            <a:xfrm>
              <a:off x="4530" y="1061"/>
              <a:ext cx="54" cy="17"/>
            </a:xfrm>
            <a:custGeom>
              <a:avLst/>
              <a:gdLst>
                <a:gd name="T0" fmla="*/ 14 w 108"/>
                <a:gd name="T1" fmla="*/ 0 h 33"/>
                <a:gd name="T2" fmla="*/ 0 w 108"/>
                <a:gd name="T3" fmla="*/ 22 h 33"/>
                <a:gd name="T4" fmla="*/ 42 w 108"/>
                <a:gd name="T5" fmla="*/ 33 h 33"/>
                <a:gd name="T6" fmla="*/ 93 w 108"/>
                <a:gd name="T7" fmla="*/ 31 h 33"/>
                <a:gd name="T8" fmla="*/ 108 w 108"/>
                <a:gd name="T9" fmla="*/ 10 h 33"/>
                <a:gd name="T10" fmla="*/ 49 w 108"/>
                <a:gd name="T11" fmla="*/ 8 h 33"/>
                <a:gd name="T12" fmla="*/ 14 w 108"/>
                <a:gd name="T13" fmla="*/ 0 h 33"/>
                <a:gd name="T14" fmla="*/ 14 w 108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"/>
                <a:gd name="T25" fmla="*/ 0 h 33"/>
                <a:gd name="T26" fmla="*/ 108 w 108"/>
                <a:gd name="T27" fmla="*/ 33 h 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" h="33">
                  <a:moveTo>
                    <a:pt x="14" y="0"/>
                  </a:moveTo>
                  <a:lnTo>
                    <a:pt x="0" y="22"/>
                  </a:lnTo>
                  <a:lnTo>
                    <a:pt x="42" y="33"/>
                  </a:lnTo>
                  <a:lnTo>
                    <a:pt x="93" y="31"/>
                  </a:lnTo>
                  <a:lnTo>
                    <a:pt x="108" y="10"/>
                  </a:lnTo>
                  <a:lnTo>
                    <a:pt x="49" y="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5E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Freeform 20"/>
            <p:cNvSpPr>
              <a:spLocks/>
            </p:cNvSpPr>
            <p:nvPr/>
          </p:nvSpPr>
          <p:spPr bwMode="auto">
            <a:xfrm>
              <a:off x="4544" y="1027"/>
              <a:ext cx="26" cy="22"/>
            </a:xfrm>
            <a:custGeom>
              <a:avLst/>
              <a:gdLst>
                <a:gd name="T0" fmla="*/ 0 w 52"/>
                <a:gd name="T1" fmla="*/ 0 h 44"/>
                <a:gd name="T2" fmla="*/ 11 w 52"/>
                <a:gd name="T3" fmla="*/ 30 h 44"/>
                <a:gd name="T4" fmla="*/ 28 w 52"/>
                <a:gd name="T5" fmla="*/ 44 h 44"/>
                <a:gd name="T6" fmla="*/ 52 w 52"/>
                <a:gd name="T7" fmla="*/ 5 h 44"/>
                <a:gd name="T8" fmla="*/ 0 w 52"/>
                <a:gd name="T9" fmla="*/ 0 h 44"/>
                <a:gd name="T10" fmla="*/ 0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2"/>
                <a:gd name="T19" fmla="*/ 0 h 44"/>
                <a:gd name="T20" fmla="*/ 52 w 52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2" h="44">
                  <a:moveTo>
                    <a:pt x="0" y="0"/>
                  </a:moveTo>
                  <a:lnTo>
                    <a:pt x="11" y="30"/>
                  </a:lnTo>
                  <a:lnTo>
                    <a:pt x="28" y="44"/>
                  </a:lnTo>
                  <a:lnTo>
                    <a:pt x="5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Freeform 21"/>
            <p:cNvSpPr>
              <a:spLocks/>
            </p:cNvSpPr>
            <p:nvPr/>
          </p:nvSpPr>
          <p:spPr bwMode="auto">
            <a:xfrm>
              <a:off x="4081" y="2279"/>
              <a:ext cx="640" cy="39"/>
            </a:xfrm>
            <a:custGeom>
              <a:avLst/>
              <a:gdLst>
                <a:gd name="T0" fmla="*/ 0 w 1281"/>
                <a:gd name="T1" fmla="*/ 16 h 78"/>
                <a:gd name="T2" fmla="*/ 25 w 1281"/>
                <a:gd name="T3" fmla="*/ 41 h 78"/>
                <a:gd name="T4" fmla="*/ 1148 w 1281"/>
                <a:gd name="T5" fmla="*/ 75 h 78"/>
                <a:gd name="T6" fmla="*/ 1242 w 1281"/>
                <a:gd name="T7" fmla="*/ 78 h 78"/>
                <a:gd name="T8" fmla="*/ 1281 w 1281"/>
                <a:gd name="T9" fmla="*/ 52 h 78"/>
                <a:gd name="T10" fmla="*/ 211 w 1281"/>
                <a:gd name="T11" fmla="*/ 0 h 78"/>
                <a:gd name="T12" fmla="*/ 0 w 1281"/>
                <a:gd name="T13" fmla="*/ 16 h 78"/>
                <a:gd name="T14" fmla="*/ 0 w 1281"/>
                <a:gd name="T15" fmla="*/ 16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81"/>
                <a:gd name="T25" fmla="*/ 0 h 78"/>
                <a:gd name="T26" fmla="*/ 1281 w 1281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81" h="78">
                  <a:moveTo>
                    <a:pt x="0" y="16"/>
                  </a:moveTo>
                  <a:lnTo>
                    <a:pt x="25" y="41"/>
                  </a:lnTo>
                  <a:lnTo>
                    <a:pt x="1148" y="75"/>
                  </a:lnTo>
                  <a:lnTo>
                    <a:pt x="1242" y="78"/>
                  </a:lnTo>
                  <a:lnTo>
                    <a:pt x="1281" y="52"/>
                  </a:lnTo>
                  <a:lnTo>
                    <a:pt x="211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E5E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Freeform 22"/>
            <p:cNvSpPr>
              <a:spLocks/>
            </p:cNvSpPr>
            <p:nvPr/>
          </p:nvSpPr>
          <p:spPr bwMode="auto">
            <a:xfrm>
              <a:off x="4129" y="1535"/>
              <a:ext cx="539" cy="737"/>
            </a:xfrm>
            <a:custGeom>
              <a:avLst/>
              <a:gdLst>
                <a:gd name="T0" fmla="*/ 69 w 1077"/>
                <a:gd name="T1" fmla="*/ 0 h 1473"/>
                <a:gd name="T2" fmla="*/ 1077 w 1077"/>
                <a:gd name="T3" fmla="*/ 50 h 1473"/>
                <a:gd name="T4" fmla="*/ 1057 w 1077"/>
                <a:gd name="T5" fmla="*/ 70 h 1473"/>
                <a:gd name="T6" fmla="*/ 202 w 1077"/>
                <a:gd name="T7" fmla="*/ 48 h 1473"/>
                <a:gd name="T8" fmla="*/ 766 w 1077"/>
                <a:gd name="T9" fmla="*/ 120 h 1473"/>
                <a:gd name="T10" fmla="*/ 210 w 1077"/>
                <a:gd name="T11" fmla="*/ 123 h 1473"/>
                <a:gd name="T12" fmla="*/ 755 w 1077"/>
                <a:gd name="T13" fmla="*/ 184 h 1473"/>
                <a:gd name="T14" fmla="*/ 213 w 1077"/>
                <a:gd name="T15" fmla="*/ 200 h 1473"/>
                <a:gd name="T16" fmla="*/ 750 w 1077"/>
                <a:gd name="T17" fmla="*/ 264 h 1473"/>
                <a:gd name="T18" fmla="*/ 208 w 1077"/>
                <a:gd name="T19" fmla="*/ 281 h 1473"/>
                <a:gd name="T20" fmla="*/ 748 w 1077"/>
                <a:gd name="T21" fmla="*/ 346 h 1473"/>
                <a:gd name="T22" fmla="*/ 211 w 1077"/>
                <a:gd name="T23" fmla="*/ 369 h 1473"/>
                <a:gd name="T24" fmla="*/ 742 w 1077"/>
                <a:gd name="T25" fmla="*/ 450 h 1473"/>
                <a:gd name="T26" fmla="*/ 211 w 1077"/>
                <a:gd name="T27" fmla="*/ 494 h 1473"/>
                <a:gd name="T28" fmla="*/ 750 w 1077"/>
                <a:gd name="T29" fmla="*/ 602 h 1473"/>
                <a:gd name="T30" fmla="*/ 194 w 1077"/>
                <a:gd name="T31" fmla="*/ 615 h 1473"/>
                <a:gd name="T32" fmla="*/ 747 w 1077"/>
                <a:gd name="T33" fmla="*/ 707 h 1473"/>
                <a:gd name="T34" fmla="*/ 185 w 1077"/>
                <a:gd name="T35" fmla="*/ 737 h 1473"/>
                <a:gd name="T36" fmla="*/ 744 w 1077"/>
                <a:gd name="T37" fmla="*/ 822 h 1473"/>
                <a:gd name="T38" fmla="*/ 171 w 1077"/>
                <a:gd name="T39" fmla="*/ 845 h 1473"/>
                <a:gd name="T40" fmla="*/ 753 w 1077"/>
                <a:gd name="T41" fmla="*/ 936 h 1473"/>
                <a:gd name="T42" fmla="*/ 169 w 1077"/>
                <a:gd name="T43" fmla="*/ 973 h 1473"/>
                <a:gd name="T44" fmla="*/ 748 w 1077"/>
                <a:gd name="T45" fmla="*/ 1027 h 1473"/>
                <a:gd name="T46" fmla="*/ 164 w 1077"/>
                <a:gd name="T47" fmla="*/ 1078 h 1473"/>
                <a:gd name="T48" fmla="*/ 750 w 1077"/>
                <a:gd name="T49" fmla="*/ 1152 h 1473"/>
                <a:gd name="T50" fmla="*/ 155 w 1077"/>
                <a:gd name="T51" fmla="*/ 1204 h 1473"/>
                <a:gd name="T52" fmla="*/ 739 w 1077"/>
                <a:gd name="T53" fmla="*/ 1274 h 1473"/>
                <a:gd name="T54" fmla="*/ 131 w 1077"/>
                <a:gd name="T55" fmla="*/ 1329 h 1473"/>
                <a:gd name="T56" fmla="*/ 741 w 1077"/>
                <a:gd name="T57" fmla="*/ 1418 h 1473"/>
                <a:gd name="T58" fmla="*/ 28 w 1077"/>
                <a:gd name="T59" fmla="*/ 1473 h 1473"/>
                <a:gd name="T60" fmla="*/ 0 w 1077"/>
                <a:gd name="T61" fmla="*/ 1414 h 1473"/>
                <a:gd name="T62" fmla="*/ 15 w 1077"/>
                <a:gd name="T63" fmla="*/ 25 h 1473"/>
                <a:gd name="T64" fmla="*/ 69 w 1077"/>
                <a:gd name="T65" fmla="*/ 0 h 1473"/>
                <a:gd name="T66" fmla="*/ 69 w 1077"/>
                <a:gd name="T67" fmla="*/ 0 h 14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77"/>
                <a:gd name="T103" fmla="*/ 0 h 1473"/>
                <a:gd name="T104" fmla="*/ 1077 w 1077"/>
                <a:gd name="T105" fmla="*/ 1473 h 14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77" h="1473">
                  <a:moveTo>
                    <a:pt x="69" y="0"/>
                  </a:moveTo>
                  <a:lnTo>
                    <a:pt x="1077" y="50"/>
                  </a:lnTo>
                  <a:lnTo>
                    <a:pt x="1057" y="70"/>
                  </a:lnTo>
                  <a:lnTo>
                    <a:pt x="202" y="48"/>
                  </a:lnTo>
                  <a:lnTo>
                    <a:pt x="766" y="120"/>
                  </a:lnTo>
                  <a:lnTo>
                    <a:pt x="210" y="123"/>
                  </a:lnTo>
                  <a:lnTo>
                    <a:pt x="755" y="184"/>
                  </a:lnTo>
                  <a:lnTo>
                    <a:pt x="213" y="200"/>
                  </a:lnTo>
                  <a:lnTo>
                    <a:pt x="750" y="264"/>
                  </a:lnTo>
                  <a:lnTo>
                    <a:pt x="208" y="281"/>
                  </a:lnTo>
                  <a:lnTo>
                    <a:pt x="748" y="346"/>
                  </a:lnTo>
                  <a:lnTo>
                    <a:pt x="211" y="369"/>
                  </a:lnTo>
                  <a:lnTo>
                    <a:pt x="742" y="450"/>
                  </a:lnTo>
                  <a:lnTo>
                    <a:pt x="211" y="494"/>
                  </a:lnTo>
                  <a:lnTo>
                    <a:pt x="750" y="602"/>
                  </a:lnTo>
                  <a:lnTo>
                    <a:pt x="194" y="615"/>
                  </a:lnTo>
                  <a:lnTo>
                    <a:pt x="747" y="707"/>
                  </a:lnTo>
                  <a:lnTo>
                    <a:pt x="185" y="737"/>
                  </a:lnTo>
                  <a:lnTo>
                    <a:pt x="744" y="822"/>
                  </a:lnTo>
                  <a:lnTo>
                    <a:pt x="171" y="845"/>
                  </a:lnTo>
                  <a:lnTo>
                    <a:pt x="753" y="936"/>
                  </a:lnTo>
                  <a:lnTo>
                    <a:pt x="169" y="973"/>
                  </a:lnTo>
                  <a:lnTo>
                    <a:pt x="748" y="1027"/>
                  </a:lnTo>
                  <a:lnTo>
                    <a:pt x="164" y="1078"/>
                  </a:lnTo>
                  <a:lnTo>
                    <a:pt x="750" y="1152"/>
                  </a:lnTo>
                  <a:lnTo>
                    <a:pt x="155" y="1204"/>
                  </a:lnTo>
                  <a:lnTo>
                    <a:pt x="739" y="1274"/>
                  </a:lnTo>
                  <a:lnTo>
                    <a:pt x="131" y="1329"/>
                  </a:lnTo>
                  <a:lnTo>
                    <a:pt x="741" y="1418"/>
                  </a:lnTo>
                  <a:lnTo>
                    <a:pt x="28" y="1473"/>
                  </a:lnTo>
                  <a:lnTo>
                    <a:pt x="0" y="1414"/>
                  </a:lnTo>
                  <a:lnTo>
                    <a:pt x="15" y="25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Freeform 23"/>
            <p:cNvSpPr>
              <a:spLocks/>
            </p:cNvSpPr>
            <p:nvPr/>
          </p:nvSpPr>
          <p:spPr bwMode="auto">
            <a:xfrm>
              <a:off x="4516" y="908"/>
              <a:ext cx="195" cy="112"/>
            </a:xfrm>
            <a:custGeom>
              <a:avLst/>
              <a:gdLst>
                <a:gd name="T0" fmla="*/ 0 w 389"/>
                <a:gd name="T1" fmla="*/ 9 h 222"/>
                <a:gd name="T2" fmla="*/ 40 w 389"/>
                <a:gd name="T3" fmla="*/ 20 h 222"/>
                <a:gd name="T4" fmla="*/ 148 w 389"/>
                <a:gd name="T5" fmla="*/ 30 h 222"/>
                <a:gd name="T6" fmla="*/ 339 w 389"/>
                <a:gd name="T7" fmla="*/ 34 h 222"/>
                <a:gd name="T8" fmla="*/ 336 w 389"/>
                <a:gd name="T9" fmla="*/ 191 h 222"/>
                <a:gd name="T10" fmla="*/ 303 w 389"/>
                <a:gd name="T11" fmla="*/ 203 h 222"/>
                <a:gd name="T12" fmla="*/ 108 w 389"/>
                <a:gd name="T13" fmla="*/ 192 h 222"/>
                <a:gd name="T14" fmla="*/ 1 w 389"/>
                <a:gd name="T15" fmla="*/ 180 h 222"/>
                <a:gd name="T16" fmla="*/ 14 w 389"/>
                <a:gd name="T17" fmla="*/ 202 h 222"/>
                <a:gd name="T18" fmla="*/ 76 w 389"/>
                <a:gd name="T19" fmla="*/ 214 h 222"/>
                <a:gd name="T20" fmla="*/ 263 w 389"/>
                <a:gd name="T21" fmla="*/ 222 h 222"/>
                <a:gd name="T22" fmla="*/ 343 w 389"/>
                <a:gd name="T23" fmla="*/ 221 h 222"/>
                <a:gd name="T24" fmla="*/ 385 w 389"/>
                <a:gd name="T25" fmla="*/ 210 h 222"/>
                <a:gd name="T26" fmla="*/ 389 w 389"/>
                <a:gd name="T27" fmla="*/ 34 h 222"/>
                <a:gd name="T28" fmla="*/ 352 w 389"/>
                <a:gd name="T29" fmla="*/ 22 h 222"/>
                <a:gd name="T30" fmla="*/ 272 w 389"/>
                <a:gd name="T31" fmla="*/ 9 h 222"/>
                <a:gd name="T32" fmla="*/ 161 w 389"/>
                <a:gd name="T33" fmla="*/ 0 h 222"/>
                <a:gd name="T34" fmla="*/ 81 w 389"/>
                <a:gd name="T35" fmla="*/ 0 h 222"/>
                <a:gd name="T36" fmla="*/ 0 w 389"/>
                <a:gd name="T37" fmla="*/ 9 h 222"/>
                <a:gd name="T38" fmla="*/ 0 w 389"/>
                <a:gd name="T39" fmla="*/ 9 h 2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9"/>
                <a:gd name="T61" fmla="*/ 0 h 222"/>
                <a:gd name="T62" fmla="*/ 389 w 389"/>
                <a:gd name="T63" fmla="*/ 222 h 22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9" h="222">
                  <a:moveTo>
                    <a:pt x="0" y="9"/>
                  </a:moveTo>
                  <a:lnTo>
                    <a:pt x="40" y="20"/>
                  </a:lnTo>
                  <a:lnTo>
                    <a:pt x="148" y="30"/>
                  </a:lnTo>
                  <a:lnTo>
                    <a:pt x="339" y="34"/>
                  </a:lnTo>
                  <a:lnTo>
                    <a:pt x="336" y="191"/>
                  </a:lnTo>
                  <a:lnTo>
                    <a:pt x="303" y="203"/>
                  </a:lnTo>
                  <a:lnTo>
                    <a:pt x="108" y="192"/>
                  </a:lnTo>
                  <a:lnTo>
                    <a:pt x="1" y="180"/>
                  </a:lnTo>
                  <a:lnTo>
                    <a:pt x="14" y="202"/>
                  </a:lnTo>
                  <a:lnTo>
                    <a:pt x="76" y="214"/>
                  </a:lnTo>
                  <a:lnTo>
                    <a:pt x="263" y="222"/>
                  </a:lnTo>
                  <a:lnTo>
                    <a:pt x="343" y="221"/>
                  </a:lnTo>
                  <a:lnTo>
                    <a:pt x="385" y="210"/>
                  </a:lnTo>
                  <a:lnTo>
                    <a:pt x="389" y="34"/>
                  </a:lnTo>
                  <a:lnTo>
                    <a:pt x="352" y="22"/>
                  </a:lnTo>
                  <a:lnTo>
                    <a:pt x="272" y="9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Freeform 24"/>
            <p:cNvSpPr>
              <a:spLocks/>
            </p:cNvSpPr>
            <p:nvPr/>
          </p:nvSpPr>
          <p:spPr bwMode="auto">
            <a:xfrm>
              <a:off x="4519" y="1012"/>
              <a:ext cx="187" cy="60"/>
            </a:xfrm>
            <a:custGeom>
              <a:avLst/>
              <a:gdLst>
                <a:gd name="T0" fmla="*/ 0 w 375"/>
                <a:gd name="T1" fmla="*/ 10 h 121"/>
                <a:gd name="T2" fmla="*/ 57 w 375"/>
                <a:gd name="T3" fmla="*/ 24 h 121"/>
                <a:gd name="T4" fmla="*/ 126 w 375"/>
                <a:gd name="T5" fmla="*/ 32 h 121"/>
                <a:gd name="T6" fmla="*/ 216 w 375"/>
                <a:gd name="T7" fmla="*/ 38 h 121"/>
                <a:gd name="T8" fmla="*/ 284 w 375"/>
                <a:gd name="T9" fmla="*/ 38 h 121"/>
                <a:gd name="T10" fmla="*/ 318 w 375"/>
                <a:gd name="T11" fmla="*/ 35 h 121"/>
                <a:gd name="T12" fmla="*/ 328 w 375"/>
                <a:gd name="T13" fmla="*/ 33 h 121"/>
                <a:gd name="T14" fmla="*/ 331 w 375"/>
                <a:gd name="T15" fmla="*/ 8 h 121"/>
                <a:gd name="T16" fmla="*/ 368 w 375"/>
                <a:gd name="T17" fmla="*/ 0 h 121"/>
                <a:gd name="T18" fmla="*/ 375 w 375"/>
                <a:gd name="T19" fmla="*/ 33 h 121"/>
                <a:gd name="T20" fmla="*/ 359 w 375"/>
                <a:gd name="T21" fmla="*/ 49 h 121"/>
                <a:gd name="T22" fmla="*/ 339 w 375"/>
                <a:gd name="T23" fmla="*/ 63 h 121"/>
                <a:gd name="T24" fmla="*/ 337 w 375"/>
                <a:gd name="T25" fmla="*/ 119 h 121"/>
                <a:gd name="T26" fmla="*/ 290 w 375"/>
                <a:gd name="T27" fmla="*/ 121 h 121"/>
                <a:gd name="T28" fmla="*/ 298 w 375"/>
                <a:gd name="T29" fmla="*/ 96 h 121"/>
                <a:gd name="T30" fmla="*/ 298 w 375"/>
                <a:gd name="T31" fmla="*/ 55 h 121"/>
                <a:gd name="T32" fmla="*/ 162 w 375"/>
                <a:gd name="T33" fmla="*/ 52 h 121"/>
                <a:gd name="T34" fmla="*/ 110 w 375"/>
                <a:gd name="T35" fmla="*/ 51 h 121"/>
                <a:gd name="T36" fmla="*/ 22 w 375"/>
                <a:gd name="T37" fmla="*/ 43 h 121"/>
                <a:gd name="T38" fmla="*/ 24 w 375"/>
                <a:gd name="T39" fmla="*/ 77 h 121"/>
                <a:gd name="T40" fmla="*/ 64 w 375"/>
                <a:gd name="T41" fmla="*/ 98 h 121"/>
                <a:gd name="T42" fmla="*/ 6 w 375"/>
                <a:gd name="T43" fmla="*/ 93 h 121"/>
                <a:gd name="T44" fmla="*/ 0 w 375"/>
                <a:gd name="T45" fmla="*/ 10 h 121"/>
                <a:gd name="T46" fmla="*/ 0 w 375"/>
                <a:gd name="T47" fmla="*/ 10 h 1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75"/>
                <a:gd name="T73" fmla="*/ 0 h 121"/>
                <a:gd name="T74" fmla="*/ 375 w 375"/>
                <a:gd name="T75" fmla="*/ 121 h 1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75" h="121">
                  <a:moveTo>
                    <a:pt x="0" y="10"/>
                  </a:moveTo>
                  <a:lnTo>
                    <a:pt x="57" y="24"/>
                  </a:lnTo>
                  <a:lnTo>
                    <a:pt x="126" y="32"/>
                  </a:lnTo>
                  <a:lnTo>
                    <a:pt x="216" y="38"/>
                  </a:lnTo>
                  <a:lnTo>
                    <a:pt x="284" y="38"/>
                  </a:lnTo>
                  <a:lnTo>
                    <a:pt x="318" y="35"/>
                  </a:lnTo>
                  <a:lnTo>
                    <a:pt x="328" y="33"/>
                  </a:lnTo>
                  <a:lnTo>
                    <a:pt x="331" y="8"/>
                  </a:lnTo>
                  <a:lnTo>
                    <a:pt x="368" y="0"/>
                  </a:lnTo>
                  <a:lnTo>
                    <a:pt x="375" y="33"/>
                  </a:lnTo>
                  <a:lnTo>
                    <a:pt x="359" y="49"/>
                  </a:lnTo>
                  <a:lnTo>
                    <a:pt x="339" y="63"/>
                  </a:lnTo>
                  <a:lnTo>
                    <a:pt x="337" y="119"/>
                  </a:lnTo>
                  <a:lnTo>
                    <a:pt x="290" y="121"/>
                  </a:lnTo>
                  <a:lnTo>
                    <a:pt x="298" y="96"/>
                  </a:lnTo>
                  <a:lnTo>
                    <a:pt x="298" y="55"/>
                  </a:lnTo>
                  <a:lnTo>
                    <a:pt x="162" y="52"/>
                  </a:lnTo>
                  <a:lnTo>
                    <a:pt x="110" y="51"/>
                  </a:lnTo>
                  <a:lnTo>
                    <a:pt x="22" y="43"/>
                  </a:lnTo>
                  <a:lnTo>
                    <a:pt x="24" y="77"/>
                  </a:lnTo>
                  <a:lnTo>
                    <a:pt x="64" y="98"/>
                  </a:lnTo>
                  <a:lnTo>
                    <a:pt x="6" y="9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Freeform 25"/>
            <p:cNvSpPr>
              <a:spLocks/>
            </p:cNvSpPr>
            <p:nvPr/>
          </p:nvSpPr>
          <p:spPr bwMode="auto">
            <a:xfrm>
              <a:off x="4058" y="1056"/>
              <a:ext cx="468" cy="402"/>
            </a:xfrm>
            <a:custGeom>
              <a:avLst/>
              <a:gdLst>
                <a:gd name="T0" fmla="*/ 915 w 937"/>
                <a:gd name="T1" fmla="*/ 0 h 803"/>
                <a:gd name="T2" fmla="*/ 896 w 937"/>
                <a:gd name="T3" fmla="*/ 15 h 803"/>
                <a:gd name="T4" fmla="*/ 893 w 937"/>
                <a:gd name="T5" fmla="*/ 142 h 803"/>
                <a:gd name="T6" fmla="*/ 882 w 937"/>
                <a:gd name="T7" fmla="*/ 170 h 803"/>
                <a:gd name="T8" fmla="*/ 116 w 937"/>
                <a:gd name="T9" fmla="*/ 538 h 803"/>
                <a:gd name="T10" fmla="*/ 63 w 937"/>
                <a:gd name="T11" fmla="*/ 574 h 803"/>
                <a:gd name="T12" fmla="*/ 28 w 937"/>
                <a:gd name="T13" fmla="*/ 625 h 803"/>
                <a:gd name="T14" fmla="*/ 10 w 937"/>
                <a:gd name="T15" fmla="*/ 679 h 803"/>
                <a:gd name="T16" fmla="*/ 0 w 937"/>
                <a:gd name="T17" fmla="*/ 778 h 803"/>
                <a:gd name="T18" fmla="*/ 61 w 937"/>
                <a:gd name="T19" fmla="*/ 803 h 803"/>
                <a:gd name="T20" fmla="*/ 46 w 937"/>
                <a:gd name="T21" fmla="*/ 714 h 803"/>
                <a:gd name="T22" fmla="*/ 55 w 937"/>
                <a:gd name="T23" fmla="*/ 664 h 803"/>
                <a:gd name="T24" fmla="*/ 75 w 937"/>
                <a:gd name="T25" fmla="*/ 621 h 803"/>
                <a:gd name="T26" fmla="*/ 104 w 937"/>
                <a:gd name="T27" fmla="*/ 592 h 803"/>
                <a:gd name="T28" fmla="*/ 149 w 937"/>
                <a:gd name="T29" fmla="*/ 557 h 803"/>
                <a:gd name="T30" fmla="*/ 898 w 937"/>
                <a:gd name="T31" fmla="*/ 181 h 803"/>
                <a:gd name="T32" fmla="*/ 915 w 937"/>
                <a:gd name="T33" fmla="*/ 161 h 803"/>
                <a:gd name="T34" fmla="*/ 923 w 937"/>
                <a:gd name="T35" fmla="*/ 131 h 803"/>
                <a:gd name="T36" fmla="*/ 918 w 937"/>
                <a:gd name="T37" fmla="*/ 23 h 803"/>
                <a:gd name="T38" fmla="*/ 937 w 937"/>
                <a:gd name="T39" fmla="*/ 0 h 803"/>
                <a:gd name="T40" fmla="*/ 915 w 937"/>
                <a:gd name="T41" fmla="*/ 0 h 803"/>
                <a:gd name="T42" fmla="*/ 915 w 937"/>
                <a:gd name="T43" fmla="*/ 0 h 80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37"/>
                <a:gd name="T67" fmla="*/ 0 h 803"/>
                <a:gd name="T68" fmla="*/ 937 w 937"/>
                <a:gd name="T69" fmla="*/ 803 h 80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37" h="803">
                  <a:moveTo>
                    <a:pt x="915" y="0"/>
                  </a:moveTo>
                  <a:lnTo>
                    <a:pt x="896" y="15"/>
                  </a:lnTo>
                  <a:lnTo>
                    <a:pt x="893" y="142"/>
                  </a:lnTo>
                  <a:lnTo>
                    <a:pt x="882" y="170"/>
                  </a:lnTo>
                  <a:lnTo>
                    <a:pt x="116" y="538"/>
                  </a:lnTo>
                  <a:lnTo>
                    <a:pt x="63" y="574"/>
                  </a:lnTo>
                  <a:lnTo>
                    <a:pt x="28" y="625"/>
                  </a:lnTo>
                  <a:lnTo>
                    <a:pt x="10" y="679"/>
                  </a:lnTo>
                  <a:lnTo>
                    <a:pt x="0" y="778"/>
                  </a:lnTo>
                  <a:lnTo>
                    <a:pt x="61" y="803"/>
                  </a:lnTo>
                  <a:lnTo>
                    <a:pt x="46" y="714"/>
                  </a:lnTo>
                  <a:lnTo>
                    <a:pt x="55" y="664"/>
                  </a:lnTo>
                  <a:lnTo>
                    <a:pt x="75" y="621"/>
                  </a:lnTo>
                  <a:lnTo>
                    <a:pt x="104" y="592"/>
                  </a:lnTo>
                  <a:lnTo>
                    <a:pt x="149" y="557"/>
                  </a:lnTo>
                  <a:lnTo>
                    <a:pt x="898" y="181"/>
                  </a:lnTo>
                  <a:lnTo>
                    <a:pt x="915" y="161"/>
                  </a:lnTo>
                  <a:lnTo>
                    <a:pt x="923" y="131"/>
                  </a:lnTo>
                  <a:lnTo>
                    <a:pt x="918" y="23"/>
                  </a:lnTo>
                  <a:lnTo>
                    <a:pt x="937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Freeform 26"/>
            <p:cNvSpPr>
              <a:spLocks/>
            </p:cNvSpPr>
            <p:nvPr/>
          </p:nvSpPr>
          <p:spPr bwMode="auto">
            <a:xfrm>
              <a:off x="4665" y="930"/>
              <a:ext cx="14" cy="82"/>
            </a:xfrm>
            <a:custGeom>
              <a:avLst/>
              <a:gdLst>
                <a:gd name="T0" fmla="*/ 5 w 28"/>
                <a:gd name="T1" fmla="*/ 1 h 162"/>
                <a:gd name="T2" fmla="*/ 28 w 28"/>
                <a:gd name="T3" fmla="*/ 0 h 162"/>
                <a:gd name="T4" fmla="*/ 28 w 28"/>
                <a:gd name="T5" fmla="*/ 159 h 162"/>
                <a:gd name="T6" fmla="*/ 0 w 28"/>
                <a:gd name="T7" fmla="*/ 162 h 162"/>
                <a:gd name="T8" fmla="*/ 5 w 28"/>
                <a:gd name="T9" fmla="*/ 1 h 162"/>
                <a:gd name="T10" fmla="*/ 5 w 28"/>
                <a:gd name="T11" fmla="*/ 1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62"/>
                <a:gd name="T20" fmla="*/ 28 w 2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62">
                  <a:moveTo>
                    <a:pt x="5" y="1"/>
                  </a:moveTo>
                  <a:lnTo>
                    <a:pt x="28" y="0"/>
                  </a:lnTo>
                  <a:lnTo>
                    <a:pt x="28" y="159"/>
                  </a:lnTo>
                  <a:lnTo>
                    <a:pt x="0" y="16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Freeform 27"/>
            <p:cNvSpPr>
              <a:spLocks/>
            </p:cNvSpPr>
            <p:nvPr/>
          </p:nvSpPr>
          <p:spPr bwMode="auto">
            <a:xfrm>
              <a:off x="4649" y="930"/>
              <a:ext cx="10" cy="82"/>
            </a:xfrm>
            <a:custGeom>
              <a:avLst/>
              <a:gdLst>
                <a:gd name="T0" fmla="*/ 5 w 21"/>
                <a:gd name="T1" fmla="*/ 0 h 162"/>
                <a:gd name="T2" fmla="*/ 21 w 21"/>
                <a:gd name="T3" fmla="*/ 0 h 162"/>
                <a:gd name="T4" fmla="*/ 14 w 21"/>
                <a:gd name="T5" fmla="*/ 161 h 162"/>
                <a:gd name="T6" fmla="*/ 0 w 21"/>
                <a:gd name="T7" fmla="*/ 162 h 162"/>
                <a:gd name="T8" fmla="*/ 5 w 21"/>
                <a:gd name="T9" fmla="*/ 0 h 162"/>
                <a:gd name="T10" fmla="*/ 5 w 21"/>
                <a:gd name="T11" fmla="*/ 0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62"/>
                <a:gd name="T20" fmla="*/ 21 w 21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62">
                  <a:moveTo>
                    <a:pt x="5" y="0"/>
                  </a:moveTo>
                  <a:lnTo>
                    <a:pt x="21" y="0"/>
                  </a:lnTo>
                  <a:lnTo>
                    <a:pt x="14" y="161"/>
                  </a:lnTo>
                  <a:lnTo>
                    <a:pt x="0" y="16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Freeform 28"/>
            <p:cNvSpPr>
              <a:spLocks/>
            </p:cNvSpPr>
            <p:nvPr/>
          </p:nvSpPr>
          <p:spPr bwMode="auto">
            <a:xfrm>
              <a:off x="4629" y="932"/>
              <a:ext cx="9" cy="80"/>
            </a:xfrm>
            <a:custGeom>
              <a:avLst/>
              <a:gdLst>
                <a:gd name="T0" fmla="*/ 0 w 17"/>
                <a:gd name="T1" fmla="*/ 0 h 159"/>
                <a:gd name="T2" fmla="*/ 17 w 17"/>
                <a:gd name="T3" fmla="*/ 0 h 159"/>
                <a:gd name="T4" fmla="*/ 13 w 17"/>
                <a:gd name="T5" fmla="*/ 159 h 159"/>
                <a:gd name="T6" fmla="*/ 0 w 17"/>
                <a:gd name="T7" fmla="*/ 159 h 159"/>
                <a:gd name="T8" fmla="*/ 0 w 17"/>
                <a:gd name="T9" fmla="*/ 0 h 159"/>
                <a:gd name="T10" fmla="*/ 0 w 17"/>
                <a:gd name="T11" fmla="*/ 0 h 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159"/>
                <a:gd name="T20" fmla="*/ 17 w 17"/>
                <a:gd name="T21" fmla="*/ 159 h 1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159">
                  <a:moveTo>
                    <a:pt x="0" y="0"/>
                  </a:moveTo>
                  <a:lnTo>
                    <a:pt x="17" y="0"/>
                  </a:lnTo>
                  <a:lnTo>
                    <a:pt x="13" y="159"/>
                  </a:lnTo>
                  <a:lnTo>
                    <a:pt x="0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Freeform 29"/>
            <p:cNvSpPr>
              <a:spLocks/>
            </p:cNvSpPr>
            <p:nvPr/>
          </p:nvSpPr>
          <p:spPr bwMode="auto">
            <a:xfrm>
              <a:off x="4606" y="932"/>
              <a:ext cx="7" cy="79"/>
            </a:xfrm>
            <a:custGeom>
              <a:avLst/>
              <a:gdLst>
                <a:gd name="T0" fmla="*/ 0 w 16"/>
                <a:gd name="T1" fmla="*/ 0 h 158"/>
                <a:gd name="T2" fmla="*/ 16 w 16"/>
                <a:gd name="T3" fmla="*/ 0 h 158"/>
                <a:gd name="T4" fmla="*/ 14 w 16"/>
                <a:gd name="T5" fmla="*/ 156 h 158"/>
                <a:gd name="T6" fmla="*/ 0 w 16"/>
                <a:gd name="T7" fmla="*/ 158 h 158"/>
                <a:gd name="T8" fmla="*/ 0 w 16"/>
                <a:gd name="T9" fmla="*/ 0 h 158"/>
                <a:gd name="T10" fmla="*/ 0 w 16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158"/>
                <a:gd name="T20" fmla="*/ 16 w 16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158">
                  <a:moveTo>
                    <a:pt x="0" y="0"/>
                  </a:moveTo>
                  <a:lnTo>
                    <a:pt x="16" y="0"/>
                  </a:lnTo>
                  <a:lnTo>
                    <a:pt x="14" y="156"/>
                  </a:lnTo>
                  <a:lnTo>
                    <a:pt x="0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Freeform 30"/>
            <p:cNvSpPr>
              <a:spLocks/>
            </p:cNvSpPr>
            <p:nvPr/>
          </p:nvSpPr>
          <p:spPr bwMode="auto">
            <a:xfrm>
              <a:off x="4584" y="1080"/>
              <a:ext cx="63" cy="88"/>
            </a:xfrm>
            <a:custGeom>
              <a:avLst/>
              <a:gdLst>
                <a:gd name="T0" fmla="*/ 2 w 127"/>
                <a:gd name="T1" fmla="*/ 0 h 175"/>
                <a:gd name="T2" fmla="*/ 127 w 127"/>
                <a:gd name="T3" fmla="*/ 3 h 175"/>
                <a:gd name="T4" fmla="*/ 124 w 127"/>
                <a:gd name="T5" fmla="*/ 142 h 175"/>
                <a:gd name="T6" fmla="*/ 97 w 127"/>
                <a:gd name="T7" fmla="*/ 167 h 175"/>
                <a:gd name="T8" fmla="*/ 66 w 127"/>
                <a:gd name="T9" fmla="*/ 175 h 175"/>
                <a:gd name="T10" fmla="*/ 30 w 127"/>
                <a:gd name="T11" fmla="*/ 156 h 175"/>
                <a:gd name="T12" fmla="*/ 8 w 127"/>
                <a:gd name="T13" fmla="*/ 130 h 175"/>
                <a:gd name="T14" fmla="*/ 0 w 127"/>
                <a:gd name="T15" fmla="*/ 105 h 175"/>
                <a:gd name="T16" fmla="*/ 2 w 127"/>
                <a:gd name="T17" fmla="*/ 0 h 175"/>
                <a:gd name="T18" fmla="*/ 2 w 127"/>
                <a:gd name="T19" fmla="*/ 0 h 1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7"/>
                <a:gd name="T31" fmla="*/ 0 h 175"/>
                <a:gd name="T32" fmla="*/ 127 w 127"/>
                <a:gd name="T33" fmla="*/ 175 h 1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7" h="175">
                  <a:moveTo>
                    <a:pt x="2" y="0"/>
                  </a:moveTo>
                  <a:lnTo>
                    <a:pt x="127" y="3"/>
                  </a:lnTo>
                  <a:lnTo>
                    <a:pt x="124" y="142"/>
                  </a:lnTo>
                  <a:lnTo>
                    <a:pt x="97" y="167"/>
                  </a:lnTo>
                  <a:lnTo>
                    <a:pt x="66" y="175"/>
                  </a:lnTo>
                  <a:lnTo>
                    <a:pt x="30" y="156"/>
                  </a:lnTo>
                  <a:lnTo>
                    <a:pt x="8" y="130"/>
                  </a:lnTo>
                  <a:lnTo>
                    <a:pt x="0" y="10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Freeform 31"/>
            <p:cNvSpPr>
              <a:spLocks/>
            </p:cNvSpPr>
            <p:nvPr/>
          </p:nvSpPr>
          <p:spPr bwMode="auto">
            <a:xfrm>
              <a:off x="4037" y="1070"/>
              <a:ext cx="727" cy="1342"/>
            </a:xfrm>
            <a:custGeom>
              <a:avLst/>
              <a:gdLst>
                <a:gd name="T0" fmla="*/ 1291 w 1453"/>
                <a:gd name="T1" fmla="*/ 6 h 2684"/>
                <a:gd name="T2" fmla="*/ 1327 w 1453"/>
                <a:gd name="T3" fmla="*/ 0 h 2684"/>
                <a:gd name="T4" fmla="*/ 1333 w 1453"/>
                <a:gd name="T5" fmla="*/ 210 h 2684"/>
                <a:gd name="T6" fmla="*/ 1449 w 1453"/>
                <a:gd name="T7" fmla="*/ 575 h 2684"/>
                <a:gd name="T8" fmla="*/ 1453 w 1453"/>
                <a:gd name="T9" fmla="*/ 686 h 2684"/>
                <a:gd name="T10" fmla="*/ 1414 w 1453"/>
                <a:gd name="T11" fmla="*/ 2472 h 2684"/>
                <a:gd name="T12" fmla="*/ 1427 w 1453"/>
                <a:gd name="T13" fmla="*/ 2510 h 2684"/>
                <a:gd name="T14" fmla="*/ 1417 w 1453"/>
                <a:gd name="T15" fmla="*/ 2590 h 2684"/>
                <a:gd name="T16" fmla="*/ 1395 w 1453"/>
                <a:gd name="T17" fmla="*/ 2637 h 2684"/>
                <a:gd name="T18" fmla="*/ 1363 w 1453"/>
                <a:gd name="T19" fmla="*/ 2660 h 2684"/>
                <a:gd name="T20" fmla="*/ 1317 w 1453"/>
                <a:gd name="T21" fmla="*/ 2684 h 2684"/>
                <a:gd name="T22" fmla="*/ 1179 w 1453"/>
                <a:gd name="T23" fmla="*/ 2684 h 2684"/>
                <a:gd name="T24" fmla="*/ 139 w 1453"/>
                <a:gd name="T25" fmla="*/ 2646 h 2684"/>
                <a:gd name="T26" fmla="*/ 78 w 1453"/>
                <a:gd name="T27" fmla="*/ 2613 h 2684"/>
                <a:gd name="T28" fmla="*/ 38 w 1453"/>
                <a:gd name="T29" fmla="*/ 2574 h 2684"/>
                <a:gd name="T30" fmla="*/ 3 w 1453"/>
                <a:gd name="T31" fmla="*/ 2512 h 2684"/>
                <a:gd name="T32" fmla="*/ 0 w 1453"/>
                <a:gd name="T33" fmla="*/ 2391 h 2684"/>
                <a:gd name="T34" fmla="*/ 50 w 1453"/>
                <a:gd name="T35" fmla="*/ 2432 h 2684"/>
                <a:gd name="T36" fmla="*/ 50 w 1453"/>
                <a:gd name="T37" fmla="*/ 2494 h 2684"/>
                <a:gd name="T38" fmla="*/ 63 w 1453"/>
                <a:gd name="T39" fmla="*/ 2540 h 2684"/>
                <a:gd name="T40" fmla="*/ 92 w 1453"/>
                <a:gd name="T41" fmla="*/ 2576 h 2684"/>
                <a:gd name="T42" fmla="*/ 133 w 1453"/>
                <a:gd name="T43" fmla="*/ 2598 h 2684"/>
                <a:gd name="T44" fmla="*/ 202 w 1453"/>
                <a:gd name="T45" fmla="*/ 2615 h 2684"/>
                <a:gd name="T46" fmla="*/ 1331 w 1453"/>
                <a:gd name="T47" fmla="*/ 2648 h 2684"/>
                <a:gd name="T48" fmla="*/ 1364 w 1453"/>
                <a:gd name="T49" fmla="*/ 2623 h 2684"/>
                <a:gd name="T50" fmla="*/ 1381 w 1453"/>
                <a:gd name="T51" fmla="*/ 2512 h 2684"/>
                <a:gd name="T52" fmla="*/ 1366 w 1453"/>
                <a:gd name="T53" fmla="*/ 2477 h 2684"/>
                <a:gd name="T54" fmla="*/ 116 w 1453"/>
                <a:gd name="T55" fmla="*/ 2432 h 2684"/>
                <a:gd name="T56" fmla="*/ 117 w 1453"/>
                <a:gd name="T57" fmla="*/ 2357 h 2684"/>
                <a:gd name="T58" fmla="*/ 1212 w 1453"/>
                <a:gd name="T59" fmla="*/ 2397 h 2684"/>
                <a:gd name="T60" fmla="*/ 1255 w 1453"/>
                <a:gd name="T61" fmla="*/ 982 h 2684"/>
                <a:gd name="T62" fmla="*/ 139 w 1453"/>
                <a:gd name="T63" fmla="*/ 946 h 2684"/>
                <a:gd name="T64" fmla="*/ 139 w 1453"/>
                <a:gd name="T65" fmla="*/ 853 h 2684"/>
                <a:gd name="T66" fmla="*/ 188 w 1453"/>
                <a:gd name="T67" fmla="*/ 830 h 2684"/>
                <a:gd name="T68" fmla="*/ 1385 w 1453"/>
                <a:gd name="T69" fmla="*/ 856 h 2684"/>
                <a:gd name="T70" fmla="*/ 1370 w 1453"/>
                <a:gd name="T71" fmla="*/ 1517 h 2684"/>
                <a:gd name="T72" fmla="*/ 1400 w 1453"/>
                <a:gd name="T73" fmla="*/ 1647 h 2684"/>
                <a:gd name="T74" fmla="*/ 1432 w 1453"/>
                <a:gd name="T75" fmla="*/ 623 h 2684"/>
                <a:gd name="T76" fmla="*/ 1419 w 1453"/>
                <a:gd name="T77" fmla="*/ 553 h 2684"/>
                <a:gd name="T78" fmla="*/ 1275 w 1453"/>
                <a:gd name="T79" fmla="*/ 216 h 2684"/>
                <a:gd name="T80" fmla="*/ 1273 w 1453"/>
                <a:gd name="T81" fmla="*/ 164 h 2684"/>
                <a:gd name="T82" fmla="*/ 1272 w 1453"/>
                <a:gd name="T83" fmla="*/ 22 h 2684"/>
                <a:gd name="T84" fmla="*/ 1291 w 1453"/>
                <a:gd name="T85" fmla="*/ 6 h 2684"/>
                <a:gd name="T86" fmla="*/ 1291 w 1453"/>
                <a:gd name="T87" fmla="*/ 6 h 268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53"/>
                <a:gd name="T133" fmla="*/ 0 h 2684"/>
                <a:gd name="T134" fmla="*/ 1453 w 1453"/>
                <a:gd name="T135" fmla="*/ 2684 h 268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53" h="2684">
                  <a:moveTo>
                    <a:pt x="1291" y="6"/>
                  </a:moveTo>
                  <a:lnTo>
                    <a:pt x="1327" y="0"/>
                  </a:lnTo>
                  <a:lnTo>
                    <a:pt x="1333" y="210"/>
                  </a:lnTo>
                  <a:lnTo>
                    <a:pt x="1449" y="575"/>
                  </a:lnTo>
                  <a:lnTo>
                    <a:pt x="1453" y="686"/>
                  </a:lnTo>
                  <a:lnTo>
                    <a:pt x="1414" y="2472"/>
                  </a:lnTo>
                  <a:lnTo>
                    <a:pt x="1427" y="2510"/>
                  </a:lnTo>
                  <a:lnTo>
                    <a:pt x="1417" y="2590"/>
                  </a:lnTo>
                  <a:lnTo>
                    <a:pt x="1395" y="2637"/>
                  </a:lnTo>
                  <a:lnTo>
                    <a:pt x="1363" y="2660"/>
                  </a:lnTo>
                  <a:lnTo>
                    <a:pt x="1317" y="2684"/>
                  </a:lnTo>
                  <a:lnTo>
                    <a:pt x="1179" y="2684"/>
                  </a:lnTo>
                  <a:lnTo>
                    <a:pt x="139" y="2646"/>
                  </a:lnTo>
                  <a:lnTo>
                    <a:pt x="78" y="2613"/>
                  </a:lnTo>
                  <a:lnTo>
                    <a:pt x="38" y="2574"/>
                  </a:lnTo>
                  <a:lnTo>
                    <a:pt x="3" y="2512"/>
                  </a:lnTo>
                  <a:lnTo>
                    <a:pt x="0" y="2391"/>
                  </a:lnTo>
                  <a:lnTo>
                    <a:pt x="50" y="2432"/>
                  </a:lnTo>
                  <a:lnTo>
                    <a:pt x="50" y="2494"/>
                  </a:lnTo>
                  <a:lnTo>
                    <a:pt x="63" y="2540"/>
                  </a:lnTo>
                  <a:lnTo>
                    <a:pt x="92" y="2576"/>
                  </a:lnTo>
                  <a:lnTo>
                    <a:pt x="133" y="2598"/>
                  </a:lnTo>
                  <a:lnTo>
                    <a:pt x="202" y="2615"/>
                  </a:lnTo>
                  <a:lnTo>
                    <a:pt x="1331" y="2648"/>
                  </a:lnTo>
                  <a:lnTo>
                    <a:pt x="1364" y="2623"/>
                  </a:lnTo>
                  <a:lnTo>
                    <a:pt x="1381" y="2512"/>
                  </a:lnTo>
                  <a:lnTo>
                    <a:pt x="1366" y="2477"/>
                  </a:lnTo>
                  <a:lnTo>
                    <a:pt x="116" y="2432"/>
                  </a:lnTo>
                  <a:lnTo>
                    <a:pt x="117" y="2357"/>
                  </a:lnTo>
                  <a:lnTo>
                    <a:pt x="1212" y="2397"/>
                  </a:lnTo>
                  <a:lnTo>
                    <a:pt x="1255" y="982"/>
                  </a:lnTo>
                  <a:lnTo>
                    <a:pt x="139" y="946"/>
                  </a:lnTo>
                  <a:lnTo>
                    <a:pt x="139" y="853"/>
                  </a:lnTo>
                  <a:lnTo>
                    <a:pt x="188" y="830"/>
                  </a:lnTo>
                  <a:lnTo>
                    <a:pt x="1385" y="856"/>
                  </a:lnTo>
                  <a:lnTo>
                    <a:pt x="1370" y="1517"/>
                  </a:lnTo>
                  <a:lnTo>
                    <a:pt x="1400" y="1647"/>
                  </a:lnTo>
                  <a:lnTo>
                    <a:pt x="1432" y="623"/>
                  </a:lnTo>
                  <a:lnTo>
                    <a:pt x="1419" y="553"/>
                  </a:lnTo>
                  <a:lnTo>
                    <a:pt x="1275" y="216"/>
                  </a:lnTo>
                  <a:lnTo>
                    <a:pt x="1273" y="164"/>
                  </a:lnTo>
                  <a:lnTo>
                    <a:pt x="1272" y="22"/>
                  </a:lnTo>
                  <a:lnTo>
                    <a:pt x="129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Freeform 32"/>
            <p:cNvSpPr>
              <a:spLocks/>
            </p:cNvSpPr>
            <p:nvPr/>
          </p:nvSpPr>
          <p:spPr bwMode="auto">
            <a:xfrm>
              <a:off x="4111" y="1184"/>
              <a:ext cx="620" cy="294"/>
            </a:xfrm>
            <a:custGeom>
              <a:avLst/>
              <a:gdLst>
                <a:gd name="T0" fmla="*/ 0 w 1239"/>
                <a:gd name="T1" fmla="*/ 557 h 587"/>
                <a:gd name="T2" fmla="*/ 1239 w 1239"/>
                <a:gd name="T3" fmla="*/ 587 h 587"/>
                <a:gd name="T4" fmla="*/ 1237 w 1239"/>
                <a:gd name="T5" fmla="*/ 449 h 587"/>
                <a:gd name="T6" fmla="*/ 1225 w 1239"/>
                <a:gd name="T7" fmla="*/ 395 h 587"/>
                <a:gd name="T8" fmla="*/ 1026 w 1239"/>
                <a:gd name="T9" fmla="*/ 0 h 587"/>
                <a:gd name="T10" fmla="*/ 972 w 1239"/>
                <a:gd name="T11" fmla="*/ 5 h 587"/>
                <a:gd name="T12" fmla="*/ 943 w 1239"/>
                <a:gd name="T13" fmla="*/ 42 h 587"/>
                <a:gd name="T14" fmla="*/ 835 w 1239"/>
                <a:gd name="T15" fmla="*/ 355 h 587"/>
                <a:gd name="T16" fmla="*/ 124 w 1239"/>
                <a:gd name="T17" fmla="*/ 396 h 587"/>
                <a:gd name="T18" fmla="*/ 62 w 1239"/>
                <a:gd name="T19" fmla="*/ 404 h 587"/>
                <a:gd name="T20" fmla="*/ 30 w 1239"/>
                <a:gd name="T21" fmla="*/ 431 h 587"/>
                <a:gd name="T22" fmla="*/ 11 w 1239"/>
                <a:gd name="T23" fmla="*/ 468 h 587"/>
                <a:gd name="T24" fmla="*/ 0 w 1239"/>
                <a:gd name="T25" fmla="*/ 504 h 587"/>
                <a:gd name="T26" fmla="*/ 0 w 1239"/>
                <a:gd name="T27" fmla="*/ 557 h 587"/>
                <a:gd name="T28" fmla="*/ 0 w 1239"/>
                <a:gd name="T29" fmla="*/ 557 h 58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39"/>
                <a:gd name="T46" fmla="*/ 0 h 587"/>
                <a:gd name="T47" fmla="*/ 1239 w 1239"/>
                <a:gd name="T48" fmla="*/ 587 h 58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39" h="587">
                  <a:moveTo>
                    <a:pt x="0" y="557"/>
                  </a:moveTo>
                  <a:lnTo>
                    <a:pt x="1239" y="587"/>
                  </a:lnTo>
                  <a:lnTo>
                    <a:pt x="1237" y="449"/>
                  </a:lnTo>
                  <a:lnTo>
                    <a:pt x="1225" y="395"/>
                  </a:lnTo>
                  <a:lnTo>
                    <a:pt x="1026" y="0"/>
                  </a:lnTo>
                  <a:lnTo>
                    <a:pt x="972" y="5"/>
                  </a:lnTo>
                  <a:lnTo>
                    <a:pt x="943" y="42"/>
                  </a:lnTo>
                  <a:lnTo>
                    <a:pt x="835" y="355"/>
                  </a:lnTo>
                  <a:lnTo>
                    <a:pt x="124" y="396"/>
                  </a:lnTo>
                  <a:lnTo>
                    <a:pt x="62" y="404"/>
                  </a:lnTo>
                  <a:lnTo>
                    <a:pt x="30" y="431"/>
                  </a:lnTo>
                  <a:lnTo>
                    <a:pt x="11" y="468"/>
                  </a:lnTo>
                  <a:lnTo>
                    <a:pt x="0" y="504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Freeform 33"/>
            <p:cNvSpPr>
              <a:spLocks/>
            </p:cNvSpPr>
            <p:nvPr/>
          </p:nvSpPr>
          <p:spPr bwMode="auto">
            <a:xfrm>
              <a:off x="4515" y="920"/>
              <a:ext cx="11" cy="82"/>
            </a:xfrm>
            <a:custGeom>
              <a:avLst/>
              <a:gdLst>
                <a:gd name="T0" fmla="*/ 2 w 24"/>
                <a:gd name="T1" fmla="*/ 0 h 165"/>
                <a:gd name="T2" fmla="*/ 0 w 24"/>
                <a:gd name="T3" fmla="*/ 143 h 165"/>
                <a:gd name="T4" fmla="*/ 21 w 24"/>
                <a:gd name="T5" fmla="*/ 165 h 165"/>
                <a:gd name="T6" fmla="*/ 24 w 24"/>
                <a:gd name="T7" fmla="*/ 13 h 165"/>
                <a:gd name="T8" fmla="*/ 2 w 24"/>
                <a:gd name="T9" fmla="*/ 0 h 165"/>
                <a:gd name="T10" fmla="*/ 2 w 24"/>
                <a:gd name="T11" fmla="*/ 0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65"/>
                <a:gd name="T20" fmla="*/ 24 w 24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65">
                  <a:moveTo>
                    <a:pt x="2" y="0"/>
                  </a:moveTo>
                  <a:lnTo>
                    <a:pt x="0" y="143"/>
                  </a:lnTo>
                  <a:lnTo>
                    <a:pt x="21" y="165"/>
                  </a:lnTo>
                  <a:lnTo>
                    <a:pt x="24" y="1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Freeform 34"/>
            <p:cNvSpPr>
              <a:spLocks/>
            </p:cNvSpPr>
            <p:nvPr/>
          </p:nvSpPr>
          <p:spPr bwMode="auto">
            <a:xfrm>
              <a:off x="4533" y="930"/>
              <a:ext cx="12" cy="75"/>
            </a:xfrm>
            <a:custGeom>
              <a:avLst/>
              <a:gdLst>
                <a:gd name="T0" fmla="*/ 5 w 23"/>
                <a:gd name="T1" fmla="*/ 0 h 148"/>
                <a:gd name="T2" fmla="*/ 0 w 23"/>
                <a:gd name="T3" fmla="*/ 148 h 148"/>
                <a:gd name="T4" fmla="*/ 20 w 23"/>
                <a:gd name="T5" fmla="*/ 148 h 148"/>
                <a:gd name="T6" fmla="*/ 23 w 23"/>
                <a:gd name="T7" fmla="*/ 3 h 148"/>
                <a:gd name="T8" fmla="*/ 5 w 23"/>
                <a:gd name="T9" fmla="*/ 0 h 148"/>
                <a:gd name="T10" fmla="*/ 5 w 23"/>
                <a:gd name="T11" fmla="*/ 0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148"/>
                <a:gd name="T20" fmla="*/ 23 w 23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148">
                  <a:moveTo>
                    <a:pt x="5" y="0"/>
                  </a:moveTo>
                  <a:lnTo>
                    <a:pt x="0" y="148"/>
                  </a:lnTo>
                  <a:lnTo>
                    <a:pt x="20" y="148"/>
                  </a:lnTo>
                  <a:lnTo>
                    <a:pt x="23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Freeform 35"/>
            <p:cNvSpPr>
              <a:spLocks/>
            </p:cNvSpPr>
            <p:nvPr/>
          </p:nvSpPr>
          <p:spPr bwMode="auto">
            <a:xfrm>
              <a:off x="4037" y="1409"/>
              <a:ext cx="64" cy="902"/>
            </a:xfrm>
            <a:custGeom>
              <a:avLst/>
              <a:gdLst>
                <a:gd name="T0" fmla="*/ 42 w 128"/>
                <a:gd name="T1" fmla="*/ 79 h 1806"/>
                <a:gd name="T2" fmla="*/ 0 w 128"/>
                <a:gd name="T3" fmla="*/ 1546 h 1806"/>
                <a:gd name="T4" fmla="*/ 0 w 128"/>
                <a:gd name="T5" fmla="*/ 1710 h 1806"/>
                <a:gd name="T6" fmla="*/ 27 w 128"/>
                <a:gd name="T7" fmla="*/ 1806 h 1806"/>
                <a:gd name="T8" fmla="*/ 50 w 128"/>
                <a:gd name="T9" fmla="*/ 1751 h 1806"/>
                <a:gd name="T10" fmla="*/ 86 w 128"/>
                <a:gd name="T11" fmla="*/ 132 h 1806"/>
                <a:gd name="T12" fmla="*/ 128 w 128"/>
                <a:gd name="T13" fmla="*/ 124 h 1806"/>
                <a:gd name="T14" fmla="*/ 89 w 128"/>
                <a:gd name="T15" fmla="*/ 60 h 1806"/>
                <a:gd name="T16" fmla="*/ 56 w 128"/>
                <a:gd name="T17" fmla="*/ 0 h 1806"/>
                <a:gd name="T18" fmla="*/ 42 w 128"/>
                <a:gd name="T19" fmla="*/ 79 h 1806"/>
                <a:gd name="T20" fmla="*/ 42 w 128"/>
                <a:gd name="T21" fmla="*/ 79 h 18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8"/>
                <a:gd name="T34" fmla="*/ 0 h 1806"/>
                <a:gd name="T35" fmla="*/ 128 w 128"/>
                <a:gd name="T36" fmla="*/ 1806 h 18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8" h="1806">
                  <a:moveTo>
                    <a:pt x="42" y="79"/>
                  </a:moveTo>
                  <a:lnTo>
                    <a:pt x="0" y="1546"/>
                  </a:lnTo>
                  <a:lnTo>
                    <a:pt x="0" y="1710"/>
                  </a:lnTo>
                  <a:lnTo>
                    <a:pt x="27" y="1806"/>
                  </a:lnTo>
                  <a:lnTo>
                    <a:pt x="50" y="1751"/>
                  </a:lnTo>
                  <a:lnTo>
                    <a:pt x="86" y="132"/>
                  </a:lnTo>
                  <a:lnTo>
                    <a:pt x="128" y="124"/>
                  </a:lnTo>
                  <a:lnTo>
                    <a:pt x="89" y="60"/>
                  </a:lnTo>
                  <a:lnTo>
                    <a:pt x="56" y="0"/>
                  </a:lnTo>
                  <a:lnTo>
                    <a:pt x="42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Freeform 36"/>
            <p:cNvSpPr>
              <a:spLocks/>
            </p:cNvSpPr>
            <p:nvPr/>
          </p:nvSpPr>
          <p:spPr bwMode="auto">
            <a:xfrm>
              <a:off x="4090" y="2313"/>
              <a:ext cx="606" cy="56"/>
            </a:xfrm>
            <a:custGeom>
              <a:avLst/>
              <a:gdLst>
                <a:gd name="T0" fmla="*/ 6 w 1212"/>
                <a:gd name="T1" fmla="*/ 50 h 111"/>
                <a:gd name="T2" fmla="*/ 0 w 1212"/>
                <a:gd name="T3" fmla="*/ 8 h 111"/>
                <a:gd name="T4" fmla="*/ 42 w 1212"/>
                <a:gd name="T5" fmla="*/ 0 h 111"/>
                <a:gd name="T6" fmla="*/ 1212 w 1212"/>
                <a:gd name="T7" fmla="*/ 42 h 111"/>
                <a:gd name="T8" fmla="*/ 1082 w 1212"/>
                <a:gd name="T9" fmla="*/ 103 h 111"/>
                <a:gd name="T10" fmla="*/ 538 w 1212"/>
                <a:gd name="T11" fmla="*/ 111 h 111"/>
                <a:gd name="T12" fmla="*/ 249 w 1212"/>
                <a:gd name="T13" fmla="*/ 106 h 111"/>
                <a:gd name="T14" fmla="*/ 73 w 1212"/>
                <a:gd name="T15" fmla="*/ 89 h 111"/>
                <a:gd name="T16" fmla="*/ 6 w 1212"/>
                <a:gd name="T17" fmla="*/ 50 h 111"/>
                <a:gd name="T18" fmla="*/ 6 w 1212"/>
                <a:gd name="T19" fmla="*/ 5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111"/>
                <a:gd name="T32" fmla="*/ 1212 w 1212"/>
                <a:gd name="T33" fmla="*/ 111 h 1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111">
                  <a:moveTo>
                    <a:pt x="6" y="50"/>
                  </a:moveTo>
                  <a:lnTo>
                    <a:pt x="0" y="8"/>
                  </a:lnTo>
                  <a:lnTo>
                    <a:pt x="42" y="0"/>
                  </a:lnTo>
                  <a:lnTo>
                    <a:pt x="1212" y="42"/>
                  </a:lnTo>
                  <a:lnTo>
                    <a:pt x="1082" y="103"/>
                  </a:lnTo>
                  <a:lnTo>
                    <a:pt x="538" y="111"/>
                  </a:lnTo>
                  <a:lnTo>
                    <a:pt x="249" y="106"/>
                  </a:lnTo>
                  <a:lnTo>
                    <a:pt x="73" y="89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9" name="Freeform 37"/>
            <p:cNvSpPr>
              <a:spLocks/>
            </p:cNvSpPr>
            <p:nvPr/>
          </p:nvSpPr>
          <p:spPr bwMode="auto">
            <a:xfrm>
              <a:off x="4096" y="1514"/>
              <a:ext cx="63" cy="777"/>
            </a:xfrm>
            <a:custGeom>
              <a:avLst/>
              <a:gdLst>
                <a:gd name="T0" fmla="*/ 19 w 127"/>
                <a:gd name="T1" fmla="*/ 0 h 1553"/>
                <a:gd name="T2" fmla="*/ 0 w 127"/>
                <a:gd name="T3" fmla="*/ 1553 h 1553"/>
                <a:gd name="T4" fmla="*/ 104 w 127"/>
                <a:gd name="T5" fmla="*/ 1516 h 1553"/>
                <a:gd name="T6" fmla="*/ 127 w 127"/>
                <a:gd name="T7" fmla="*/ 15 h 1553"/>
                <a:gd name="T8" fmla="*/ 19 w 127"/>
                <a:gd name="T9" fmla="*/ 0 h 1553"/>
                <a:gd name="T10" fmla="*/ 19 w 127"/>
                <a:gd name="T11" fmla="*/ 0 h 1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1553"/>
                <a:gd name="T20" fmla="*/ 127 w 127"/>
                <a:gd name="T21" fmla="*/ 1553 h 1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1553">
                  <a:moveTo>
                    <a:pt x="19" y="0"/>
                  </a:moveTo>
                  <a:lnTo>
                    <a:pt x="0" y="1553"/>
                  </a:lnTo>
                  <a:lnTo>
                    <a:pt x="104" y="1516"/>
                  </a:lnTo>
                  <a:lnTo>
                    <a:pt x="127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Freeform 38"/>
            <p:cNvSpPr>
              <a:spLocks/>
            </p:cNvSpPr>
            <p:nvPr/>
          </p:nvSpPr>
          <p:spPr bwMode="auto">
            <a:xfrm>
              <a:off x="4587" y="1034"/>
              <a:ext cx="55" cy="33"/>
            </a:xfrm>
            <a:custGeom>
              <a:avLst/>
              <a:gdLst>
                <a:gd name="T0" fmla="*/ 2 w 112"/>
                <a:gd name="T1" fmla="*/ 3 h 66"/>
                <a:gd name="T2" fmla="*/ 0 w 112"/>
                <a:gd name="T3" fmla="*/ 60 h 66"/>
                <a:gd name="T4" fmla="*/ 57 w 112"/>
                <a:gd name="T5" fmla="*/ 66 h 66"/>
                <a:gd name="T6" fmla="*/ 110 w 112"/>
                <a:gd name="T7" fmla="*/ 66 h 66"/>
                <a:gd name="T8" fmla="*/ 112 w 112"/>
                <a:gd name="T9" fmla="*/ 0 h 66"/>
                <a:gd name="T10" fmla="*/ 2 w 112"/>
                <a:gd name="T11" fmla="*/ 3 h 66"/>
                <a:gd name="T12" fmla="*/ 2 w 112"/>
                <a:gd name="T13" fmla="*/ 3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66"/>
                <a:gd name="T23" fmla="*/ 112 w 112"/>
                <a:gd name="T24" fmla="*/ 66 h 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66">
                  <a:moveTo>
                    <a:pt x="2" y="3"/>
                  </a:moveTo>
                  <a:lnTo>
                    <a:pt x="0" y="60"/>
                  </a:lnTo>
                  <a:lnTo>
                    <a:pt x="57" y="66"/>
                  </a:lnTo>
                  <a:lnTo>
                    <a:pt x="110" y="66"/>
                  </a:lnTo>
                  <a:lnTo>
                    <a:pt x="112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Text Box 39"/>
            <p:cNvSpPr txBox="1">
              <a:spLocks noChangeArrowheads="1"/>
            </p:cNvSpPr>
            <p:nvPr/>
          </p:nvSpPr>
          <p:spPr bwMode="auto">
            <a:xfrm>
              <a:off x="4115" y="1556"/>
              <a:ext cx="555" cy="7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200" b="1">
                  <a:solidFill>
                    <a:srgbClr val="CF0E30"/>
                  </a:solidFill>
                  <a:latin typeface="Book Antiqua" pitchFamily="18" charset="0"/>
                </a:rPr>
                <a:t>Pep</a:t>
              </a:r>
            </a:p>
            <a:p>
              <a:pPr algn="ctr">
                <a:lnSpc>
                  <a:spcPct val="80000"/>
                </a:lnSpc>
              </a:pPr>
              <a:r>
                <a:rPr lang="en-US" sz="2200" b="1">
                  <a:solidFill>
                    <a:srgbClr val="CF0E30"/>
                  </a:solidFill>
                  <a:latin typeface="Book Antiqua" pitchFamily="18" charset="0"/>
                </a:rPr>
                <a:t>Zone</a:t>
              </a:r>
            </a:p>
            <a:p>
              <a:pPr algn="ctr"/>
              <a:endParaRPr lang="en-US" sz="800" b="1">
                <a:solidFill>
                  <a:srgbClr val="CF0E30"/>
                </a:solidFill>
                <a:latin typeface="Book Antiqua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CF0E30"/>
                  </a:solidFill>
                  <a:latin typeface="Book Antiqua" pitchFamily="18" charset="0"/>
                </a:rPr>
                <a:t>5w-20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CF0E30"/>
                  </a:solidFill>
                  <a:latin typeface="Book Antiqua" pitchFamily="18" charset="0"/>
                </a:rPr>
                <a:t>Motor Oil</a:t>
              </a:r>
            </a:p>
          </p:txBody>
        </p:sp>
        <p:sp>
          <p:nvSpPr>
            <p:cNvPr id="47142" name="Freeform 40"/>
            <p:cNvSpPr>
              <a:spLocks/>
            </p:cNvSpPr>
            <p:nvPr/>
          </p:nvSpPr>
          <p:spPr bwMode="auto">
            <a:xfrm>
              <a:off x="4524" y="1791"/>
              <a:ext cx="728" cy="759"/>
            </a:xfrm>
            <a:custGeom>
              <a:avLst/>
              <a:gdLst>
                <a:gd name="T0" fmla="*/ 0 w 1456"/>
                <a:gd name="T1" fmla="*/ 867 h 1518"/>
                <a:gd name="T2" fmla="*/ 579 w 1456"/>
                <a:gd name="T3" fmla="*/ 0 h 1518"/>
                <a:gd name="T4" fmla="*/ 820 w 1456"/>
                <a:gd name="T5" fmla="*/ 11 h 1518"/>
                <a:gd name="T6" fmla="*/ 1018 w 1456"/>
                <a:gd name="T7" fmla="*/ 76 h 1518"/>
                <a:gd name="T8" fmla="*/ 1301 w 1456"/>
                <a:gd name="T9" fmla="*/ 274 h 1518"/>
                <a:gd name="T10" fmla="*/ 1436 w 1456"/>
                <a:gd name="T11" fmla="*/ 485 h 1518"/>
                <a:gd name="T12" fmla="*/ 1456 w 1456"/>
                <a:gd name="T13" fmla="*/ 609 h 1518"/>
                <a:gd name="T14" fmla="*/ 1456 w 1456"/>
                <a:gd name="T15" fmla="*/ 739 h 1518"/>
                <a:gd name="T16" fmla="*/ 1018 w 1456"/>
                <a:gd name="T17" fmla="*/ 1518 h 1518"/>
                <a:gd name="T18" fmla="*/ 820 w 1456"/>
                <a:gd name="T19" fmla="*/ 1229 h 1518"/>
                <a:gd name="T20" fmla="*/ 397 w 1456"/>
                <a:gd name="T21" fmla="*/ 914 h 1518"/>
                <a:gd name="T22" fmla="*/ 0 w 1456"/>
                <a:gd name="T23" fmla="*/ 867 h 1518"/>
                <a:gd name="T24" fmla="*/ 0 w 1456"/>
                <a:gd name="T25" fmla="*/ 867 h 15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6"/>
                <a:gd name="T40" fmla="*/ 0 h 1518"/>
                <a:gd name="T41" fmla="*/ 1456 w 1456"/>
                <a:gd name="T42" fmla="*/ 1518 h 15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6" h="1518">
                  <a:moveTo>
                    <a:pt x="0" y="867"/>
                  </a:moveTo>
                  <a:lnTo>
                    <a:pt x="579" y="0"/>
                  </a:lnTo>
                  <a:lnTo>
                    <a:pt x="820" y="11"/>
                  </a:lnTo>
                  <a:lnTo>
                    <a:pt x="1018" y="76"/>
                  </a:lnTo>
                  <a:lnTo>
                    <a:pt x="1301" y="274"/>
                  </a:lnTo>
                  <a:lnTo>
                    <a:pt x="1436" y="485"/>
                  </a:lnTo>
                  <a:lnTo>
                    <a:pt x="1456" y="609"/>
                  </a:lnTo>
                  <a:lnTo>
                    <a:pt x="1456" y="739"/>
                  </a:lnTo>
                  <a:lnTo>
                    <a:pt x="1018" y="1518"/>
                  </a:lnTo>
                  <a:lnTo>
                    <a:pt x="820" y="1229"/>
                  </a:lnTo>
                  <a:lnTo>
                    <a:pt x="397" y="914"/>
                  </a:lnTo>
                  <a:lnTo>
                    <a:pt x="0" y="867"/>
                  </a:lnTo>
                  <a:close/>
                </a:path>
              </a:pathLst>
            </a:custGeom>
            <a:solidFill>
              <a:srgbClr val="E5E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Freeform 41"/>
            <p:cNvSpPr>
              <a:spLocks/>
            </p:cNvSpPr>
            <p:nvPr/>
          </p:nvSpPr>
          <p:spPr bwMode="auto">
            <a:xfrm>
              <a:off x="4453" y="2214"/>
              <a:ext cx="589" cy="465"/>
            </a:xfrm>
            <a:custGeom>
              <a:avLst/>
              <a:gdLst>
                <a:gd name="T0" fmla="*/ 170 w 1177"/>
                <a:gd name="T1" fmla="*/ 15 h 930"/>
                <a:gd name="T2" fmla="*/ 98 w 1177"/>
                <a:gd name="T3" fmla="*/ 44 h 930"/>
                <a:gd name="T4" fmla="*/ 58 w 1177"/>
                <a:gd name="T5" fmla="*/ 78 h 930"/>
                <a:gd name="T6" fmla="*/ 31 w 1177"/>
                <a:gd name="T7" fmla="*/ 117 h 930"/>
                <a:gd name="T8" fmla="*/ 14 w 1177"/>
                <a:gd name="T9" fmla="*/ 155 h 930"/>
                <a:gd name="T10" fmla="*/ 4 w 1177"/>
                <a:gd name="T11" fmla="*/ 203 h 930"/>
                <a:gd name="T12" fmla="*/ 0 w 1177"/>
                <a:gd name="T13" fmla="*/ 289 h 930"/>
                <a:gd name="T14" fmla="*/ 14 w 1177"/>
                <a:gd name="T15" fmla="*/ 355 h 930"/>
                <a:gd name="T16" fmla="*/ 61 w 1177"/>
                <a:gd name="T17" fmla="*/ 455 h 930"/>
                <a:gd name="T18" fmla="*/ 161 w 1177"/>
                <a:gd name="T19" fmla="*/ 587 h 930"/>
                <a:gd name="T20" fmla="*/ 282 w 1177"/>
                <a:gd name="T21" fmla="*/ 703 h 930"/>
                <a:gd name="T22" fmla="*/ 430 w 1177"/>
                <a:gd name="T23" fmla="*/ 792 h 930"/>
                <a:gd name="T24" fmla="*/ 592 w 1177"/>
                <a:gd name="T25" fmla="*/ 873 h 930"/>
                <a:gd name="T26" fmla="*/ 706 w 1177"/>
                <a:gd name="T27" fmla="*/ 908 h 930"/>
                <a:gd name="T28" fmla="*/ 802 w 1177"/>
                <a:gd name="T29" fmla="*/ 925 h 930"/>
                <a:gd name="T30" fmla="*/ 910 w 1177"/>
                <a:gd name="T31" fmla="*/ 930 h 930"/>
                <a:gd name="T32" fmla="*/ 972 w 1177"/>
                <a:gd name="T33" fmla="*/ 920 h 930"/>
                <a:gd name="T34" fmla="*/ 1041 w 1177"/>
                <a:gd name="T35" fmla="*/ 899 h 930"/>
                <a:gd name="T36" fmla="*/ 1098 w 1177"/>
                <a:gd name="T37" fmla="*/ 859 h 930"/>
                <a:gd name="T38" fmla="*/ 1132 w 1177"/>
                <a:gd name="T39" fmla="*/ 800 h 930"/>
                <a:gd name="T40" fmla="*/ 1163 w 1177"/>
                <a:gd name="T41" fmla="*/ 731 h 930"/>
                <a:gd name="T42" fmla="*/ 1177 w 1177"/>
                <a:gd name="T43" fmla="*/ 681 h 930"/>
                <a:gd name="T44" fmla="*/ 1155 w 1177"/>
                <a:gd name="T45" fmla="*/ 596 h 930"/>
                <a:gd name="T46" fmla="*/ 1105 w 1177"/>
                <a:gd name="T47" fmla="*/ 487 h 930"/>
                <a:gd name="T48" fmla="*/ 985 w 1177"/>
                <a:gd name="T49" fmla="*/ 343 h 930"/>
                <a:gd name="T50" fmla="*/ 894 w 1177"/>
                <a:gd name="T51" fmla="*/ 261 h 930"/>
                <a:gd name="T52" fmla="*/ 772 w 1177"/>
                <a:gd name="T53" fmla="*/ 177 h 930"/>
                <a:gd name="T54" fmla="*/ 615 w 1177"/>
                <a:gd name="T55" fmla="*/ 83 h 930"/>
                <a:gd name="T56" fmla="*/ 426 w 1177"/>
                <a:gd name="T57" fmla="*/ 12 h 930"/>
                <a:gd name="T58" fmla="*/ 296 w 1177"/>
                <a:gd name="T59" fmla="*/ 0 h 930"/>
                <a:gd name="T60" fmla="*/ 170 w 1177"/>
                <a:gd name="T61" fmla="*/ 15 h 930"/>
                <a:gd name="T62" fmla="*/ 170 w 1177"/>
                <a:gd name="T63" fmla="*/ 15 h 93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77"/>
                <a:gd name="T97" fmla="*/ 0 h 930"/>
                <a:gd name="T98" fmla="*/ 1177 w 1177"/>
                <a:gd name="T99" fmla="*/ 930 h 93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77" h="930">
                  <a:moveTo>
                    <a:pt x="170" y="15"/>
                  </a:moveTo>
                  <a:lnTo>
                    <a:pt x="98" y="44"/>
                  </a:lnTo>
                  <a:lnTo>
                    <a:pt x="58" y="78"/>
                  </a:lnTo>
                  <a:lnTo>
                    <a:pt x="31" y="117"/>
                  </a:lnTo>
                  <a:lnTo>
                    <a:pt x="14" y="155"/>
                  </a:lnTo>
                  <a:lnTo>
                    <a:pt x="4" y="203"/>
                  </a:lnTo>
                  <a:lnTo>
                    <a:pt x="0" y="289"/>
                  </a:lnTo>
                  <a:lnTo>
                    <a:pt x="14" y="355"/>
                  </a:lnTo>
                  <a:lnTo>
                    <a:pt x="61" y="455"/>
                  </a:lnTo>
                  <a:lnTo>
                    <a:pt x="161" y="587"/>
                  </a:lnTo>
                  <a:lnTo>
                    <a:pt x="282" y="703"/>
                  </a:lnTo>
                  <a:lnTo>
                    <a:pt x="430" y="792"/>
                  </a:lnTo>
                  <a:lnTo>
                    <a:pt x="592" y="873"/>
                  </a:lnTo>
                  <a:lnTo>
                    <a:pt x="706" y="908"/>
                  </a:lnTo>
                  <a:lnTo>
                    <a:pt x="802" y="925"/>
                  </a:lnTo>
                  <a:lnTo>
                    <a:pt x="910" y="930"/>
                  </a:lnTo>
                  <a:lnTo>
                    <a:pt x="972" y="920"/>
                  </a:lnTo>
                  <a:lnTo>
                    <a:pt x="1041" y="899"/>
                  </a:lnTo>
                  <a:lnTo>
                    <a:pt x="1098" y="859"/>
                  </a:lnTo>
                  <a:lnTo>
                    <a:pt x="1132" y="800"/>
                  </a:lnTo>
                  <a:lnTo>
                    <a:pt x="1163" y="731"/>
                  </a:lnTo>
                  <a:lnTo>
                    <a:pt x="1177" y="681"/>
                  </a:lnTo>
                  <a:lnTo>
                    <a:pt x="1155" y="596"/>
                  </a:lnTo>
                  <a:lnTo>
                    <a:pt x="1105" y="487"/>
                  </a:lnTo>
                  <a:lnTo>
                    <a:pt x="985" y="343"/>
                  </a:lnTo>
                  <a:lnTo>
                    <a:pt x="894" y="261"/>
                  </a:lnTo>
                  <a:lnTo>
                    <a:pt x="772" y="177"/>
                  </a:lnTo>
                  <a:lnTo>
                    <a:pt x="615" y="83"/>
                  </a:lnTo>
                  <a:lnTo>
                    <a:pt x="426" y="12"/>
                  </a:lnTo>
                  <a:lnTo>
                    <a:pt x="296" y="0"/>
                  </a:lnTo>
                  <a:lnTo>
                    <a:pt x="170" y="15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Freeform 42"/>
            <p:cNvSpPr>
              <a:spLocks/>
            </p:cNvSpPr>
            <p:nvPr/>
          </p:nvSpPr>
          <p:spPr bwMode="auto">
            <a:xfrm>
              <a:off x="4474" y="2239"/>
              <a:ext cx="538" cy="410"/>
            </a:xfrm>
            <a:custGeom>
              <a:avLst/>
              <a:gdLst>
                <a:gd name="T0" fmla="*/ 0 w 1074"/>
                <a:gd name="T1" fmla="*/ 143 h 821"/>
                <a:gd name="T2" fmla="*/ 45 w 1074"/>
                <a:gd name="T3" fmla="*/ 74 h 821"/>
                <a:gd name="T4" fmla="*/ 89 w 1074"/>
                <a:gd name="T5" fmla="*/ 41 h 821"/>
                <a:gd name="T6" fmla="*/ 127 w 1074"/>
                <a:gd name="T7" fmla="*/ 21 h 821"/>
                <a:gd name="T8" fmla="*/ 175 w 1074"/>
                <a:gd name="T9" fmla="*/ 5 h 821"/>
                <a:gd name="T10" fmla="*/ 229 w 1074"/>
                <a:gd name="T11" fmla="*/ 0 h 821"/>
                <a:gd name="T12" fmla="*/ 293 w 1074"/>
                <a:gd name="T13" fmla="*/ 3 h 821"/>
                <a:gd name="T14" fmla="*/ 373 w 1074"/>
                <a:gd name="T15" fmla="*/ 13 h 821"/>
                <a:gd name="T16" fmla="*/ 481 w 1074"/>
                <a:gd name="T17" fmla="*/ 43 h 821"/>
                <a:gd name="T18" fmla="*/ 609 w 1074"/>
                <a:gd name="T19" fmla="*/ 102 h 821"/>
                <a:gd name="T20" fmla="*/ 698 w 1074"/>
                <a:gd name="T21" fmla="*/ 151 h 821"/>
                <a:gd name="T22" fmla="*/ 788 w 1074"/>
                <a:gd name="T23" fmla="*/ 212 h 821"/>
                <a:gd name="T24" fmla="*/ 882 w 1074"/>
                <a:gd name="T25" fmla="*/ 292 h 821"/>
                <a:gd name="T26" fmla="*/ 971 w 1074"/>
                <a:gd name="T27" fmla="*/ 392 h 821"/>
                <a:gd name="T28" fmla="*/ 1038 w 1074"/>
                <a:gd name="T29" fmla="*/ 484 h 821"/>
                <a:gd name="T30" fmla="*/ 1063 w 1074"/>
                <a:gd name="T31" fmla="*/ 556 h 821"/>
                <a:gd name="T32" fmla="*/ 1074 w 1074"/>
                <a:gd name="T33" fmla="*/ 605 h 821"/>
                <a:gd name="T34" fmla="*/ 1063 w 1074"/>
                <a:gd name="T35" fmla="*/ 664 h 821"/>
                <a:gd name="T36" fmla="*/ 1049 w 1074"/>
                <a:gd name="T37" fmla="*/ 728 h 821"/>
                <a:gd name="T38" fmla="*/ 983 w 1074"/>
                <a:gd name="T39" fmla="*/ 799 h 821"/>
                <a:gd name="T40" fmla="*/ 811 w 1074"/>
                <a:gd name="T41" fmla="*/ 821 h 821"/>
                <a:gd name="T42" fmla="*/ 597 w 1074"/>
                <a:gd name="T43" fmla="*/ 783 h 821"/>
                <a:gd name="T44" fmla="*/ 297 w 1074"/>
                <a:gd name="T45" fmla="*/ 630 h 821"/>
                <a:gd name="T46" fmla="*/ 48 w 1074"/>
                <a:gd name="T47" fmla="*/ 365 h 821"/>
                <a:gd name="T48" fmla="*/ 1 w 1074"/>
                <a:gd name="T49" fmla="*/ 212 h 821"/>
                <a:gd name="T50" fmla="*/ 0 w 1074"/>
                <a:gd name="T51" fmla="*/ 143 h 821"/>
                <a:gd name="T52" fmla="*/ 0 w 1074"/>
                <a:gd name="T53" fmla="*/ 143 h 8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74"/>
                <a:gd name="T82" fmla="*/ 0 h 821"/>
                <a:gd name="T83" fmla="*/ 1074 w 1074"/>
                <a:gd name="T84" fmla="*/ 821 h 8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74" h="821">
                  <a:moveTo>
                    <a:pt x="0" y="143"/>
                  </a:moveTo>
                  <a:lnTo>
                    <a:pt x="45" y="74"/>
                  </a:lnTo>
                  <a:lnTo>
                    <a:pt x="89" y="41"/>
                  </a:lnTo>
                  <a:lnTo>
                    <a:pt x="127" y="21"/>
                  </a:lnTo>
                  <a:lnTo>
                    <a:pt x="175" y="5"/>
                  </a:lnTo>
                  <a:lnTo>
                    <a:pt x="229" y="0"/>
                  </a:lnTo>
                  <a:lnTo>
                    <a:pt x="293" y="3"/>
                  </a:lnTo>
                  <a:lnTo>
                    <a:pt x="373" y="13"/>
                  </a:lnTo>
                  <a:lnTo>
                    <a:pt x="481" y="43"/>
                  </a:lnTo>
                  <a:lnTo>
                    <a:pt x="609" y="102"/>
                  </a:lnTo>
                  <a:lnTo>
                    <a:pt x="698" y="151"/>
                  </a:lnTo>
                  <a:lnTo>
                    <a:pt x="788" y="212"/>
                  </a:lnTo>
                  <a:lnTo>
                    <a:pt x="882" y="292"/>
                  </a:lnTo>
                  <a:lnTo>
                    <a:pt x="971" y="392"/>
                  </a:lnTo>
                  <a:lnTo>
                    <a:pt x="1038" y="484"/>
                  </a:lnTo>
                  <a:lnTo>
                    <a:pt x="1063" y="556"/>
                  </a:lnTo>
                  <a:lnTo>
                    <a:pt x="1074" y="605"/>
                  </a:lnTo>
                  <a:lnTo>
                    <a:pt x="1063" y="664"/>
                  </a:lnTo>
                  <a:lnTo>
                    <a:pt x="1049" y="728"/>
                  </a:lnTo>
                  <a:lnTo>
                    <a:pt x="983" y="799"/>
                  </a:lnTo>
                  <a:lnTo>
                    <a:pt x="811" y="821"/>
                  </a:lnTo>
                  <a:lnTo>
                    <a:pt x="597" y="783"/>
                  </a:lnTo>
                  <a:lnTo>
                    <a:pt x="297" y="630"/>
                  </a:lnTo>
                  <a:lnTo>
                    <a:pt x="48" y="365"/>
                  </a:lnTo>
                  <a:lnTo>
                    <a:pt x="1" y="212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Freeform 43"/>
            <p:cNvSpPr>
              <a:spLocks/>
            </p:cNvSpPr>
            <p:nvPr/>
          </p:nvSpPr>
          <p:spPr bwMode="auto">
            <a:xfrm>
              <a:off x="4705" y="2340"/>
              <a:ext cx="143" cy="107"/>
            </a:xfrm>
            <a:custGeom>
              <a:avLst/>
              <a:gdLst>
                <a:gd name="T0" fmla="*/ 108 w 287"/>
                <a:gd name="T1" fmla="*/ 192 h 213"/>
                <a:gd name="T2" fmla="*/ 58 w 287"/>
                <a:gd name="T3" fmla="*/ 169 h 213"/>
                <a:gd name="T4" fmla="*/ 29 w 287"/>
                <a:gd name="T5" fmla="*/ 145 h 213"/>
                <a:gd name="T6" fmla="*/ 4 w 287"/>
                <a:gd name="T7" fmla="*/ 97 h 213"/>
                <a:gd name="T8" fmla="*/ 0 w 287"/>
                <a:gd name="T9" fmla="*/ 62 h 213"/>
                <a:gd name="T10" fmla="*/ 11 w 287"/>
                <a:gd name="T11" fmla="*/ 30 h 213"/>
                <a:gd name="T12" fmla="*/ 29 w 287"/>
                <a:gd name="T13" fmla="*/ 11 h 213"/>
                <a:gd name="T14" fmla="*/ 54 w 287"/>
                <a:gd name="T15" fmla="*/ 3 h 213"/>
                <a:gd name="T16" fmla="*/ 83 w 287"/>
                <a:gd name="T17" fmla="*/ 0 h 213"/>
                <a:gd name="T18" fmla="*/ 129 w 287"/>
                <a:gd name="T19" fmla="*/ 5 h 213"/>
                <a:gd name="T20" fmla="*/ 182 w 287"/>
                <a:gd name="T21" fmla="*/ 23 h 213"/>
                <a:gd name="T22" fmla="*/ 235 w 287"/>
                <a:gd name="T23" fmla="*/ 61 h 213"/>
                <a:gd name="T24" fmla="*/ 268 w 287"/>
                <a:gd name="T25" fmla="*/ 98 h 213"/>
                <a:gd name="T26" fmla="*/ 287 w 287"/>
                <a:gd name="T27" fmla="*/ 142 h 213"/>
                <a:gd name="T28" fmla="*/ 287 w 287"/>
                <a:gd name="T29" fmla="*/ 169 h 213"/>
                <a:gd name="T30" fmla="*/ 276 w 287"/>
                <a:gd name="T31" fmla="*/ 197 h 213"/>
                <a:gd name="T32" fmla="*/ 256 w 287"/>
                <a:gd name="T33" fmla="*/ 210 h 213"/>
                <a:gd name="T34" fmla="*/ 221 w 287"/>
                <a:gd name="T35" fmla="*/ 213 h 213"/>
                <a:gd name="T36" fmla="*/ 184 w 287"/>
                <a:gd name="T37" fmla="*/ 210 h 213"/>
                <a:gd name="T38" fmla="*/ 213 w 287"/>
                <a:gd name="T39" fmla="*/ 188 h 213"/>
                <a:gd name="T40" fmla="*/ 234 w 287"/>
                <a:gd name="T41" fmla="*/ 149 h 213"/>
                <a:gd name="T42" fmla="*/ 97 w 287"/>
                <a:gd name="T43" fmla="*/ 75 h 213"/>
                <a:gd name="T44" fmla="*/ 87 w 287"/>
                <a:gd name="T45" fmla="*/ 166 h 213"/>
                <a:gd name="T46" fmla="*/ 108 w 287"/>
                <a:gd name="T47" fmla="*/ 192 h 213"/>
                <a:gd name="T48" fmla="*/ 108 w 287"/>
                <a:gd name="T49" fmla="*/ 192 h 2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7"/>
                <a:gd name="T76" fmla="*/ 0 h 213"/>
                <a:gd name="T77" fmla="*/ 287 w 287"/>
                <a:gd name="T78" fmla="*/ 213 h 21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7" h="213">
                  <a:moveTo>
                    <a:pt x="108" y="192"/>
                  </a:moveTo>
                  <a:lnTo>
                    <a:pt x="58" y="169"/>
                  </a:lnTo>
                  <a:lnTo>
                    <a:pt x="29" y="145"/>
                  </a:lnTo>
                  <a:lnTo>
                    <a:pt x="4" y="97"/>
                  </a:lnTo>
                  <a:lnTo>
                    <a:pt x="0" y="62"/>
                  </a:lnTo>
                  <a:lnTo>
                    <a:pt x="11" y="30"/>
                  </a:lnTo>
                  <a:lnTo>
                    <a:pt x="29" y="11"/>
                  </a:lnTo>
                  <a:lnTo>
                    <a:pt x="54" y="3"/>
                  </a:lnTo>
                  <a:lnTo>
                    <a:pt x="83" y="0"/>
                  </a:lnTo>
                  <a:lnTo>
                    <a:pt x="129" y="5"/>
                  </a:lnTo>
                  <a:lnTo>
                    <a:pt x="182" y="23"/>
                  </a:lnTo>
                  <a:lnTo>
                    <a:pt x="235" y="61"/>
                  </a:lnTo>
                  <a:lnTo>
                    <a:pt x="268" y="98"/>
                  </a:lnTo>
                  <a:lnTo>
                    <a:pt x="287" y="142"/>
                  </a:lnTo>
                  <a:lnTo>
                    <a:pt x="287" y="169"/>
                  </a:lnTo>
                  <a:lnTo>
                    <a:pt x="276" y="197"/>
                  </a:lnTo>
                  <a:lnTo>
                    <a:pt x="256" y="210"/>
                  </a:lnTo>
                  <a:lnTo>
                    <a:pt x="221" y="213"/>
                  </a:lnTo>
                  <a:lnTo>
                    <a:pt x="184" y="210"/>
                  </a:lnTo>
                  <a:lnTo>
                    <a:pt x="213" y="188"/>
                  </a:lnTo>
                  <a:lnTo>
                    <a:pt x="234" y="149"/>
                  </a:lnTo>
                  <a:lnTo>
                    <a:pt x="97" y="75"/>
                  </a:lnTo>
                  <a:lnTo>
                    <a:pt x="87" y="166"/>
                  </a:lnTo>
                  <a:lnTo>
                    <a:pt x="108" y="192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Freeform 44"/>
            <p:cNvSpPr>
              <a:spLocks/>
            </p:cNvSpPr>
            <p:nvPr/>
          </p:nvSpPr>
          <p:spPr bwMode="auto">
            <a:xfrm>
              <a:off x="4526" y="1882"/>
              <a:ext cx="300" cy="338"/>
            </a:xfrm>
            <a:custGeom>
              <a:avLst/>
              <a:gdLst>
                <a:gd name="T0" fmla="*/ 492 w 600"/>
                <a:gd name="T1" fmla="*/ 0 h 675"/>
                <a:gd name="T2" fmla="*/ 600 w 600"/>
                <a:gd name="T3" fmla="*/ 26 h 675"/>
                <a:gd name="T4" fmla="*/ 508 w 600"/>
                <a:gd name="T5" fmla="*/ 36 h 675"/>
                <a:gd name="T6" fmla="*/ 600 w 600"/>
                <a:gd name="T7" fmla="*/ 70 h 675"/>
                <a:gd name="T8" fmla="*/ 478 w 600"/>
                <a:gd name="T9" fmla="*/ 70 h 675"/>
                <a:gd name="T10" fmla="*/ 586 w 600"/>
                <a:gd name="T11" fmla="*/ 100 h 675"/>
                <a:gd name="T12" fmla="*/ 454 w 600"/>
                <a:gd name="T13" fmla="*/ 102 h 675"/>
                <a:gd name="T14" fmla="*/ 561 w 600"/>
                <a:gd name="T15" fmla="*/ 139 h 675"/>
                <a:gd name="T16" fmla="*/ 423 w 600"/>
                <a:gd name="T17" fmla="*/ 150 h 675"/>
                <a:gd name="T18" fmla="*/ 536 w 600"/>
                <a:gd name="T19" fmla="*/ 186 h 675"/>
                <a:gd name="T20" fmla="*/ 390 w 600"/>
                <a:gd name="T21" fmla="*/ 202 h 675"/>
                <a:gd name="T22" fmla="*/ 517 w 600"/>
                <a:gd name="T23" fmla="*/ 242 h 675"/>
                <a:gd name="T24" fmla="*/ 354 w 600"/>
                <a:gd name="T25" fmla="*/ 252 h 675"/>
                <a:gd name="T26" fmla="*/ 487 w 600"/>
                <a:gd name="T27" fmla="*/ 291 h 675"/>
                <a:gd name="T28" fmla="*/ 318 w 600"/>
                <a:gd name="T29" fmla="*/ 305 h 675"/>
                <a:gd name="T30" fmla="*/ 467 w 600"/>
                <a:gd name="T31" fmla="*/ 343 h 675"/>
                <a:gd name="T32" fmla="*/ 279 w 600"/>
                <a:gd name="T33" fmla="*/ 369 h 675"/>
                <a:gd name="T34" fmla="*/ 425 w 600"/>
                <a:gd name="T35" fmla="*/ 401 h 675"/>
                <a:gd name="T36" fmla="*/ 235 w 600"/>
                <a:gd name="T37" fmla="*/ 427 h 675"/>
                <a:gd name="T38" fmla="*/ 401 w 600"/>
                <a:gd name="T39" fmla="*/ 460 h 675"/>
                <a:gd name="T40" fmla="*/ 201 w 600"/>
                <a:gd name="T41" fmla="*/ 484 h 675"/>
                <a:gd name="T42" fmla="*/ 362 w 600"/>
                <a:gd name="T43" fmla="*/ 515 h 675"/>
                <a:gd name="T44" fmla="*/ 165 w 600"/>
                <a:gd name="T45" fmla="*/ 537 h 675"/>
                <a:gd name="T46" fmla="*/ 315 w 600"/>
                <a:gd name="T47" fmla="*/ 562 h 675"/>
                <a:gd name="T48" fmla="*/ 126 w 600"/>
                <a:gd name="T49" fmla="*/ 590 h 675"/>
                <a:gd name="T50" fmla="*/ 287 w 600"/>
                <a:gd name="T51" fmla="*/ 612 h 675"/>
                <a:gd name="T52" fmla="*/ 99 w 600"/>
                <a:gd name="T53" fmla="*/ 634 h 675"/>
                <a:gd name="T54" fmla="*/ 171 w 600"/>
                <a:gd name="T55" fmla="*/ 670 h 675"/>
                <a:gd name="T56" fmla="*/ 0 w 600"/>
                <a:gd name="T57" fmla="*/ 675 h 675"/>
                <a:gd name="T58" fmla="*/ 492 w 600"/>
                <a:gd name="T59" fmla="*/ 0 h 675"/>
                <a:gd name="T60" fmla="*/ 492 w 600"/>
                <a:gd name="T61" fmla="*/ 0 h 67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00"/>
                <a:gd name="T94" fmla="*/ 0 h 675"/>
                <a:gd name="T95" fmla="*/ 600 w 600"/>
                <a:gd name="T96" fmla="*/ 675 h 67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00" h="675">
                  <a:moveTo>
                    <a:pt x="492" y="0"/>
                  </a:moveTo>
                  <a:lnTo>
                    <a:pt x="600" y="26"/>
                  </a:lnTo>
                  <a:lnTo>
                    <a:pt x="508" y="36"/>
                  </a:lnTo>
                  <a:lnTo>
                    <a:pt x="600" y="70"/>
                  </a:lnTo>
                  <a:lnTo>
                    <a:pt x="478" y="70"/>
                  </a:lnTo>
                  <a:lnTo>
                    <a:pt x="586" y="100"/>
                  </a:lnTo>
                  <a:lnTo>
                    <a:pt x="454" y="102"/>
                  </a:lnTo>
                  <a:lnTo>
                    <a:pt x="561" y="139"/>
                  </a:lnTo>
                  <a:lnTo>
                    <a:pt x="423" y="150"/>
                  </a:lnTo>
                  <a:lnTo>
                    <a:pt x="536" y="186"/>
                  </a:lnTo>
                  <a:lnTo>
                    <a:pt x="390" y="202"/>
                  </a:lnTo>
                  <a:lnTo>
                    <a:pt x="517" y="242"/>
                  </a:lnTo>
                  <a:lnTo>
                    <a:pt x="354" y="252"/>
                  </a:lnTo>
                  <a:lnTo>
                    <a:pt x="487" y="291"/>
                  </a:lnTo>
                  <a:lnTo>
                    <a:pt x="318" y="305"/>
                  </a:lnTo>
                  <a:lnTo>
                    <a:pt x="467" y="343"/>
                  </a:lnTo>
                  <a:lnTo>
                    <a:pt x="279" y="369"/>
                  </a:lnTo>
                  <a:lnTo>
                    <a:pt x="425" y="401"/>
                  </a:lnTo>
                  <a:lnTo>
                    <a:pt x="235" y="427"/>
                  </a:lnTo>
                  <a:lnTo>
                    <a:pt x="401" y="460"/>
                  </a:lnTo>
                  <a:lnTo>
                    <a:pt x="201" y="484"/>
                  </a:lnTo>
                  <a:lnTo>
                    <a:pt x="362" y="515"/>
                  </a:lnTo>
                  <a:lnTo>
                    <a:pt x="165" y="537"/>
                  </a:lnTo>
                  <a:lnTo>
                    <a:pt x="315" y="562"/>
                  </a:lnTo>
                  <a:lnTo>
                    <a:pt x="126" y="590"/>
                  </a:lnTo>
                  <a:lnTo>
                    <a:pt x="287" y="612"/>
                  </a:lnTo>
                  <a:lnTo>
                    <a:pt x="99" y="634"/>
                  </a:lnTo>
                  <a:lnTo>
                    <a:pt x="171" y="670"/>
                  </a:lnTo>
                  <a:lnTo>
                    <a:pt x="0" y="675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Freeform 45"/>
            <p:cNvSpPr>
              <a:spLocks/>
            </p:cNvSpPr>
            <p:nvPr/>
          </p:nvSpPr>
          <p:spPr bwMode="auto">
            <a:xfrm>
              <a:off x="4838" y="1826"/>
              <a:ext cx="106" cy="75"/>
            </a:xfrm>
            <a:custGeom>
              <a:avLst/>
              <a:gdLst>
                <a:gd name="T0" fmla="*/ 11 w 213"/>
                <a:gd name="T1" fmla="*/ 78 h 150"/>
                <a:gd name="T2" fmla="*/ 0 w 213"/>
                <a:gd name="T3" fmla="*/ 108 h 150"/>
                <a:gd name="T4" fmla="*/ 14 w 213"/>
                <a:gd name="T5" fmla="*/ 127 h 150"/>
                <a:gd name="T6" fmla="*/ 45 w 213"/>
                <a:gd name="T7" fmla="*/ 144 h 150"/>
                <a:gd name="T8" fmla="*/ 78 w 213"/>
                <a:gd name="T9" fmla="*/ 150 h 150"/>
                <a:gd name="T10" fmla="*/ 126 w 213"/>
                <a:gd name="T11" fmla="*/ 149 h 150"/>
                <a:gd name="T12" fmla="*/ 161 w 213"/>
                <a:gd name="T13" fmla="*/ 122 h 150"/>
                <a:gd name="T14" fmla="*/ 189 w 213"/>
                <a:gd name="T15" fmla="*/ 78 h 150"/>
                <a:gd name="T16" fmla="*/ 213 w 213"/>
                <a:gd name="T17" fmla="*/ 9 h 150"/>
                <a:gd name="T18" fmla="*/ 172 w 213"/>
                <a:gd name="T19" fmla="*/ 0 h 150"/>
                <a:gd name="T20" fmla="*/ 136 w 213"/>
                <a:gd name="T21" fmla="*/ 5 h 150"/>
                <a:gd name="T22" fmla="*/ 141 w 213"/>
                <a:gd name="T23" fmla="*/ 30 h 150"/>
                <a:gd name="T24" fmla="*/ 116 w 213"/>
                <a:gd name="T25" fmla="*/ 67 h 150"/>
                <a:gd name="T26" fmla="*/ 80 w 213"/>
                <a:gd name="T27" fmla="*/ 88 h 150"/>
                <a:gd name="T28" fmla="*/ 54 w 213"/>
                <a:gd name="T29" fmla="*/ 88 h 150"/>
                <a:gd name="T30" fmla="*/ 37 w 213"/>
                <a:gd name="T31" fmla="*/ 58 h 150"/>
                <a:gd name="T32" fmla="*/ 11 w 213"/>
                <a:gd name="T33" fmla="*/ 78 h 150"/>
                <a:gd name="T34" fmla="*/ 11 w 213"/>
                <a:gd name="T35" fmla="*/ 78 h 1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3"/>
                <a:gd name="T55" fmla="*/ 0 h 150"/>
                <a:gd name="T56" fmla="*/ 213 w 213"/>
                <a:gd name="T57" fmla="*/ 150 h 1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3" h="150">
                  <a:moveTo>
                    <a:pt x="11" y="78"/>
                  </a:moveTo>
                  <a:lnTo>
                    <a:pt x="0" y="108"/>
                  </a:lnTo>
                  <a:lnTo>
                    <a:pt x="14" y="127"/>
                  </a:lnTo>
                  <a:lnTo>
                    <a:pt x="45" y="144"/>
                  </a:lnTo>
                  <a:lnTo>
                    <a:pt x="78" y="150"/>
                  </a:lnTo>
                  <a:lnTo>
                    <a:pt x="126" y="149"/>
                  </a:lnTo>
                  <a:lnTo>
                    <a:pt x="161" y="122"/>
                  </a:lnTo>
                  <a:lnTo>
                    <a:pt x="189" y="78"/>
                  </a:lnTo>
                  <a:lnTo>
                    <a:pt x="213" y="9"/>
                  </a:lnTo>
                  <a:lnTo>
                    <a:pt x="172" y="0"/>
                  </a:lnTo>
                  <a:lnTo>
                    <a:pt x="136" y="5"/>
                  </a:lnTo>
                  <a:lnTo>
                    <a:pt x="141" y="30"/>
                  </a:lnTo>
                  <a:lnTo>
                    <a:pt x="116" y="67"/>
                  </a:lnTo>
                  <a:lnTo>
                    <a:pt x="80" y="88"/>
                  </a:lnTo>
                  <a:lnTo>
                    <a:pt x="54" y="88"/>
                  </a:lnTo>
                  <a:lnTo>
                    <a:pt x="37" y="58"/>
                  </a:lnTo>
                  <a:lnTo>
                    <a:pt x="11" y="78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Freeform 46"/>
            <p:cNvSpPr>
              <a:spLocks/>
            </p:cNvSpPr>
            <p:nvPr/>
          </p:nvSpPr>
          <p:spPr bwMode="auto">
            <a:xfrm>
              <a:off x="4781" y="1818"/>
              <a:ext cx="65" cy="61"/>
            </a:xfrm>
            <a:custGeom>
              <a:avLst/>
              <a:gdLst>
                <a:gd name="T0" fmla="*/ 128 w 128"/>
                <a:gd name="T1" fmla="*/ 0 h 123"/>
                <a:gd name="T2" fmla="*/ 122 w 128"/>
                <a:gd name="T3" fmla="*/ 36 h 123"/>
                <a:gd name="T4" fmla="*/ 97 w 128"/>
                <a:gd name="T5" fmla="*/ 83 h 123"/>
                <a:gd name="T6" fmla="*/ 69 w 128"/>
                <a:gd name="T7" fmla="*/ 108 h 123"/>
                <a:gd name="T8" fmla="*/ 0 w 128"/>
                <a:gd name="T9" fmla="*/ 123 h 123"/>
                <a:gd name="T10" fmla="*/ 16 w 128"/>
                <a:gd name="T11" fmla="*/ 80 h 123"/>
                <a:gd name="T12" fmla="*/ 75 w 128"/>
                <a:gd name="T13" fmla="*/ 69 h 123"/>
                <a:gd name="T14" fmla="*/ 94 w 128"/>
                <a:gd name="T15" fmla="*/ 41 h 123"/>
                <a:gd name="T16" fmla="*/ 113 w 128"/>
                <a:gd name="T17" fmla="*/ 2 h 123"/>
                <a:gd name="T18" fmla="*/ 128 w 128"/>
                <a:gd name="T19" fmla="*/ 0 h 123"/>
                <a:gd name="T20" fmla="*/ 128 w 128"/>
                <a:gd name="T21" fmla="*/ 0 h 1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8"/>
                <a:gd name="T34" fmla="*/ 0 h 123"/>
                <a:gd name="T35" fmla="*/ 128 w 128"/>
                <a:gd name="T36" fmla="*/ 123 h 1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8" h="123">
                  <a:moveTo>
                    <a:pt x="128" y="0"/>
                  </a:moveTo>
                  <a:lnTo>
                    <a:pt x="122" y="36"/>
                  </a:lnTo>
                  <a:lnTo>
                    <a:pt x="97" y="83"/>
                  </a:lnTo>
                  <a:lnTo>
                    <a:pt x="69" y="108"/>
                  </a:lnTo>
                  <a:lnTo>
                    <a:pt x="0" y="123"/>
                  </a:lnTo>
                  <a:lnTo>
                    <a:pt x="16" y="80"/>
                  </a:lnTo>
                  <a:lnTo>
                    <a:pt x="75" y="69"/>
                  </a:lnTo>
                  <a:lnTo>
                    <a:pt x="94" y="41"/>
                  </a:lnTo>
                  <a:lnTo>
                    <a:pt x="113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Freeform 47"/>
            <p:cNvSpPr>
              <a:spLocks/>
            </p:cNvSpPr>
            <p:nvPr/>
          </p:nvSpPr>
          <p:spPr bwMode="auto">
            <a:xfrm>
              <a:off x="4926" y="1857"/>
              <a:ext cx="103" cy="80"/>
            </a:xfrm>
            <a:custGeom>
              <a:avLst/>
              <a:gdLst>
                <a:gd name="T0" fmla="*/ 0 w 205"/>
                <a:gd name="T1" fmla="*/ 56 h 161"/>
                <a:gd name="T2" fmla="*/ 0 w 205"/>
                <a:gd name="T3" fmla="*/ 88 h 161"/>
                <a:gd name="T4" fmla="*/ 14 w 205"/>
                <a:gd name="T5" fmla="*/ 119 h 161"/>
                <a:gd name="T6" fmla="*/ 58 w 205"/>
                <a:gd name="T7" fmla="*/ 149 h 161"/>
                <a:gd name="T8" fmla="*/ 100 w 205"/>
                <a:gd name="T9" fmla="*/ 161 h 161"/>
                <a:gd name="T10" fmla="*/ 145 w 205"/>
                <a:gd name="T11" fmla="*/ 147 h 161"/>
                <a:gd name="T12" fmla="*/ 180 w 205"/>
                <a:gd name="T13" fmla="*/ 118 h 161"/>
                <a:gd name="T14" fmla="*/ 205 w 205"/>
                <a:gd name="T15" fmla="*/ 22 h 161"/>
                <a:gd name="T16" fmla="*/ 183 w 205"/>
                <a:gd name="T17" fmla="*/ 0 h 161"/>
                <a:gd name="T18" fmla="*/ 155 w 205"/>
                <a:gd name="T19" fmla="*/ 22 h 161"/>
                <a:gd name="T20" fmla="*/ 116 w 205"/>
                <a:gd name="T21" fmla="*/ 60 h 161"/>
                <a:gd name="T22" fmla="*/ 67 w 205"/>
                <a:gd name="T23" fmla="*/ 69 h 161"/>
                <a:gd name="T24" fmla="*/ 0 w 205"/>
                <a:gd name="T25" fmla="*/ 56 h 161"/>
                <a:gd name="T26" fmla="*/ 0 w 205"/>
                <a:gd name="T27" fmla="*/ 56 h 1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5"/>
                <a:gd name="T43" fmla="*/ 0 h 161"/>
                <a:gd name="T44" fmla="*/ 205 w 205"/>
                <a:gd name="T45" fmla="*/ 161 h 1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5" h="161">
                  <a:moveTo>
                    <a:pt x="0" y="56"/>
                  </a:moveTo>
                  <a:lnTo>
                    <a:pt x="0" y="88"/>
                  </a:lnTo>
                  <a:lnTo>
                    <a:pt x="14" y="119"/>
                  </a:lnTo>
                  <a:lnTo>
                    <a:pt x="58" y="149"/>
                  </a:lnTo>
                  <a:lnTo>
                    <a:pt x="100" y="161"/>
                  </a:lnTo>
                  <a:lnTo>
                    <a:pt x="145" y="147"/>
                  </a:lnTo>
                  <a:lnTo>
                    <a:pt x="180" y="118"/>
                  </a:lnTo>
                  <a:lnTo>
                    <a:pt x="205" y="22"/>
                  </a:lnTo>
                  <a:lnTo>
                    <a:pt x="183" y="0"/>
                  </a:lnTo>
                  <a:lnTo>
                    <a:pt x="155" y="22"/>
                  </a:lnTo>
                  <a:lnTo>
                    <a:pt x="116" y="60"/>
                  </a:lnTo>
                  <a:lnTo>
                    <a:pt x="67" y="69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Freeform 48"/>
            <p:cNvSpPr>
              <a:spLocks/>
            </p:cNvSpPr>
            <p:nvPr/>
          </p:nvSpPr>
          <p:spPr bwMode="auto">
            <a:xfrm>
              <a:off x="5031" y="1882"/>
              <a:ext cx="90" cy="109"/>
            </a:xfrm>
            <a:custGeom>
              <a:avLst/>
              <a:gdLst>
                <a:gd name="T0" fmla="*/ 80 w 181"/>
                <a:gd name="T1" fmla="*/ 0 h 217"/>
                <a:gd name="T2" fmla="*/ 38 w 181"/>
                <a:gd name="T3" fmla="*/ 26 h 217"/>
                <a:gd name="T4" fmla="*/ 13 w 181"/>
                <a:gd name="T5" fmla="*/ 51 h 217"/>
                <a:gd name="T6" fmla="*/ 0 w 181"/>
                <a:gd name="T7" fmla="*/ 111 h 217"/>
                <a:gd name="T8" fmla="*/ 10 w 181"/>
                <a:gd name="T9" fmla="*/ 149 h 217"/>
                <a:gd name="T10" fmla="*/ 27 w 181"/>
                <a:gd name="T11" fmla="*/ 181 h 217"/>
                <a:gd name="T12" fmla="*/ 62 w 181"/>
                <a:gd name="T13" fmla="*/ 203 h 217"/>
                <a:gd name="T14" fmla="*/ 120 w 181"/>
                <a:gd name="T15" fmla="*/ 217 h 217"/>
                <a:gd name="T16" fmla="*/ 145 w 181"/>
                <a:gd name="T17" fmla="*/ 213 h 217"/>
                <a:gd name="T18" fmla="*/ 85 w 181"/>
                <a:gd name="T19" fmla="*/ 149 h 217"/>
                <a:gd name="T20" fmla="*/ 73 w 181"/>
                <a:gd name="T21" fmla="*/ 116 h 217"/>
                <a:gd name="T22" fmla="*/ 98 w 181"/>
                <a:gd name="T23" fmla="*/ 119 h 217"/>
                <a:gd name="T24" fmla="*/ 140 w 181"/>
                <a:gd name="T25" fmla="*/ 145 h 217"/>
                <a:gd name="T26" fmla="*/ 176 w 181"/>
                <a:gd name="T27" fmla="*/ 102 h 217"/>
                <a:gd name="T28" fmla="*/ 181 w 181"/>
                <a:gd name="T29" fmla="*/ 72 h 217"/>
                <a:gd name="T30" fmla="*/ 156 w 181"/>
                <a:gd name="T31" fmla="*/ 37 h 217"/>
                <a:gd name="T32" fmla="*/ 80 w 181"/>
                <a:gd name="T33" fmla="*/ 0 h 217"/>
                <a:gd name="T34" fmla="*/ 80 w 181"/>
                <a:gd name="T35" fmla="*/ 0 h 2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1"/>
                <a:gd name="T55" fmla="*/ 0 h 217"/>
                <a:gd name="T56" fmla="*/ 181 w 181"/>
                <a:gd name="T57" fmla="*/ 217 h 2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1" h="217">
                  <a:moveTo>
                    <a:pt x="80" y="0"/>
                  </a:moveTo>
                  <a:lnTo>
                    <a:pt x="38" y="26"/>
                  </a:lnTo>
                  <a:lnTo>
                    <a:pt x="13" y="51"/>
                  </a:lnTo>
                  <a:lnTo>
                    <a:pt x="0" y="111"/>
                  </a:lnTo>
                  <a:lnTo>
                    <a:pt x="10" y="149"/>
                  </a:lnTo>
                  <a:lnTo>
                    <a:pt x="27" y="181"/>
                  </a:lnTo>
                  <a:lnTo>
                    <a:pt x="62" y="203"/>
                  </a:lnTo>
                  <a:lnTo>
                    <a:pt x="120" y="217"/>
                  </a:lnTo>
                  <a:lnTo>
                    <a:pt x="145" y="213"/>
                  </a:lnTo>
                  <a:lnTo>
                    <a:pt x="85" y="149"/>
                  </a:lnTo>
                  <a:lnTo>
                    <a:pt x="73" y="116"/>
                  </a:lnTo>
                  <a:lnTo>
                    <a:pt x="98" y="119"/>
                  </a:lnTo>
                  <a:lnTo>
                    <a:pt x="140" y="145"/>
                  </a:lnTo>
                  <a:lnTo>
                    <a:pt x="176" y="102"/>
                  </a:lnTo>
                  <a:lnTo>
                    <a:pt x="181" y="72"/>
                  </a:lnTo>
                  <a:lnTo>
                    <a:pt x="156" y="3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Freeform 49"/>
            <p:cNvSpPr>
              <a:spLocks/>
            </p:cNvSpPr>
            <p:nvPr/>
          </p:nvSpPr>
          <p:spPr bwMode="auto">
            <a:xfrm>
              <a:off x="5128" y="1953"/>
              <a:ext cx="78" cy="118"/>
            </a:xfrm>
            <a:custGeom>
              <a:avLst/>
              <a:gdLst>
                <a:gd name="T0" fmla="*/ 67 w 155"/>
                <a:gd name="T1" fmla="*/ 236 h 236"/>
                <a:gd name="T2" fmla="*/ 18 w 155"/>
                <a:gd name="T3" fmla="*/ 188 h 236"/>
                <a:gd name="T4" fmla="*/ 0 w 155"/>
                <a:gd name="T5" fmla="*/ 125 h 236"/>
                <a:gd name="T6" fmla="*/ 0 w 155"/>
                <a:gd name="T7" fmla="*/ 80 h 236"/>
                <a:gd name="T8" fmla="*/ 8 w 155"/>
                <a:gd name="T9" fmla="*/ 40 h 236"/>
                <a:gd name="T10" fmla="*/ 34 w 155"/>
                <a:gd name="T11" fmla="*/ 12 h 236"/>
                <a:gd name="T12" fmla="*/ 70 w 155"/>
                <a:gd name="T13" fmla="*/ 0 h 236"/>
                <a:gd name="T14" fmla="*/ 97 w 155"/>
                <a:gd name="T15" fmla="*/ 14 h 236"/>
                <a:gd name="T16" fmla="*/ 130 w 155"/>
                <a:gd name="T17" fmla="*/ 28 h 236"/>
                <a:gd name="T18" fmla="*/ 155 w 155"/>
                <a:gd name="T19" fmla="*/ 72 h 236"/>
                <a:gd name="T20" fmla="*/ 136 w 155"/>
                <a:gd name="T21" fmla="*/ 100 h 236"/>
                <a:gd name="T22" fmla="*/ 101 w 155"/>
                <a:gd name="T23" fmla="*/ 178 h 236"/>
                <a:gd name="T24" fmla="*/ 65 w 155"/>
                <a:gd name="T25" fmla="*/ 134 h 236"/>
                <a:gd name="T26" fmla="*/ 95 w 155"/>
                <a:gd name="T27" fmla="*/ 199 h 236"/>
                <a:gd name="T28" fmla="*/ 91 w 155"/>
                <a:gd name="T29" fmla="*/ 228 h 236"/>
                <a:gd name="T30" fmla="*/ 67 w 155"/>
                <a:gd name="T31" fmla="*/ 236 h 236"/>
                <a:gd name="T32" fmla="*/ 67 w 155"/>
                <a:gd name="T33" fmla="*/ 236 h 2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5"/>
                <a:gd name="T52" fmla="*/ 0 h 236"/>
                <a:gd name="T53" fmla="*/ 155 w 155"/>
                <a:gd name="T54" fmla="*/ 236 h 2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5" h="236">
                  <a:moveTo>
                    <a:pt x="67" y="236"/>
                  </a:moveTo>
                  <a:lnTo>
                    <a:pt x="18" y="188"/>
                  </a:lnTo>
                  <a:lnTo>
                    <a:pt x="0" y="125"/>
                  </a:lnTo>
                  <a:lnTo>
                    <a:pt x="0" y="80"/>
                  </a:lnTo>
                  <a:lnTo>
                    <a:pt x="8" y="40"/>
                  </a:lnTo>
                  <a:lnTo>
                    <a:pt x="34" y="12"/>
                  </a:lnTo>
                  <a:lnTo>
                    <a:pt x="70" y="0"/>
                  </a:lnTo>
                  <a:lnTo>
                    <a:pt x="97" y="14"/>
                  </a:lnTo>
                  <a:lnTo>
                    <a:pt x="130" y="28"/>
                  </a:lnTo>
                  <a:lnTo>
                    <a:pt x="155" y="72"/>
                  </a:lnTo>
                  <a:lnTo>
                    <a:pt x="136" y="100"/>
                  </a:lnTo>
                  <a:lnTo>
                    <a:pt x="101" y="178"/>
                  </a:lnTo>
                  <a:lnTo>
                    <a:pt x="65" y="134"/>
                  </a:lnTo>
                  <a:lnTo>
                    <a:pt x="95" y="199"/>
                  </a:lnTo>
                  <a:lnTo>
                    <a:pt x="91" y="228"/>
                  </a:lnTo>
                  <a:lnTo>
                    <a:pt x="67" y="236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Freeform 50"/>
            <p:cNvSpPr>
              <a:spLocks/>
            </p:cNvSpPr>
            <p:nvPr/>
          </p:nvSpPr>
          <p:spPr bwMode="auto">
            <a:xfrm>
              <a:off x="4939" y="2000"/>
              <a:ext cx="289" cy="474"/>
            </a:xfrm>
            <a:custGeom>
              <a:avLst/>
              <a:gdLst>
                <a:gd name="T0" fmla="*/ 76 w 578"/>
                <a:gd name="T1" fmla="*/ 837 h 947"/>
                <a:gd name="T2" fmla="*/ 0 w 578"/>
                <a:gd name="T3" fmla="*/ 745 h 947"/>
                <a:gd name="T4" fmla="*/ 122 w 578"/>
                <a:gd name="T5" fmla="*/ 812 h 947"/>
                <a:gd name="T6" fmla="*/ 25 w 578"/>
                <a:gd name="T7" fmla="*/ 676 h 947"/>
                <a:gd name="T8" fmla="*/ 150 w 578"/>
                <a:gd name="T9" fmla="*/ 764 h 947"/>
                <a:gd name="T10" fmla="*/ 54 w 578"/>
                <a:gd name="T11" fmla="*/ 615 h 947"/>
                <a:gd name="T12" fmla="*/ 178 w 578"/>
                <a:gd name="T13" fmla="*/ 695 h 947"/>
                <a:gd name="T14" fmla="*/ 87 w 578"/>
                <a:gd name="T15" fmla="*/ 548 h 947"/>
                <a:gd name="T16" fmla="*/ 213 w 578"/>
                <a:gd name="T17" fmla="*/ 642 h 947"/>
                <a:gd name="T18" fmla="*/ 131 w 578"/>
                <a:gd name="T19" fmla="*/ 494 h 947"/>
                <a:gd name="T20" fmla="*/ 253 w 578"/>
                <a:gd name="T21" fmla="*/ 579 h 947"/>
                <a:gd name="T22" fmla="*/ 170 w 578"/>
                <a:gd name="T23" fmla="*/ 426 h 947"/>
                <a:gd name="T24" fmla="*/ 294 w 578"/>
                <a:gd name="T25" fmla="*/ 513 h 947"/>
                <a:gd name="T26" fmla="*/ 205 w 578"/>
                <a:gd name="T27" fmla="*/ 363 h 947"/>
                <a:gd name="T28" fmla="*/ 330 w 578"/>
                <a:gd name="T29" fmla="*/ 449 h 947"/>
                <a:gd name="T30" fmla="*/ 233 w 578"/>
                <a:gd name="T31" fmla="*/ 314 h 947"/>
                <a:gd name="T32" fmla="*/ 358 w 578"/>
                <a:gd name="T33" fmla="*/ 397 h 947"/>
                <a:gd name="T34" fmla="*/ 261 w 578"/>
                <a:gd name="T35" fmla="*/ 266 h 947"/>
                <a:gd name="T36" fmla="*/ 391 w 578"/>
                <a:gd name="T37" fmla="*/ 343 h 947"/>
                <a:gd name="T38" fmla="*/ 296 w 578"/>
                <a:gd name="T39" fmla="*/ 200 h 947"/>
                <a:gd name="T40" fmla="*/ 413 w 578"/>
                <a:gd name="T41" fmla="*/ 289 h 947"/>
                <a:gd name="T42" fmla="*/ 333 w 578"/>
                <a:gd name="T43" fmla="*/ 144 h 947"/>
                <a:gd name="T44" fmla="*/ 440 w 578"/>
                <a:gd name="T45" fmla="*/ 238 h 947"/>
                <a:gd name="T46" fmla="*/ 360 w 578"/>
                <a:gd name="T47" fmla="*/ 101 h 947"/>
                <a:gd name="T48" fmla="*/ 446 w 578"/>
                <a:gd name="T49" fmla="*/ 173 h 947"/>
                <a:gd name="T50" fmla="*/ 476 w 578"/>
                <a:gd name="T51" fmla="*/ 164 h 947"/>
                <a:gd name="T52" fmla="*/ 556 w 578"/>
                <a:gd name="T53" fmla="*/ 0 h 947"/>
                <a:gd name="T54" fmla="*/ 578 w 578"/>
                <a:gd name="T55" fmla="*/ 50 h 947"/>
                <a:gd name="T56" fmla="*/ 542 w 578"/>
                <a:gd name="T57" fmla="*/ 159 h 947"/>
                <a:gd name="T58" fmla="*/ 537 w 578"/>
                <a:gd name="T59" fmla="*/ 263 h 947"/>
                <a:gd name="T60" fmla="*/ 152 w 578"/>
                <a:gd name="T61" fmla="*/ 947 h 947"/>
                <a:gd name="T62" fmla="*/ 76 w 578"/>
                <a:gd name="T63" fmla="*/ 837 h 947"/>
                <a:gd name="T64" fmla="*/ 76 w 578"/>
                <a:gd name="T65" fmla="*/ 837 h 9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78"/>
                <a:gd name="T100" fmla="*/ 0 h 947"/>
                <a:gd name="T101" fmla="*/ 578 w 578"/>
                <a:gd name="T102" fmla="*/ 947 h 94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78" h="947">
                  <a:moveTo>
                    <a:pt x="76" y="837"/>
                  </a:moveTo>
                  <a:lnTo>
                    <a:pt x="0" y="745"/>
                  </a:lnTo>
                  <a:lnTo>
                    <a:pt x="122" y="812"/>
                  </a:lnTo>
                  <a:lnTo>
                    <a:pt x="25" y="676"/>
                  </a:lnTo>
                  <a:lnTo>
                    <a:pt x="150" y="764"/>
                  </a:lnTo>
                  <a:lnTo>
                    <a:pt x="54" y="615"/>
                  </a:lnTo>
                  <a:lnTo>
                    <a:pt x="178" y="695"/>
                  </a:lnTo>
                  <a:lnTo>
                    <a:pt x="87" y="548"/>
                  </a:lnTo>
                  <a:lnTo>
                    <a:pt x="213" y="642"/>
                  </a:lnTo>
                  <a:lnTo>
                    <a:pt x="131" y="494"/>
                  </a:lnTo>
                  <a:lnTo>
                    <a:pt x="253" y="579"/>
                  </a:lnTo>
                  <a:lnTo>
                    <a:pt x="170" y="426"/>
                  </a:lnTo>
                  <a:lnTo>
                    <a:pt x="294" y="513"/>
                  </a:lnTo>
                  <a:lnTo>
                    <a:pt x="205" y="363"/>
                  </a:lnTo>
                  <a:lnTo>
                    <a:pt x="330" y="449"/>
                  </a:lnTo>
                  <a:lnTo>
                    <a:pt x="233" y="314"/>
                  </a:lnTo>
                  <a:lnTo>
                    <a:pt x="358" y="397"/>
                  </a:lnTo>
                  <a:lnTo>
                    <a:pt x="261" y="266"/>
                  </a:lnTo>
                  <a:lnTo>
                    <a:pt x="391" y="343"/>
                  </a:lnTo>
                  <a:lnTo>
                    <a:pt x="296" y="200"/>
                  </a:lnTo>
                  <a:lnTo>
                    <a:pt x="413" y="289"/>
                  </a:lnTo>
                  <a:lnTo>
                    <a:pt x="333" y="144"/>
                  </a:lnTo>
                  <a:lnTo>
                    <a:pt x="440" y="238"/>
                  </a:lnTo>
                  <a:lnTo>
                    <a:pt x="360" y="101"/>
                  </a:lnTo>
                  <a:lnTo>
                    <a:pt x="446" y="173"/>
                  </a:lnTo>
                  <a:lnTo>
                    <a:pt x="476" y="164"/>
                  </a:lnTo>
                  <a:lnTo>
                    <a:pt x="556" y="0"/>
                  </a:lnTo>
                  <a:lnTo>
                    <a:pt x="578" y="50"/>
                  </a:lnTo>
                  <a:lnTo>
                    <a:pt x="542" y="159"/>
                  </a:lnTo>
                  <a:lnTo>
                    <a:pt x="537" y="263"/>
                  </a:lnTo>
                  <a:lnTo>
                    <a:pt x="152" y="947"/>
                  </a:lnTo>
                  <a:lnTo>
                    <a:pt x="76" y="837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Freeform 51"/>
            <p:cNvSpPr>
              <a:spLocks/>
            </p:cNvSpPr>
            <p:nvPr/>
          </p:nvSpPr>
          <p:spPr bwMode="auto">
            <a:xfrm>
              <a:off x="4514" y="1785"/>
              <a:ext cx="743" cy="449"/>
            </a:xfrm>
            <a:custGeom>
              <a:avLst/>
              <a:gdLst>
                <a:gd name="T0" fmla="*/ 0 w 1485"/>
                <a:gd name="T1" fmla="*/ 897 h 897"/>
                <a:gd name="T2" fmla="*/ 98 w 1485"/>
                <a:gd name="T3" fmla="*/ 861 h 897"/>
                <a:gd name="T4" fmla="*/ 631 w 1485"/>
                <a:gd name="T5" fmla="*/ 58 h 897"/>
                <a:gd name="T6" fmla="*/ 656 w 1485"/>
                <a:gd name="T7" fmla="*/ 43 h 897"/>
                <a:gd name="T8" fmla="*/ 717 w 1485"/>
                <a:gd name="T9" fmla="*/ 42 h 897"/>
                <a:gd name="T10" fmla="*/ 802 w 1485"/>
                <a:gd name="T11" fmla="*/ 53 h 897"/>
                <a:gd name="T12" fmla="*/ 911 w 1485"/>
                <a:gd name="T13" fmla="*/ 81 h 897"/>
                <a:gd name="T14" fmla="*/ 1010 w 1485"/>
                <a:gd name="T15" fmla="*/ 123 h 897"/>
                <a:gd name="T16" fmla="*/ 1110 w 1485"/>
                <a:gd name="T17" fmla="*/ 173 h 897"/>
                <a:gd name="T18" fmla="*/ 1228 w 1485"/>
                <a:gd name="T19" fmla="*/ 255 h 897"/>
                <a:gd name="T20" fmla="*/ 1325 w 1485"/>
                <a:gd name="T21" fmla="*/ 338 h 897"/>
                <a:gd name="T22" fmla="*/ 1378 w 1485"/>
                <a:gd name="T23" fmla="*/ 405 h 897"/>
                <a:gd name="T24" fmla="*/ 1412 w 1485"/>
                <a:gd name="T25" fmla="*/ 482 h 897"/>
                <a:gd name="T26" fmla="*/ 1434 w 1485"/>
                <a:gd name="T27" fmla="*/ 554 h 897"/>
                <a:gd name="T28" fmla="*/ 1422 w 1485"/>
                <a:gd name="T29" fmla="*/ 602 h 897"/>
                <a:gd name="T30" fmla="*/ 1400 w 1485"/>
                <a:gd name="T31" fmla="*/ 646 h 897"/>
                <a:gd name="T32" fmla="*/ 1373 w 1485"/>
                <a:gd name="T33" fmla="*/ 657 h 897"/>
                <a:gd name="T34" fmla="*/ 1353 w 1485"/>
                <a:gd name="T35" fmla="*/ 682 h 897"/>
                <a:gd name="T36" fmla="*/ 1397 w 1485"/>
                <a:gd name="T37" fmla="*/ 830 h 897"/>
                <a:gd name="T38" fmla="*/ 1436 w 1485"/>
                <a:gd name="T39" fmla="*/ 815 h 897"/>
                <a:gd name="T40" fmla="*/ 1474 w 1485"/>
                <a:gd name="T41" fmla="*/ 695 h 897"/>
                <a:gd name="T42" fmla="*/ 1422 w 1485"/>
                <a:gd name="T43" fmla="*/ 742 h 897"/>
                <a:gd name="T44" fmla="*/ 1478 w 1485"/>
                <a:gd name="T45" fmla="*/ 646 h 897"/>
                <a:gd name="T46" fmla="*/ 1485 w 1485"/>
                <a:gd name="T47" fmla="*/ 560 h 897"/>
                <a:gd name="T48" fmla="*/ 1411 w 1485"/>
                <a:gd name="T49" fmla="*/ 405 h 897"/>
                <a:gd name="T50" fmla="*/ 1301 w 1485"/>
                <a:gd name="T51" fmla="*/ 261 h 897"/>
                <a:gd name="T52" fmla="*/ 1129 w 1485"/>
                <a:gd name="T53" fmla="*/ 136 h 897"/>
                <a:gd name="T54" fmla="*/ 889 w 1485"/>
                <a:gd name="T55" fmla="*/ 39 h 897"/>
                <a:gd name="T56" fmla="*/ 719 w 1485"/>
                <a:gd name="T57" fmla="*/ 0 h 897"/>
                <a:gd name="T58" fmla="*/ 598 w 1485"/>
                <a:gd name="T59" fmla="*/ 22 h 897"/>
                <a:gd name="T60" fmla="*/ 0 w 1485"/>
                <a:gd name="T61" fmla="*/ 897 h 897"/>
                <a:gd name="T62" fmla="*/ 0 w 1485"/>
                <a:gd name="T63" fmla="*/ 897 h 8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485"/>
                <a:gd name="T97" fmla="*/ 0 h 897"/>
                <a:gd name="T98" fmla="*/ 1485 w 1485"/>
                <a:gd name="T99" fmla="*/ 897 h 89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485" h="897">
                  <a:moveTo>
                    <a:pt x="0" y="897"/>
                  </a:moveTo>
                  <a:lnTo>
                    <a:pt x="98" y="861"/>
                  </a:lnTo>
                  <a:lnTo>
                    <a:pt x="631" y="58"/>
                  </a:lnTo>
                  <a:lnTo>
                    <a:pt x="656" y="43"/>
                  </a:lnTo>
                  <a:lnTo>
                    <a:pt x="717" y="42"/>
                  </a:lnTo>
                  <a:lnTo>
                    <a:pt x="802" y="53"/>
                  </a:lnTo>
                  <a:lnTo>
                    <a:pt x="911" y="81"/>
                  </a:lnTo>
                  <a:lnTo>
                    <a:pt x="1010" y="123"/>
                  </a:lnTo>
                  <a:lnTo>
                    <a:pt x="1110" y="173"/>
                  </a:lnTo>
                  <a:lnTo>
                    <a:pt x="1228" y="255"/>
                  </a:lnTo>
                  <a:lnTo>
                    <a:pt x="1325" y="338"/>
                  </a:lnTo>
                  <a:lnTo>
                    <a:pt x="1378" y="405"/>
                  </a:lnTo>
                  <a:lnTo>
                    <a:pt x="1412" y="482"/>
                  </a:lnTo>
                  <a:lnTo>
                    <a:pt x="1434" y="554"/>
                  </a:lnTo>
                  <a:lnTo>
                    <a:pt x="1422" y="602"/>
                  </a:lnTo>
                  <a:lnTo>
                    <a:pt x="1400" y="646"/>
                  </a:lnTo>
                  <a:lnTo>
                    <a:pt x="1373" y="657"/>
                  </a:lnTo>
                  <a:lnTo>
                    <a:pt x="1353" y="682"/>
                  </a:lnTo>
                  <a:lnTo>
                    <a:pt x="1397" y="830"/>
                  </a:lnTo>
                  <a:lnTo>
                    <a:pt x="1436" y="815"/>
                  </a:lnTo>
                  <a:lnTo>
                    <a:pt x="1474" y="695"/>
                  </a:lnTo>
                  <a:lnTo>
                    <a:pt x="1422" y="742"/>
                  </a:lnTo>
                  <a:lnTo>
                    <a:pt x="1478" y="646"/>
                  </a:lnTo>
                  <a:lnTo>
                    <a:pt x="1485" y="560"/>
                  </a:lnTo>
                  <a:lnTo>
                    <a:pt x="1411" y="405"/>
                  </a:lnTo>
                  <a:lnTo>
                    <a:pt x="1301" y="261"/>
                  </a:lnTo>
                  <a:lnTo>
                    <a:pt x="1129" y="136"/>
                  </a:lnTo>
                  <a:lnTo>
                    <a:pt x="889" y="39"/>
                  </a:lnTo>
                  <a:lnTo>
                    <a:pt x="719" y="0"/>
                  </a:lnTo>
                  <a:lnTo>
                    <a:pt x="598" y="22"/>
                  </a:lnTo>
                  <a:lnTo>
                    <a:pt x="0" y="897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Freeform 52"/>
            <p:cNvSpPr>
              <a:spLocks/>
            </p:cNvSpPr>
            <p:nvPr/>
          </p:nvSpPr>
          <p:spPr bwMode="auto">
            <a:xfrm>
              <a:off x="4757" y="2392"/>
              <a:ext cx="63" cy="52"/>
            </a:xfrm>
            <a:custGeom>
              <a:avLst/>
              <a:gdLst>
                <a:gd name="T0" fmla="*/ 2 w 126"/>
                <a:gd name="T1" fmla="*/ 39 h 104"/>
                <a:gd name="T2" fmla="*/ 32 w 126"/>
                <a:gd name="T3" fmla="*/ 69 h 104"/>
                <a:gd name="T4" fmla="*/ 0 w 126"/>
                <a:gd name="T5" fmla="*/ 64 h 104"/>
                <a:gd name="T6" fmla="*/ 22 w 126"/>
                <a:gd name="T7" fmla="*/ 94 h 104"/>
                <a:gd name="T8" fmla="*/ 61 w 126"/>
                <a:gd name="T9" fmla="*/ 104 h 104"/>
                <a:gd name="T10" fmla="*/ 94 w 126"/>
                <a:gd name="T11" fmla="*/ 86 h 104"/>
                <a:gd name="T12" fmla="*/ 72 w 126"/>
                <a:gd name="T13" fmla="*/ 78 h 104"/>
                <a:gd name="T14" fmla="*/ 110 w 126"/>
                <a:gd name="T15" fmla="*/ 77 h 104"/>
                <a:gd name="T16" fmla="*/ 90 w 126"/>
                <a:gd name="T17" fmla="*/ 61 h 104"/>
                <a:gd name="T18" fmla="*/ 126 w 126"/>
                <a:gd name="T19" fmla="*/ 49 h 104"/>
                <a:gd name="T20" fmla="*/ 71 w 126"/>
                <a:gd name="T21" fmla="*/ 39 h 104"/>
                <a:gd name="T22" fmla="*/ 32 w 126"/>
                <a:gd name="T23" fmla="*/ 24 h 104"/>
                <a:gd name="T24" fmla="*/ 0 w 126"/>
                <a:gd name="T25" fmla="*/ 0 h 104"/>
                <a:gd name="T26" fmla="*/ 30 w 126"/>
                <a:gd name="T27" fmla="*/ 46 h 104"/>
                <a:gd name="T28" fmla="*/ 2 w 126"/>
                <a:gd name="T29" fmla="*/ 39 h 104"/>
                <a:gd name="T30" fmla="*/ 2 w 126"/>
                <a:gd name="T31" fmla="*/ 39 h 1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6"/>
                <a:gd name="T49" fmla="*/ 0 h 104"/>
                <a:gd name="T50" fmla="*/ 126 w 126"/>
                <a:gd name="T51" fmla="*/ 104 h 1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6" h="104">
                  <a:moveTo>
                    <a:pt x="2" y="39"/>
                  </a:moveTo>
                  <a:lnTo>
                    <a:pt x="32" y="69"/>
                  </a:lnTo>
                  <a:lnTo>
                    <a:pt x="0" y="64"/>
                  </a:lnTo>
                  <a:lnTo>
                    <a:pt x="22" y="94"/>
                  </a:lnTo>
                  <a:lnTo>
                    <a:pt x="61" y="104"/>
                  </a:lnTo>
                  <a:lnTo>
                    <a:pt x="94" y="86"/>
                  </a:lnTo>
                  <a:lnTo>
                    <a:pt x="72" y="78"/>
                  </a:lnTo>
                  <a:lnTo>
                    <a:pt x="110" y="77"/>
                  </a:lnTo>
                  <a:lnTo>
                    <a:pt x="90" y="61"/>
                  </a:lnTo>
                  <a:lnTo>
                    <a:pt x="126" y="49"/>
                  </a:lnTo>
                  <a:lnTo>
                    <a:pt x="71" y="39"/>
                  </a:lnTo>
                  <a:lnTo>
                    <a:pt x="32" y="24"/>
                  </a:lnTo>
                  <a:lnTo>
                    <a:pt x="0" y="0"/>
                  </a:lnTo>
                  <a:lnTo>
                    <a:pt x="30" y="46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Freeform 53"/>
            <p:cNvSpPr>
              <a:spLocks/>
            </p:cNvSpPr>
            <p:nvPr/>
          </p:nvSpPr>
          <p:spPr bwMode="auto">
            <a:xfrm>
              <a:off x="4724" y="2494"/>
              <a:ext cx="267" cy="137"/>
            </a:xfrm>
            <a:custGeom>
              <a:avLst/>
              <a:gdLst>
                <a:gd name="T0" fmla="*/ 0 w 532"/>
                <a:gd name="T1" fmla="*/ 164 h 274"/>
                <a:gd name="T2" fmla="*/ 100 w 532"/>
                <a:gd name="T3" fmla="*/ 205 h 274"/>
                <a:gd name="T4" fmla="*/ 202 w 532"/>
                <a:gd name="T5" fmla="*/ 228 h 274"/>
                <a:gd name="T6" fmla="*/ 288 w 532"/>
                <a:gd name="T7" fmla="*/ 235 h 274"/>
                <a:gd name="T8" fmla="*/ 349 w 532"/>
                <a:gd name="T9" fmla="*/ 231 h 274"/>
                <a:gd name="T10" fmla="*/ 400 w 532"/>
                <a:gd name="T11" fmla="*/ 217 h 274"/>
                <a:gd name="T12" fmla="*/ 447 w 532"/>
                <a:gd name="T13" fmla="*/ 195 h 274"/>
                <a:gd name="T14" fmla="*/ 474 w 532"/>
                <a:gd name="T15" fmla="*/ 167 h 274"/>
                <a:gd name="T16" fmla="*/ 499 w 532"/>
                <a:gd name="T17" fmla="*/ 123 h 274"/>
                <a:gd name="T18" fmla="*/ 504 w 532"/>
                <a:gd name="T19" fmla="*/ 59 h 274"/>
                <a:gd name="T20" fmla="*/ 498 w 532"/>
                <a:gd name="T21" fmla="*/ 0 h 274"/>
                <a:gd name="T22" fmla="*/ 524 w 532"/>
                <a:gd name="T23" fmla="*/ 59 h 274"/>
                <a:gd name="T24" fmla="*/ 532 w 532"/>
                <a:gd name="T25" fmla="*/ 92 h 274"/>
                <a:gd name="T26" fmla="*/ 532 w 532"/>
                <a:gd name="T27" fmla="*/ 133 h 274"/>
                <a:gd name="T28" fmla="*/ 529 w 532"/>
                <a:gd name="T29" fmla="*/ 163 h 274"/>
                <a:gd name="T30" fmla="*/ 512 w 532"/>
                <a:gd name="T31" fmla="*/ 206 h 274"/>
                <a:gd name="T32" fmla="*/ 482 w 532"/>
                <a:gd name="T33" fmla="*/ 236 h 274"/>
                <a:gd name="T34" fmla="*/ 441 w 532"/>
                <a:gd name="T35" fmla="*/ 255 h 274"/>
                <a:gd name="T36" fmla="*/ 369 w 532"/>
                <a:gd name="T37" fmla="*/ 272 h 274"/>
                <a:gd name="T38" fmla="*/ 310 w 532"/>
                <a:gd name="T39" fmla="*/ 274 h 274"/>
                <a:gd name="T40" fmla="*/ 253 w 532"/>
                <a:gd name="T41" fmla="*/ 266 h 274"/>
                <a:gd name="T42" fmla="*/ 194 w 532"/>
                <a:gd name="T43" fmla="*/ 255 h 274"/>
                <a:gd name="T44" fmla="*/ 130 w 532"/>
                <a:gd name="T45" fmla="*/ 231 h 274"/>
                <a:gd name="T46" fmla="*/ 32 w 532"/>
                <a:gd name="T47" fmla="*/ 186 h 274"/>
                <a:gd name="T48" fmla="*/ 0 w 532"/>
                <a:gd name="T49" fmla="*/ 164 h 274"/>
                <a:gd name="T50" fmla="*/ 0 w 532"/>
                <a:gd name="T51" fmla="*/ 164 h 2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32"/>
                <a:gd name="T79" fmla="*/ 0 h 274"/>
                <a:gd name="T80" fmla="*/ 532 w 532"/>
                <a:gd name="T81" fmla="*/ 274 h 2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32" h="274">
                  <a:moveTo>
                    <a:pt x="0" y="164"/>
                  </a:moveTo>
                  <a:lnTo>
                    <a:pt x="100" y="205"/>
                  </a:lnTo>
                  <a:lnTo>
                    <a:pt x="202" y="228"/>
                  </a:lnTo>
                  <a:lnTo>
                    <a:pt x="288" y="235"/>
                  </a:lnTo>
                  <a:lnTo>
                    <a:pt x="349" y="231"/>
                  </a:lnTo>
                  <a:lnTo>
                    <a:pt x="400" y="217"/>
                  </a:lnTo>
                  <a:lnTo>
                    <a:pt x="447" y="195"/>
                  </a:lnTo>
                  <a:lnTo>
                    <a:pt x="474" y="167"/>
                  </a:lnTo>
                  <a:lnTo>
                    <a:pt x="499" y="123"/>
                  </a:lnTo>
                  <a:lnTo>
                    <a:pt x="504" y="59"/>
                  </a:lnTo>
                  <a:lnTo>
                    <a:pt x="498" y="0"/>
                  </a:lnTo>
                  <a:lnTo>
                    <a:pt x="524" y="59"/>
                  </a:lnTo>
                  <a:lnTo>
                    <a:pt x="532" y="92"/>
                  </a:lnTo>
                  <a:lnTo>
                    <a:pt x="532" y="133"/>
                  </a:lnTo>
                  <a:lnTo>
                    <a:pt x="529" y="163"/>
                  </a:lnTo>
                  <a:lnTo>
                    <a:pt x="512" y="206"/>
                  </a:lnTo>
                  <a:lnTo>
                    <a:pt x="482" y="236"/>
                  </a:lnTo>
                  <a:lnTo>
                    <a:pt x="441" y="255"/>
                  </a:lnTo>
                  <a:lnTo>
                    <a:pt x="369" y="272"/>
                  </a:lnTo>
                  <a:lnTo>
                    <a:pt x="310" y="274"/>
                  </a:lnTo>
                  <a:lnTo>
                    <a:pt x="253" y="266"/>
                  </a:lnTo>
                  <a:lnTo>
                    <a:pt x="194" y="255"/>
                  </a:lnTo>
                  <a:lnTo>
                    <a:pt x="130" y="231"/>
                  </a:lnTo>
                  <a:lnTo>
                    <a:pt x="32" y="18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Freeform 54"/>
            <p:cNvSpPr>
              <a:spLocks/>
            </p:cNvSpPr>
            <p:nvPr/>
          </p:nvSpPr>
          <p:spPr bwMode="auto">
            <a:xfrm>
              <a:off x="4752" y="2488"/>
              <a:ext cx="53" cy="37"/>
            </a:xfrm>
            <a:custGeom>
              <a:avLst/>
              <a:gdLst>
                <a:gd name="T0" fmla="*/ 16 w 107"/>
                <a:gd name="T1" fmla="*/ 0 h 73"/>
                <a:gd name="T2" fmla="*/ 0 w 107"/>
                <a:gd name="T3" fmla="*/ 20 h 73"/>
                <a:gd name="T4" fmla="*/ 2 w 107"/>
                <a:gd name="T5" fmla="*/ 37 h 73"/>
                <a:gd name="T6" fmla="*/ 25 w 107"/>
                <a:gd name="T7" fmla="*/ 58 h 73"/>
                <a:gd name="T8" fmla="*/ 57 w 107"/>
                <a:gd name="T9" fmla="*/ 72 h 73"/>
                <a:gd name="T10" fmla="*/ 82 w 107"/>
                <a:gd name="T11" fmla="*/ 73 h 73"/>
                <a:gd name="T12" fmla="*/ 96 w 107"/>
                <a:gd name="T13" fmla="*/ 69 h 73"/>
                <a:gd name="T14" fmla="*/ 107 w 107"/>
                <a:gd name="T15" fmla="*/ 59 h 73"/>
                <a:gd name="T16" fmla="*/ 97 w 107"/>
                <a:gd name="T17" fmla="*/ 34 h 73"/>
                <a:gd name="T18" fmla="*/ 16 w 107"/>
                <a:gd name="T19" fmla="*/ 0 h 73"/>
                <a:gd name="T20" fmla="*/ 16 w 107"/>
                <a:gd name="T21" fmla="*/ 0 h 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7"/>
                <a:gd name="T34" fmla="*/ 0 h 73"/>
                <a:gd name="T35" fmla="*/ 107 w 107"/>
                <a:gd name="T36" fmla="*/ 73 h 7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7" h="73">
                  <a:moveTo>
                    <a:pt x="16" y="0"/>
                  </a:moveTo>
                  <a:lnTo>
                    <a:pt x="0" y="20"/>
                  </a:lnTo>
                  <a:lnTo>
                    <a:pt x="2" y="37"/>
                  </a:lnTo>
                  <a:lnTo>
                    <a:pt x="25" y="58"/>
                  </a:lnTo>
                  <a:lnTo>
                    <a:pt x="57" y="72"/>
                  </a:lnTo>
                  <a:lnTo>
                    <a:pt x="82" y="73"/>
                  </a:lnTo>
                  <a:lnTo>
                    <a:pt x="96" y="69"/>
                  </a:lnTo>
                  <a:lnTo>
                    <a:pt x="107" y="59"/>
                  </a:lnTo>
                  <a:lnTo>
                    <a:pt x="97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Freeform 55"/>
            <p:cNvSpPr>
              <a:spLocks/>
            </p:cNvSpPr>
            <p:nvPr/>
          </p:nvSpPr>
          <p:spPr bwMode="auto">
            <a:xfrm>
              <a:off x="4713" y="2419"/>
              <a:ext cx="109" cy="44"/>
            </a:xfrm>
            <a:custGeom>
              <a:avLst/>
              <a:gdLst>
                <a:gd name="T0" fmla="*/ 0 w 217"/>
                <a:gd name="T1" fmla="*/ 0 h 90"/>
                <a:gd name="T2" fmla="*/ 29 w 217"/>
                <a:gd name="T3" fmla="*/ 36 h 90"/>
                <a:gd name="T4" fmla="*/ 64 w 217"/>
                <a:gd name="T5" fmla="*/ 65 h 90"/>
                <a:gd name="T6" fmla="*/ 101 w 217"/>
                <a:gd name="T7" fmla="*/ 80 h 90"/>
                <a:gd name="T8" fmla="*/ 155 w 217"/>
                <a:gd name="T9" fmla="*/ 90 h 90"/>
                <a:gd name="T10" fmla="*/ 184 w 217"/>
                <a:gd name="T11" fmla="*/ 85 h 90"/>
                <a:gd name="T12" fmla="*/ 217 w 217"/>
                <a:gd name="T13" fmla="*/ 68 h 90"/>
                <a:gd name="T14" fmla="*/ 161 w 217"/>
                <a:gd name="T15" fmla="*/ 66 h 90"/>
                <a:gd name="T16" fmla="*/ 101 w 217"/>
                <a:gd name="T17" fmla="*/ 52 h 90"/>
                <a:gd name="T18" fmla="*/ 50 w 217"/>
                <a:gd name="T19" fmla="*/ 33 h 90"/>
                <a:gd name="T20" fmla="*/ 0 w 217"/>
                <a:gd name="T21" fmla="*/ 0 h 90"/>
                <a:gd name="T22" fmla="*/ 0 w 217"/>
                <a:gd name="T23" fmla="*/ 0 h 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7"/>
                <a:gd name="T37" fmla="*/ 0 h 90"/>
                <a:gd name="T38" fmla="*/ 217 w 217"/>
                <a:gd name="T39" fmla="*/ 90 h 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7" h="90">
                  <a:moveTo>
                    <a:pt x="0" y="0"/>
                  </a:moveTo>
                  <a:lnTo>
                    <a:pt x="29" y="36"/>
                  </a:lnTo>
                  <a:lnTo>
                    <a:pt x="64" y="65"/>
                  </a:lnTo>
                  <a:lnTo>
                    <a:pt x="101" y="80"/>
                  </a:lnTo>
                  <a:lnTo>
                    <a:pt x="155" y="90"/>
                  </a:lnTo>
                  <a:lnTo>
                    <a:pt x="184" y="85"/>
                  </a:lnTo>
                  <a:lnTo>
                    <a:pt x="217" y="68"/>
                  </a:lnTo>
                  <a:lnTo>
                    <a:pt x="161" y="66"/>
                  </a:lnTo>
                  <a:lnTo>
                    <a:pt x="101" y="52"/>
                  </a:lnTo>
                  <a:lnTo>
                    <a:pt x="5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Freeform 56"/>
            <p:cNvSpPr>
              <a:spLocks/>
            </p:cNvSpPr>
            <p:nvPr/>
          </p:nvSpPr>
          <p:spPr bwMode="auto">
            <a:xfrm>
              <a:off x="4839" y="2502"/>
              <a:ext cx="45" cy="31"/>
            </a:xfrm>
            <a:custGeom>
              <a:avLst/>
              <a:gdLst>
                <a:gd name="T0" fmla="*/ 6 w 89"/>
                <a:gd name="T1" fmla="*/ 0 h 61"/>
                <a:gd name="T2" fmla="*/ 0 w 89"/>
                <a:gd name="T3" fmla="*/ 19 h 61"/>
                <a:gd name="T4" fmla="*/ 11 w 89"/>
                <a:gd name="T5" fmla="*/ 38 h 61"/>
                <a:gd name="T6" fmla="*/ 26 w 89"/>
                <a:gd name="T7" fmla="*/ 52 h 61"/>
                <a:gd name="T8" fmla="*/ 42 w 89"/>
                <a:gd name="T9" fmla="*/ 61 h 61"/>
                <a:gd name="T10" fmla="*/ 67 w 89"/>
                <a:gd name="T11" fmla="*/ 61 h 61"/>
                <a:gd name="T12" fmla="*/ 86 w 89"/>
                <a:gd name="T13" fmla="*/ 52 h 61"/>
                <a:gd name="T14" fmla="*/ 89 w 89"/>
                <a:gd name="T15" fmla="*/ 36 h 61"/>
                <a:gd name="T16" fmla="*/ 81 w 89"/>
                <a:gd name="T17" fmla="*/ 16 h 61"/>
                <a:gd name="T18" fmla="*/ 6 w 89"/>
                <a:gd name="T19" fmla="*/ 0 h 61"/>
                <a:gd name="T20" fmla="*/ 6 w 89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61"/>
                <a:gd name="T35" fmla="*/ 89 w 89"/>
                <a:gd name="T36" fmla="*/ 61 h 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61">
                  <a:moveTo>
                    <a:pt x="6" y="0"/>
                  </a:moveTo>
                  <a:lnTo>
                    <a:pt x="0" y="19"/>
                  </a:lnTo>
                  <a:lnTo>
                    <a:pt x="11" y="38"/>
                  </a:lnTo>
                  <a:lnTo>
                    <a:pt x="26" y="52"/>
                  </a:lnTo>
                  <a:lnTo>
                    <a:pt x="42" y="61"/>
                  </a:lnTo>
                  <a:lnTo>
                    <a:pt x="67" y="61"/>
                  </a:lnTo>
                  <a:lnTo>
                    <a:pt x="86" y="52"/>
                  </a:lnTo>
                  <a:lnTo>
                    <a:pt x="89" y="36"/>
                  </a:lnTo>
                  <a:lnTo>
                    <a:pt x="81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Freeform 57"/>
            <p:cNvSpPr>
              <a:spLocks/>
            </p:cNvSpPr>
            <p:nvPr/>
          </p:nvSpPr>
          <p:spPr bwMode="auto">
            <a:xfrm>
              <a:off x="4873" y="2451"/>
              <a:ext cx="39" cy="35"/>
            </a:xfrm>
            <a:custGeom>
              <a:avLst/>
              <a:gdLst>
                <a:gd name="T0" fmla="*/ 14 w 78"/>
                <a:gd name="T1" fmla="*/ 0 h 70"/>
                <a:gd name="T2" fmla="*/ 0 w 78"/>
                <a:gd name="T3" fmla="*/ 14 h 70"/>
                <a:gd name="T4" fmla="*/ 2 w 78"/>
                <a:gd name="T5" fmla="*/ 37 h 70"/>
                <a:gd name="T6" fmla="*/ 16 w 78"/>
                <a:gd name="T7" fmla="*/ 53 h 70"/>
                <a:gd name="T8" fmla="*/ 30 w 78"/>
                <a:gd name="T9" fmla="*/ 65 h 70"/>
                <a:gd name="T10" fmla="*/ 47 w 78"/>
                <a:gd name="T11" fmla="*/ 70 h 70"/>
                <a:gd name="T12" fmla="*/ 60 w 78"/>
                <a:gd name="T13" fmla="*/ 70 h 70"/>
                <a:gd name="T14" fmla="*/ 72 w 78"/>
                <a:gd name="T15" fmla="*/ 65 h 70"/>
                <a:gd name="T16" fmla="*/ 78 w 78"/>
                <a:gd name="T17" fmla="*/ 53 h 70"/>
                <a:gd name="T18" fmla="*/ 67 w 78"/>
                <a:gd name="T19" fmla="*/ 32 h 70"/>
                <a:gd name="T20" fmla="*/ 14 w 78"/>
                <a:gd name="T21" fmla="*/ 0 h 70"/>
                <a:gd name="T22" fmla="*/ 14 w 78"/>
                <a:gd name="T23" fmla="*/ 0 h 7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70"/>
                <a:gd name="T38" fmla="*/ 78 w 78"/>
                <a:gd name="T39" fmla="*/ 70 h 7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70">
                  <a:moveTo>
                    <a:pt x="14" y="0"/>
                  </a:moveTo>
                  <a:lnTo>
                    <a:pt x="0" y="14"/>
                  </a:lnTo>
                  <a:lnTo>
                    <a:pt x="2" y="37"/>
                  </a:lnTo>
                  <a:lnTo>
                    <a:pt x="16" y="53"/>
                  </a:lnTo>
                  <a:lnTo>
                    <a:pt x="30" y="65"/>
                  </a:lnTo>
                  <a:lnTo>
                    <a:pt x="47" y="70"/>
                  </a:lnTo>
                  <a:lnTo>
                    <a:pt x="60" y="70"/>
                  </a:lnTo>
                  <a:lnTo>
                    <a:pt x="72" y="65"/>
                  </a:lnTo>
                  <a:lnTo>
                    <a:pt x="78" y="53"/>
                  </a:lnTo>
                  <a:lnTo>
                    <a:pt x="67" y="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Freeform 58"/>
            <p:cNvSpPr>
              <a:spLocks/>
            </p:cNvSpPr>
            <p:nvPr/>
          </p:nvSpPr>
          <p:spPr bwMode="auto">
            <a:xfrm>
              <a:off x="4663" y="2438"/>
              <a:ext cx="47" cy="31"/>
            </a:xfrm>
            <a:custGeom>
              <a:avLst/>
              <a:gdLst>
                <a:gd name="T0" fmla="*/ 7 w 94"/>
                <a:gd name="T1" fmla="*/ 0 h 61"/>
                <a:gd name="T2" fmla="*/ 0 w 94"/>
                <a:gd name="T3" fmla="*/ 23 h 61"/>
                <a:gd name="T4" fmla="*/ 8 w 94"/>
                <a:gd name="T5" fmla="*/ 34 h 61"/>
                <a:gd name="T6" fmla="*/ 22 w 94"/>
                <a:gd name="T7" fmla="*/ 51 h 61"/>
                <a:gd name="T8" fmla="*/ 50 w 94"/>
                <a:gd name="T9" fmla="*/ 61 h 61"/>
                <a:gd name="T10" fmla="*/ 72 w 94"/>
                <a:gd name="T11" fmla="*/ 61 h 61"/>
                <a:gd name="T12" fmla="*/ 90 w 94"/>
                <a:gd name="T13" fmla="*/ 53 h 61"/>
                <a:gd name="T14" fmla="*/ 94 w 94"/>
                <a:gd name="T15" fmla="*/ 31 h 61"/>
                <a:gd name="T16" fmla="*/ 7 w 94"/>
                <a:gd name="T17" fmla="*/ 0 h 61"/>
                <a:gd name="T18" fmla="*/ 7 w 94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61"/>
                <a:gd name="T32" fmla="*/ 94 w 94"/>
                <a:gd name="T33" fmla="*/ 61 h 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61">
                  <a:moveTo>
                    <a:pt x="7" y="0"/>
                  </a:moveTo>
                  <a:lnTo>
                    <a:pt x="0" y="23"/>
                  </a:lnTo>
                  <a:lnTo>
                    <a:pt x="8" y="34"/>
                  </a:lnTo>
                  <a:lnTo>
                    <a:pt x="22" y="51"/>
                  </a:lnTo>
                  <a:lnTo>
                    <a:pt x="50" y="61"/>
                  </a:lnTo>
                  <a:lnTo>
                    <a:pt x="72" y="61"/>
                  </a:lnTo>
                  <a:lnTo>
                    <a:pt x="90" y="53"/>
                  </a:lnTo>
                  <a:lnTo>
                    <a:pt x="94" y="3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Freeform 59"/>
            <p:cNvSpPr>
              <a:spLocks/>
            </p:cNvSpPr>
            <p:nvPr/>
          </p:nvSpPr>
          <p:spPr bwMode="auto">
            <a:xfrm>
              <a:off x="4620" y="2367"/>
              <a:ext cx="44" cy="25"/>
            </a:xfrm>
            <a:custGeom>
              <a:avLst/>
              <a:gdLst>
                <a:gd name="T0" fmla="*/ 3 w 88"/>
                <a:gd name="T1" fmla="*/ 0 h 50"/>
                <a:gd name="T2" fmla="*/ 0 w 88"/>
                <a:gd name="T3" fmla="*/ 16 h 50"/>
                <a:gd name="T4" fmla="*/ 10 w 88"/>
                <a:gd name="T5" fmla="*/ 33 h 50"/>
                <a:gd name="T6" fmla="*/ 30 w 88"/>
                <a:gd name="T7" fmla="*/ 45 h 50"/>
                <a:gd name="T8" fmla="*/ 58 w 88"/>
                <a:gd name="T9" fmla="*/ 50 h 50"/>
                <a:gd name="T10" fmla="*/ 79 w 88"/>
                <a:gd name="T11" fmla="*/ 44 h 50"/>
                <a:gd name="T12" fmla="*/ 88 w 88"/>
                <a:gd name="T13" fmla="*/ 31 h 50"/>
                <a:gd name="T14" fmla="*/ 86 w 88"/>
                <a:gd name="T15" fmla="*/ 16 h 50"/>
                <a:gd name="T16" fmla="*/ 3 w 88"/>
                <a:gd name="T17" fmla="*/ 0 h 50"/>
                <a:gd name="T18" fmla="*/ 3 w 88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50"/>
                <a:gd name="T32" fmla="*/ 88 w 88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50">
                  <a:moveTo>
                    <a:pt x="3" y="0"/>
                  </a:moveTo>
                  <a:lnTo>
                    <a:pt x="0" y="16"/>
                  </a:lnTo>
                  <a:lnTo>
                    <a:pt x="10" y="33"/>
                  </a:lnTo>
                  <a:lnTo>
                    <a:pt x="30" y="45"/>
                  </a:lnTo>
                  <a:lnTo>
                    <a:pt x="58" y="50"/>
                  </a:lnTo>
                  <a:lnTo>
                    <a:pt x="79" y="44"/>
                  </a:lnTo>
                  <a:lnTo>
                    <a:pt x="88" y="31"/>
                  </a:lnTo>
                  <a:lnTo>
                    <a:pt x="86" y="1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Freeform 60"/>
            <p:cNvSpPr>
              <a:spLocks/>
            </p:cNvSpPr>
            <p:nvPr/>
          </p:nvSpPr>
          <p:spPr bwMode="auto">
            <a:xfrm>
              <a:off x="4648" y="2314"/>
              <a:ext cx="42" cy="30"/>
            </a:xfrm>
            <a:custGeom>
              <a:avLst/>
              <a:gdLst>
                <a:gd name="T0" fmla="*/ 6 w 85"/>
                <a:gd name="T1" fmla="*/ 0 h 59"/>
                <a:gd name="T2" fmla="*/ 0 w 85"/>
                <a:gd name="T3" fmla="*/ 17 h 59"/>
                <a:gd name="T4" fmla="*/ 11 w 85"/>
                <a:gd name="T5" fmla="*/ 40 h 59"/>
                <a:gd name="T6" fmla="*/ 31 w 85"/>
                <a:gd name="T7" fmla="*/ 53 h 59"/>
                <a:gd name="T8" fmla="*/ 58 w 85"/>
                <a:gd name="T9" fmla="*/ 59 h 59"/>
                <a:gd name="T10" fmla="*/ 77 w 85"/>
                <a:gd name="T11" fmla="*/ 58 h 59"/>
                <a:gd name="T12" fmla="*/ 85 w 85"/>
                <a:gd name="T13" fmla="*/ 42 h 59"/>
                <a:gd name="T14" fmla="*/ 6 w 85"/>
                <a:gd name="T15" fmla="*/ 0 h 59"/>
                <a:gd name="T16" fmla="*/ 6 w 85"/>
                <a:gd name="T17" fmla="*/ 0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5"/>
                <a:gd name="T28" fmla="*/ 0 h 59"/>
                <a:gd name="T29" fmla="*/ 85 w 85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5" h="59">
                  <a:moveTo>
                    <a:pt x="6" y="0"/>
                  </a:moveTo>
                  <a:lnTo>
                    <a:pt x="0" y="17"/>
                  </a:lnTo>
                  <a:lnTo>
                    <a:pt x="11" y="40"/>
                  </a:lnTo>
                  <a:lnTo>
                    <a:pt x="31" y="53"/>
                  </a:lnTo>
                  <a:lnTo>
                    <a:pt x="58" y="59"/>
                  </a:lnTo>
                  <a:lnTo>
                    <a:pt x="77" y="58"/>
                  </a:lnTo>
                  <a:lnTo>
                    <a:pt x="85" y="4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Freeform 61"/>
            <p:cNvSpPr>
              <a:spLocks/>
            </p:cNvSpPr>
            <p:nvPr/>
          </p:nvSpPr>
          <p:spPr bwMode="auto">
            <a:xfrm>
              <a:off x="4733" y="2316"/>
              <a:ext cx="27" cy="26"/>
            </a:xfrm>
            <a:custGeom>
              <a:avLst/>
              <a:gdLst>
                <a:gd name="T0" fmla="*/ 6 w 55"/>
                <a:gd name="T1" fmla="*/ 0 h 52"/>
                <a:gd name="T2" fmla="*/ 0 w 55"/>
                <a:gd name="T3" fmla="*/ 14 h 52"/>
                <a:gd name="T4" fmla="*/ 0 w 55"/>
                <a:gd name="T5" fmla="*/ 27 h 52"/>
                <a:gd name="T6" fmla="*/ 14 w 55"/>
                <a:gd name="T7" fmla="*/ 41 h 52"/>
                <a:gd name="T8" fmla="*/ 34 w 55"/>
                <a:gd name="T9" fmla="*/ 52 h 52"/>
                <a:gd name="T10" fmla="*/ 55 w 55"/>
                <a:gd name="T11" fmla="*/ 50 h 52"/>
                <a:gd name="T12" fmla="*/ 6 w 55"/>
                <a:gd name="T13" fmla="*/ 0 h 52"/>
                <a:gd name="T14" fmla="*/ 6 w 55"/>
                <a:gd name="T15" fmla="*/ 0 h 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52"/>
                <a:gd name="T26" fmla="*/ 55 w 55"/>
                <a:gd name="T27" fmla="*/ 52 h 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52">
                  <a:moveTo>
                    <a:pt x="6" y="0"/>
                  </a:moveTo>
                  <a:lnTo>
                    <a:pt x="0" y="14"/>
                  </a:lnTo>
                  <a:lnTo>
                    <a:pt x="0" y="27"/>
                  </a:lnTo>
                  <a:lnTo>
                    <a:pt x="14" y="41"/>
                  </a:lnTo>
                  <a:lnTo>
                    <a:pt x="34" y="52"/>
                  </a:lnTo>
                  <a:lnTo>
                    <a:pt x="55" y="5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Freeform 62"/>
            <p:cNvSpPr>
              <a:spLocks/>
            </p:cNvSpPr>
            <p:nvPr/>
          </p:nvSpPr>
          <p:spPr bwMode="auto">
            <a:xfrm>
              <a:off x="4839" y="2384"/>
              <a:ext cx="31" cy="20"/>
            </a:xfrm>
            <a:custGeom>
              <a:avLst/>
              <a:gdLst>
                <a:gd name="T0" fmla="*/ 0 w 63"/>
                <a:gd name="T1" fmla="*/ 0 h 39"/>
                <a:gd name="T2" fmla="*/ 10 w 63"/>
                <a:gd name="T3" fmla="*/ 21 h 39"/>
                <a:gd name="T4" fmla="*/ 24 w 63"/>
                <a:gd name="T5" fmla="*/ 34 h 39"/>
                <a:gd name="T6" fmla="*/ 41 w 63"/>
                <a:gd name="T7" fmla="*/ 39 h 39"/>
                <a:gd name="T8" fmla="*/ 58 w 63"/>
                <a:gd name="T9" fmla="*/ 32 h 39"/>
                <a:gd name="T10" fmla="*/ 63 w 63"/>
                <a:gd name="T11" fmla="*/ 15 h 39"/>
                <a:gd name="T12" fmla="*/ 49 w 63"/>
                <a:gd name="T13" fmla="*/ 0 h 39"/>
                <a:gd name="T14" fmla="*/ 0 w 63"/>
                <a:gd name="T15" fmla="*/ 0 h 39"/>
                <a:gd name="T16" fmla="*/ 0 w 63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3"/>
                <a:gd name="T28" fmla="*/ 0 h 39"/>
                <a:gd name="T29" fmla="*/ 63 w 63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3" h="39">
                  <a:moveTo>
                    <a:pt x="0" y="0"/>
                  </a:moveTo>
                  <a:lnTo>
                    <a:pt x="10" y="21"/>
                  </a:lnTo>
                  <a:lnTo>
                    <a:pt x="24" y="34"/>
                  </a:lnTo>
                  <a:lnTo>
                    <a:pt x="41" y="39"/>
                  </a:lnTo>
                  <a:lnTo>
                    <a:pt x="58" y="32"/>
                  </a:lnTo>
                  <a:lnTo>
                    <a:pt x="63" y="15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5" name="Freeform 63"/>
            <p:cNvSpPr>
              <a:spLocks/>
            </p:cNvSpPr>
            <p:nvPr/>
          </p:nvSpPr>
          <p:spPr bwMode="auto">
            <a:xfrm>
              <a:off x="4936" y="1870"/>
              <a:ext cx="87" cy="56"/>
            </a:xfrm>
            <a:custGeom>
              <a:avLst/>
              <a:gdLst>
                <a:gd name="T0" fmla="*/ 0 w 174"/>
                <a:gd name="T1" fmla="*/ 55 h 112"/>
                <a:gd name="T2" fmla="*/ 8 w 174"/>
                <a:gd name="T3" fmla="*/ 89 h 112"/>
                <a:gd name="T4" fmla="*/ 58 w 174"/>
                <a:gd name="T5" fmla="*/ 112 h 112"/>
                <a:gd name="T6" fmla="*/ 115 w 174"/>
                <a:gd name="T7" fmla="*/ 111 h 112"/>
                <a:gd name="T8" fmla="*/ 151 w 174"/>
                <a:gd name="T9" fmla="*/ 80 h 112"/>
                <a:gd name="T10" fmla="*/ 174 w 174"/>
                <a:gd name="T11" fmla="*/ 0 h 112"/>
                <a:gd name="T12" fmla="*/ 119 w 174"/>
                <a:gd name="T13" fmla="*/ 65 h 112"/>
                <a:gd name="T14" fmla="*/ 63 w 174"/>
                <a:gd name="T15" fmla="*/ 89 h 112"/>
                <a:gd name="T16" fmla="*/ 0 w 174"/>
                <a:gd name="T17" fmla="*/ 55 h 112"/>
                <a:gd name="T18" fmla="*/ 0 w 174"/>
                <a:gd name="T19" fmla="*/ 55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4"/>
                <a:gd name="T31" fmla="*/ 0 h 112"/>
                <a:gd name="T32" fmla="*/ 174 w 174"/>
                <a:gd name="T33" fmla="*/ 112 h 1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4" h="112">
                  <a:moveTo>
                    <a:pt x="0" y="55"/>
                  </a:moveTo>
                  <a:lnTo>
                    <a:pt x="8" y="89"/>
                  </a:lnTo>
                  <a:lnTo>
                    <a:pt x="58" y="112"/>
                  </a:lnTo>
                  <a:lnTo>
                    <a:pt x="115" y="111"/>
                  </a:lnTo>
                  <a:lnTo>
                    <a:pt x="151" y="80"/>
                  </a:lnTo>
                  <a:lnTo>
                    <a:pt x="174" y="0"/>
                  </a:lnTo>
                  <a:lnTo>
                    <a:pt x="119" y="65"/>
                  </a:lnTo>
                  <a:lnTo>
                    <a:pt x="63" y="89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6" name="Freeform 64"/>
            <p:cNvSpPr>
              <a:spLocks/>
            </p:cNvSpPr>
            <p:nvPr/>
          </p:nvSpPr>
          <p:spPr bwMode="auto">
            <a:xfrm>
              <a:off x="5040" y="1896"/>
              <a:ext cx="77" cy="87"/>
            </a:xfrm>
            <a:custGeom>
              <a:avLst/>
              <a:gdLst>
                <a:gd name="T0" fmla="*/ 155 w 155"/>
                <a:gd name="T1" fmla="*/ 58 h 176"/>
                <a:gd name="T2" fmla="*/ 130 w 155"/>
                <a:gd name="T3" fmla="*/ 25 h 176"/>
                <a:gd name="T4" fmla="*/ 86 w 155"/>
                <a:gd name="T5" fmla="*/ 0 h 176"/>
                <a:gd name="T6" fmla="*/ 53 w 155"/>
                <a:gd name="T7" fmla="*/ 0 h 176"/>
                <a:gd name="T8" fmla="*/ 8 w 155"/>
                <a:gd name="T9" fmla="*/ 38 h 176"/>
                <a:gd name="T10" fmla="*/ 0 w 155"/>
                <a:gd name="T11" fmla="*/ 83 h 176"/>
                <a:gd name="T12" fmla="*/ 8 w 155"/>
                <a:gd name="T13" fmla="*/ 124 h 176"/>
                <a:gd name="T14" fmla="*/ 33 w 155"/>
                <a:gd name="T15" fmla="*/ 152 h 176"/>
                <a:gd name="T16" fmla="*/ 73 w 155"/>
                <a:gd name="T17" fmla="*/ 176 h 176"/>
                <a:gd name="T18" fmla="*/ 106 w 155"/>
                <a:gd name="T19" fmla="*/ 176 h 176"/>
                <a:gd name="T20" fmla="*/ 28 w 155"/>
                <a:gd name="T21" fmla="*/ 99 h 176"/>
                <a:gd name="T22" fmla="*/ 36 w 155"/>
                <a:gd name="T23" fmla="*/ 61 h 176"/>
                <a:gd name="T24" fmla="*/ 65 w 155"/>
                <a:gd name="T25" fmla="*/ 29 h 176"/>
                <a:gd name="T26" fmla="*/ 130 w 155"/>
                <a:gd name="T27" fmla="*/ 66 h 176"/>
                <a:gd name="T28" fmla="*/ 155 w 155"/>
                <a:gd name="T29" fmla="*/ 58 h 176"/>
                <a:gd name="T30" fmla="*/ 155 w 155"/>
                <a:gd name="T31" fmla="*/ 58 h 1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5"/>
                <a:gd name="T49" fmla="*/ 0 h 176"/>
                <a:gd name="T50" fmla="*/ 155 w 155"/>
                <a:gd name="T51" fmla="*/ 176 h 17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5" h="176">
                  <a:moveTo>
                    <a:pt x="155" y="58"/>
                  </a:moveTo>
                  <a:lnTo>
                    <a:pt x="130" y="25"/>
                  </a:lnTo>
                  <a:lnTo>
                    <a:pt x="86" y="0"/>
                  </a:lnTo>
                  <a:lnTo>
                    <a:pt x="53" y="0"/>
                  </a:lnTo>
                  <a:lnTo>
                    <a:pt x="8" y="38"/>
                  </a:lnTo>
                  <a:lnTo>
                    <a:pt x="0" y="83"/>
                  </a:lnTo>
                  <a:lnTo>
                    <a:pt x="8" y="124"/>
                  </a:lnTo>
                  <a:lnTo>
                    <a:pt x="33" y="152"/>
                  </a:lnTo>
                  <a:lnTo>
                    <a:pt x="73" y="176"/>
                  </a:lnTo>
                  <a:lnTo>
                    <a:pt x="106" y="176"/>
                  </a:lnTo>
                  <a:lnTo>
                    <a:pt x="28" y="99"/>
                  </a:lnTo>
                  <a:lnTo>
                    <a:pt x="36" y="61"/>
                  </a:lnTo>
                  <a:lnTo>
                    <a:pt x="65" y="29"/>
                  </a:lnTo>
                  <a:lnTo>
                    <a:pt x="130" y="66"/>
                  </a:lnTo>
                  <a:lnTo>
                    <a:pt x="155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7" name="Freeform 65"/>
            <p:cNvSpPr>
              <a:spLocks/>
            </p:cNvSpPr>
            <p:nvPr/>
          </p:nvSpPr>
          <p:spPr bwMode="auto">
            <a:xfrm>
              <a:off x="5135" y="1959"/>
              <a:ext cx="58" cy="113"/>
            </a:xfrm>
            <a:custGeom>
              <a:avLst/>
              <a:gdLst>
                <a:gd name="T0" fmla="*/ 94 w 116"/>
                <a:gd name="T1" fmla="*/ 17 h 226"/>
                <a:gd name="T2" fmla="*/ 66 w 116"/>
                <a:gd name="T3" fmla="*/ 0 h 226"/>
                <a:gd name="T4" fmla="*/ 37 w 116"/>
                <a:gd name="T5" fmla="*/ 17 h 226"/>
                <a:gd name="T6" fmla="*/ 12 w 116"/>
                <a:gd name="T7" fmla="*/ 58 h 226"/>
                <a:gd name="T8" fmla="*/ 0 w 116"/>
                <a:gd name="T9" fmla="*/ 94 h 226"/>
                <a:gd name="T10" fmla="*/ 4 w 116"/>
                <a:gd name="T11" fmla="*/ 140 h 226"/>
                <a:gd name="T12" fmla="*/ 20 w 116"/>
                <a:gd name="T13" fmla="*/ 185 h 226"/>
                <a:gd name="T14" fmla="*/ 62 w 116"/>
                <a:gd name="T15" fmla="*/ 226 h 226"/>
                <a:gd name="T16" fmla="*/ 73 w 116"/>
                <a:gd name="T17" fmla="*/ 201 h 226"/>
                <a:gd name="T18" fmla="*/ 30 w 116"/>
                <a:gd name="T19" fmla="*/ 119 h 226"/>
                <a:gd name="T20" fmla="*/ 42 w 116"/>
                <a:gd name="T21" fmla="*/ 53 h 226"/>
                <a:gd name="T22" fmla="*/ 70 w 116"/>
                <a:gd name="T23" fmla="*/ 33 h 226"/>
                <a:gd name="T24" fmla="*/ 116 w 116"/>
                <a:gd name="T25" fmla="*/ 49 h 226"/>
                <a:gd name="T26" fmla="*/ 94 w 116"/>
                <a:gd name="T27" fmla="*/ 17 h 226"/>
                <a:gd name="T28" fmla="*/ 94 w 116"/>
                <a:gd name="T29" fmla="*/ 17 h 2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226"/>
                <a:gd name="T47" fmla="*/ 116 w 116"/>
                <a:gd name="T48" fmla="*/ 226 h 2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226">
                  <a:moveTo>
                    <a:pt x="94" y="17"/>
                  </a:moveTo>
                  <a:lnTo>
                    <a:pt x="66" y="0"/>
                  </a:lnTo>
                  <a:lnTo>
                    <a:pt x="37" y="17"/>
                  </a:lnTo>
                  <a:lnTo>
                    <a:pt x="12" y="58"/>
                  </a:lnTo>
                  <a:lnTo>
                    <a:pt x="0" y="94"/>
                  </a:lnTo>
                  <a:lnTo>
                    <a:pt x="4" y="140"/>
                  </a:lnTo>
                  <a:lnTo>
                    <a:pt x="20" y="185"/>
                  </a:lnTo>
                  <a:lnTo>
                    <a:pt x="62" y="226"/>
                  </a:lnTo>
                  <a:lnTo>
                    <a:pt x="73" y="201"/>
                  </a:lnTo>
                  <a:lnTo>
                    <a:pt x="30" y="119"/>
                  </a:lnTo>
                  <a:lnTo>
                    <a:pt x="42" y="53"/>
                  </a:lnTo>
                  <a:lnTo>
                    <a:pt x="70" y="33"/>
                  </a:lnTo>
                  <a:lnTo>
                    <a:pt x="116" y="49"/>
                  </a:lnTo>
                  <a:lnTo>
                    <a:pt x="9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Freeform 66"/>
            <p:cNvSpPr>
              <a:spLocks/>
            </p:cNvSpPr>
            <p:nvPr/>
          </p:nvSpPr>
          <p:spPr bwMode="auto">
            <a:xfrm>
              <a:off x="5185" y="2023"/>
              <a:ext cx="37" cy="120"/>
            </a:xfrm>
            <a:custGeom>
              <a:avLst/>
              <a:gdLst>
                <a:gd name="T0" fmla="*/ 62 w 74"/>
                <a:gd name="T1" fmla="*/ 0 h 241"/>
                <a:gd name="T2" fmla="*/ 5 w 74"/>
                <a:gd name="T3" fmla="*/ 135 h 241"/>
                <a:gd name="T4" fmla="*/ 0 w 74"/>
                <a:gd name="T5" fmla="*/ 196 h 241"/>
                <a:gd name="T6" fmla="*/ 38 w 74"/>
                <a:gd name="T7" fmla="*/ 241 h 241"/>
                <a:gd name="T8" fmla="*/ 33 w 74"/>
                <a:gd name="T9" fmla="*/ 155 h 241"/>
                <a:gd name="T10" fmla="*/ 46 w 74"/>
                <a:gd name="T11" fmla="*/ 102 h 241"/>
                <a:gd name="T12" fmla="*/ 74 w 74"/>
                <a:gd name="T13" fmla="*/ 41 h 241"/>
                <a:gd name="T14" fmla="*/ 62 w 74"/>
                <a:gd name="T15" fmla="*/ 0 h 241"/>
                <a:gd name="T16" fmla="*/ 62 w 74"/>
                <a:gd name="T17" fmla="*/ 0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4"/>
                <a:gd name="T28" fmla="*/ 0 h 241"/>
                <a:gd name="T29" fmla="*/ 74 w 7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4" h="241">
                  <a:moveTo>
                    <a:pt x="62" y="0"/>
                  </a:moveTo>
                  <a:lnTo>
                    <a:pt x="5" y="135"/>
                  </a:lnTo>
                  <a:lnTo>
                    <a:pt x="0" y="196"/>
                  </a:lnTo>
                  <a:lnTo>
                    <a:pt x="38" y="241"/>
                  </a:lnTo>
                  <a:lnTo>
                    <a:pt x="33" y="155"/>
                  </a:lnTo>
                  <a:lnTo>
                    <a:pt x="46" y="102"/>
                  </a:lnTo>
                  <a:lnTo>
                    <a:pt x="74" y="4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69" name="Freeform 67"/>
            <p:cNvSpPr>
              <a:spLocks/>
            </p:cNvSpPr>
            <p:nvPr/>
          </p:nvSpPr>
          <p:spPr bwMode="auto">
            <a:xfrm>
              <a:off x="4510" y="2206"/>
              <a:ext cx="325" cy="92"/>
            </a:xfrm>
            <a:custGeom>
              <a:avLst/>
              <a:gdLst>
                <a:gd name="T0" fmla="*/ 0 w 650"/>
                <a:gd name="T1" fmla="*/ 49 h 185"/>
                <a:gd name="T2" fmla="*/ 94 w 650"/>
                <a:gd name="T3" fmla="*/ 30 h 185"/>
                <a:gd name="T4" fmla="*/ 169 w 650"/>
                <a:gd name="T5" fmla="*/ 27 h 185"/>
                <a:gd name="T6" fmla="*/ 246 w 650"/>
                <a:gd name="T7" fmla="*/ 33 h 185"/>
                <a:gd name="T8" fmla="*/ 315 w 650"/>
                <a:gd name="T9" fmla="*/ 44 h 185"/>
                <a:gd name="T10" fmla="*/ 395 w 650"/>
                <a:gd name="T11" fmla="*/ 63 h 185"/>
                <a:gd name="T12" fmla="*/ 481 w 650"/>
                <a:gd name="T13" fmla="*/ 98 h 185"/>
                <a:gd name="T14" fmla="*/ 570 w 650"/>
                <a:gd name="T15" fmla="*/ 141 h 185"/>
                <a:gd name="T16" fmla="*/ 650 w 650"/>
                <a:gd name="T17" fmla="*/ 185 h 185"/>
                <a:gd name="T18" fmla="*/ 550 w 650"/>
                <a:gd name="T19" fmla="*/ 112 h 185"/>
                <a:gd name="T20" fmla="*/ 459 w 650"/>
                <a:gd name="T21" fmla="*/ 62 h 185"/>
                <a:gd name="T22" fmla="*/ 354 w 650"/>
                <a:gd name="T23" fmla="*/ 29 h 185"/>
                <a:gd name="T24" fmla="*/ 290 w 650"/>
                <a:gd name="T25" fmla="*/ 13 h 185"/>
                <a:gd name="T26" fmla="*/ 216 w 650"/>
                <a:gd name="T27" fmla="*/ 7 h 185"/>
                <a:gd name="T28" fmla="*/ 130 w 650"/>
                <a:gd name="T29" fmla="*/ 0 h 185"/>
                <a:gd name="T30" fmla="*/ 36 w 650"/>
                <a:gd name="T31" fmla="*/ 24 h 185"/>
                <a:gd name="T32" fmla="*/ 0 w 650"/>
                <a:gd name="T33" fmla="*/ 49 h 185"/>
                <a:gd name="T34" fmla="*/ 0 w 650"/>
                <a:gd name="T35" fmla="*/ 49 h 1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50"/>
                <a:gd name="T55" fmla="*/ 0 h 185"/>
                <a:gd name="T56" fmla="*/ 650 w 650"/>
                <a:gd name="T57" fmla="*/ 185 h 1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50" h="185">
                  <a:moveTo>
                    <a:pt x="0" y="49"/>
                  </a:moveTo>
                  <a:lnTo>
                    <a:pt x="94" y="30"/>
                  </a:lnTo>
                  <a:lnTo>
                    <a:pt x="169" y="27"/>
                  </a:lnTo>
                  <a:lnTo>
                    <a:pt x="246" y="33"/>
                  </a:lnTo>
                  <a:lnTo>
                    <a:pt x="315" y="44"/>
                  </a:lnTo>
                  <a:lnTo>
                    <a:pt x="395" y="63"/>
                  </a:lnTo>
                  <a:lnTo>
                    <a:pt x="481" y="98"/>
                  </a:lnTo>
                  <a:lnTo>
                    <a:pt x="570" y="141"/>
                  </a:lnTo>
                  <a:lnTo>
                    <a:pt x="650" y="185"/>
                  </a:lnTo>
                  <a:lnTo>
                    <a:pt x="550" y="112"/>
                  </a:lnTo>
                  <a:lnTo>
                    <a:pt x="459" y="62"/>
                  </a:lnTo>
                  <a:lnTo>
                    <a:pt x="354" y="29"/>
                  </a:lnTo>
                  <a:lnTo>
                    <a:pt x="290" y="13"/>
                  </a:lnTo>
                  <a:lnTo>
                    <a:pt x="216" y="7"/>
                  </a:lnTo>
                  <a:lnTo>
                    <a:pt x="130" y="0"/>
                  </a:lnTo>
                  <a:lnTo>
                    <a:pt x="36" y="24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Freeform 68"/>
            <p:cNvSpPr>
              <a:spLocks/>
            </p:cNvSpPr>
            <p:nvPr/>
          </p:nvSpPr>
          <p:spPr bwMode="auto">
            <a:xfrm>
              <a:off x="4864" y="2320"/>
              <a:ext cx="172" cy="206"/>
            </a:xfrm>
            <a:custGeom>
              <a:avLst/>
              <a:gdLst>
                <a:gd name="T0" fmla="*/ 0 w 343"/>
                <a:gd name="T1" fmla="*/ 0 h 412"/>
                <a:gd name="T2" fmla="*/ 102 w 343"/>
                <a:gd name="T3" fmla="*/ 82 h 412"/>
                <a:gd name="T4" fmla="*/ 183 w 343"/>
                <a:gd name="T5" fmla="*/ 166 h 412"/>
                <a:gd name="T6" fmla="*/ 249 w 343"/>
                <a:gd name="T7" fmla="*/ 249 h 412"/>
                <a:gd name="T8" fmla="*/ 299 w 343"/>
                <a:gd name="T9" fmla="*/ 315 h 412"/>
                <a:gd name="T10" fmla="*/ 335 w 343"/>
                <a:gd name="T11" fmla="*/ 412 h 412"/>
                <a:gd name="T12" fmla="*/ 343 w 343"/>
                <a:gd name="T13" fmla="*/ 362 h 412"/>
                <a:gd name="T14" fmla="*/ 312 w 343"/>
                <a:gd name="T15" fmla="*/ 282 h 412"/>
                <a:gd name="T16" fmla="*/ 229 w 343"/>
                <a:gd name="T17" fmla="*/ 182 h 412"/>
                <a:gd name="T18" fmla="*/ 150 w 343"/>
                <a:gd name="T19" fmla="*/ 100 h 412"/>
                <a:gd name="T20" fmla="*/ 70 w 343"/>
                <a:gd name="T21" fmla="*/ 41 h 412"/>
                <a:gd name="T22" fmla="*/ 0 w 343"/>
                <a:gd name="T23" fmla="*/ 0 h 412"/>
                <a:gd name="T24" fmla="*/ 0 w 343"/>
                <a:gd name="T25" fmla="*/ 0 h 4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3"/>
                <a:gd name="T40" fmla="*/ 0 h 412"/>
                <a:gd name="T41" fmla="*/ 343 w 343"/>
                <a:gd name="T42" fmla="*/ 412 h 4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3" h="412">
                  <a:moveTo>
                    <a:pt x="0" y="0"/>
                  </a:moveTo>
                  <a:lnTo>
                    <a:pt x="102" y="82"/>
                  </a:lnTo>
                  <a:lnTo>
                    <a:pt x="183" y="166"/>
                  </a:lnTo>
                  <a:lnTo>
                    <a:pt x="249" y="249"/>
                  </a:lnTo>
                  <a:lnTo>
                    <a:pt x="299" y="315"/>
                  </a:lnTo>
                  <a:lnTo>
                    <a:pt x="335" y="412"/>
                  </a:lnTo>
                  <a:lnTo>
                    <a:pt x="343" y="362"/>
                  </a:lnTo>
                  <a:lnTo>
                    <a:pt x="312" y="282"/>
                  </a:lnTo>
                  <a:lnTo>
                    <a:pt x="229" y="182"/>
                  </a:lnTo>
                  <a:lnTo>
                    <a:pt x="150" y="100"/>
                  </a:lnTo>
                  <a:lnTo>
                    <a:pt x="7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1" name="Freeform 69"/>
            <p:cNvSpPr>
              <a:spLocks/>
            </p:cNvSpPr>
            <p:nvPr/>
          </p:nvSpPr>
          <p:spPr bwMode="auto">
            <a:xfrm>
              <a:off x="4530" y="2265"/>
              <a:ext cx="439" cy="340"/>
            </a:xfrm>
            <a:custGeom>
              <a:avLst/>
              <a:gdLst>
                <a:gd name="T0" fmla="*/ 44 w 877"/>
                <a:gd name="T1" fmla="*/ 52 h 680"/>
                <a:gd name="T2" fmla="*/ 135 w 877"/>
                <a:gd name="T3" fmla="*/ 8 h 680"/>
                <a:gd name="T4" fmla="*/ 255 w 877"/>
                <a:gd name="T5" fmla="*/ 0 h 680"/>
                <a:gd name="T6" fmla="*/ 384 w 877"/>
                <a:gd name="T7" fmla="*/ 30 h 680"/>
                <a:gd name="T8" fmla="*/ 566 w 877"/>
                <a:gd name="T9" fmla="*/ 115 h 680"/>
                <a:gd name="T10" fmla="*/ 724 w 877"/>
                <a:gd name="T11" fmla="*/ 237 h 680"/>
                <a:gd name="T12" fmla="*/ 833 w 877"/>
                <a:gd name="T13" fmla="*/ 370 h 680"/>
                <a:gd name="T14" fmla="*/ 877 w 877"/>
                <a:gd name="T15" fmla="*/ 492 h 680"/>
                <a:gd name="T16" fmla="*/ 851 w 877"/>
                <a:gd name="T17" fmla="*/ 606 h 680"/>
                <a:gd name="T18" fmla="*/ 774 w 877"/>
                <a:gd name="T19" fmla="*/ 660 h 680"/>
                <a:gd name="T20" fmla="*/ 664 w 877"/>
                <a:gd name="T21" fmla="*/ 680 h 680"/>
                <a:gd name="T22" fmla="*/ 504 w 877"/>
                <a:gd name="T23" fmla="*/ 653 h 680"/>
                <a:gd name="T24" fmla="*/ 293 w 877"/>
                <a:gd name="T25" fmla="*/ 558 h 680"/>
                <a:gd name="T26" fmla="*/ 107 w 877"/>
                <a:gd name="T27" fmla="*/ 384 h 680"/>
                <a:gd name="T28" fmla="*/ 31 w 877"/>
                <a:gd name="T29" fmla="*/ 231 h 680"/>
                <a:gd name="T30" fmla="*/ 41 w 877"/>
                <a:gd name="T31" fmla="*/ 137 h 680"/>
                <a:gd name="T32" fmla="*/ 82 w 877"/>
                <a:gd name="T33" fmla="*/ 85 h 680"/>
                <a:gd name="T34" fmla="*/ 67 w 877"/>
                <a:gd name="T35" fmla="*/ 115 h 680"/>
                <a:gd name="T36" fmla="*/ 53 w 877"/>
                <a:gd name="T37" fmla="*/ 196 h 680"/>
                <a:gd name="T38" fmla="*/ 94 w 877"/>
                <a:gd name="T39" fmla="*/ 325 h 680"/>
                <a:gd name="T40" fmla="*/ 227 w 877"/>
                <a:gd name="T41" fmla="*/ 469 h 680"/>
                <a:gd name="T42" fmla="*/ 401 w 877"/>
                <a:gd name="T43" fmla="*/ 578 h 680"/>
                <a:gd name="T44" fmla="*/ 606 w 877"/>
                <a:gd name="T45" fmla="*/ 643 h 680"/>
                <a:gd name="T46" fmla="*/ 763 w 877"/>
                <a:gd name="T47" fmla="*/ 627 h 680"/>
                <a:gd name="T48" fmla="*/ 818 w 877"/>
                <a:gd name="T49" fmla="*/ 580 h 680"/>
                <a:gd name="T50" fmla="*/ 847 w 877"/>
                <a:gd name="T51" fmla="*/ 489 h 680"/>
                <a:gd name="T52" fmla="*/ 799 w 877"/>
                <a:gd name="T53" fmla="*/ 365 h 680"/>
                <a:gd name="T54" fmla="*/ 639 w 877"/>
                <a:gd name="T55" fmla="*/ 199 h 680"/>
                <a:gd name="T56" fmla="*/ 390 w 877"/>
                <a:gd name="T57" fmla="*/ 57 h 680"/>
                <a:gd name="T58" fmla="*/ 180 w 877"/>
                <a:gd name="T59" fmla="*/ 26 h 680"/>
                <a:gd name="T60" fmla="*/ 66 w 877"/>
                <a:gd name="T61" fmla="*/ 58 h 680"/>
                <a:gd name="T62" fmla="*/ 14 w 877"/>
                <a:gd name="T63" fmla="*/ 130 h 680"/>
                <a:gd name="T64" fmla="*/ 3 w 877"/>
                <a:gd name="T65" fmla="*/ 116 h 680"/>
                <a:gd name="T66" fmla="*/ 20 w 877"/>
                <a:gd name="T67" fmla="*/ 82 h 6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77"/>
                <a:gd name="T103" fmla="*/ 0 h 680"/>
                <a:gd name="T104" fmla="*/ 877 w 877"/>
                <a:gd name="T105" fmla="*/ 680 h 6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77" h="680">
                  <a:moveTo>
                    <a:pt x="20" y="82"/>
                  </a:moveTo>
                  <a:lnTo>
                    <a:pt x="44" y="52"/>
                  </a:lnTo>
                  <a:lnTo>
                    <a:pt x="82" y="26"/>
                  </a:lnTo>
                  <a:lnTo>
                    <a:pt x="135" y="8"/>
                  </a:lnTo>
                  <a:lnTo>
                    <a:pt x="199" y="0"/>
                  </a:lnTo>
                  <a:lnTo>
                    <a:pt x="255" y="0"/>
                  </a:lnTo>
                  <a:lnTo>
                    <a:pt x="315" y="8"/>
                  </a:lnTo>
                  <a:lnTo>
                    <a:pt x="384" y="30"/>
                  </a:lnTo>
                  <a:lnTo>
                    <a:pt x="457" y="58"/>
                  </a:lnTo>
                  <a:lnTo>
                    <a:pt x="566" y="115"/>
                  </a:lnTo>
                  <a:lnTo>
                    <a:pt x="658" y="179"/>
                  </a:lnTo>
                  <a:lnTo>
                    <a:pt x="724" y="237"/>
                  </a:lnTo>
                  <a:lnTo>
                    <a:pt x="780" y="290"/>
                  </a:lnTo>
                  <a:lnTo>
                    <a:pt x="833" y="370"/>
                  </a:lnTo>
                  <a:lnTo>
                    <a:pt x="860" y="436"/>
                  </a:lnTo>
                  <a:lnTo>
                    <a:pt x="877" y="492"/>
                  </a:lnTo>
                  <a:lnTo>
                    <a:pt x="871" y="556"/>
                  </a:lnTo>
                  <a:lnTo>
                    <a:pt x="851" y="606"/>
                  </a:lnTo>
                  <a:lnTo>
                    <a:pt x="818" y="639"/>
                  </a:lnTo>
                  <a:lnTo>
                    <a:pt x="774" y="660"/>
                  </a:lnTo>
                  <a:lnTo>
                    <a:pt x="738" y="677"/>
                  </a:lnTo>
                  <a:lnTo>
                    <a:pt x="664" y="680"/>
                  </a:lnTo>
                  <a:lnTo>
                    <a:pt x="603" y="674"/>
                  </a:lnTo>
                  <a:lnTo>
                    <a:pt x="504" y="653"/>
                  </a:lnTo>
                  <a:lnTo>
                    <a:pt x="393" y="611"/>
                  </a:lnTo>
                  <a:lnTo>
                    <a:pt x="293" y="558"/>
                  </a:lnTo>
                  <a:lnTo>
                    <a:pt x="196" y="489"/>
                  </a:lnTo>
                  <a:lnTo>
                    <a:pt x="107" y="384"/>
                  </a:lnTo>
                  <a:lnTo>
                    <a:pt x="58" y="306"/>
                  </a:lnTo>
                  <a:lnTo>
                    <a:pt x="31" y="231"/>
                  </a:lnTo>
                  <a:lnTo>
                    <a:pt x="31" y="176"/>
                  </a:lnTo>
                  <a:lnTo>
                    <a:pt x="41" y="137"/>
                  </a:lnTo>
                  <a:lnTo>
                    <a:pt x="60" y="105"/>
                  </a:lnTo>
                  <a:lnTo>
                    <a:pt x="82" y="85"/>
                  </a:lnTo>
                  <a:lnTo>
                    <a:pt x="107" y="74"/>
                  </a:lnTo>
                  <a:lnTo>
                    <a:pt x="67" y="115"/>
                  </a:lnTo>
                  <a:lnTo>
                    <a:pt x="53" y="159"/>
                  </a:lnTo>
                  <a:lnTo>
                    <a:pt x="53" y="196"/>
                  </a:lnTo>
                  <a:lnTo>
                    <a:pt x="63" y="257"/>
                  </a:lnTo>
                  <a:lnTo>
                    <a:pt x="94" y="325"/>
                  </a:lnTo>
                  <a:lnTo>
                    <a:pt x="149" y="392"/>
                  </a:lnTo>
                  <a:lnTo>
                    <a:pt x="227" y="469"/>
                  </a:lnTo>
                  <a:lnTo>
                    <a:pt x="302" y="522"/>
                  </a:lnTo>
                  <a:lnTo>
                    <a:pt x="401" y="578"/>
                  </a:lnTo>
                  <a:lnTo>
                    <a:pt x="495" y="616"/>
                  </a:lnTo>
                  <a:lnTo>
                    <a:pt x="606" y="643"/>
                  </a:lnTo>
                  <a:lnTo>
                    <a:pt x="677" y="650"/>
                  </a:lnTo>
                  <a:lnTo>
                    <a:pt x="763" y="627"/>
                  </a:lnTo>
                  <a:lnTo>
                    <a:pt x="796" y="603"/>
                  </a:lnTo>
                  <a:lnTo>
                    <a:pt x="818" y="580"/>
                  </a:lnTo>
                  <a:lnTo>
                    <a:pt x="838" y="544"/>
                  </a:lnTo>
                  <a:lnTo>
                    <a:pt x="847" y="489"/>
                  </a:lnTo>
                  <a:lnTo>
                    <a:pt x="833" y="431"/>
                  </a:lnTo>
                  <a:lnTo>
                    <a:pt x="799" y="365"/>
                  </a:lnTo>
                  <a:lnTo>
                    <a:pt x="717" y="265"/>
                  </a:lnTo>
                  <a:lnTo>
                    <a:pt x="639" y="199"/>
                  </a:lnTo>
                  <a:lnTo>
                    <a:pt x="508" y="110"/>
                  </a:lnTo>
                  <a:lnTo>
                    <a:pt x="390" y="57"/>
                  </a:lnTo>
                  <a:lnTo>
                    <a:pt x="293" y="32"/>
                  </a:lnTo>
                  <a:lnTo>
                    <a:pt x="180" y="26"/>
                  </a:lnTo>
                  <a:lnTo>
                    <a:pt x="119" y="37"/>
                  </a:lnTo>
                  <a:lnTo>
                    <a:pt x="66" y="58"/>
                  </a:lnTo>
                  <a:lnTo>
                    <a:pt x="31" y="96"/>
                  </a:lnTo>
                  <a:lnTo>
                    <a:pt x="14" y="130"/>
                  </a:lnTo>
                  <a:lnTo>
                    <a:pt x="0" y="165"/>
                  </a:lnTo>
                  <a:lnTo>
                    <a:pt x="3" y="116"/>
                  </a:lnTo>
                  <a:lnTo>
                    <a:pt x="2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Freeform 70"/>
            <p:cNvSpPr>
              <a:spLocks/>
            </p:cNvSpPr>
            <p:nvPr/>
          </p:nvSpPr>
          <p:spPr bwMode="auto">
            <a:xfrm>
              <a:off x="4573" y="2321"/>
              <a:ext cx="362" cy="250"/>
            </a:xfrm>
            <a:custGeom>
              <a:avLst/>
              <a:gdLst>
                <a:gd name="T0" fmla="*/ 7 w 724"/>
                <a:gd name="T1" fmla="*/ 0 h 501"/>
                <a:gd name="T2" fmla="*/ 0 w 724"/>
                <a:gd name="T3" fmla="*/ 45 h 501"/>
                <a:gd name="T4" fmla="*/ 0 w 724"/>
                <a:gd name="T5" fmla="*/ 78 h 501"/>
                <a:gd name="T6" fmla="*/ 8 w 724"/>
                <a:gd name="T7" fmla="*/ 123 h 501"/>
                <a:gd name="T8" fmla="*/ 32 w 724"/>
                <a:gd name="T9" fmla="*/ 178 h 501"/>
                <a:gd name="T10" fmla="*/ 77 w 724"/>
                <a:gd name="T11" fmla="*/ 244 h 501"/>
                <a:gd name="T12" fmla="*/ 147 w 724"/>
                <a:gd name="T13" fmla="*/ 311 h 501"/>
                <a:gd name="T14" fmla="*/ 235 w 724"/>
                <a:gd name="T15" fmla="*/ 379 h 501"/>
                <a:gd name="T16" fmla="*/ 343 w 724"/>
                <a:gd name="T17" fmla="*/ 438 h 501"/>
                <a:gd name="T18" fmla="*/ 445 w 724"/>
                <a:gd name="T19" fmla="*/ 477 h 501"/>
                <a:gd name="T20" fmla="*/ 537 w 724"/>
                <a:gd name="T21" fmla="*/ 498 h 501"/>
                <a:gd name="T22" fmla="*/ 605 w 724"/>
                <a:gd name="T23" fmla="*/ 501 h 501"/>
                <a:gd name="T24" fmla="*/ 647 w 724"/>
                <a:gd name="T25" fmla="*/ 491 h 501"/>
                <a:gd name="T26" fmla="*/ 680 w 724"/>
                <a:gd name="T27" fmla="*/ 479 h 501"/>
                <a:gd name="T28" fmla="*/ 707 w 724"/>
                <a:gd name="T29" fmla="*/ 457 h 501"/>
                <a:gd name="T30" fmla="*/ 724 w 724"/>
                <a:gd name="T31" fmla="*/ 401 h 501"/>
                <a:gd name="T32" fmla="*/ 700 w 724"/>
                <a:gd name="T33" fmla="*/ 441 h 501"/>
                <a:gd name="T34" fmla="*/ 667 w 724"/>
                <a:gd name="T35" fmla="*/ 466 h 501"/>
                <a:gd name="T36" fmla="*/ 619 w 724"/>
                <a:gd name="T37" fmla="*/ 479 h 501"/>
                <a:gd name="T38" fmla="*/ 570 w 724"/>
                <a:gd name="T39" fmla="*/ 479 h 501"/>
                <a:gd name="T40" fmla="*/ 503 w 724"/>
                <a:gd name="T41" fmla="*/ 471 h 501"/>
                <a:gd name="T42" fmla="*/ 428 w 724"/>
                <a:gd name="T43" fmla="*/ 451 h 501"/>
                <a:gd name="T44" fmla="*/ 351 w 724"/>
                <a:gd name="T45" fmla="*/ 415 h 501"/>
                <a:gd name="T46" fmla="*/ 257 w 724"/>
                <a:gd name="T47" fmla="*/ 371 h 501"/>
                <a:gd name="T48" fmla="*/ 162 w 724"/>
                <a:gd name="T49" fmla="*/ 294 h 501"/>
                <a:gd name="T50" fmla="*/ 66 w 724"/>
                <a:gd name="T51" fmla="*/ 199 h 501"/>
                <a:gd name="T52" fmla="*/ 28 w 724"/>
                <a:gd name="T53" fmla="*/ 130 h 501"/>
                <a:gd name="T54" fmla="*/ 13 w 724"/>
                <a:gd name="T55" fmla="*/ 64 h 501"/>
                <a:gd name="T56" fmla="*/ 7 w 724"/>
                <a:gd name="T57" fmla="*/ 0 h 501"/>
                <a:gd name="T58" fmla="*/ 7 w 724"/>
                <a:gd name="T59" fmla="*/ 0 h 5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4"/>
                <a:gd name="T91" fmla="*/ 0 h 501"/>
                <a:gd name="T92" fmla="*/ 724 w 724"/>
                <a:gd name="T93" fmla="*/ 501 h 50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4" h="501">
                  <a:moveTo>
                    <a:pt x="7" y="0"/>
                  </a:moveTo>
                  <a:lnTo>
                    <a:pt x="0" y="45"/>
                  </a:lnTo>
                  <a:lnTo>
                    <a:pt x="0" y="78"/>
                  </a:lnTo>
                  <a:lnTo>
                    <a:pt x="8" y="123"/>
                  </a:lnTo>
                  <a:lnTo>
                    <a:pt x="32" y="178"/>
                  </a:lnTo>
                  <a:lnTo>
                    <a:pt x="77" y="244"/>
                  </a:lnTo>
                  <a:lnTo>
                    <a:pt x="147" y="311"/>
                  </a:lnTo>
                  <a:lnTo>
                    <a:pt x="235" y="379"/>
                  </a:lnTo>
                  <a:lnTo>
                    <a:pt x="343" y="438"/>
                  </a:lnTo>
                  <a:lnTo>
                    <a:pt x="445" y="477"/>
                  </a:lnTo>
                  <a:lnTo>
                    <a:pt x="537" y="498"/>
                  </a:lnTo>
                  <a:lnTo>
                    <a:pt x="605" y="501"/>
                  </a:lnTo>
                  <a:lnTo>
                    <a:pt x="647" y="491"/>
                  </a:lnTo>
                  <a:lnTo>
                    <a:pt x="680" y="479"/>
                  </a:lnTo>
                  <a:lnTo>
                    <a:pt x="707" y="457"/>
                  </a:lnTo>
                  <a:lnTo>
                    <a:pt x="724" y="401"/>
                  </a:lnTo>
                  <a:lnTo>
                    <a:pt x="700" y="441"/>
                  </a:lnTo>
                  <a:lnTo>
                    <a:pt x="667" y="466"/>
                  </a:lnTo>
                  <a:lnTo>
                    <a:pt x="619" y="479"/>
                  </a:lnTo>
                  <a:lnTo>
                    <a:pt x="570" y="479"/>
                  </a:lnTo>
                  <a:lnTo>
                    <a:pt x="503" y="471"/>
                  </a:lnTo>
                  <a:lnTo>
                    <a:pt x="428" y="451"/>
                  </a:lnTo>
                  <a:lnTo>
                    <a:pt x="351" y="415"/>
                  </a:lnTo>
                  <a:lnTo>
                    <a:pt x="257" y="371"/>
                  </a:lnTo>
                  <a:lnTo>
                    <a:pt x="162" y="294"/>
                  </a:lnTo>
                  <a:lnTo>
                    <a:pt x="66" y="199"/>
                  </a:lnTo>
                  <a:lnTo>
                    <a:pt x="28" y="130"/>
                  </a:lnTo>
                  <a:lnTo>
                    <a:pt x="13" y="6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Freeform 71"/>
            <p:cNvSpPr>
              <a:spLocks/>
            </p:cNvSpPr>
            <p:nvPr/>
          </p:nvSpPr>
          <p:spPr bwMode="auto">
            <a:xfrm>
              <a:off x="4620" y="2355"/>
              <a:ext cx="45" cy="32"/>
            </a:xfrm>
            <a:custGeom>
              <a:avLst/>
              <a:gdLst>
                <a:gd name="T0" fmla="*/ 41 w 89"/>
                <a:gd name="T1" fmla="*/ 62 h 64"/>
                <a:gd name="T2" fmla="*/ 30 w 89"/>
                <a:gd name="T3" fmla="*/ 59 h 64"/>
                <a:gd name="T4" fmla="*/ 21 w 89"/>
                <a:gd name="T5" fmla="*/ 54 h 64"/>
                <a:gd name="T6" fmla="*/ 13 w 89"/>
                <a:gd name="T7" fmla="*/ 50 h 64"/>
                <a:gd name="T8" fmla="*/ 6 w 89"/>
                <a:gd name="T9" fmla="*/ 43 h 64"/>
                <a:gd name="T10" fmla="*/ 3 w 89"/>
                <a:gd name="T11" fmla="*/ 36 h 64"/>
                <a:gd name="T12" fmla="*/ 0 w 89"/>
                <a:gd name="T13" fmla="*/ 28 h 64"/>
                <a:gd name="T14" fmla="*/ 2 w 89"/>
                <a:gd name="T15" fmla="*/ 21 h 64"/>
                <a:gd name="T16" fmla="*/ 3 w 89"/>
                <a:gd name="T17" fmla="*/ 14 h 64"/>
                <a:gd name="T18" fmla="*/ 10 w 89"/>
                <a:gd name="T19" fmla="*/ 9 h 64"/>
                <a:gd name="T20" fmla="*/ 16 w 89"/>
                <a:gd name="T21" fmla="*/ 4 h 64"/>
                <a:gd name="T22" fmla="*/ 25 w 89"/>
                <a:gd name="T23" fmla="*/ 1 h 64"/>
                <a:gd name="T24" fmla="*/ 35 w 89"/>
                <a:gd name="T25" fmla="*/ 0 h 64"/>
                <a:gd name="T26" fmla="*/ 44 w 89"/>
                <a:gd name="T27" fmla="*/ 0 h 64"/>
                <a:gd name="T28" fmla="*/ 55 w 89"/>
                <a:gd name="T29" fmla="*/ 3 h 64"/>
                <a:gd name="T30" fmla="*/ 64 w 89"/>
                <a:gd name="T31" fmla="*/ 6 h 64"/>
                <a:gd name="T32" fmla="*/ 74 w 89"/>
                <a:gd name="T33" fmla="*/ 11 h 64"/>
                <a:gd name="T34" fmla="*/ 80 w 89"/>
                <a:gd name="T35" fmla="*/ 17 h 64"/>
                <a:gd name="T36" fmla="*/ 86 w 89"/>
                <a:gd name="T37" fmla="*/ 23 h 64"/>
                <a:gd name="T38" fmla="*/ 89 w 89"/>
                <a:gd name="T39" fmla="*/ 31 h 64"/>
                <a:gd name="T40" fmla="*/ 89 w 89"/>
                <a:gd name="T41" fmla="*/ 39 h 64"/>
                <a:gd name="T42" fmla="*/ 88 w 89"/>
                <a:gd name="T43" fmla="*/ 45 h 64"/>
                <a:gd name="T44" fmla="*/ 83 w 89"/>
                <a:gd name="T45" fmla="*/ 51 h 64"/>
                <a:gd name="T46" fmla="*/ 77 w 89"/>
                <a:gd name="T47" fmla="*/ 58 h 64"/>
                <a:gd name="T48" fmla="*/ 71 w 89"/>
                <a:gd name="T49" fmla="*/ 61 h 64"/>
                <a:gd name="T50" fmla="*/ 61 w 89"/>
                <a:gd name="T51" fmla="*/ 62 h 64"/>
                <a:gd name="T52" fmla="*/ 50 w 89"/>
                <a:gd name="T53" fmla="*/ 64 h 64"/>
                <a:gd name="T54" fmla="*/ 41 w 89"/>
                <a:gd name="T55" fmla="*/ 62 h 64"/>
                <a:gd name="T56" fmla="*/ 41 w 89"/>
                <a:gd name="T57" fmla="*/ 62 h 6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9"/>
                <a:gd name="T88" fmla="*/ 0 h 64"/>
                <a:gd name="T89" fmla="*/ 89 w 89"/>
                <a:gd name="T90" fmla="*/ 64 h 6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9" h="64">
                  <a:moveTo>
                    <a:pt x="41" y="62"/>
                  </a:moveTo>
                  <a:lnTo>
                    <a:pt x="30" y="59"/>
                  </a:lnTo>
                  <a:lnTo>
                    <a:pt x="21" y="54"/>
                  </a:lnTo>
                  <a:lnTo>
                    <a:pt x="13" y="50"/>
                  </a:lnTo>
                  <a:lnTo>
                    <a:pt x="6" y="43"/>
                  </a:lnTo>
                  <a:lnTo>
                    <a:pt x="3" y="36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4"/>
                  </a:lnTo>
                  <a:lnTo>
                    <a:pt x="10" y="9"/>
                  </a:lnTo>
                  <a:lnTo>
                    <a:pt x="16" y="4"/>
                  </a:lnTo>
                  <a:lnTo>
                    <a:pt x="25" y="1"/>
                  </a:lnTo>
                  <a:lnTo>
                    <a:pt x="35" y="0"/>
                  </a:lnTo>
                  <a:lnTo>
                    <a:pt x="44" y="0"/>
                  </a:lnTo>
                  <a:lnTo>
                    <a:pt x="55" y="3"/>
                  </a:lnTo>
                  <a:lnTo>
                    <a:pt x="64" y="6"/>
                  </a:lnTo>
                  <a:lnTo>
                    <a:pt x="74" y="11"/>
                  </a:lnTo>
                  <a:lnTo>
                    <a:pt x="80" y="17"/>
                  </a:lnTo>
                  <a:lnTo>
                    <a:pt x="86" y="23"/>
                  </a:lnTo>
                  <a:lnTo>
                    <a:pt x="89" y="31"/>
                  </a:lnTo>
                  <a:lnTo>
                    <a:pt x="89" y="39"/>
                  </a:lnTo>
                  <a:lnTo>
                    <a:pt x="88" y="45"/>
                  </a:lnTo>
                  <a:lnTo>
                    <a:pt x="83" y="51"/>
                  </a:lnTo>
                  <a:lnTo>
                    <a:pt x="77" y="58"/>
                  </a:lnTo>
                  <a:lnTo>
                    <a:pt x="71" y="61"/>
                  </a:lnTo>
                  <a:lnTo>
                    <a:pt x="61" y="62"/>
                  </a:lnTo>
                  <a:lnTo>
                    <a:pt x="50" y="64"/>
                  </a:lnTo>
                  <a:lnTo>
                    <a:pt x="41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Freeform 72"/>
            <p:cNvSpPr>
              <a:spLocks/>
            </p:cNvSpPr>
            <p:nvPr/>
          </p:nvSpPr>
          <p:spPr bwMode="auto">
            <a:xfrm>
              <a:off x="4666" y="2430"/>
              <a:ext cx="46" cy="33"/>
            </a:xfrm>
            <a:custGeom>
              <a:avLst/>
              <a:gdLst>
                <a:gd name="T0" fmla="*/ 36 w 92"/>
                <a:gd name="T1" fmla="*/ 63 h 68"/>
                <a:gd name="T2" fmla="*/ 25 w 92"/>
                <a:gd name="T3" fmla="*/ 58 h 68"/>
                <a:gd name="T4" fmla="*/ 16 w 92"/>
                <a:gd name="T5" fmla="*/ 52 h 68"/>
                <a:gd name="T6" fmla="*/ 9 w 92"/>
                <a:gd name="T7" fmla="*/ 46 h 68"/>
                <a:gd name="T8" fmla="*/ 3 w 92"/>
                <a:gd name="T9" fmla="*/ 38 h 68"/>
                <a:gd name="T10" fmla="*/ 0 w 92"/>
                <a:gd name="T11" fmla="*/ 30 h 68"/>
                <a:gd name="T12" fmla="*/ 0 w 92"/>
                <a:gd name="T13" fmla="*/ 22 h 68"/>
                <a:gd name="T14" fmla="*/ 2 w 92"/>
                <a:gd name="T15" fmla="*/ 14 h 68"/>
                <a:gd name="T16" fmla="*/ 6 w 92"/>
                <a:gd name="T17" fmla="*/ 10 h 68"/>
                <a:gd name="T18" fmla="*/ 13 w 92"/>
                <a:gd name="T19" fmla="*/ 5 h 68"/>
                <a:gd name="T20" fmla="*/ 20 w 92"/>
                <a:gd name="T21" fmla="*/ 2 h 68"/>
                <a:gd name="T22" fmla="*/ 31 w 92"/>
                <a:gd name="T23" fmla="*/ 0 h 68"/>
                <a:gd name="T24" fmla="*/ 42 w 92"/>
                <a:gd name="T25" fmla="*/ 0 h 68"/>
                <a:gd name="T26" fmla="*/ 52 w 92"/>
                <a:gd name="T27" fmla="*/ 3 h 68"/>
                <a:gd name="T28" fmla="*/ 63 w 92"/>
                <a:gd name="T29" fmla="*/ 7 h 68"/>
                <a:gd name="T30" fmla="*/ 72 w 92"/>
                <a:gd name="T31" fmla="*/ 13 h 68"/>
                <a:gd name="T32" fmla="*/ 80 w 92"/>
                <a:gd name="T33" fmla="*/ 19 h 68"/>
                <a:gd name="T34" fmla="*/ 88 w 92"/>
                <a:gd name="T35" fmla="*/ 25 h 68"/>
                <a:gd name="T36" fmla="*/ 91 w 92"/>
                <a:gd name="T37" fmla="*/ 33 h 68"/>
                <a:gd name="T38" fmla="*/ 92 w 92"/>
                <a:gd name="T39" fmla="*/ 41 h 68"/>
                <a:gd name="T40" fmla="*/ 92 w 92"/>
                <a:gd name="T41" fmla="*/ 49 h 68"/>
                <a:gd name="T42" fmla="*/ 89 w 92"/>
                <a:gd name="T43" fmla="*/ 55 h 68"/>
                <a:gd name="T44" fmla="*/ 83 w 92"/>
                <a:gd name="T45" fmla="*/ 61 h 68"/>
                <a:gd name="T46" fmla="*/ 75 w 92"/>
                <a:gd name="T47" fmla="*/ 65 h 68"/>
                <a:gd name="T48" fmla="*/ 67 w 92"/>
                <a:gd name="T49" fmla="*/ 68 h 68"/>
                <a:gd name="T50" fmla="*/ 56 w 92"/>
                <a:gd name="T51" fmla="*/ 68 h 68"/>
                <a:gd name="T52" fmla="*/ 45 w 92"/>
                <a:gd name="T53" fmla="*/ 66 h 68"/>
                <a:gd name="T54" fmla="*/ 36 w 92"/>
                <a:gd name="T55" fmla="*/ 63 h 68"/>
                <a:gd name="T56" fmla="*/ 36 w 92"/>
                <a:gd name="T57" fmla="*/ 63 h 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2"/>
                <a:gd name="T88" fmla="*/ 0 h 68"/>
                <a:gd name="T89" fmla="*/ 92 w 92"/>
                <a:gd name="T90" fmla="*/ 68 h 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2" h="68">
                  <a:moveTo>
                    <a:pt x="36" y="63"/>
                  </a:moveTo>
                  <a:lnTo>
                    <a:pt x="25" y="58"/>
                  </a:lnTo>
                  <a:lnTo>
                    <a:pt x="16" y="52"/>
                  </a:lnTo>
                  <a:lnTo>
                    <a:pt x="9" y="46"/>
                  </a:lnTo>
                  <a:lnTo>
                    <a:pt x="3" y="38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20" y="2"/>
                  </a:lnTo>
                  <a:lnTo>
                    <a:pt x="31" y="0"/>
                  </a:lnTo>
                  <a:lnTo>
                    <a:pt x="42" y="0"/>
                  </a:lnTo>
                  <a:lnTo>
                    <a:pt x="52" y="3"/>
                  </a:lnTo>
                  <a:lnTo>
                    <a:pt x="63" y="7"/>
                  </a:lnTo>
                  <a:lnTo>
                    <a:pt x="72" y="13"/>
                  </a:lnTo>
                  <a:lnTo>
                    <a:pt x="80" y="19"/>
                  </a:lnTo>
                  <a:lnTo>
                    <a:pt x="88" y="25"/>
                  </a:lnTo>
                  <a:lnTo>
                    <a:pt x="91" y="33"/>
                  </a:lnTo>
                  <a:lnTo>
                    <a:pt x="92" y="41"/>
                  </a:lnTo>
                  <a:lnTo>
                    <a:pt x="92" y="49"/>
                  </a:lnTo>
                  <a:lnTo>
                    <a:pt x="89" y="55"/>
                  </a:lnTo>
                  <a:lnTo>
                    <a:pt x="83" y="61"/>
                  </a:lnTo>
                  <a:lnTo>
                    <a:pt x="75" y="65"/>
                  </a:lnTo>
                  <a:lnTo>
                    <a:pt x="67" y="68"/>
                  </a:lnTo>
                  <a:lnTo>
                    <a:pt x="56" y="68"/>
                  </a:lnTo>
                  <a:lnTo>
                    <a:pt x="45" y="66"/>
                  </a:lnTo>
                  <a:lnTo>
                    <a:pt x="36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Freeform 73"/>
            <p:cNvSpPr>
              <a:spLocks/>
            </p:cNvSpPr>
            <p:nvPr/>
          </p:nvSpPr>
          <p:spPr bwMode="auto">
            <a:xfrm>
              <a:off x="4756" y="2484"/>
              <a:ext cx="47" cy="33"/>
            </a:xfrm>
            <a:custGeom>
              <a:avLst/>
              <a:gdLst>
                <a:gd name="T0" fmla="*/ 36 w 94"/>
                <a:gd name="T1" fmla="*/ 63 h 66"/>
                <a:gd name="T2" fmla="*/ 25 w 94"/>
                <a:gd name="T3" fmla="*/ 58 h 66"/>
                <a:gd name="T4" fmla="*/ 17 w 94"/>
                <a:gd name="T5" fmla="*/ 52 h 66"/>
                <a:gd name="T6" fmla="*/ 10 w 94"/>
                <a:gd name="T7" fmla="*/ 44 h 66"/>
                <a:gd name="T8" fmla="*/ 5 w 94"/>
                <a:gd name="T9" fmla="*/ 38 h 66"/>
                <a:gd name="T10" fmla="*/ 2 w 94"/>
                <a:gd name="T11" fmla="*/ 30 h 66"/>
                <a:gd name="T12" fmla="*/ 0 w 94"/>
                <a:gd name="T13" fmla="*/ 22 h 66"/>
                <a:gd name="T14" fmla="*/ 3 w 94"/>
                <a:gd name="T15" fmla="*/ 14 h 66"/>
                <a:gd name="T16" fmla="*/ 6 w 94"/>
                <a:gd name="T17" fmla="*/ 9 h 66"/>
                <a:gd name="T18" fmla="*/ 14 w 94"/>
                <a:gd name="T19" fmla="*/ 5 h 66"/>
                <a:gd name="T20" fmla="*/ 22 w 94"/>
                <a:gd name="T21" fmla="*/ 2 h 66"/>
                <a:gd name="T22" fmla="*/ 31 w 94"/>
                <a:gd name="T23" fmla="*/ 0 h 66"/>
                <a:gd name="T24" fmla="*/ 42 w 94"/>
                <a:gd name="T25" fmla="*/ 0 h 66"/>
                <a:gd name="T26" fmla="*/ 53 w 94"/>
                <a:gd name="T27" fmla="*/ 2 h 66"/>
                <a:gd name="T28" fmla="*/ 63 w 94"/>
                <a:gd name="T29" fmla="*/ 6 h 66"/>
                <a:gd name="T30" fmla="*/ 74 w 94"/>
                <a:gd name="T31" fmla="*/ 11 h 66"/>
                <a:gd name="T32" fmla="*/ 82 w 94"/>
                <a:gd name="T33" fmla="*/ 19 h 66"/>
                <a:gd name="T34" fmla="*/ 88 w 94"/>
                <a:gd name="T35" fmla="*/ 25 h 66"/>
                <a:gd name="T36" fmla="*/ 93 w 94"/>
                <a:gd name="T37" fmla="*/ 33 h 66"/>
                <a:gd name="T38" fmla="*/ 94 w 94"/>
                <a:gd name="T39" fmla="*/ 41 h 66"/>
                <a:gd name="T40" fmla="*/ 93 w 94"/>
                <a:gd name="T41" fmla="*/ 48 h 66"/>
                <a:gd name="T42" fmla="*/ 89 w 94"/>
                <a:gd name="T43" fmla="*/ 55 h 66"/>
                <a:gd name="T44" fmla="*/ 85 w 94"/>
                <a:gd name="T45" fmla="*/ 59 h 66"/>
                <a:gd name="T46" fmla="*/ 77 w 94"/>
                <a:gd name="T47" fmla="*/ 64 h 66"/>
                <a:gd name="T48" fmla="*/ 68 w 94"/>
                <a:gd name="T49" fmla="*/ 66 h 66"/>
                <a:gd name="T50" fmla="*/ 58 w 94"/>
                <a:gd name="T51" fmla="*/ 66 h 66"/>
                <a:gd name="T52" fmla="*/ 47 w 94"/>
                <a:gd name="T53" fmla="*/ 66 h 66"/>
                <a:gd name="T54" fmla="*/ 36 w 94"/>
                <a:gd name="T55" fmla="*/ 63 h 66"/>
                <a:gd name="T56" fmla="*/ 36 w 94"/>
                <a:gd name="T57" fmla="*/ 63 h 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66"/>
                <a:gd name="T89" fmla="*/ 94 w 94"/>
                <a:gd name="T90" fmla="*/ 66 h 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66">
                  <a:moveTo>
                    <a:pt x="36" y="63"/>
                  </a:moveTo>
                  <a:lnTo>
                    <a:pt x="25" y="58"/>
                  </a:lnTo>
                  <a:lnTo>
                    <a:pt x="17" y="52"/>
                  </a:lnTo>
                  <a:lnTo>
                    <a:pt x="10" y="44"/>
                  </a:lnTo>
                  <a:lnTo>
                    <a:pt x="5" y="38"/>
                  </a:lnTo>
                  <a:lnTo>
                    <a:pt x="2" y="30"/>
                  </a:lnTo>
                  <a:lnTo>
                    <a:pt x="0" y="22"/>
                  </a:lnTo>
                  <a:lnTo>
                    <a:pt x="3" y="14"/>
                  </a:lnTo>
                  <a:lnTo>
                    <a:pt x="6" y="9"/>
                  </a:lnTo>
                  <a:lnTo>
                    <a:pt x="14" y="5"/>
                  </a:lnTo>
                  <a:lnTo>
                    <a:pt x="22" y="2"/>
                  </a:lnTo>
                  <a:lnTo>
                    <a:pt x="31" y="0"/>
                  </a:lnTo>
                  <a:lnTo>
                    <a:pt x="42" y="0"/>
                  </a:lnTo>
                  <a:lnTo>
                    <a:pt x="53" y="2"/>
                  </a:lnTo>
                  <a:lnTo>
                    <a:pt x="63" y="6"/>
                  </a:lnTo>
                  <a:lnTo>
                    <a:pt x="74" y="11"/>
                  </a:lnTo>
                  <a:lnTo>
                    <a:pt x="82" y="19"/>
                  </a:lnTo>
                  <a:lnTo>
                    <a:pt x="88" y="25"/>
                  </a:lnTo>
                  <a:lnTo>
                    <a:pt x="93" y="33"/>
                  </a:lnTo>
                  <a:lnTo>
                    <a:pt x="94" y="41"/>
                  </a:lnTo>
                  <a:lnTo>
                    <a:pt x="93" y="48"/>
                  </a:lnTo>
                  <a:lnTo>
                    <a:pt x="89" y="55"/>
                  </a:lnTo>
                  <a:lnTo>
                    <a:pt x="85" y="59"/>
                  </a:lnTo>
                  <a:lnTo>
                    <a:pt x="77" y="64"/>
                  </a:lnTo>
                  <a:lnTo>
                    <a:pt x="68" y="66"/>
                  </a:lnTo>
                  <a:lnTo>
                    <a:pt x="58" y="66"/>
                  </a:lnTo>
                  <a:lnTo>
                    <a:pt x="47" y="66"/>
                  </a:lnTo>
                  <a:lnTo>
                    <a:pt x="36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Freeform 74"/>
            <p:cNvSpPr>
              <a:spLocks/>
            </p:cNvSpPr>
            <p:nvPr/>
          </p:nvSpPr>
          <p:spPr bwMode="auto">
            <a:xfrm>
              <a:off x="4840" y="2490"/>
              <a:ext cx="42" cy="38"/>
            </a:xfrm>
            <a:custGeom>
              <a:avLst/>
              <a:gdLst>
                <a:gd name="T0" fmla="*/ 24 w 85"/>
                <a:gd name="T1" fmla="*/ 63 h 75"/>
                <a:gd name="T2" fmla="*/ 16 w 85"/>
                <a:gd name="T3" fmla="*/ 55 h 75"/>
                <a:gd name="T4" fmla="*/ 8 w 85"/>
                <a:gd name="T5" fmla="*/ 47 h 75"/>
                <a:gd name="T6" fmla="*/ 3 w 85"/>
                <a:gd name="T7" fmla="*/ 37 h 75"/>
                <a:gd name="T8" fmla="*/ 0 w 85"/>
                <a:gd name="T9" fmla="*/ 30 h 75"/>
                <a:gd name="T10" fmla="*/ 0 w 85"/>
                <a:gd name="T11" fmla="*/ 20 h 75"/>
                <a:gd name="T12" fmla="*/ 2 w 85"/>
                <a:gd name="T13" fmla="*/ 14 h 75"/>
                <a:gd name="T14" fmla="*/ 5 w 85"/>
                <a:gd name="T15" fmla="*/ 8 h 75"/>
                <a:gd name="T16" fmla="*/ 11 w 85"/>
                <a:gd name="T17" fmla="*/ 3 h 75"/>
                <a:gd name="T18" fmla="*/ 19 w 85"/>
                <a:gd name="T19" fmla="*/ 0 h 75"/>
                <a:gd name="T20" fmla="*/ 27 w 85"/>
                <a:gd name="T21" fmla="*/ 0 h 75"/>
                <a:gd name="T22" fmla="*/ 36 w 85"/>
                <a:gd name="T23" fmla="*/ 1 h 75"/>
                <a:gd name="T24" fmla="*/ 47 w 85"/>
                <a:gd name="T25" fmla="*/ 5 h 75"/>
                <a:gd name="T26" fmla="*/ 57 w 85"/>
                <a:gd name="T27" fmla="*/ 9 h 75"/>
                <a:gd name="T28" fmla="*/ 66 w 85"/>
                <a:gd name="T29" fmla="*/ 16 h 75"/>
                <a:gd name="T30" fmla="*/ 74 w 85"/>
                <a:gd name="T31" fmla="*/ 23 h 75"/>
                <a:gd name="T32" fmla="*/ 80 w 85"/>
                <a:gd name="T33" fmla="*/ 33 h 75"/>
                <a:gd name="T34" fmla="*/ 83 w 85"/>
                <a:gd name="T35" fmla="*/ 41 h 75"/>
                <a:gd name="T36" fmla="*/ 85 w 85"/>
                <a:gd name="T37" fmla="*/ 50 h 75"/>
                <a:gd name="T38" fmla="*/ 85 w 85"/>
                <a:gd name="T39" fmla="*/ 58 h 75"/>
                <a:gd name="T40" fmla="*/ 82 w 85"/>
                <a:gd name="T41" fmla="*/ 64 h 75"/>
                <a:gd name="T42" fmla="*/ 77 w 85"/>
                <a:gd name="T43" fmla="*/ 70 h 75"/>
                <a:gd name="T44" fmla="*/ 71 w 85"/>
                <a:gd name="T45" fmla="*/ 74 h 75"/>
                <a:gd name="T46" fmla="*/ 63 w 85"/>
                <a:gd name="T47" fmla="*/ 75 h 75"/>
                <a:gd name="T48" fmla="*/ 54 w 85"/>
                <a:gd name="T49" fmla="*/ 75 h 75"/>
                <a:gd name="T50" fmla="*/ 43 w 85"/>
                <a:gd name="T51" fmla="*/ 72 h 75"/>
                <a:gd name="T52" fmla="*/ 33 w 85"/>
                <a:gd name="T53" fmla="*/ 69 h 75"/>
                <a:gd name="T54" fmla="*/ 24 w 85"/>
                <a:gd name="T55" fmla="*/ 63 h 75"/>
                <a:gd name="T56" fmla="*/ 24 w 85"/>
                <a:gd name="T57" fmla="*/ 63 h 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5"/>
                <a:gd name="T88" fmla="*/ 0 h 75"/>
                <a:gd name="T89" fmla="*/ 85 w 85"/>
                <a:gd name="T90" fmla="*/ 75 h 7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5" h="75">
                  <a:moveTo>
                    <a:pt x="24" y="63"/>
                  </a:moveTo>
                  <a:lnTo>
                    <a:pt x="16" y="55"/>
                  </a:lnTo>
                  <a:lnTo>
                    <a:pt x="8" y="47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0"/>
                  </a:lnTo>
                  <a:lnTo>
                    <a:pt x="2" y="14"/>
                  </a:lnTo>
                  <a:lnTo>
                    <a:pt x="5" y="8"/>
                  </a:lnTo>
                  <a:lnTo>
                    <a:pt x="11" y="3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36" y="1"/>
                  </a:lnTo>
                  <a:lnTo>
                    <a:pt x="47" y="5"/>
                  </a:lnTo>
                  <a:lnTo>
                    <a:pt x="57" y="9"/>
                  </a:lnTo>
                  <a:lnTo>
                    <a:pt x="66" y="16"/>
                  </a:lnTo>
                  <a:lnTo>
                    <a:pt x="74" y="23"/>
                  </a:lnTo>
                  <a:lnTo>
                    <a:pt x="80" y="33"/>
                  </a:lnTo>
                  <a:lnTo>
                    <a:pt x="83" y="41"/>
                  </a:lnTo>
                  <a:lnTo>
                    <a:pt x="85" y="50"/>
                  </a:lnTo>
                  <a:lnTo>
                    <a:pt x="85" y="58"/>
                  </a:lnTo>
                  <a:lnTo>
                    <a:pt x="82" y="64"/>
                  </a:lnTo>
                  <a:lnTo>
                    <a:pt x="77" y="70"/>
                  </a:lnTo>
                  <a:lnTo>
                    <a:pt x="71" y="74"/>
                  </a:lnTo>
                  <a:lnTo>
                    <a:pt x="63" y="75"/>
                  </a:lnTo>
                  <a:lnTo>
                    <a:pt x="54" y="75"/>
                  </a:lnTo>
                  <a:lnTo>
                    <a:pt x="43" y="72"/>
                  </a:lnTo>
                  <a:lnTo>
                    <a:pt x="33" y="69"/>
                  </a:lnTo>
                  <a:lnTo>
                    <a:pt x="24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7" name="Freeform 75"/>
            <p:cNvSpPr>
              <a:spLocks/>
            </p:cNvSpPr>
            <p:nvPr/>
          </p:nvSpPr>
          <p:spPr bwMode="auto">
            <a:xfrm>
              <a:off x="4875" y="2443"/>
              <a:ext cx="36" cy="38"/>
            </a:xfrm>
            <a:custGeom>
              <a:avLst/>
              <a:gdLst>
                <a:gd name="T0" fmla="*/ 20 w 70"/>
                <a:gd name="T1" fmla="*/ 63 h 75"/>
                <a:gd name="T2" fmla="*/ 12 w 70"/>
                <a:gd name="T3" fmla="*/ 55 h 75"/>
                <a:gd name="T4" fmla="*/ 8 w 70"/>
                <a:gd name="T5" fmla="*/ 47 h 75"/>
                <a:gd name="T6" fmla="*/ 3 w 70"/>
                <a:gd name="T7" fmla="*/ 39 h 75"/>
                <a:gd name="T8" fmla="*/ 0 w 70"/>
                <a:gd name="T9" fmla="*/ 30 h 75"/>
                <a:gd name="T10" fmla="*/ 0 w 70"/>
                <a:gd name="T11" fmla="*/ 22 h 75"/>
                <a:gd name="T12" fmla="*/ 1 w 70"/>
                <a:gd name="T13" fmla="*/ 14 h 75"/>
                <a:gd name="T14" fmla="*/ 5 w 70"/>
                <a:gd name="T15" fmla="*/ 8 h 75"/>
                <a:gd name="T16" fmla="*/ 9 w 70"/>
                <a:gd name="T17" fmla="*/ 3 h 75"/>
                <a:gd name="T18" fmla="*/ 15 w 70"/>
                <a:gd name="T19" fmla="*/ 2 h 75"/>
                <a:gd name="T20" fmla="*/ 23 w 70"/>
                <a:gd name="T21" fmla="*/ 0 h 75"/>
                <a:gd name="T22" fmla="*/ 31 w 70"/>
                <a:gd name="T23" fmla="*/ 2 h 75"/>
                <a:gd name="T24" fmla="*/ 39 w 70"/>
                <a:gd name="T25" fmla="*/ 5 h 75"/>
                <a:gd name="T26" fmla="*/ 47 w 70"/>
                <a:gd name="T27" fmla="*/ 11 h 75"/>
                <a:gd name="T28" fmla="*/ 55 w 70"/>
                <a:gd name="T29" fmla="*/ 17 h 75"/>
                <a:gd name="T30" fmla="*/ 61 w 70"/>
                <a:gd name="T31" fmla="*/ 25 h 75"/>
                <a:gd name="T32" fmla="*/ 66 w 70"/>
                <a:gd name="T33" fmla="*/ 33 h 75"/>
                <a:gd name="T34" fmla="*/ 69 w 70"/>
                <a:gd name="T35" fmla="*/ 42 h 75"/>
                <a:gd name="T36" fmla="*/ 70 w 70"/>
                <a:gd name="T37" fmla="*/ 50 h 75"/>
                <a:gd name="T38" fmla="*/ 70 w 70"/>
                <a:gd name="T39" fmla="*/ 58 h 75"/>
                <a:gd name="T40" fmla="*/ 69 w 70"/>
                <a:gd name="T41" fmla="*/ 64 h 75"/>
                <a:gd name="T42" fmla="*/ 64 w 70"/>
                <a:gd name="T43" fmla="*/ 70 h 75"/>
                <a:gd name="T44" fmla="*/ 59 w 70"/>
                <a:gd name="T45" fmla="*/ 74 h 75"/>
                <a:gd name="T46" fmla="*/ 51 w 70"/>
                <a:gd name="T47" fmla="*/ 75 h 75"/>
                <a:gd name="T48" fmla="*/ 44 w 70"/>
                <a:gd name="T49" fmla="*/ 75 h 75"/>
                <a:gd name="T50" fmla="*/ 36 w 70"/>
                <a:gd name="T51" fmla="*/ 72 h 75"/>
                <a:gd name="T52" fmla="*/ 28 w 70"/>
                <a:gd name="T53" fmla="*/ 69 h 75"/>
                <a:gd name="T54" fmla="*/ 20 w 70"/>
                <a:gd name="T55" fmla="*/ 63 h 75"/>
                <a:gd name="T56" fmla="*/ 20 w 70"/>
                <a:gd name="T57" fmla="*/ 63 h 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0"/>
                <a:gd name="T88" fmla="*/ 0 h 75"/>
                <a:gd name="T89" fmla="*/ 70 w 70"/>
                <a:gd name="T90" fmla="*/ 75 h 7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0" h="75">
                  <a:moveTo>
                    <a:pt x="20" y="63"/>
                  </a:moveTo>
                  <a:lnTo>
                    <a:pt x="12" y="55"/>
                  </a:lnTo>
                  <a:lnTo>
                    <a:pt x="8" y="47"/>
                  </a:lnTo>
                  <a:lnTo>
                    <a:pt x="3" y="39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5" y="8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3" y="0"/>
                  </a:lnTo>
                  <a:lnTo>
                    <a:pt x="31" y="2"/>
                  </a:lnTo>
                  <a:lnTo>
                    <a:pt x="39" y="5"/>
                  </a:lnTo>
                  <a:lnTo>
                    <a:pt x="47" y="11"/>
                  </a:lnTo>
                  <a:lnTo>
                    <a:pt x="55" y="17"/>
                  </a:lnTo>
                  <a:lnTo>
                    <a:pt x="61" y="25"/>
                  </a:lnTo>
                  <a:lnTo>
                    <a:pt x="66" y="33"/>
                  </a:lnTo>
                  <a:lnTo>
                    <a:pt x="69" y="42"/>
                  </a:lnTo>
                  <a:lnTo>
                    <a:pt x="70" y="50"/>
                  </a:lnTo>
                  <a:lnTo>
                    <a:pt x="70" y="58"/>
                  </a:lnTo>
                  <a:lnTo>
                    <a:pt x="69" y="64"/>
                  </a:lnTo>
                  <a:lnTo>
                    <a:pt x="64" y="70"/>
                  </a:lnTo>
                  <a:lnTo>
                    <a:pt x="59" y="74"/>
                  </a:lnTo>
                  <a:lnTo>
                    <a:pt x="51" y="75"/>
                  </a:lnTo>
                  <a:lnTo>
                    <a:pt x="44" y="75"/>
                  </a:lnTo>
                  <a:lnTo>
                    <a:pt x="36" y="72"/>
                  </a:lnTo>
                  <a:lnTo>
                    <a:pt x="28" y="69"/>
                  </a:lnTo>
                  <a:lnTo>
                    <a:pt x="2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Freeform 76"/>
            <p:cNvSpPr>
              <a:spLocks/>
            </p:cNvSpPr>
            <p:nvPr/>
          </p:nvSpPr>
          <p:spPr bwMode="auto">
            <a:xfrm>
              <a:off x="4651" y="2308"/>
              <a:ext cx="41" cy="30"/>
            </a:xfrm>
            <a:custGeom>
              <a:avLst/>
              <a:gdLst>
                <a:gd name="T0" fmla="*/ 28 w 81"/>
                <a:gd name="T1" fmla="*/ 50 h 59"/>
                <a:gd name="T2" fmla="*/ 19 w 81"/>
                <a:gd name="T3" fmla="*/ 45 h 59"/>
                <a:gd name="T4" fmla="*/ 11 w 81"/>
                <a:gd name="T5" fmla="*/ 39 h 59"/>
                <a:gd name="T6" fmla="*/ 6 w 81"/>
                <a:gd name="T7" fmla="*/ 31 h 59"/>
                <a:gd name="T8" fmla="*/ 1 w 81"/>
                <a:gd name="T9" fmla="*/ 25 h 59"/>
                <a:gd name="T10" fmla="*/ 0 w 81"/>
                <a:gd name="T11" fmla="*/ 18 h 59"/>
                <a:gd name="T12" fmla="*/ 0 w 81"/>
                <a:gd name="T13" fmla="*/ 12 h 59"/>
                <a:gd name="T14" fmla="*/ 1 w 81"/>
                <a:gd name="T15" fmla="*/ 7 h 59"/>
                <a:gd name="T16" fmla="*/ 6 w 81"/>
                <a:gd name="T17" fmla="*/ 3 h 59"/>
                <a:gd name="T18" fmla="*/ 12 w 81"/>
                <a:gd name="T19" fmla="*/ 1 h 59"/>
                <a:gd name="T20" fmla="*/ 20 w 81"/>
                <a:gd name="T21" fmla="*/ 0 h 59"/>
                <a:gd name="T22" fmla="*/ 30 w 81"/>
                <a:gd name="T23" fmla="*/ 1 h 59"/>
                <a:gd name="T24" fmla="*/ 39 w 81"/>
                <a:gd name="T25" fmla="*/ 3 h 59"/>
                <a:gd name="T26" fmla="*/ 48 w 81"/>
                <a:gd name="T27" fmla="*/ 6 h 59"/>
                <a:gd name="T28" fmla="*/ 58 w 81"/>
                <a:gd name="T29" fmla="*/ 11 h 59"/>
                <a:gd name="T30" fmla="*/ 66 w 81"/>
                <a:gd name="T31" fmla="*/ 17 h 59"/>
                <a:gd name="T32" fmla="*/ 72 w 81"/>
                <a:gd name="T33" fmla="*/ 23 h 59"/>
                <a:gd name="T34" fmla="*/ 78 w 81"/>
                <a:gd name="T35" fmla="*/ 31 h 59"/>
                <a:gd name="T36" fmla="*/ 81 w 81"/>
                <a:gd name="T37" fmla="*/ 37 h 59"/>
                <a:gd name="T38" fmla="*/ 81 w 81"/>
                <a:gd name="T39" fmla="*/ 43 h 59"/>
                <a:gd name="T40" fmla="*/ 80 w 81"/>
                <a:gd name="T41" fmla="*/ 50 h 59"/>
                <a:gd name="T42" fmla="*/ 77 w 81"/>
                <a:gd name="T43" fmla="*/ 54 h 59"/>
                <a:gd name="T44" fmla="*/ 72 w 81"/>
                <a:gd name="T45" fmla="*/ 58 h 59"/>
                <a:gd name="T46" fmla="*/ 64 w 81"/>
                <a:gd name="T47" fmla="*/ 59 h 59"/>
                <a:gd name="T48" fmla="*/ 56 w 81"/>
                <a:gd name="T49" fmla="*/ 59 h 59"/>
                <a:gd name="T50" fmla="*/ 47 w 81"/>
                <a:gd name="T51" fmla="*/ 58 h 59"/>
                <a:gd name="T52" fmla="*/ 37 w 81"/>
                <a:gd name="T53" fmla="*/ 54 h 59"/>
                <a:gd name="T54" fmla="*/ 28 w 81"/>
                <a:gd name="T55" fmla="*/ 50 h 59"/>
                <a:gd name="T56" fmla="*/ 28 w 81"/>
                <a:gd name="T57" fmla="*/ 50 h 5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1"/>
                <a:gd name="T88" fmla="*/ 0 h 59"/>
                <a:gd name="T89" fmla="*/ 81 w 81"/>
                <a:gd name="T90" fmla="*/ 59 h 5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1" h="59">
                  <a:moveTo>
                    <a:pt x="28" y="50"/>
                  </a:moveTo>
                  <a:lnTo>
                    <a:pt x="19" y="45"/>
                  </a:lnTo>
                  <a:lnTo>
                    <a:pt x="11" y="39"/>
                  </a:lnTo>
                  <a:lnTo>
                    <a:pt x="6" y="31"/>
                  </a:lnTo>
                  <a:lnTo>
                    <a:pt x="1" y="25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1" y="7"/>
                  </a:lnTo>
                  <a:lnTo>
                    <a:pt x="6" y="3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30" y="1"/>
                  </a:lnTo>
                  <a:lnTo>
                    <a:pt x="39" y="3"/>
                  </a:lnTo>
                  <a:lnTo>
                    <a:pt x="48" y="6"/>
                  </a:lnTo>
                  <a:lnTo>
                    <a:pt x="58" y="11"/>
                  </a:lnTo>
                  <a:lnTo>
                    <a:pt x="66" y="17"/>
                  </a:lnTo>
                  <a:lnTo>
                    <a:pt x="72" y="23"/>
                  </a:lnTo>
                  <a:lnTo>
                    <a:pt x="78" y="31"/>
                  </a:lnTo>
                  <a:lnTo>
                    <a:pt x="81" y="37"/>
                  </a:lnTo>
                  <a:lnTo>
                    <a:pt x="81" y="43"/>
                  </a:lnTo>
                  <a:lnTo>
                    <a:pt x="80" y="50"/>
                  </a:lnTo>
                  <a:lnTo>
                    <a:pt x="77" y="54"/>
                  </a:lnTo>
                  <a:lnTo>
                    <a:pt x="72" y="58"/>
                  </a:lnTo>
                  <a:lnTo>
                    <a:pt x="64" y="59"/>
                  </a:lnTo>
                  <a:lnTo>
                    <a:pt x="56" y="59"/>
                  </a:lnTo>
                  <a:lnTo>
                    <a:pt x="47" y="58"/>
                  </a:lnTo>
                  <a:lnTo>
                    <a:pt x="37" y="54"/>
                  </a:lnTo>
                  <a:lnTo>
                    <a:pt x="28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79" name="Freeform 77"/>
            <p:cNvSpPr>
              <a:spLocks/>
            </p:cNvSpPr>
            <p:nvPr/>
          </p:nvSpPr>
          <p:spPr bwMode="auto">
            <a:xfrm>
              <a:off x="4735" y="2312"/>
              <a:ext cx="42" cy="29"/>
            </a:xfrm>
            <a:custGeom>
              <a:avLst/>
              <a:gdLst>
                <a:gd name="T0" fmla="*/ 29 w 83"/>
                <a:gd name="T1" fmla="*/ 51 h 58"/>
                <a:gd name="T2" fmla="*/ 21 w 83"/>
                <a:gd name="T3" fmla="*/ 44 h 58"/>
                <a:gd name="T4" fmla="*/ 13 w 83"/>
                <a:gd name="T5" fmla="*/ 38 h 58"/>
                <a:gd name="T6" fmla="*/ 7 w 83"/>
                <a:gd name="T7" fmla="*/ 32 h 58"/>
                <a:gd name="T8" fmla="*/ 2 w 83"/>
                <a:gd name="T9" fmla="*/ 24 h 58"/>
                <a:gd name="T10" fmla="*/ 0 w 83"/>
                <a:gd name="T11" fmla="*/ 18 h 58"/>
                <a:gd name="T12" fmla="*/ 0 w 83"/>
                <a:gd name="T13" fmla="*/ 13 h 58"/>
                <a:gd name="T14" fmla="*/ 4 w 83"/>
                <a:gd name="T15" fmla="*/ 7 h 58"/>
                <a:gd name="T16" fmla="*/ 8 w 83"/>
                <a:gd name="T17" fmla="*/ 4 h 58"/>
                <a:gd name="T18" fmla="*/ 15 w 83"/>
                <a:gd name="T19" fmla="*/ 0 h 58"/>
                <a:gd name="T20" fmla="*/ 21 w 83"/>
                <a:gd name="T21" fmla="*/ 0 h 58"/>
                <a:gd name="T22" fmla="*/ 30 w 83"/>
                <a:gd name="T23" fmla="*/ 0 h 58"/>
                <a:gd name="T24" fmla="*/ 40 w 83"/>
                <a:gd name="T25" fmla="*/ 4 h 58"/>
                <a:gd name="T26" fmla="*/ 49 w 83"/>
                <a:gd name="T27" fmla="*/ 7 h 58"/>
                <a:gd name="T28" fmla="*/ 58 w 83"/>
                <a:gd name="T29" fmla="*/ 11 h 58"/>
                <a:gd name="T30" fmla="*/ 66 w 83"/>
                <a:gd name="T31" fmla="*/ 18 h 58"/>
                <a:gd name="T32" fmla="*/ 74 w 83"/>
                <a:gd name="T33" fmla="*/ 24 h 58"/>
                <a:gd name="T34" fmla="*/ 79 w 83"/>
                <a:gd name="T35" fmla="*/ 30 h 58"/>
                <a:gd name="T36" fmla="*/ 82 w 83"/>
                <a:gd name="T37" fmla="*/ 38 h 58"/>
                <a:gd name="T38" fmla="*/ 83 w 83"/>
                <a:gd name="T39" fmla="*/ 44 h 58"/>
                <a:gd name="T40" fmla="*/ 82 w 83"/>
                <a:gd name="T41" fmla="*/ 49 h 58"/>
                <a:gd name="T42" fmla="*/ 79 w 83"/>
                <a:gd name="T43" fmla="*/ 54 h 58"/>
                <a:gd name="T44" fmla="*/ 72 w 83"/>
                <a:gd name="T45" fmla="*/ 57 h 58"/>
                <a:gd name="T46" fmla="*/ 66 w 83"/>
                <a:gd name="T47" fmla="*/ 58 h 58"/>
                <a:gd name="T48" fmla="*/ 58 w 83"/>
                <a:gd name="T49" fmla="*/ 58 h 58"/>
                <a:gd name="T50" fmla="*/ 49 w 83"/>
                <a:gd name="T51" fmla="*/ 57 h 58"/>
                <a:gd name="T52" fmla="*/ 40 w 83"/>
                <a:gd name="T53" fmla="*/ 54 h 58"/>
                <a:gd name="T54" fmla="*/ 29 w 83"/>
                <a:gd name="T55" fmla="*/ 51 h 58"/>
                <a:gd name="T56" fmla="*/ 29 w 83"/>
                <a:gd name="T57" fmla="*/ 51 h 5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3"/>
                <a:gd name="T88" fmla="*/ 0 h 58"/>
                <a:gd name="T89" fmla="*/ 83 w 83"/>
                <a:gd name="T90" fmla="*/ 58 h 5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3" h="58">
                  <a:moveTo>
                    <a:pt x="29" y="51"/>
                  </a:moveTo>
                  <a:lnTo>
                    <a:pt x="21" y="44"/>
                  </a:lnTo>
                  <a:lnTo>
                    <a:pt x="13" y="38"/>
                  </a:lnTo>
                  <a:lnTo>
                    <a:pt x="7" y="32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4" y="7"/>
                  </a:lnTo>
                  <a:lnTo>
                    <a:pt x="8" y="4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0" y="4"/>
                  </a:lnTo>
                  <a:lnTo>
                    <a:pt x="49" y="7"/>
                  </a:lnTo>
                  <a:lnTo>
                    <a:pt x="58" y="11"/>
                  </a:lnTo>
                  <a:lnTo>
                    <a:pt x="66" y="18"/>
                  </a:lnTo>
                  <a:lnTo>
                    <a:pt x="74" y="24"/>
                  </a:lnTo>
                  <a:lnTo>
                    <a:pt x="79" y="30"/>
                  </a:lnTo>
                  <a:lnTo>
                    <a:pt x="82" y="38"/>
                  </a:lnTo>
                  <a:lnTo>
                    <a:pt x="83" y="44"/>
                  </a:lnTo>
                  <a:lnTo>
                    <a:pt x="82" y="49"/>
                  </a:lnTo>
                  <a:lnTo>
                    <a:pt x="79" y="54"/>
                  </a:lnTo>
                  <a:lnTo>
                    <a:pt x="72" y="57"/>
                  </a:lnTo>
                  <a:lnTo>
                    <a:pt x="66" y="58"/>
                  </a:lnTo>
                  <a:lnTo>
                    <a:pt x="58" y="58"/>
                  </a:lnTo>
                  <a:lnTo>
                    <a:pt x="49" y="57"/>
                  </a:lnTo>
                  <a:lnTo>
                    <a:pt x="40" y="54"/>
                  </a:lnTo>
                  <a:lnTo>
                    <a:pt x="29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0" name="Freeform 78"/>
            <p:cNvSpPr>
              <a:spLocks/>
            </p:cNvSpPr>
            <p:nvPr/>
          </p:nvSpPr>
          <p:spPr bwMode="auto">
            <a:xfrm>
              <a:off x="4835" y="2369"/>
              <a:ext cx="33" cy="30"/>
            </a:xfrm>
            <a:custGeom>
              <a:avLst/>
              <a:gdLst>
                <a:gd name="T0" fmla="*/ 19 w 68"/>
                <a:gd name="T1" fmla="*/ 46 h 61"/>
                <a:gd name="T2" fmla="*/ 13 w 68"/>
                <a:gd name="T3" fmla="*/ 39 h 61"/>
                <a:gd name="T4" fmla="*/ 7 w 68"/>
                <a:gd name="T5" fmla="*/ 33 h 61"/>
                <a:gd name="T6" fmla="*/ 3 w 68"/>
                <a:gd name="T7" fmla="*/ 27 h 61"/>
                <a:gd name="T8" fmla="*/ 0 w 68"/>
                <a:gd name="T9" fmla="*/ 19 h 61"/>
                <a:gd name="T10" fmla="*/ 0 w 68"/>
                <a:gd name="T11" fmla="*/ 13 h 61"/>
                <a:gd name="T12" fmla="*/ 2 w 68"/>
                <a:gd name="T13" fmla="*/ 8 h 61"/>
                <a:gd name="T14" fmla="*/ 3 w 68"/>
                <a:gd name="T15" fmla="*/ 3 h 61"/>
                <a:gd name="T16" fmla="*/ 8 w 68"/>
                <a:gd name="T17" fmla="*/ 2 h 61"/>
                <a:gd name="T18" fmla="*/ 14 w 68"/>
                <a:gd name="T19" fmla="*/ 0 h 61"/>
                <a:gd name="T20" fmla="*/ 22 w 68"/>
                <a:gd name="T21" fmla="*/ 0 h 61"/>
                <a:gd name="T22" fmla="*/ 29 w 68"/>
                <a:gd name="T23" fmla="*/ 3 h 61"/>
                <a:gd name="T24" fmla="*/ 36 w 68"/>
                <a:gd name="T25" fmla="*/ 6 h 61"/>
                <a:gd name="T26" fmla="*/ 44 w 68"/>
                <a:gd name="T27" fmla="*/ 11 h 61"/>
                <a:gd name="T28" fmla="*/ 52 w 68"/>
                <a:gd name="T29" fmla="*/ 17 h 61"/>
                <a:gd name="T30" fmla="*/ 58 w 68"/>
                <a:gd name="T31" fmla="*/ 24 h 61"/>
                <a:gd name="T32" fmla="*/ 63 w 68"/>
                <a:gd name="T33" fmla="*/ 32 h 61"/>
                <a:gd name="T34" fmla="*/ 66 w 68"/>
                <a:gd name="T35" fmla="*/ 38 h 61"/>
                <a:gd name="T36" fmla="*/ 68 w 68"/>
                <a:gd name="T37" fmla="*/ 46 h 61"/>
                <a:gd name="T38" fmla="*/ 68 w 68"/>
                <a:gd name="T39" fmla="*/ 50 h 61"/>
                <a:gd name="T40" fmla="*/ 65 w 68"/>
                <a:gd name="T41" fmla="*/ 55 h 61"/>
                <a:gd name="T42" fmla="*/ 61 w 68"/>
                <a:gd name="T43" fmla="*/ 58 h 61"/>
                <a:gd name="T44" fmla="*/ 57 w 68"/>
                <a:gd name="T45" fmla="*/ 60 h 61"/>
                <a:gd name="T46" fmla="*/ 49 w 68"/>
                <a:gd name="T47" fmla="*/ 61 h 61"/>
                <a:gd name="T48" fmla="*/ 43 w 68"/>
                <a:gd name="T49" fmla="*/ 60 h 61"/>
                <a:gd name="T50" fmla="*/ 35 w 68"/>
                <a:gd name="T51" fmla="*/ 57 h 61"/>
                <a:gd name="T52" fmla="*/ 27 w 68"/>
                <a:gd name="T53" fmla="*/ 52 h 61"/>
                <a:gd name="T54" fmla="*/ 19 w 68"/>
                <a:gd name="T55" fmla="*/ 46 h 61"/>
                <a:gd name="T56" fmla="*/ 19 w 68"/>
                <a:gd name="T57" fmla="*/ 46 h 6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8"/>
                <a:gd name="T88" fmla="*/ 0 h 61"/>
                <a:gd name="T89" fmla="*/ 68 w 68"/>
                <a:gd name="T90" fmla="*/ 61 h 6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8" h="61">
                  <a:moveTo>
                    <a:pt x="19" y="46"/>
                  </a:moveTo>
                  <a:lnTo>
                    <a:pt x="13" y="39"/>
                  </a:lnTo>
                  <a:lnTo>
                    <a:pt x="7" y="33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3"/>
                  </a:lnTo>
                  <a:lnTo>
                    <a:pt x="36" y="6"/>
                  </a:lnTo>
                  <a:lnTo>
                    <a:pt x="44" y="11"/>
                  </a:lnTo>
                  <a:lnTo>
                    <a:pt x="52" y="17"/>
                  </a:lnTo>
                  <a:lnTo>
                    <a:pt x="58" y="24"/>
                  </a:lnTo>
                  <a:lnTo>
                    <a:pt x="63" y="32"/>
                  </a:lnTo>
                  <a:lnTo>
                    <a:pt x="66" y="38"/>
                  </a:lnTo>
                  <a:lnTo>
                    <a:pt x="68" y="46"/>
                  </a:lnTo>
                  <a:lnTo>
                    <a:pt x="68" y="50"/>
                  </a:lnTo>
                  <a:lnTo>
                    <a:pt x="65" y="55"/>
                  </a:lnTo>
                  <a:lnTo>
                    <a:pt x="61" y="58"/>
                  </a:lnTo>
                  <a:lnTo>
                    <a:pt x="57" y="60"/>
                  </a:lnTo>
                  <a:lnTo>
                    <a:pt x="49" y="61"/>
                  </a:lnTo>
                  <a:lnTo>
                    <a:pt x="43" y="60"/>
                  </a:lnTo>
                  <a:lnTo>
                    <a:pt x="35" y="57"/>
                  </a:lnTo>
                  <a:lnTo>
                    <a:pt x="27" y="52"/>
                  </a:lnTo>
                  <a:lnTo>
                    <a:pt x="19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1" name="Freeform 79"/>
            <p:cNvSpPr>
              <a:spLocks/>
            </p:cNvSpPr>
            <p:nvPr/>
          </p:nvSpPr>
          <p:spPr bwMode="auto">
            <a:xfrm>
              <a:off x="4710" y="2344"/>
              <a:ext cx="134" cy="100"/>
            </a:xfrm>
            <a:custGeom>
              <a:avLst/>
              <a:gdLst>
                <a:gd name="T0" fmla="*/ 97 w 268"/>
                <a:gd name="T1" fmla="*/ 183 h 199"/>
                <a:gd name="T2" fmla="*/ 36 w 268"/>
                <a:gd name="T3" fmla="*/ 144 h 199"/>
                <a:gd name="T4" fmla="*/ 16 w 268"/>
                <a:gd name="T5" fmla="*/ 116 h 199"/>
                <a:gd name="T6" fmla="*/ 0 w 268"/>
                <a:gd name="T7" fmla="*/ 76 h 199"/>
                <a:gd name="T8" fmla="*/ 2 w 268"/>
                <a:gd name="T9" fmla="*/ 47 h 199"/>
                <a:gd name="T10" fmla="*/ 16 w 268"/>
                <a:gd name="T11" fmla="*/ 20 h 199"/>
                <a:gd name="T12" fmla="*/ 38 w 268"/>
                <a:gd name="T13" fmla="*/ 4 h 199"/>
                <a:gd name="T14" fmla="*/ 69 w 268"/>
                <a:gd name="T15" fmla="*/ 0 h 199"/>
                <a:gd name="T16" fmla="*/ 110 w 268"/>
                <a:gd name="T17" fmla="*/ 6 h 199"/>
                <a:gd name="T18" fmla="*/ 157 w 268"/>
                <a:gd name="T19" fmla="*/ 23 h 199"/>
                <a:gd name="T20" fmla="*/ 196 w 268"/>
                <a:gd name="T21" fmla="*/ 45 h 199"/>
                <a:gd name="T22" fmla="*/ 229 w 268"/>
                <a:gd name="T23" fmla="*/ 76 h 199"/>
                <a:gd name="T24" fmla="*/ 251 w 268"/>
                <a:gd name="T25" fmla="*/ 100 h 199"/>
                <a:gd name="T26" fmla="*/ 263 w 268"/>
                <a:gd name="T27" fmla="*/ 125 h 199"/>
                <a:gd name="T28" fmla="*/ 268 w 268"/>
                <a:gd name="T29" fmla="*/ 145 h 199"/>
                <a:gd name="T30" fmla="*/ 262 w 268"/>
                <a:gd name="T31" fmla="*/ 170 h 199"/>
                <a:gd name="T32" fmla="*/ 242 w 268"/>
                <a:gd name="T33" fmla="*/ 191 h 199"/>
                <a:gd name="T34" fmla="*/ 191 w 268"/>
                <a:gd name="T35" fmla="*/ 199 h 199"/>
                <a:gd name="T36" fmla="*/ 221 w 268"/>
                <a:gd name="T37" fmla="*/ 180 h 199"/>
                <a:gd name="T38" fmla="*/ 238 w 268"/>
                <a:gd name="T39" fmla="*/ 144 h 199"/>
                <a:gd name="T40" fmla="*/ 206 w 268"/>
                <a:gd name="T41" fmla="*/ 139 h 199"/>
                <a:gd name="T42" fmla="*/ 143 w 268"/>
                <a:gd name="T43" fmla="*/ 126 h 199"/>
                <a:gd name="T44" fmla="*/ 96 w 268"/>
                <a:gd name="T45" fmla="*/ 90 h 199"/>
                <a:gd name="T46" fmla="*/ 71 w 268"/>
                <a:gd name="T47" fmla="*/ 70 h 199"/>
                <a:gd name="T48" fmla="*/ 80 w 268"/>
                <a:gd name="T49" fmla="*/ 92 h 199"/>
                <a:gd name="T50" fmla="*/ 116 w 268"/>
                <a:gd name="T51" fmla="*/ 136 h 199"/>
                <a:gd name="T52" fmla="*/ 60 w 268"/>
                <a:gd name="T53" fmla="*/ 103 h 199"/>
                <a:gd name="T54" fmla="*/ 102 w 268"/>
                <a:gd name="T55" fmla="*/ 159 h 199"/>
                <a:gd name="T56" fmla="*/ 57 w 268"/>
                <a:gd name="T57" fmla="*/ 136 h 199"/>
                <a:gd name="T58" fmla="*/ 97 w 268"/>
                <a:gd name="T59" fmla="*/ 183 h 199"/>
                <a:gd name="T60" fmla="*/ 97 w 268"/>
                <a:gd name="T61" fmla="*/ 183 h 19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8"/>
                <a:gd name="T94" fmla="*/ 0 h 199"/>
                <a:gd name="T95" fmla="*/ 268 w 268"/>
                <a:gd name="T96" fmla="*/ 199 h 19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8" h="199">
                  <a:moveTo>
                    <a:pt x="97" y="183"/>
                  </a:moveTo>
                  <a:lnTo>
                    <a:pt x="36" y="144"/>
                  </a:lnTo>
                  <a:lnTo>
                    <a:pt x="16" y="116"/>
                  </a:lnTo>
                  <a:lnTo>
                    <a:pt x="0" y="76"/>
                  </a:lnTo>
                  <a:lnTo>
                    <a:pt x="2" y="47"/>
                  </a:lnTo>
                  <a:lnTo>
                    <a:pt x="16" y="20"/>
                  </a:lnTo>
                  <a:lnTo>
                    <a:pt x="38" y="4"/>
                  </a:lnTo>
                  <a:lnTo>
                    <a:pt x="69" y="0"/>
                  </a:lnTo>
                  <a:lnTo>
                    <a:pt x="110" y="6"/>
                  </a:lnTo>
                  <a:lnTo>
                    <a:pt x="157" y="23"/>
                  </a:lnTo>
                  <a:lnTo>
                    <a:pt x="196" y="45"/>
                  </a:lnTo>
                  <a:lnTo>
                    <a:pt x="229" y="76"/>
                  </a:lnTo>
                  <a:lnTo>
                    <a:pt x="251" y="100"/>
                  </a:lnTo>
                  <a:lnTo>
                    <a:pt x="263" y="125"/>
                  </a:lnTo>
                  <a:lnTo>
                    <a:pt x="268" y="145"/>
                  </a:lnTo>
                  <a:lnTo>
                    <a:pt x="262" y="170"/>
                  </a:lnTo>
                  <a:lnTo>
                    <a:pt x="242" y="191"/>
                  </a:lnTo>
                  <a:lnTo>
                    <a:pt x="191" y="199"/>
                  </a:lnTo>
                  <a:lnTo>
                    <a:pt x="221" y="180"/>
                  </a:lnTo>
                  <a:lnTo>
                    <a:pt x="238" y="144"/>
                  </a:lnTo>
                  <a:lnTo>
                    <a:pt x="206" y="139"/>
                  </a:lnTo>
                  <a:lnTo>
                    <a:pt x="143" y="126"/>
                  </a:lnTo>
                  <a:lnTo>
                    <a:pt x="96" y="90"/>
                  </a:lnTo>
                  <a:lnTo>
                    <a:pt x="71" y="70"/>
                  </a:lnTo>
                  <a:lnTo>
                    <a:pt x="80" y="92"/>
                  </a:lnTo>
                  <a:lnTo>
                    <a:pt x="116" y="136"/>
                  </a:lnTo>
                  <a:lnTo>
                    <a:pt x="60" y="103"/>
                  </a:lnTo>
                  <a:lnTo>
                    <a:pt x="102" y="159"/>
                  </a:lnTo>
                  <a:lnTo>
                    <a:pt x="57" y="136"/>
                  </a:lnTo>
                  <a:lnTo>
                    <a:pt x="97" y="1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2" name="Freeform 80"/>
            <p:cNvSpPr>
              <a:spLocks/>
            </p:cNvSpPr>
            <p:nvPr/>
          </p:nvSpPr>
          <p:spPr bwMode="auto">
            <a:xfrm>
              <a:off x="4473" y="2293"/>
              <a:ext cx="522" cy="367"/>
            </a:xfrm>
            <a:custGeom>
              <a:avLst/>
              <a:gdLst>
                <a:gd name="T0" fmla="*/ 37 w 1044"/>
                <a:gd name="T1" fmla="*/ 0 h 733"/>
                <a:gd name="T2" fmla="*/ 11 w 1044"/>
                <a:gd name="T3" fmla="*/ 44 h 733"/>
                <a:gd name="T4" fmla="*/ 0 w 1044"/>
                <a:gd name="T5" fmla="*/ 86 h 733"/>
                <a:gd name="T6" fmla="*/ 1 w 1044"/>
                <a:gd name="T7" fmla="*/ 147 h 733"/>
                <a:gd name="T8" fmla="*/ 11 w 1044"/>
                <a:gd name="T9" fmla="*/ 199 h 733"/>
                <a:gd name="T10" fmla="*/ 51 w 1044"/>
                <a:gd name="T11" fmla="*/ 280 h 733"/>
                <a:gd name="T12" fmla="*/ 117 w 1044"/>
                <a:gd name="T13" fmla="*/ 369 h 733"/>
                <a:gd name="T14" fmla="*/ 202 w 1044"/>
                <a:gd name="T15" fmla="*/ 465 h 733"/>
                <a:gd name="T16" fmla="*/ 327 w 1044"/>
                <a:gd name="T17" fmla="*/ 556 h 733"/>
                <a:gd name="T18" fmla="*/ 423 w 1044"/>
                <a:gd name="T19" fmla="*/ 615 h 733"/>
                <a:gd name="T20" fmla="*/ 534 w 1044"/>
                <a:gd name="T21" fmla="*/ 669 h 733"/>
                <a:gd name="T22" fmla="*/ 633 w 1044"/>
                <a:gd name="T23" fmla="*/ 703 h 733"/>
                <a:gd name="T24" fmla="*/ 712 w 1044"/>
                <a:gd name="T25" fmla="*/ 715 h 733"/>
                <a:gd name="T26" fmla="*/ 794 w 1044"/>
                <a:gd name="T27" fmla="*/ 726 h 733"/>
                <a:gd name="T28" fmla="*/ 883 w 1044"/>
                <a:gd name="T29" fmla="*/ 733 h 733"/>
                <a:gd name="T30" fmla="*/ 941 w 1044"/>
                <a:gd name="T31" fmla="*/ 722 h 733"/>
                <a:gd name="T32" fmla="*/ 972 w 1044"/>
                <a:gd name="T33" fmla="*/ 714 h 733"/>
                <a:gd name="T34" fmla="*/ 1004 w 1044"/>
                <a:gd name="T35" fmla="*/ 689 h 733"/>
                <a:gd name="T36" fmla="*/ 1032 w 1044"/>
                <a:gd name="T37" fmla="*/ 656 h 733"/>
                <a:gd name="T38" fmla="*/ 1044 w 1044"/>
                <a:gd name="T39" fmla="*/ 606 h 733"/>
                <a:gd name="T40" fmla="*/ 982 w 1044"/>
                <a:gd name="T41" fmla="*/ 661 h 733"/>
                <a:gd name="T42" fmla="*/ 907 w 1044"/>
                <a:gd name="T43" fmla="*/ 689 h 733"/>
                <a:gd name="T44" fmla="*/ 827 w 1044"/>
                <a:gd name="T45" fmla="*/ 690 h 733"/>
                <a:gd name="T46" fmla="*/ 716 w 1044"/>
                <a:gd name="T47" fmla="*/ 675 h 733"/>
                <a:gd name="T48" fmla="*/ 603 w 1044"/>
                <a:gd name="T49" fmla="*/ 647 h 733"/>
                <a:gd name="T50" fmla="*/ 474 w 1044"/>
                <a:gd name="T51" fmla="*/ 595 h 733"/>
                <a:gd name="T52" fmla="*/ 327 w 1044"/>
                <a:gd name="T53" fmla="*/ 506 h 733"/>
                <a:gd name="T54" fmla="*/ 227 w 1044"/>
                <a:gd name="T55" fmla="*/ 420 h 733"/>
                <a:gd name="T56" fmla="*/ 113 w 1044"/>
                <a:gd name="T57" fmla="*/ 301 h 733"/>
                <a:gd name="T58" fmla="*/ 61 w 1044"/>
                <a:gd name="T59" fmla="*/ 214 h 733"/>
                <a:gd name="T60" fmla="*/ 26 w 1044"/>
                <a:gd name="T61" fmla="*/ 120 h 733"/>
                <a:gd name="T62" fmla="*/ 22 w 1044"/>
                <a:gd name="T63" fmla="*/ 69 h 733"/>
                <a:gd name="T64" fmla="*/ 37 w 1044"/>
                <a:gd name="T65" fmla="*/ 0 h 733"/>
                <a:gd name="T66" fmla="*/ 37 w 1044"/>
                <a:gd name="T67" fmla="*/ 0 h 7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44"/>
                <a:gd name="T103" fmla="*/ 0 h 733"/>
                <a:gd name="T104" fmla="*/ 1044 w 1044"/>
                <a:gd name="T105" fmla="*/ 733 h 73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44" h="733">
                  <a:moveTo>
                    <a:pt x="37" y="0"/>
                  </a:moveTo>
                  <a:lnTo>
                    <a:pt x="11" y="44"/>
                  </a:lnTo>
                  <a:lnTo>
                    <a:pt x="0" y="86"/>
                  </a:lnTo>
                  <a:lnTo>
                    <a:pt x="1" y="147"/>
                  </a:lnTo>
                  <a:lnTo>
                    <a:pt x="11" y="199"/>
                  </a:lnTo>
                  <a:lnTo>
                    <a:pt x="51" y="280"/>
                  </a:lnTo>
                  <a:lnTo>
                    <a:pt x="117" y="369"/>
                  </a:lnTo>
                  <a:lnTo>
                    <a:pt x="202" y="465"/>
                  </a:lnTo>
                  <a:lnTo>
                    <a:pt x="327" y="556"/>
                  </a:lnTo>
                  <a:lnTo>
                    <a:pt x="423" y="615"/>
                  </a:lnTo>
                  <a:lnTo>
                    <a:pt x="534" y="669"/>
                  </a:lnTo>
                  <a:lnTo>
                    <a:pt x="633" y="703"/>
                  </a:lnTo>
                  <a:lnTo>
                    <a:pt x="712" y="715"/>
                  </a:lnTo>
                  <a:lnTo>
                    <a:pt x="794" y="726"/>
                  </a:lnTo>
                  <a:lnTo>
                    <a:pt x="883" y="733"/>
                  </a:lnTo>
                  <a:lnTo>
                    <a:pt x="941" y="722"/>
                  </a:lnTo>
                  <a:lnTo>
                    <a:pt x="972" y="714"/>
                  </a:lnTo>
                  <a:lnTo>
                    <a:pt x="1004" y="689"/>
                  </a:lnTo>
                  <a:lnTo>
                    <a:pt x="1032" y="656"/>
                  </a:lnTo>
                  <a:lnTo>
                    <a:pt x="1044" y="606"/>
                  </a:lnTo>
                  <a:lnTo>
                    <a:pt x="982" y="661"/>
                  </a:lnTo>
                  <a:lnTo>
                    <a:pt x="907" y="689"/>
                  </a:lnTo>
                  <a:lnTo>
                    <a:pt x="827" y="690"/>
                  </a:lnTo>
                  <a:lnTo>
                    <a:pt x="716" y="675"/>
                  </a:lnTo>
                  <a:lnTo>
                    <a:pt x="603" y="647"/>
                  </a:lnTo>
                  <a:lnTo>
                    <a:pt x="474" y="595"/>
                  </a:lnTo>
                  <a:lnTo>
                    <a:pt x="327" y="506"/>
                  </a:lnTo>
                  <a:lnTo>
                    <a:pt x="227" y="420"/>
                  </a:lnTo>
                  <a:lnTo>
                    <a:pt x="113" y="301"/>
                  </a:lnTo>
                  <a:lnTo>
                    <a:pt x="61" y="214"/>
                  </a:lnTo>
                  <a:lnTo>
                    <a:pt x="26" y="120"/>
                  </a:lnTo>
                  <a:lnTo>
                    <a:pt x="22" y="6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3" name="Freeform 81"/>
            <p:cNvSpPr>
              <a:spLocks/>
            </p:cNvSpPr>
            <p:nvPr/>
          </p:nvSpPr>
          <p:spPr bwMode="auto">
            <a:xfrm>
              <a:off x="4450" y="2293"/>
              <a:ext cx="579" cy="390"/>
            </a:xfrm>
            <a:custGeom>
              <a:avLst/>
              <a:gdLst>
                <a:gd name="T0" fmla="*/ 14 w 1158"/>
                <a:gd name="T1" fmla="*/ 31 h 780"/>
                <a:gd name="T2" fmla="*/ 0 w 1158"/>
                <a:gd name="T3" fmla="*/ 99 h 780"/>
                <a:gd name="T4" fmla="*/ 5 w 1158"/>
                <a:gd name="T5" fmla="*/ 160 h 780"/>
                <a:gd name="T6" fmla="*/ 25 w 1158"/>
                <a:gd name="T7" fmla="*/ 225 h 780"/>
                <a:gd name="T8" fmla="*/ 52 w 1158"/>
                <a:gd name="T9" fmla="*/ 280 h 780"/>
                <a:gd name="T10" fmla="*/ 110 w 1158"/>
                <a:gd name="T11" fmla="*/ 369 h 780"/>
                <a:gd name="T12" fmla="*/ 191 w 1158"/>
                <a:gd name="T13" fmla="*/ 465 h 780"/>
                <a:gd name="T14" fmla="*/ 281 w 1158"/>
                <a:gd name="T15" fmla="*/ 542 h 780"/>
                <a:gd name="T16" fmla="*/ 406 w 1158"/>
                <a:gd name="T17" fmla="*/ 629 h 780"/>
                <a:gd name="T18" fmla="*/ 527 w 1158"/>
                <a:gd name="T19" fmla="*/ 690 h 780"/>
                <a:gd name="T20" fmla="*/ 621 w 1158"/>
                <a:gd name="T21" fmla="*/ 733 h 780"/>
                <a:gd name="T22" fmla="*/ 736 w 1158"/>
                <a:gd name="T23" fmla="*/ 766 h 780"/>
                <a:gd name="T24" fmla="*/ 835 w 1158"/>
                <a:gd name="T25" fmla="*/ 777 h 780"/>
                <a:gd name="T26" fmla="*/ 913 w 1158"/>
                <a:gd name="T27" fmla="*/ 780 h 780"/>
                <a:gd name="T28" fmla="*/ 985 w 1158"/>
                <a:gd name="T29" fmla="*/ 770 h 780"/>
                <a:gd name="T30" fmla="*/ 1064 w 1158"/>
                <a:gd name="T31" fmla="*/ 741 h 780"/>
                <a:gd name="T32" fmla="*/ 1101 w 1158"/>
                <a:gd name="T33" fmla="*/ 709 h 780"/>
                <a:gd name="T34" fmla="*/ 1126 w 1158"/>
                <a:gd name="T35" fmla="*/ 681 h 780"/>
                <a:gd name="T36" fmla="*/ 1153 w 1158"/>
                <a:gd name="T37" fmla="*/ 617 h 780"/>
                <a:gd name="T38" fmla="*/ 1158 w 1158"/>
                <a:gd name="T39" fmla="*/ 570 h 780"/>
                <a:gd name="T40" fmla="*/ 1147 w 1158"/>
                <a:gd name="T41" fmla="*/ 515 h 780"/>
                <a:gd name="T42" fmla="*/ 1122 w 1158"/>
                <a:gd name="T43" fmla="*/ 434 h 780"/>
                <a:gd name="T44" fmla="*/ 1087 w 1158"/>
                <a:gd name="T45" fmla="*/ 362 h 780"/>
                <a:gd name="T46" fmla="*/ 1025 w 1158"/>
                <a:gd name="T47" fmla="*/ 272 h 780"/>
                <a:gd name="T48" fmla="*/ 953 w 1158"/>
                <a:gd name="T49" fmla="*/ 199 h 780"/>
                <a:gd name="T50" fmla="*/ 846 w 1158"/>
                <a:gd name="T51" fmla="*/ 111 h 780"/>
                <a:gd name="T52" fmla="*/ 752 w 1158"/>
                <a:gd name="T53" fmla="*/ 47 h 780"/>
                <a:gd name="T54" fmla="*/ 661 w 1158"/>
                <a:gd name="T55" fmla="*/ 0 h 780"/>
                <a:gd name="T56" fmla="*/ 752 w 1158"/>
                <a:gd name="T57" fmla="*/ 61 h 780"/>
                <a:gd name="T58" fmla="*/ 851 w 1158"/>
                <a:gd name="T59" fmla="*/ 131 h 780"/>
                <a:gd name="T60" fmla="*/ 957 w 1158"/>
                <a:gd name="T61" fmla="*/ 219 h 780"/>
                <a:gd name="T62" fmla="*/ 1028 w 1158"/>
                <a:gd name="T63" fmla="*/ 301 h 780"/>
                <a:gd name="T64" fmla="*/ 1081 w 1158"/>
                <a:gd name="T65" fmla="*/ 379 h 780"/>
                <a:gd name="T66" fmla="*/ 1114 w 1158"/>
                <a:gd name="T67" fmla="*/ 462 h 780"/>
                <a:gd name="T68" fmla="*/ 1133 w 1158"/>
                <a:gd name="T69" fmla="*/ 548 h 780"/>
                <a:gd name="T70" fmla="*/ 1128 w 1158"/>
                <a:gd name="T71" fmla="*/ 595 h 780"/>
                <a:gd name="T72" fmla="*/ 1117 w 1158"/>
                <a:gd name="T73" fmla="*/ 642 h 780"/>
                <a:gd name="T74" fmla="*/ 1097 w 1158"/>
                <a:gd name="T75" fmla="*/ 683 h 780"/>
                <a:gd name="T76" fmla="*/ 1070 w 1158"/>
                <a:gd name="T77" fmla="*/ 720 h 780"/>
                <a:gd name="T78" fmla="*/ 1020 w 1158"/>
                <a:gd name="T79" fmla="*/ 742 h 780"/>
                <a:gd name="T80" fmla="*/ 939 w 1158"/>
                <a:gd name="T81" fmla="*/ 756 h 780"/>
                <a:gd name="T82" fmla="*/ 863 w 1158"/>
                <a:gd name="T83" fmla="*/ 756 h 780"/>
                <a:gd name="T84" fmla="*/ 783 w 1158"/>
                <a:gd name="T85" fmla="*/ 753 h 780"/>
                <a:gd name="T86" fmla="*/ 647 w 1158"/>
                <a:gd name="T87" fmla="*/ 723 h 780"/>
                <a:gd name="T88" fmla="*/ 555 w 1158"/>
                <a:gd name="T89" fmla="*/ 683 h 780"/>
                <a:gd name="T90" fmla="*/ 403 w 1158"/>
                <a:gd name="T91" fmla="*/ 606 h 780"/>
                <a:gd name="T92" fmla="*/ 306 w 1158"/>
                <a:gd name="T93" fmla="*/ 543 h 780"/>
                <a:gd name="T94" fmla="*/ 207 w 1158"/>
                <a:gd name="T95" fmla="*/ 456 h 780"/>
                <a:gd name="T96" fmla="*/ 101 w 1158"/>
                <a:gd name="T97" fmla="*/ 333 h 780"/>
                <a:gd name="T98" fmla="*/ 41 w 1158"/>
                <a:gd name="T99" fmla="*/ 233 h 780"/>
                <a:gd name="T100" fmla="*/ 18 w 1158"/>
                <a:gd name="T101" fmla="*/ 158 h 780"/>
                <a:gd name="T102" fmla="*/ 11 w 1158"/>
                <a:gd name="T103" fmla="*/ 113 h 780"/>
                <a:gd name="T104" fmla="*/ 14 w 1158"/>
                <a:gd name="T105" fmla="*/ 31 h 780"/>
                <a:gd name="T106" fmla="*/ 14 w 1158"/>
                <a:gd name="T107" fmla="*/ 31 h 7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58"/>
                <a:gd name="T163" fmla="*/ 0 h 780"/>
                <a:gd name="T164" fmla="*/ 1158 w 1158"/>
                <a:gd name="T165" fmla="*/ 780 h 78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58" h="780">
                  <a:moveTo>
                    <a:pt x="14" y="31"/>
                  </a:moveTo>
                  <a:lnTo>
                    <a:pt x="0" y="99"/>
                  </a:lnTo>
                  <a:lnTo>
                    <a:pt x="5" y="160"/>
                  </a:lnTo>
                  <a:lnTo>
                    <a:pt x="25" y="225"/>
                  </a:lnTo>
                  <a:lnTo>
                    <a:pt x="52" y="280"/>
                  </a:lnTo>
                  <a:lnTo>
                    <a:pt x="110" y="369"/>
                  </a:lnTo>
                  <a:lnTo>
                    <a:pt x="191" y="465"/>
                  </a:lnTo>
                  <a:lnTo>
                    <a:pt x="281" y="542"/>
                  </a:lnTo>
                  <a:lnTo>
                    <a:pt x="406" y="629"/>
                  </a:lnTo>
                  <a:lnTo>
                    <a:pt x="527" y="690"/>
                  </a:lnTo>
                  <a:lnTo>
                    <a:pt x="621" y="733"/>
                  </a:lnTo>
                  <a:lnTo>
                    <a:pt x="736" y="766"/>
                  </a:lnTo>
                  <a:lnTo>
                    <a:pt x="835" y="777"/>
                  </a:lnTo>
                  <a:lnTo>
                    <a:pt x="913" y="780"/>
                  </a:lnTo>
                  <a:lnTo>
                    <a:pt x="985" y="770"/>
                  </a:lnTo>
                  <a:lnTo>
                    <a:pt x="1064" y="741"/>
                  </a:lnTo>
                  <a:lnTo>
                    <a:pt x="1101" y="709"/>
                  </a:lnTo>
                  <a:lnTo>
                    <a:pt x="1126" y="681"/>
                  </a:lnTo>
                  <a:lnTo>
                    <a:pt x="1153" y="617"/>
                  </a:lnTo>
                  <a:lnTo>
                    <a:pt x="1158" y="570"/>
                  </a:lnTo>
                  <a:lnTo>
                    <a:pt x="1147" y="515"/>
                  </a:lnTo>
                  <a:lnTo>
                    <a:pt x="1122" y="434"/>
                  </a:lnTo>
                  <a:lnTo>
                    <a:pt x="1087" y="362"/>
                  </a:lnTo>
                  <a:lnTo>
                    <a:pt x="1025" y="272"/>
                  </a:lnTo>
                  <a:lnTo>
                    <a:pt x="953" y="199"/>
                  </a:lnTo>
                  <a:lnTo>
                    <a:pt x="846" y="111"/>
                  </a:lnTo>
                  <a:lnTo>
                    <a:pt x="752" y="47"/>
                  </a:lnTo>
                  <a:lnTo>
                    <a:pt x="661" y="0"/>
                  </a:lnTo>
                  <a:lnTo>
                    <a:pt x="752" y="61"/>
                  </a:lnTo>
                  <a:lnTo>
                    <a:pt x="851" y="131"/>
                  </a:lnTo>
                  <a:lnTo>
                    <a:pt x="957" y="219"/>
                  </a:lnTo>
                  <a:lnTo>
                    <a:pt x="1028" y="301"/>
                  </a:lnTo>
                  <a:lnTo>
                    <a:pt x="1081" y="379"/>
                  </a:lnTo>
                  <a:lnTo>
                    <a:pt x="1114" y="462"/>
                  </a:lnTo>
                  <a:lnTo>
                    <a:pt x="1133" y="548"/>
                  </a:lnTo>
                  <a:lnTo>
                    <a:pt x="1128" y="595"/>
                  </a:lnTo>
                  <a:lnTo>
                    <a:pt x="1117" y="642"/>
                  </a:lnTo>
                  <a:lnTo>
                    <a:pt x="1097" y="683"/>
                  </a:lnTo>
                  <a:lnTo>
                    <a:pt x="1070" y="720"/>
                  </a:lnTo>
                  <a:lnTo>
                    <a:pt x="1020" y="742"/>
                  </a:lnTo>
                  <a:lnTo>
                    <a:pt x="939" y="756"/>
                  </a:lnTo>
                  <a:lnTo>
                    <a:pt x="863" y="756"/>
                  </a:lnTo>
                  <a:lnTo>
                    <a:pt x="783" y="753"/>
                  </a:lnTo>
                  <a:lnTo>
                    <a:pt x="647" y="723"/>
                  </a:lnTo>
                  <a:lnTo>
                    <a:pt x="555" y="683"/>
                  </a:lnTo>
                  <a:lnTo>
                    <a:pt x="403" y="606"/>
                  </a:lnTo>
                  <a:lnTo>
                    <a:pt x="306" y="543"/>
                  </a:lnTo>
                  <a:lnTo>
                    <a:pt x="207" y="456"/>
                  </a:lnTo>
                  <a:lnTo>
                    <a:pt x="101" y="333"/>
                  </a:lnTo>
                  <a:lnTo>
                    <a:pt x="41" y="233"/>
                  </a:lnTo>
                  <a:lnTo>
                    <a:pt x="18" y="158"/>
                  </a:lnTo>
                  <a:lnTo>
                    <a:pt x="11" y="113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4" name="Freeform 82"/>
            <p:cNvSpPr>
              <a:spLocks/>
            </p:cNvSpPr>
            <p:nvPr/>
          </p:nvSpPr>
          <p:spPr bwMode="auto">
            <a:xfrm>
              <a:off x="4838" y="1840"/>
              <a:ext cx="99" cy="54"/>
            </a:xfrm>
            <a:custGeom>
              <a:avLst/>
              <a:gdLst>
                <a:gd name="T0" fmla="*/ 0 w 199"/>
                <a:gd name="T1" fmla="*/ 75 h 108"/>
                <a:gd name="T2" fmla="*/ 48 w 199"/>
                <a:gd name="T3" fmla="*/ 108 h 108"/>
                <a:gd name="T4" fmla="*/ 111 w 199"/>
                <a:gd name="T5" fmla="*/ 108 h 108"/>
                <a:gd name="T6" fmla="*/ 155 w 199"/>
                <a:gd name="T7" fmla="*/ 77 h 108"/>
                <a:gd name="T8" fmla="*/ 199 w 199"/>
                <a:gd name="T9" fmla="*/ 0 h 108"/>
                <a:gd name="T10" fmla="*/ 164 w 199"/>
                <a:gd name="T11" fmla="*/ 0 h 108"/>
                <a:gd name="T12" fmla="*/ 123 w 199"/>
                <a:gd name="T13" fmla="*/ 64 h 108"/>
                <a:gd name="T14" fmla="*/ 80 w 199"/>
                <a:gd name="T15" fmla="*/ 85 h 108"/>
                <a:gd name="T16" fmla="*/ 0 w 199"/>
                <a:gd name="T17" fmla="*/ 75 h 108"/>
                <a:gd name="T18" fmla="*/ 0 w 199"/>
                <a:gd name="T19" fmla="*/ 75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9"/>
                <a:gd name="T31" fmla="*/ 0 h 108"/>
                <a:gd name="T32" fmla="*/ 199 w 199"/>
                <a:gd name="T33" fmla="*/ 108 h 1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9" h="108">
                  <a:moveTo>
                    <a:pt x="0" y="75"/>
                  </a:moveTo>
                  <a:lnTo>
                    <a:pt x="48" y="108"/>
                  </a:lnTo>
                  <a:lnTo>
                    <a:pt x="111" y="108"/>
                  </a:lnTo>
                  <a:lnTo>
                    <a:pt x="155" y="77"/>
                  </a:lnTo>
                  <a:lnTo>
                    <a:pt x="199" y="0"/>
                  </a:lnTo>
                  <a:lnTo>
                    <a:pt x="164" y="0"/>
                  </a:lnTo>
                  <a:lnTo>
                    <a:pt x="123" y="64"/>
                  </a:lnTo>
                  <a:lnTo>
                    <a:pt x="80" y="8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5" name="Freeform 83"/>
            <p:cNvSpPr>
              <a:spLocks/>
            </p:cNvSpPr>
            <p:nvPr/>
          </p:nvSpPr>
          <p:spPr bwMode="auto">
            <a:xfrm>
              <a:off x="4691" y="1908"/>
              <a:ext cx="418" cy="446"/>
            </a:xfrm>
            <a:custGeom>
              <a:avLst/>
              <a:gdLst>
                <a:gd name="T0" fmla="*/ 345 w 837"/>
                <a:gd name="T1" fmla="*/ 5 h 891"/>
                <a:gd name="T2" fmla="*/ 421 w 837"/>
                <a:gd name="T3" fmla="*/ 0 h 891"/>
                <a:gd name="T4" fmla="*/ 464 w 837"/>
                <a:gd name="T5" fmla="*/ 24 h 891"/>
                <a:gd name="T6" fmla="*/ 526 w 837"/>
                <a:gd name="T7" fmla="*/ 66 h 891"/>
                <a:gd name="T8" fmla="*/ 581 w 837"/>
                <a:gd name="T9" fmla="*/ 74 h 891"/>
                <a:gd name="T10" fmla="*/ 650 w 837"/>
                <a:gd name="T11" fmla="*/ 58 h 891"/>
                <a:gd name="T12" fmla="*/ 663 w 837"/>
                <a:gd name="T13" fmla="*/ 101 h 891"/>
                <a:gd name="T14" fmla="*/ 713 w 837"/>
                <a:gd name="T15" fmla="*/ 155 h 891"/>
                <a:gd name="T16" fmla="*/ 758 w 837"/>
                <a:gd name="T17" fmla="*/ 174 h 891"/>
                <a:gd name="T18" fmla="*/ 821 w 837"/>
                <a:gd name="T19" fmla="*/ 190 h 891"/>
                <a:gd name="T20" fmla="*/ 837 w 837"/>
                <a:gd name="T21" fmla="*/ 253 h 891"/>
                <a:gd name="T22" fmla="*/ 700 w 837"/>
                <a:gd name="T23" fmla="*/ 190 h 891"/>
                <a:gd name="T24" fmla="*/ 805 w 837"/>
                <a:gd name="T25" fmla="*/ 303 h 891"/>
                <a:gd name="T26" fmla="*/ 666 w 837"/>
                <a:gd name="T27" fmla="*/ 245 h 891"/>
                <a:gd name="T28" fmla="*/ 763 w 837"/>
                <a:gd name="T29" fmla="*/ 353 h 891"/>
                <a:gd name="T30" fmla="*/ 627 w 837"/>
                <a:gd name="T31" fmla="*/ 287 h 891"/>
                <a:gd name="T32" fmla="*/ 736 w 837"/>
                <a:gd name="T33" fmla="*/ 423 h 891"/>
                <a:gd name="T34" fmla="*/ 600 w 837"/>
                <a:gd name="T35" fmla="*/ 353 h 891"/>
                <a:gd name="T36" fmla="*/ 700 w 837"/>
                <a:gd name="T37" fmla="*/ 478 h 891"/>
                <a:gd name="T38" fmla="*/ 577 w 837"/>
                <a:gd name="T39" fmla="*/ 408 h 891"/>
                <a:gd name="T40" fmla="*/ 669 w 837"/>
                <a:gd name="T41" fmla="*/ 539 h 891"/>
                <a:gd name="T42" fmla="*/ 545 w 837"/>
                <a:gd name="T43" fmla="*/ 458 h 891"/>
                <a:gd name="T44" fmla="*/ 634 w 837"/>
                <a:gd name="T45" fmla="*/ 586 h 891"/>
                <a:gd name="T46" fmla="*/ 511 w 837"/>
                <a:gd name="T47" fmla="*/ 516 h 891"/>
                <a:gd name="T48" fmla="*/ 611 w 837"/>
                <a:gd name="T49" fmla="*/ 641 h 891"/>
                <a:gd name="T50" fmla="*/ 476 w 837"/>
                <a:gd name="T51" fmla="*/ 578 h 891"/>
                <a:gd name="T52" fmla="*/ 577 w 837"/>
                <a:gd name="T53" fmla="*/ 702 h 891"/>
                <a:gd name="T54" fmla="*/ 442 w 837"/>
                <a:gd name="T55" fmla="*/ 641 h 891"/>
                <a:gd name="T56" fmla="*/ 550 w 837"/>
                <a:gd name="T57" fmla="*/ 794 h 891"/>
                <a:gd name="T58" fmla="*/ 406 w 837"/>
                <a:gd name="T59" fmla="*/ 702 h 891"/>
                <a:gd name="T60" fmla="*/ 508 w 837"/>
                <a:gd name="T61" fmla="*/ 846 h 891"/>
                <a:gd name="T62" fmla="*/ 392 w 837"/>
                <a:gd name="T63" fmla="*/ 776 h 891"/>
                <a:gd name="T64" fmla="*/ 476 w 837"/>
                <a:gd name="T65" fmla="*/ 891 h 891"/>
                <a:gd name="T66" fmla="*/ 318 w 837"/>
                <a:gd name="T67" fmla="*/ 765 h 891"/>
                <a:gd name="T68" fmla="*/ 179 w 837"/>
                <a:gd name="T69" fmla="*/ 675 h 891"/>
                <a:gd name="T70" fmla="*/ 0 w 837"/>
                <a:gd name="T71" fmla="*/ 605 h 891"/>
                <a:gd name="T72" fmla="*/ 174 w 837"/>
                <a:gd name="T73" fmla="*/ 628 h 891"/>
                <a:gd name="T74" fmla="*/ 19 w 837"/>
                <a:gd name="T75" fmla="*/ 547 h 891"/>
                <a:gd name="T76" fmla="*/ 213 w 837"/>
                <a:gd name="T77" fmla="*/ 578 h 891"/>
                <a:gd name="T78" fmla="*/ 58 w 837"/>
                <a:gd name="T79" fmla="*/ 489 h 891"/>
                <a:gd name="T80" fmla="*/ 245 w 837"/>
                <a:gd name="T81" fmla="*/ 512 h 891"/>
                <a:gd name="T82" fmla="*/ 100 w 837"/>
                <a:gd name="T83" fmla="*/ 419 h 891"/>
                <a:gd name="T84" fmla="*/ 279 w 837"/>
                <a:gd name="T85" fmla="*/ 447 h 891"/>
                <a:gd name="T86" fmla="*/ 135 w 837"/>
                <a:gd name="T87" fmla="*/ 361 h 891"/>
                <a:gd name="T88" fmla="*/ 287 w 837"/>
                <a:gd name="T89" fmla="*/ 376 h 891"/>
                <a:gd name="T90" fmla="*/ 163 w 837"/>
                <a:gd name="T91" fmla="*/ 295 h 891"/>
                <a:gd name="T92" fmla="*/ 329 w 837"/>
                <a:gd name="T93" fmla="*/ 315 h 891"/>
                <a:gd name="T94" fmla="*/ 187 w 837"/>
                <a:gd name="T95" fmla="*/ 242 h 891"/>
                <a:gd name="T96" fmla="*/ 356 w 837"/>
                <a:gd name="T97" fmla="*/ 264 h 891"/>
                <a:gd name="T98" fmla="*/ 216 w 837"/>
                <a:gd name="T99" fmla="*/ 190 h 891"/>
                <a:gd name="T100" fmla="*/ 398 w 837"/>
                <a:gd name="T101" fmla="*/ 206 h 891"/>
                <a:gd name="T102" fmla="*/ 271 w 837"/>
                <a:gd name="T103" fmla="*/ 145 h 891"/>
                <a:gd name="T104" fmla="*/ 411 w 837"/>
                <a:gd name="T105" fmla="*/ 160 h 891"/>
                <a:gd name="T106" fmla="*/ 298 w 837"/>
                <a:gd name="T107" fmla="*/ 98 h 891"/>
                <a:gd name="T108" fmla="*/ 429 w 837"/>
                <a:gd name="T109" fmla="*/ 108 h 891"/>
                <a:gd name="T110" fmla="*/ 306 w 837"/>
                <a:gd name="T111" fmla="*/ 47 h 891"/>
                <a:gd name="T112" fmla="*/ 426 w 837"/>
                <a:gd name="T113" fmla="*/ 58 h 891"/>
                <a:gd name="T114" fmla="*/ 345 w 837"/>
                <a:gd name="T115" fmla="*/ 5 h 891"/>
                <a:gd name="T116" fmla="*/ 345 w 837"/>
                <a:gd name="T117" fmla="*/ 5 h 8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37"/>
                <a:gd name="T178" fmla="*/ 0 h 891"/>
                <a:gd name="T179" fmla="*/ 837 w 837"/>
                <a:gd name="T180" fmla="*/ 891 h 89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37" h="891">
                  <a:moveTo>
                    <a:pt x="345" y="5"/>
                  </a:moveTo>
                  <a:lnTo>
                    <a:pt x="421" y="0"/>
                  </a:lnTo>
                  <a:lnTo>
                    <a:pt x="464" y="24"/>
                  </a:lnTo>
                  <a:lnTo>
                    <a:pt x="526" y="66"/>
                  </a:lnTo>
                  <a:lnTo>
                    <a:pt x="581" y="74"/>
                  </a:lnTo>
                  <a:lnTo>
                    <a:pt x="650" y="58"/>
                  </a:lnTo>
                  <a:lnTo>
                    <a:pt x="663" y="101"/>
                  </a:lnTo>
                  <a:lnTo>
                    <a:pt x="713" y="155"/>
                  </a:lnTo>
                  <a:lnTo>
                    <a:pt x="758" y="174"/>
                  </a:lnTo>
                  <a:lnTo>
                    <a:pt x="821" y="190"/>
                  </a:lnTo>
                  <a:lnTo>
                    <a:pt x="837" y="253"/>
                  </a:lnTo>
                  <a:lnTo>
                    <a:pt x="700" y="190"/>
                  </a:lnTo>
                  <a:lnTo>
                    <a:pt x="805" y="303"/>
                  </a:lnTo>
                  <a:lnTo>
                    <a:pt x="666" y="245"/>
                  </a:lnTo>
                  <a:lnTo>
                    <a:pt x="763" y="353"/>
                  </a:lnTo>
                  <a:lnTo>
                    <a:pt x="627" y="287"/>
                  </a:lnTo>
                  <a:lnTo>
                    <a:pt x="736" y="423"/>
                  </a:lnTo>
                  <a:lnTo>
                    <a:pt x="600" y="353"/>
                  </a:lnTo>
                  <a:lnTo>
                    <a:pt x="700" y="478"/>
                  </a:lnTo>
                  <a:lnTo>
                    <a:pt x="577" y="408"/>
                  </a:lnTo>
                  <a:lnTo>
                    <a:pt x="669" y="539"/>
                  </a:lnTo>
                  <a:lnTo>
                    <a:pt x="545" y="458"/>
                  </a:lnTo>
                  <a:lnTo>
                    <a:pt x="634" y="586"/>
                  </a:lnTo>
                  <a:lnTo>
                    <a:pt x="511" y="516"/>
                  </a:lnTo>
                  <a:lnTo>
                    <a:pt x="611" y="641"/>
                  </a:lnTo>
                  <a:lnTo>
                    <a:pt x="476" y="578"/>
                  </a:lnTo>
                  <a:lnTo>
                    <a:pt x="577" y="702"/>
                  </a:lnTo>
                  <a:lnTo>
                    <a:pt x="442" y="641"/>
                  </a:lnTo>
                  <a:lnTo>
                    <a:pt x="550" y="794"/>
                  </a:lnTo>
                  <a:lnTo>
                    <a:pt x="406" y="702"/>
                  </a:lnTo>
                  <a:lnTo>
                    <a:pt x="508" y="846"/>
                  </a:lnTo>
                  <a:lnTo>
                    <a:pt x="392" y="776"/>
                  </a:lnTo>
                  <a:lnTo>
                    <a:pt x="476" y="891"/>
                  </a:lnTo>
                  <a:lnTo>
                    <a:pt x="318" y="765"/>
                  </a:lnTo>
                  <a:lnTo>
                    <a:pt x="179" y="675"/>
                  </a:lnTo>
                  <a:lnTo>
                    <a:pt x="0" y="605"/>
                  </a:lnTo>
                  <a:lnTo>
                    <a:pt x="174" y="628"/>
                  </a:lnTo>
                  <a:lnTo>
                    <a:pt x="19" y="547"/>
                  </a:lnTo>
                  <a:lnTo>
                    <a:pt x="213" y="578"/>
                  </a:lnTo>
                  <a:lnTo>
                    <a:pt x="58" y="489"/>
                  </a:lnTo>
                  <a:lnTo>
                    <a:pt x="245" y="512"/>
                  </a:lnTo>
                  <a:lnTo>
                    <a:pt x="100" y="419"/>
                  </a:lnTo>
                  <a:lnTo>
                    <a:pt x="279" y="447"/>
                  </a:lnTo>
                  <a:lnTo>
                    <a:pt x="135" y="361"/>
                  </a:lnTo>
                  <a:lnTo>
                    <a:pt x="287" y="376"/>
                  </a:lnTo>
                  <a:lnTo>
                    <a:pt x="163" y="295"/>
                  </a:lnTo>
                  <a:lnTo>
                    <a:pt x="329" y="315"/>
                  </a:lnTo>
                  <a:lnTo>
                    <a:pt x="187" y="242"/>
                  </a:lnTo>
                  <a:lnTo>
                    <a:pt x="356" y="264"/>
                  </a:lnTo>
                  <a:lnTo>
                    <a:pt x="216" y="190"/>
                  </a:lnTo>
                  <a:lnTo>
                    <a:pt x="398" y="206"/>
                  </a:lnTo>
                  <a:lnTo>
                    <a:pt x="271" y="145"/>
                  </a:lnTo>
                  <a:lnTo>
                    <a:pt x="411" y="160"/>
                  </a:lnTo>
                  <a:lnTo>
                    <a:pt x="298" y="98"/>
                  </a:lnTo>
                  <a:lnTo>
                    <a:pt x="429" y="108"/>
                  </a:lnTo>
                  <a:lnTo>
                    <a:pt x="306" y="47"/>
                  </a:lnTo>
                  <a:lnTo>
                    <a:pt x="426" y="58"/>
                  </a:lnTo>
                  <a:lnTo>
                    <a:pt x="345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6" name="Freeform 84"/>
            <p:cNvSpPr>
              <a:spLocks/>
            </p:cNvSpPr>
            <p:nvPr/>
          </p:nvSpPr>
          <p:spPr bwMode="auto">
            <a:xfrm>
              <a:off x="4474" y="2225"/>
              <a:ext cx="140" cy="80"/>
            </a:xfrm>
            <a:custGeom>
              <a:avLst/>
              <a:gdLst>
                <a:gd name="T0" fmla="*/ 0 w 281"/>
                <a:gd name="T1" fmla="*/ 131 h 159"/>
                <a:gd name="T2" fmla="*/ 25 w 281"/>
                <a:gd name="T3" fmla="*/ 73 h 159"/>
                <a:gd name="T4" fmla="*/ 57 w 281"/>
                <a:gd name="T5" fmla="*/ 42 h 159"/>
                <a:gd name="T6" fmla="*/ 94 w 281"/>
                <a:gd name="T7" fmla="*/ 22 h 159"/>
                <a:gd name="T8" fmla="*/ 143 w 281"/>
                <a:gd name="T9" fmla="*/ 6 h 159"/>
                <a:gd name="T10" fmla="*/ 185 w 281"/>
                <a:gd name="T11" fmla="*/ 0 h 159"/>
                <a:gd name="T12" fmla="*/ 229 w 281"/>
                <a:gd name="T13" fmla="*/ 0 h 159"/>
                <a:gd name="T14" fmla="*/ 281 w 281"/>
                <a:gd name="T15" fmla="*/ 6 h 159"/>
                <a:gd name="T16" fmla="*/ 144 w 281"/>
                <a:gd name="T17" fmla="*/ 26 h 159"/>
                <a:gd name="T18" fmla="*/ 90 w 281"/>
                <a:gd name="T19" fmla="*/ 51 h 159"/>
                <a:gd name="T20" fmla="*/ 47 w 281"/>
                <a:gd name="T21" fmla="*/ 81 h 159"/>
                <a:gd name="T22" fmla="*/ 18 w 281"/>
                <a:gd name="T23" fmla="*/ 130 h 159"/>
                <a:gd name="T24" fmla="*/ 2 w 281"/>
                <a:gd name="T25" fmla="*/ 159 h 159"/>
                <a:gd name="T26" fmla="*/ 0 w 281"/>
                <a:gd name="T27" fmla="*/ 131 h 159"/>
                <a:gd name="T28" fmla="*/ 0 w 281"/>
                <a:gd name="T29" fmla="*/ 131 h 1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1"/>
                <a:gd name="T46" fmla="*/ 0 h 159"/>
                <a:gd name="T47" fmla="*/ 281 w 281"/>
                <a:gd name="T48" fmla="*/ 159 h 1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1" h="159">
                  <a:moveTo>
                    <a:pt x="0" y="131"/>
                  </a:moveTo>
                  <a:lnTo>
                    <a:pt x="25" y="73"/>
                  </a:lnTo>
                  <a:lnTo>
                    <a:pt x="57" y="42"/>
                  </a:lnTo>
                  <a:lnTo>
                    <a:pt x="94" y="22"/>
                  </a:lnTo>
                  <a:lnTo>
                    <a:pt x="143" y="6"/>
                  </a:lnTo>
                  <a:lnTo>
                    <a:pt x="185" y="0"/>
                  </a:lnTo>
                  <a:lnTo>
                    <a:pt x="229" y="0"/>
                  </a:lnTo>
                  <a:lnTo>
                    <a:pt x="281" y="6"/>
                  </a:lnTo>
                  <a:lnTo>
                    <a:pt x="144" y="26"/>
                  </a:lnTo>
                  <a:lnTo>
                    <a:pt x="90" y="51"/>
                  </a:lnTo>
                  <a:lnTo>
                    <a:pt x="47" y="81"/>
                  </a:lnTo>
                  <a:lnTo>
                    <a:pt x="18" y="130"/>
                  </a:lnTo>
                  <a:lnTo>
                    <a:pt x="2" y="159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7" name="Freeform 85"/>
            <p:cNvSpPr>
              <a:spLocks/>
            </p:cNvSpPr>
            <p:nvPr/>
          </p:nvSpPr>
          <p:spPr bwMode="auto">
            <a:xfrm>
              <a:off x="4853" y="1813"/>
              <a:ext cx="66" cy="40"/>
            </a:xfrm>
            <a:custGeom>
              <a:avLst/>
              <a:gdLst>
                <a:gd name="T0" fmla="*/ 0 w 132"/>
                <a:gd name="T1" fmla="*/ 69 h 82"/>
                <a:gd name="T2" fmla="*/ 16 w 132"/>
                <a:gd name="T3" fmla="*/ 35 h 82"/>
                <a:gd name="T4" fmla="*/ 33 w 132"/>
                <a:gd name="T5" fmla="*/ 10 h 82"/>
                <a:gd name="T6" fmla="*/ 56 w 132"/>
                <a:gd name="T7" fmla="*/ 0 h 82"/>
                <a:gd name="T8" fmla="*/ 88 w 132"/>
                <a:gd name="T9" fmla="*/ 5 h 82"/>
                <a:gd name="T10" fmla="*/ 132 w 132"/>
                <a:gd name="T11" fmla="*/ 19 h 82"/>
                <a:gd name="T12" fmla="*/ 92 w 132"/>
                <a:gd name="T13" fmla="*/ 32 h 82"/>
                <a:gd name="T14" fmla="*/ 85 w 132"/>
                <a:gd name="T15" fmla="*/ 61 h 82"/>
                <a:gd name="T16" fmla="*/ 59 w 132"/>
                <a:gd name="T17" fmla="*/ 79 h 82"/>
                <a:gd name="T18" fmla="*/ 38 w 132"/>
                <a:gd name="T19" fmla="*/ 82 h 82"/>
                <a:gd name="T20" fmla="*/ 0 w 132"/>
                <a:gd name="T21" fmla="*/ 69 h 82"/>
                <a:gd name="T22" fmla="*/ 0 w 132"/>
                <a:gd name="T23" fmla="*/ 69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2"/>
                <a:gd name="T37" fmla="*/ 0 h 82"/>
                <a:gd name="T38" fmla="*/ 132 w 13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2" h="82">
                  <a:moveTo>
                    <a:pt x="0" y="69"/>
                  </a:moveTo>
                  <a:lnTo>
                    <a:pt x="16" y="35"/>
                  </a:lnTo>
                  <a:lnTo>
                    <a:pt x="33" y="10"/>
                  </a:lnTo>
                  <a:lnTo>
                    <a:pt x="56" y="0"/>
                  </a:lnTo>
                  <a:lnTo>
                    <a:pt x="88" y="5"/>
                  </a:lnTo>
                  <a:lnTo>
                    <a:pt x="132" y="19"/>
                  </a:lnTo>
                  <a:lnTo>
                    <a:pt x="92" y="32"/>
                  </a:lnTo>
                  <a:lnTo>
                    <a:pt x="85" y="61"/>
                  </a:lnTo>
                  <a:lnTo>
                    <a:pt x="59" y="79"/>
                  </a:lnTo>
                  <a:lnTo>
                    <a:pt x="38" y="82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8" name="Freeform 86"/>
            <p:cNvSpPr>
              <a:spLocks/>
            </p:cNvSpPr>
            <p:nvPr/>
          </p:nvSpPr>
          <p:spPr bwMode="auto">
            <a:xfrm>
              <a:off x="4933" y="1834"/>
              <a:ext cx="68" cy="45"/>
            </a:xfrm>
            <a:custGeom>
              <a:avLst/>
              <a:gdLst>
                <a:gd name="T0" fmla="*/ 0 w 138"/>
                <a:gd name="T1" fmla="*/ 76 h 91"/>
                <a:gd name="T2" fmla="*/ 30 w 138"/>
                <a:gd name="T3" fmla="*/ 26 h 91"/>
                <a:gd name="T4" fmla="*/ 55 w 138"/>
                <a:gd name="T5" fmla="*/ 6 h 91"/>
                <a:gd name="T6" fmla="*/ 77 w 138"/>
                <a:gd name="T7" fmla="*/ 0 h 91"/>
                <a:gd name="T8" fmla="*/ 108 w 138"/>
                <a:gd name="T9" fmla="*/ 9 h 91"/>
                <a:gd name="T10" fmla="*/ 138 w 138"/>
                <a:gd name="T11" fmla="*/ 26 h 91"/>
                <a:gd name="T12" fmla="*/ 135 w 138"/>
                <a:gd name="T13" fmla="*/ 42 h 91"/>
                <a:gd name="T14" fmla="*/ 107 w 138"/>
                <a:gd name="T15" fmla="*/ 64 h 91"/>
                <a:gd name="T16" fmla="*/ 69 w 138"/>
                <a:gd name="T17" fmla="*/ 78 h 91"/>
                <a:gd name="T18" fmla="*/ 46 w 138"/>
                <a:gd name="T19" fmla="*/ 84 h 91"/>
                <a:gd name="T20" fmla="*/ 8 w 138"/>
                <a:gd name="T21" fmla="*/ 91 h 91"/>
                <a:gd name="T22" fmla="*/ 0 w 138"/>
                <a:gd name="T23" fmla="*/ 76 h 91"/>
                <a:gd name="T24" fmla="*/ 0 w 138"/>
                <a:gd name="T25" fmla="*/ 76 h 9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8"/>
                <a:gd name="T40" fmla="*/ 0 h 91"/>
                <a:gd name="T41" fmla="*/ 138 w 138"/>
                <a:gd name="T42" fmla="*/ 91 h 9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8" h="91">
                  <a:moveTo>
                    <a:pt x="0" y="76"/>
                  </a:moveTo>
                  <a:lnTo>
                    <a:pt x="30" y="26"/>
                  </a:lnTo>
                  <a:lnTo>
                    <a:pt x="55" y="6"/>
                  </a:lnTo>
                  <a:lnTo>
                    <a:pt x="77" y="0"/>
                  </a:lnTo>
                  <a:lnTo>
                    <a:pt x="108" y="9"/>
                  </a:lnTo>
                  <a:lnTo>
                    <a:pt x="138" y="26"/>
                  </a:lnTo>
                  <a:lnTo>
                    <a:pt x="135" y="42"/>
                  </a:lnTo>
                  <a:lnTo>
                    <a:pt x="107" y="64"/>
                  </a:lnTo>
                  <a:lnTo>
                    <a:pt x="69" y="78"/>
                  </a:lnTo>
                  <a:lnTo>
                    <a:pt x="46" y="84"/>
                  </a:lnTo>
                  <a:lnTo>
                    <a:pt x="8" y="91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89" name="Freeform 87"/>
            <p:cNvSpPr>
              <a:spLocks/>
            </p:cNvSpPr>
            <p:nvPr/>
          </p:nvSpPr>
          <p:spPr bwMode="auto">
            <a:xfrm>
              <a:off x="5026" y="1865"/>
              <a:ext cx="39" cy="49"/>
            </a:xfrm>
            <a:custGeom>
              <a:avLst/>
              <a:gdLst>
                <a:gd name="T0" fmla="*/ 20 w 78"/>
                <a:gd name="T1" fmla="*/ 0 h 99"/>
                <a:gd name="T2" fmla="*/ 12 w 78"/>
                <a:gd name="T3" fmla="*/ 41 h 99"/>
                <a:gd name="T4" fmla="*/ 0 w 78"/>
                <a:gd name="T5" fmla="*/ 99 h 99"/>
                <a:gd name="T6" fmla="*/ 45 w 78"/>
                <a:gd name="T7" fmla="*/ 38 h 99"/>
                <a:gd name="T8" fmla="*/ 78 w 78"/>
                <a:gd name="T9" fmla="*/ 22 h 99"/>
                <a:gd name="T10" fmla="*/ 50 w 78"/>
                <a:gd name="T11" fmla="*/ 0 h 99"/>
                <a:gd name="T12" fmla="*/ 20 w 78"/>
                <a:gd name="T13" fmla="*/ 0 h 99"/>
                <a:gd name="T14" fmla="*/ 20 w 78"/>
                <a:gd name="T15" fmla="*/ 0 h 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"/>
                <a:gd name="T25" fmla="*/ 0 h 99"/>
                <a:gd name="T26" fmla="*/ 78 w 78"/>
                <a:gd name="T27" fmla="*/ 99 h 9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" h="99">
                  <a:moveTo>
                    <a:pt x="20" y="0"/>
                  </a:moveTo>
                  <a:lnTo>
                    <a:pt x="12" y="41"/>
                  </a:lnTo>
                  <a:lnTo>
                    <a:pt x="0" y="99"/>
                  </a:lnTo>
                  <a:lnTo>
                    <a:pt x="45" y="38"/>
                  </a:lnTo>
                  <a:lnTo>
                    <a:pt x="78" y="22"/>
                  </a:lnTo>
                  <a:lnTo>
                    <a:pt x="5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Freeform 88"/>
            <p:cNvSpPr>
              <a:spLocks/>
            </p:cNvSpPr>
            <p:nvPr/>
          </p:nvSpPr>
          <p:spPr bwMode="auto">
            <a:xfrm>
              <a:off x="5081" y="1932"/>
              <a:ext cx="45" cy="42"/>
            </a:xfrm>
            <a:custGeom>
              <a:avLst/>
              <a:gdLst>
                <a:gd name="T0" fmla="*/ 0 w 89"/>
                <a:gd name="T1" fmla="*/ 42 h 83"/>
                <a:gd name="T2" fmla="*/ 34 w 89"/>
                <a:gd name="T3" fmla="*/ 83 h 83"/>
                <a:gd name="T4" fmla="*/ 59 w 89"/>
                <a:gd name="T5" fmla="*/ 75 h 83"/>
                <a:gd name="T6" fmla="*/ 87 w 89"/>
                <a:gd name="T7" fmla="*/ 33 h 83"/>
                <a:gd name="T8" fmla="*/ 89 w 89"/>
                <a:gd name="T9" fmla="*/ 0 h 83"/>
                <a:gd name="T10" fmla="*/ 48 w 89"/>
                <a:gd name="T11" fmla="*/ 47 h 83"/>
                <a:gd name="T12" fmla="*/ 34 w 89"/>
                <a:gd name="T13" fmla="*/ 53 h 83"/>
                <a:gd name="T14" fmla="*/ 0 w 89"/>
                <a:gd name="T15" fmla="*/ 42 h 83"/>
                <a:gd name="T16" fmla="*/ 0 w 89"/>
                <a:gd name="T17" fmla="*/ 42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9"/>
                <a:gd name="T28" fmla="*/ 0 h 83"/>
                <a:gd name="T29" fmla="*/ 89 w 89"/>
                <a:gd name="T30" fmla="*/ 83 h 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9" h="83">
                  <a:moveTo>
                    <a:pt x="0" y="42"/>
                  </a:moveTo>
                  <a:lnTo>
                    <a:pt x="34" y="83"/>
                  </a:lnTo>
                  <a:lnTo>
                    <a:pt x="59" y="75"/>
                  </a:lnTo>
                  <a:lnTo>
                    <a:pt x="87" y="33"/>
                  </a:lnTo>
                  <a:lnTo>
                    <a:pt x="89" y="0"/>
                  </a:lnTo>
                  <a:lnTo>
                    <a:pt x="48" y="47"/>
                  </a:lnTo>
                  <a:lnTo>
                    <a:pt x="34" y="53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Freeform 89"/>
            <p:cNvSpPr>
              <a:spLocks/>
            </p:cNvSpPr>
            <p:nvPr/>
          </p:nvSpPr>
          <p:spPr bwMode="auto">
            <a:xfrm>
              <a:off x="5168" y="2001"/>
              <a:ext cx="35" cy="75"/>
            </a:xfrm>
            <a:custGeom>
              <a:avLst/>
              <a:gdLst>
                <a:gd name="T0" fmla="*/ 68 w 68"/>
                <a:gd name="T1" fmla="*/ 0 h 151"/>
                <a:gd name="T2" fmla="*/ 68 w 68"/>
                <a:gd name="T3" fmla="*/ 25 h 151"/>
                <a:gd name="T4" fmla="*/ 20 w 68"/>
                <a:gd name="T5" fmla="*/ 143 h 151"/>
                <a:gd name="T6" fmla="*/ 0 w 68"/>
                <a:gd name="T7" fmla="*/ 151 h 151"/>
                <a:gd name="T8" fmla="*/ 20 w 68"/>
                <a:gd name="T9" fmla="*/ 110 h 151"/>
                <a:gd name="T10" fmla="*/ 68 w 68"/>
                <a:gd name="T11" fmla="*/ 0 h 151"/>
                <a:gd name="T12" fmla="*/ 68 w 68"/>
                <a:gd name="T13" fmla="*/ 0 h 1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151"/>
                <a:gd name="T23" fmla="*/ 68 w 68"/>
                <a:gd name="T24" fmla="*/ 151 h 1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151">
                  <a:moveTo>
                    <a:pt x="68" y="0"/>
                  </a:moveTo>
                  <a:lnTo>
                    <a:pt x="68" y="25"/>
                  </a:lnTo>
                  <a:lnTo>
                    <a:pt x="20" y="143"/>
                  </a:lnTo>
                  <a:lnTo>
                    <a:pt x="0" y="151"/>
                  </a:lnTo>
                  <a:lnTo>
                    <a:pt x="20" y="11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2" name="Freeform 90"/>
            <p:cNvSpPr>
              <a:spLocks/>
            </p:cNvSpPr>
            <p:nvPr/>
          </p:nvSpPr>
          <p:spPr bwMode="auto">
            <a:xfrm>
              <a:off x="4990" y="2047"/>
              <a:ext cx="217" cy="416"/>
            </a:xfrm>
            <a:custGeom>
              <a:avLst/>
              <a:gdLst>
                <a:gd name="T0" fmla="*/ 0 w 434"/>
                <a:gd name="T1" fmla="*/ 784 h 833"/>
                <a:gd name="T2" fmla="*/ 364 w 434"/>
                <a:gd name="T3" fmla="*/ 156 h 833"/>
                <a:gd name="T4" fmla="*/ 376 w 434"/>
                <a:gd name="T5" fmla="*/ 103 h 833"/>
                <a:gd name="T6" fmla="*/ 434 w 434"/>
                <a:gd name="T7" fmla="*/ 0 h 833"/>
                <a:gd name="T8" fmla="*/ 397 w 434"/>
                <a:gd name="T9" fmla="*/ 188 h 833"/>
                <a:gd name="T10" fmla="*/ 43 w 434"/>
                <a:gd name="T11" fmla="*/ 833 h 833"/>
                <a:gd name="T12" fmla="*/ 0 w 434"/>
                <a:gd name="T13" fmla="*/ 784 h 833"/>
                <a:gd name="T14" fmla="*/ 0 w 434"/>
                <a:gd name="T15" fmla="*/ 784 h 8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4"/>
                <a:gd name="T25" fmla="*/ 0 h 833"/>
                <a:gd name="T26" fmla="*/ 434 w 434"/>
                <a:gd name="T27" fmla="*/ 833 h 8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4" h="833">
                  <a:moveTo>
                    <a:pt x="0" y="784"/>
                  </a:moveTo>
                  <a:lnTo>
                    <a:pt x="364" y="156"/>
                  </a:lnTo>
                  <a:lnTo>
                    <a:pt x="376" y="103"/>
                  </a:lnTo>
                  <a:lnTo>
                    <a:pt x="434" y="0"/>
                  </a:lnTo>
                  <a:lnTo>
                    <a:pt x="397" y="188"/>
                  </a:lnTo>
                  <a:lnTo>
                    <a:pt x="43" y="833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3" name="Freeform 91"/>
            <p:cNvSpPr>
              <a:spLocks/>
            </p:cNvSpPr>
            <p:nvPr/>
          </p:nvSpPr>
          <p:spPr bwMode="auto">
            <a:xfrm>
              <a:off x="4521" y="1799"/>
              <a:ext cx="303" cy="426"/>
            </a:xfrm>
            <a:custGeom>
              <a:avLst/>
              <a:gdLst>
                <a:gd name="T0" fmla="*/ 0 w 606"/>
                <a:gd name="T1" fmla="*/ 852 h 852"/>
                <a:gd name="T2" fmla="*/ 55 w 606"/>
                <a:gd name="T3" fmla="*/ 831 h 852"/>
                <a:gd name="T4" fmla="*/ 523 w 606"/>
                <a:gd name="T5" fmla="*/ 125 h 852"/>
                <a:gd name="T6" fmla="*/ 606 w 606"/>
                <a:gd name="T7" fmla="*/ 0 h 852"/>
                <a:gd name="T8" fmla="*/ 566 w 606"/>
                <a:gd name="T9" fmla="*/ 3 h 852"/>
                <a:gd name="T10" fmla="*/ 439 w 606"/>
                <a:gd name="T11" fmla="*/ 194 h 852"/>
                <a:gd name="T12" fmla="*/ 0 w 606"/>
                <a:gd name="T13" fmla="*/ 852 h 852"/>
                <a:gd name="T14" fmla="*/ 0 w 606"/>
                <a:gd name="T15" fmla="*/ 852 h 8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06"/>
                <a:gd name="T25" fmla="*/ 0 h 852"/>
                <a:gd name="T26" fmla="*/ 606 w 606"/>
                <a:gd name="T27" fmla="*/ 852 h 8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06" h="852">
                  <a:moveTo>
                    <a:pt x="0" y="852"/>
                  </a:moveTo>
                  <a:lnTo>
                    <a:pt x="55" y="831"/>
                  </a:lnTo>
                  <a:lnTo>
                    <a:pt x="523" y="125"/>
                  </a:lnTo>
                  <a:lnTo>
                    <a:pt x="606" y="0"/>
                  </a:lnTo>
                  <a:lnTo>
                    <a:pt x="566" y="3"/>
                  </a:lnTo>
                  <a:lnTo>
                    <a:pt x="439" y="194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rgbClr val="8989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94" name="Freeform 92"/>
            <p:cNvSpPr>
              <a:spLocks/>
            </p:cNvSpPr>
            <p:nvPr/>
          </p:nvSpPr>
          <p:spPr bwMode="auto">
            <a:xfrm>
              <a:off x="4498" y="1785"/>
              <a:ext cx="760" cy="775"/>
            </a:xfrm>
            <a:custGeom>
              <a:avLst/>
              <a:gdLst>
                <a:gd name="T0" fmla="*/ 0 w 1521"/>
                <a:gd name="T1" fmla="*/ 916 h 1552"/>
                <a:gd name="T2" fmla="*/ 614 w 1521"/>
                <a:gd name="T3" fmla="*/ 24 h 1552"/>
                <a:gd name="T4" fmla="*/ 761 w 1521"/>
                <a:gd name="T5" fmla="*/ 0 h 1552"/>
                <a:gd name="T6" fmla="*/ 880 w 1521"/>
                <a:gd name="T7" fmla="*/ 11 h 1552"/>
                <a:gd name="T8" fmla="*/ 1018 w 1521"/>
                <a:gd name="T9" fmla="*/ 45 h 1552"/>
                <a:gd name="T10" fmla="*/ 1120 w 1521"/>
                <a:gd name="T11" fmla="*/ 92 h 1552"/>
                <a:gd name="T12" fmla="*/ 1201 w 1521"/>
                <a:gd name="T13" fmla="*/ 136 h 1552"/>
                <a:gd name="T14" fmla="*/ 1308 w 1521"/>
                <a:gd name="T15" fmla="*/ 219 h 1552"/>
                <a:gd name="T16" fmla="*/ 1419 w 1521"/>
                <a:gd name="T17" fmla="*/ 337 h 1552"/>
                <a:gd name="T18" fmla="*/ 1480 w 1521"/>
                <a:gd name="T19" fmla="*/ 448 h 1552"/>
                <a:gd name="T20" fmla="*/ 1521 w 1521"/>
                <a:gd name="T21" fmla="*/ 554 h 1552"/>
                <a:gd name="T22" fmla="*/ 1508 w 1521"/>
                <a:gd name="T23" fmla="*/ 628 h 1552"/>
                <a:gd name="T24" fmla="*/ 1447 w 1521"/>
                <a:gd name="T25" fmla="*/ 738 h 1552"/>
                <a:gd name="T26" fmla="*/ 1447 w 1521"/>
                <a:gd name="T27" fmla="*/ 796 h 1552"/>
                <a:gd name="T28" fmla="*/ 1508 w 1521"/>
                <a:gd name="T29" fmla="*/ 689 h 1552"/>
                <a:gd name="T30" fmla="*/ 1500 w 1521"/>
                <a:gd name="T31" fmla="*/ 763 h 1552"/>
                <a:gd name="T32" fmla="*/ 1085 w 1521"/>
                <a:gd name="T33" fmla="*/ 1552 h 1552"/>
                <a:gd name="T34" fmla="*/ 1062 w 1521"/>
                <a:gd name="T35" fmla="*/ 1439 h 1552"/>
                <a:gd name="T36" fmla="*/ 1007 w 1521"/>
                <a:gd name="T37" fmla="*/ 1325 h 1552"/>
                <a:gd name="T38" fmla="*/ 1381 w 1521"/>
                <a:gd name="T39" fmla="*/ 651 h 1552"/>
                <a:gd name="T40" fmla="*/ 1414 w 1521"/>
                <a:gd name="T41" fmla="*/ 689 h 1552"/>
                <a:gd name="T42" fmla="*/ 1455 w 1521"/>
                <a:gd name="T43" fmla="*/ 651 h 1552"/>
                <a:gd name="T44" fmla="*/ 1488 w 1521"/>
                <a:gd name="T45" fmla="*/ 567 h 1552"/>
                <a:gd name="T46" fmla="*/ 1463 w 1521"/>
                <a:gd name="T47" fmla="*/ 468 h 1552"/>
                <a:gd name="T48" fmla="*/ 1406 w 1521"/>
                <a:gd name="T49" fmla="*/ 370 h 1552"/>
                <a:gd name="T50" fmla="*/ 1308 w 1521"/>
                <a:gd name="T51" fmla="*/ 276 h 1552"/>
                <a:gd name="T52" fmla="*/ 1181 w 1521"/>
                <a:gd name="T53" fmla="*/ 182 h 1552"/>
                <a:gd name="T54" fmla="*/ 1071 w 1521"/>
                <a:gd name="T55" fmla="*/ 121 h 1552"/>
                <a:gd name="T56" fmla="*/ 965 w 1521"/>
                <a:gd name="T57" fmla="*/ 75 h 1552"/>
                <a:gd name="T58" fmla="*/ 847 w 1521"/>
                <a:gd name="T59" fmla="*/ 47 h 1552"/>
                <a:gd name="T60" fmla="*/ 716 w 1521"/>
                <a:gd name="T61" fmla="*/ 27 h 1552"/>
                <a:gd name="T62" fmla="*/ 631 w 1521"/>
                <a:gd name="T63" fmla="*/ 41 h 1552"/>
                <a:gd name="T64" fmla="*/ 58 w 1521"/>
                <a:gd name="T65" fmla="*/ 878 h 1552"/>
                <a:gd name="T66" fmla="*/ 0 w 1521"/>
                <a:gd name="T67" fmla="*/ 916 h 1552"/>
                <a:gd name="T68" fmla="*/ 0 w 1521"/>
                <a:gd name="T69" fmla="*/ 916 h 15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521"/>
                <a:gd name="T106" fmla="*/ 0 h 1552"/>
                <a:gd name="T107" fmla="*/ 1521 w 1521"/>
                <a:gd name="T108" fmla="*/ 1552 h 15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521" h="1552">
                  <a:moveTo>
                    <a:pt x="0" y="916"/>
                  </a:moveTo>
                  <a:lnTo>
                    <a:pt x="614" y="24"/>
                  </a:lnTo>
                  <a:lnTo>
                    <a:pt x="761" y="0"/>
                  </a:lnTo>
                  <a:lnTo>
                    <a:pt x="880" y="11"/>
                  </a:lnTo>
                  <a:lnTo>
                    <a:pt x="1018" y="45"/>
                  </a:lnTo>
                  <a:lnTo>
                    <a:pt x="1120" y="92"/>
                  </a:lnTo>
                  <a:lnTo>
                    <a:pt x="1201" y="136"/>
                  </a:lnTo>
                  <a:lnTo>
                    <a:pt x="1308" y="219"/>
                  </a:lnTo>
                  <a:lnTo>
                    <a:pt x="1419" y="337"/>
                  </a:lnTo>
                  <a:lnTo>
                    <a:pt x="1480" y="448"/>
                  </a:lnTo>
                  <a:lnTo>
                    <a:pt x="1521" y="554"/>
                  </a:lnTo>
                  <a:lnTo>
                    <a:pt x="1508" y="628"/>
                  </a:lnTo>
                  <a:lnTo>
                    <a:pt x="1447" y="738"/>
                  </a:lnTo>
                  <a:lnTo>
                    <a:pt x="1447" y="796"/>
                  </a:lnTo>
                  <a:lnTo>
                    <a:pt x="1508" y="689"/>
                  </a:lnTo>
                  <a:lnTo>
                    <a:pt x="1500" y="763"/>
                  </a:lnTo>
                  <a:lnTo>
                    <a:pt x="1085" y="1552"/>
                  </a:lnTo>
                  <a:lnTo>
                    <a:pt x="1062" y="1439"/>
                  </a:lnTo>
                  <a:lnTo>
                    <a:pt x="1007" y="1325"/>
                  </a:lnTo>
                  <a:lnTo>
                    <a:pt x="1381" y="651"/>
                  </a:lnTo>
                  <a:lnTo>
                    <a:pt x="1414" y="689"/>
                  </a:lnTo>
                  <a:lnTo>
                    <a:pt x="1455" y="651"/>
                  </a:lnTo>
                  <a:lnTo>
                    <a:pt x="1488" y="567"/>
                  </a:lnTo>
                  <a:lnTo>
                    <a:pt x="1463" y="468"/>
                  </a:lnTo>
                  <a:lnTo>
                    <a:pt x="1406" y="370"/>
                  </a:lnTo>
                  <a:lnTo>
                    <a:pt x="1308" y="276"/>
                  </a:lnTo>
                  <a:lnTo>
                    <a:pt x="1181" y="182"/>
                  </a:lnTo>
                  <a:lnTo>
                    <a:pt x="1071" y="121"/>
                  </a:lnTo>
                  <a:lnTo>
                    <a:pt x="965" y="75"/>
                  </a:lnTo>
                  <a:lnTo>
                    <a:pt x="847" y="47"/>
                  </a:lnTo>
                  <a:lnTo>
                    <a:pt x="716" y="27"/>
                  </a:lnTo>
                  <a:lnTo>
                    <a:pt x="631" y="41"/>
                  </a:lnTo>
                  <a:lnTo>
                    <a:pt x="58" y="878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473075" y="1071563"/>
            <a:ext cx="7962900" cy="4665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The store manager is concerned that sales are being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lost due to stockouts while waiting for an order.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It has been determined that demand during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replenishment lead-time is normally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distributed with a mean of 15 gallons and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a standard deviation of 6 gallons. 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a. The manager would like to know the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probability of a stockout,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20).   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85800" y="10477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3 :  Pep Zone (cont.)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3486150" y="2552700"/>
            <a:ext cx="2305050" cy="1409700"/>
          </a:xfrm>
          <a:prstGeom prst="rect">
            <a:avLst/>
          </a:prstGeom>
          <a:gradFill rotWithShape="0">
            <a:gsLst>
              <a:gs pos="0">
                <a:srgbClr val="969696">
                  <a:gamma/>
                  <a:shade val="46275"/>
                  <a:invGamma/>
                </a:srgbClr>
              </a:gs>
              <a:gs pos="5000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-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)/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= (20 - 15)/6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= .83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690563" y="1141413"/>
            <a:ext cx="77724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Solving for the Stockout Probability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104900" y="1657350"/>
            <a:ext cx="7537450" cy="7556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1:  Convert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to the standard normal distribution.</a:t>
            </a:r>
          </a:p>
        </p:txBody>
      </p:sp>
      <p:sp>
        <p:nvSpPr>
          <p:cNvPr id="172126" name="Rectangle 94"/>
          <p:cNvSpPr>
            <a:spLocks noChangeArrowheads="1"/>
          </p:cNvSpPr>
          <p:nvPr/>
        </p:nvSpPr>
        <p:spPr bwMode="auto">
          <a:xfrm>
            <a:off x="1365250" y="4892675"/>
            <a:ext cx="7537450" cy="10604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2:  Find the area under the standard normal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curve to the right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.83.</a:t>
            </a:r>
          </a:p>
        </p:txBody>
      </p:sp>
      <p:sp>
        <p:nvSpPr>
          <p:cNvPr id="172129" name="Rectangle 97"/>
          <p:cNvSpPr>
            <a:spLocks noChangeArrowheads="1"/>
          </p:cNvSpPr>
          <p:nvPr/>
        </p:nvSpPr>
        <p:spPr bwMode="auto">
          <a:xfrm>
            <a:off x="685800" y="10477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3 :  Pep Zone (cont.)</a:t>
            </a:r>
          </a:p>
        </p:txBody>
      </p:sp>
      <p:sp>
        <p:nvSpPr>
          <p:cNvPr id="172130" name="Rectangle 98"/>
          <p:cNvSpPr>
            <a:spLocks noChangeArrowheads="1"/>
          </p:cNvSpPr>
          <p:nvPr/>
        </p:nvSpPr>
        <p:spPr bwMode="auto">
          <a:xfrm>
            <a:off x="1958975" y="4230688"/>
            <a:ext cx="2995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 (x &gt; 20)= P (z&gt; .83)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nimBg="1" autoUpdateAnimBg="0"/>
      <p:bldP spid="172036" grpId="0" animBg="1" autoUpdateAnimBg="0"/>
      <p:bldP spid="172126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524000" y="1695450"/>
            <a:ext cx="6286500" cy="41529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690563" y="1141413"/>
            <a:ext cx="7772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Solving for the Stockout Probability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	</a:t>
            </a:r>
          </a:p>
        </p:txBody>
      </p:sp>
      <p:sp>
        <p:nvSpPr>
          <p:cNvPr id="178180" name="Freeform 4"/>
          <p:cNvSpPr>
            <a:spLocks/>
          </p:cNvSpPr>
          <p:nvPr/>
        </p:nvSpPr>
        <p:spPr bwMode="auto">
          <a:xfrm>
            <a:off x="2143125" y="2046288"/>
            <a:ext cx="4543425" cy="30607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gradFill rotWithShape="0">
            <a:gsLst>
              <a:gs pos="0">
                <a:srgbClr val="3D3D3D"/>
              </a:gs>
              <a:gs pos="100000">
                <a:srgbClr val="838383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8181" name="Freeform 5"/>
          <p:cNvSpPr>
            <a:spLocks/>
          </p:cNvSpPr>
          <p:nvPr/>
        </p:nvSpPr>
        <p:spPr bwMode="auto">
          <a:xfrm>
            <a:off x="4957763" y="2947988"/>
            <a:ext cx="1731962" cy="2162175"/>
          </a:xfrm>
          <a:custGeom>
            <a:avLst/>
            <a:gdLst>
              <a:gd name="T0" fmla="*/ 6 w 1091"/>
              <a:gd name="T1" fmla="*/ 0 h 1362"/>
              <a:gd name="T2" fmla="*/ 12 w 1091"/>
              <a:gd name="T3" fmla="*/ 24 h 1362"/>
              <a:gd name="T4" fmla="*/ 23 w 1091"/>
              <a:gd name="T5" fmla="*/ 58 h 1362"/>
              <a:gd name="T6" fmla="*/ 37 w 1091"/>
              <a:gd name="T7" fmla="*/ 104 h 1362"/>
              <a:gd name="T8" fmla="*/ 49 w 1091"/>
              <a:gd name="T9" fmla="*/ 136 h 1362"/>
              <a:gd name="T10" fmla="*/ 59 w 1091"/>
              <a:gd name="T11" fmla="*/ 174 h 1362"/>
              <a:gd name="T12" fmla="*/ 71 w 1091"/>
              <a:gd name="T13" fmla="*/ 212 h 1362"/>
              <a:gd name="T14" fmla="*/ 84 w 1091"/>
              <a:gd name="T15" fmla="*/ 246 h 1362"/>
              <a:gd name="T16" fmla="*/ 87 w 1091"/>
              <a:gd name="T17" fmla="*/ 284 h 1362"/>
              <a:gd name="T18" fmla="*/ 99 w 1091"/>
              <a:gd name="T19" fmla="*/ 316 h 1362"/>
              <a:gd name="T20" fmla="*/ 108 w 1091"/>
              <a:gd name="T21" fmla="*/ 354 h 1362"/>
              <a:gd name="T22" fmla="*/ 120 w 1091"/>
              <a:gd name="T23" fmla="*/ 390 h 1362"/>
              <a:gd name="T24" fmla="*/ 125 w 1091"/>
              <a:gd name="T25" fmla="*/ 424 h 1362"/>
              <a:gd name="T26" fmla="*/ 139 w 1091"/>
              <a:gd name="T27" fmla="*/ 462 h 1362"/>
              <a:gd name="T28" fmla="*/ 149 w 1091"/>
              <a:gd name="T29" fmla="*/ 498 h 1362"/>
              <a:gd name="T30" fmla="*/ 161 w 1091"/>
              <a:gd name="T31" fmla="*/ 534 h 1362"/>
              <a:gd name="T32" fmla="*/ 175 w 1091"/>
              <a:gd name="T33" fmla="*/ 572 h 1362"/>
              <a:gd name="T34" fmla="*/ 189 w 1091"/>
              <a:gd name="T35" fmla="*/ 606 h 1362"/>
              <a:gd name="T36" fmla="*/ 204 w 1091"/>
              <a:gd name="T37" fmla="*/ 642 h 1362"/>
              <a:gd name="T38" fmla="*/ 216 w 1091"/>
              <a:gd name="T39" fmla="*/ 678 h 1362"/>
              <a:gd name="T40" fmla="*/ 231 w 1091"/>
              <a:gd name="T41" fmla="*/ 712 h 1362"/>
              <a:gd name="T42" fmla="*/ 252 w 1091"/>
              <a:gd name="T43" fmla="*/ 750 h 1362"/>
              <a:gd name="T44" fmla="*/ 264 w 1091"/>
              <a:gd name="T45" fmla="*/ 786 h 1362"/>
              <a:gd name="T46" fmla="*/ 287 w 1091"/>
              <a:gd name="T47" fmla="*/ 824 h 1362"/>
              <a:gd name="T48" fmla="*/ 301 w 1091"/>
              <a:gd name="T49" fmla="*/ 854 h 1362"/>
              <a:gd name="T50" fmla="*/ 321 w 1091"/>
              <a:gd name="T51" fmla="*/ 886 h 1362"/>
              <a:gd name="T52" fmla="*/ 343 w 1091"/>
              <a:gd name="T53" fmla="*/ 918 h 1362"/>
              <a:gd name="T54" fmla="*/ 363 w 1091"/>
              <a:gd name="T55" fmla="*/ 946 h 1362"/>
              <a:gd name="T56" fmla="*/ 383 w 1091"/>
              <a:gd name="T57" fmla="*/ 978 h 1362"/>
              <a:gd name="T58" fmla="*/ 407 w 1091"/>
              <a:gd name="T59" fmla="*/ 1004 h 1362"/>
              <a:gd name="T60" fmla="*/ 435 w 1091"/>
              <a:gd name="T61" fmla="*/ 1034 h 1362"/>
              <a:gd name="T62" fmla="*/ 465 w 1091"/>
              <a:gd name="T63" fmla="*/ 1068 h 1362"/>
              <a:gd name="T64" fmla="*/ 504 w 1091"/>
              <a:gd name="T65" fmla="*/ 1098 h 1362"/>
              <a:gd name="T66" fmla="*/ 528 w 1091"/>
              <a:gd name="T67" fmla="*/ 1110 h 1362"/>
              <a:gd name="T68" fmla="*/ 559 w 1091"/>
              <a:gd name="T69" fmla="*/ 1130 h 1362"/>
              <a:gd name="T70" fmla="*/ 593 w 1091"/>
              <a:gd name="T71" fmla="*/ 1148 h 1362"/>
              <a:gd name="T72" fmla="*/ 633 w 1091"/>
              <a:gd name="T73" fmla="*/ 1168 h 1362"/>
              <a:gd name="T74" fmla="*/ 675 w 1091"/>
              <a:gd name="T75" fmla="*/ 1188 h 1362"/>
              <a:gd name="T76" fmla="*/ 709 w 1091"/>
              <a:gd name="T77" fmla="*/ 1202 h 1362"/>
              <a:gd name="T78" fmla="*/ 741 w 1091"/>
              <a:gd name="T79" fmla="*/ 1216 h 1362"/>
              <a:gd name="T80" fmla="*/ 771 w 1091"/>
              <a:gd name="T81" fmla="*/ 1226 h 1362"/>
              <a:gd name="T82" fmla="*/ 803 w 1091"/>
              <a:gd name="T83" fmla="*/ 1236 h 1362"/>
              <a:gd name="T84" fmla="*/ 845 w 1091"/>
              <a:gd name="T85" fmla="*/ 1250 h 1362"/>
              <a:gd name="T86" fmla="*/ 825 w 1091"/>
              <a:gd name="T87" fmla="*/ 1244 h 1362"/>
              <a:gd name="T88" fmla="*/ 867 w 1091"/>
              <a:gd name="T89" fmla="*/ 1258 h 1362"/>
              <a:gd name="T90" fmla="*/ 899 w 1091"/>
              <a:gd name="T91" fmla="*/ 1270 h 1362"/>
              <a:gd name="T92" fmla="*/ 954 w 1091"/>
              <a:gd name="T93" fmla="*/ 1290 h 1362"/>
              <a:gd name="T94" fmla="*/ 1038 w 1091"/>
              <a:gd name="T95" fmla="*/ 1308 h 1362"/>
              <a:gd name="T96" fmla="*/ 1086 w 1091"/>
              <a:gd name="T97" fmla="*/ 1320 h 1362"/>
              <a:gd name="T98" fmla="*/ 1087 w 1091"/>
              <a:gd name="T99" fmla="*/ 1336 h 1362"/>
              <a:gd name="T100" fmla="*/ 1091 w 1091"/>
              <a:gd name="T101" fmla="*/ 1356 h 1362"/>
              <a:gd name="T102" fmla="*/ 0 w 1091"/>
              <a:gd name="T103" fmla="*/ 1362 h 1362"/>
              <a:gd name="T104" fmla="*/ 6 w 1091"/>
              <a:gd name="T105" fmla="*/ 0 h 136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091"/>
              <a:gd name="T160" fmla="*/ 0 h 1362"/>
              <a:gd name="T161" fmla="*/ 1091 w 1091"/>
              <a:gd name="T162" fmla="*/ 1362 h 136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091" h="1362">
                <a:moveTo>
                  <a:pt x="6" y="0"/>
                </a:moveTo>
                <a:lnTo>
                  <a:pt x="12" y="24"/>
                </a:lnTo>
                <a:lnTo>
                  <a:pt x="23" y="58"/>
                </a:lnTo>
                <a:lnTo>
                  <a:pt x="37" y="104"/>
                </a:lnTo>
                <a:lnTo>
                  <a:pt x="49" y="136"/>
                </a:lnTo>
                <a:lnTo>
                  <a:pt x="59" y="174"/>
                </a:lnTo>
                <a:lnTo>
                  <a:pt x="71" y="212"/>
                </a:lnTo>
                <a:lnTo>
                  <a:pt x="84" y="246"/>
                </a:lnTo>
                <a:lnTo>
                  <a:pt x="87" y="284"/>
                </a:lnTo>
                <a:lnTo>
                  <a:pt x="99" y="316"/>
                </a:lnTo>
                <a:lnTo>
                  <a:pt x="108" y="354"/>
                </a:lnTo>
                <a:lnTo>
                  <a:pt x="120" y="390"/>
                </a:lnTo>
                <a:lnTo>
                  <a:pt x="125" y="424"/>
                </a:lnTo>
                <a:lnTo>
                  <a:pt x="139" y="462"/>
                </a:lnTo>
                <a:lnTo>
                  <a:pt x="149" y="498"/>
                </a:lnTo>
                <a:lnTo>
                  <a:pt x="161" y="534"/>
                </a:lnTo>
                <a:lnTo>
                  <a:pt x="175" y="572"/>
                </a:lnTo>
                <a:lnTo>
                  <a:pt x="189" y="606"/>
                </a:lnTo>
                <a:lnTo>
                  <a:pt x="204" y="642"/>
                </a:lnTo>
                <a:lnTo>
                  <a:pt x="216" y="678"/>
                </a:lnTo>
                <a:lnTo>
                  <a:pt x="231" y="712"/>
                </a:lnTo>
                <a:lnTo>
                  <a:pt x="252" y="750"/>
                </a:lnTo>
                <a:lnTo>
                  <a:pt x="264" y="786"/>
                </a:lnTo>
                <a:lnTo>
                  <a:pt x="287" y="824"/>
                </a:lnTo>
                <a:lnTo>
                  <a:pt x="301" y="854"/>
                </a:lnTo>
                <a:lnTo>
                  <a:pt x="321" y="886"/>
                </a:lnTo>
                <a:lnTo>
                  <a:pt x="343" y="918"/>
                </a:lnTo>
                <a:lnTo>
                  <a:pt x="363" y="946"/>
                </a:lnTo>
                <a:lnTo>
                  <a:pt x="383" y="978"/>
                </a:lnTo>
                <a:lnTo>
                  <a:pt x="407" y="1004"/>
                </a:lnTo>
                <a:lnTo>
                  <a:pt x="435" y="1034"/>
                </a:lnTo>
                <a:lnTo>
                  <a:pt x="465" y="1068"/>
                </a:lnTo>
                <a:lnTo>
                  <a:pt x="504" y="1098"/>
                </a:lnTo>
                <a:lnTo>
                  <a:pt x="528" y="1110"/>
                </a:lnTo>
                <a:lnTo>
                  <a:pt x="559" y="1130"/>
                </a:lnTo>
                <a:lnTo>
                  <a:pt x="593" y="1148"/>
                </a:lnTo>
                <a:lnTo>
                  <a:pt x="633" y="1168"/>
                </a:lnTo>
                <a:lnTo>
                  <a:pt x="675" y="1188"/>
                </a:lnTo>
                <a:lnTo>
                  <a:pt x="709" y="1202"/>
                </a:lnTo>
                <a:lnTo>
                  <a:pt x="741" y="1216"/>
                </a:lnTo>
                <a:lnTo>
                  <a:pt x="771" y="1226"/>
                </a:lnTo>
                <a:lnTo>
                  <a:pt x="803" y="1236"/>
                </a:lnTo>
                <a:lnTo>
                  <a:pt x="845" y="1250"/>
                </a:lnTo>
                <a:lnTo>
                  <a:pt x="825" y="1244"/>
                </a:lnTo>
                <a:lnTo>
                  <a:pt x="867" y="1258"/>
                </a:lnTo>
                <a:lnTo>
                  <a:pt x="899" y="1270"/>
                </a:lnTo>
                <a:lnTo>
                  <a:pt x="954" y="1290"/>
                </a:lnTo>
                <a:lnTo>
                  <a:pt x="1038" y="1308"/>
                </a:lnTo>
                <a:lnTo>
                  <a:pt x="1086" y="1320"/>
                </a:lnTo>
                <a:lnTo>
                  <a:pt x="1087" y="1336"/>
                </a:lnTo>
                <a:lnTo>
                  <a:pt x="1091" y="1356"/>
                </a:lnTo>
                <a:lnTo>
                  <a:pt x="0" y="1362"/>
                </a:lnTo>
                <a:lnTo>
                  <a:pt x="6" y="0"/>
                </a:lnTo>
              </a:path>
            </a:pathLst>
          </a:custGeom>
          <a:gradFill rotWithShape="0">
            <a:gsLst>
              <a:gs pos="0">
                <a:srgbClr val="47182F"/>
              </a:gs>
              <a:gs pos="50000">
                <a:srgbClr val="993366"/>
              </a:gs>
              <a:gs pos="100000">
                <a:srgbClr val="47182F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 flipH="1">
            <a:off x="4384675" y="5033963"/>
            <a:ext cx="1588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8183" name="Line 7"/>
          <p:cNvSpPr>
            <a:spLocks noChangeShapeType="1"/>
          </p:cNvSpPr>
          <p:nvPr/>
        </p:nvSpPr>
        <p:spPr bwMode="auto">
          <a:xfrm>
            <a:off x="3589338" y="2747963"/>
            <a:ext cx="88900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4216400" y="51911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4676775" y="5194300"/>
            <a:ext cx="561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.83</a:t>
            </a:r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>
            <a:off x="1911350" y="5108575"/>
            <a:ext cx="5002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044700" y="1976438"/>
            <a:ext cx="4719638" cy="2944812"/>
            <a:chOff x="1312" y="1785"/>
            <a:chExt cx="2973" cy="1855"/>
          </a:xfrm>
        </p:grpSpPr>
        <p:sp>
          <p:nvSpPr>
            <p:cNvPr id="50195" name="Arc 12"/>
            <p:cNvSpPr>
              <a:spLocks/>
            </p:cNvSpPr>
            <p:nvPr/>
          </p:nvSpPr>
          <p:spPr bwMode="auto">
            <a:xfrm rot="6300000">
              <a:off x="2072" y="2155"/>
              <a:ext cx="956" cy="224"/>
            </a:xfrm>
            <a:custGeom>
              <a:avLst/>
              <a:gdLst>
                <a:gd name="T0" fmla="*/ 956 w 21600"/>
                <a:gd name="T1" fmla="*/ 224 h 21600"/>
                <a:gd name="T2" fmla="*/ 0 w 21600"/>
                <a:gd name="T3" fmla="*/ 0 h 21600"/>
                <a:gd name="T4" fmla="*/ 956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Arc 13"/>
            <p:cNvSpPr>
              <a:spLocks/>
            </p:cNvSpPr>
            <p:nvPr/>
          </p:nvSpPr>
          <p:spPr bwMode="auto">
            <a:xfrm rot="-4620000">
              <a:off x="1695" y="2911"/>
              <a:ext cx="790" cy="284"/>
            </a:xfrm>
            <a:custGeom>
              <a:avLst/>
              <a:gdLst>
                <a:gd name="T0" fmla="*/ 790 w 19433"/>
                <a:gd name="T1" fmla="*/ 284 h 21600"/>
                <a:gd name="T2" fmla="*/ 0 w 19433"/>
                <a:gd name="T3" fmla="*/ 124 h 21600"/>
                <a:gd name="T4" fmla="*/ 790 w 19433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33"/>
                <a:gd name="T10" fmla="*/ 0 h 21600"/>
                <a:gd name="T11" fmla="*/ 19433 w 194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Arc 14"/>
            <p:cNvSpPr>
              <a:spLocks/>
            </p:cNvSpPr>
            <p:nvPr/>
          </p:nvSpPr>
          <p:spPr bwMode="auto">
            <a:xfrm rot="-900000">
              <a:off x="1312" y="3468"/>
              <a:ext cx="697" cy="164"/>
            </a:xfrm>
            <a:custGeom>
              <a:avLst/>
              <a:gdLst>
                <a:gd name="T0" fmla="*/ 697 w 20693"/>
                <a:gd name="T1" fmla="*/ 47 h 21576"/>
                <a:gd name="T2" fmla="*/ 34 w 20693"/>
                <a:gd name="T3" fmla="*/ 164 h 21576"/>
                <a:gd name="T4" fmla="*/ 0 w 20693"/>
                <a:gd name="T5" fmla="*/ 0 h 21576"/>
                <a:gd name="T6" fmla="*/ 0 60000 65536"/>
                <a:gd name="T7" fmla="*/ 0 60000 65536"/>
                <a:gd name="T8" fmla="*/ 0 60000 65536"/>
                <a:gd name="T9" fmla="*/ 0 w 20693"/>
                <a:gd name="T10" fmla="*/ 0 h 21576"/>
                <a:gd name="T11" fmla="*/ 20693 w 20693"/>
                <a:gd name="T12" fmla="*/ 21576 h 21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1" name="Arc 15"/>
            <p:cNvSpPr>
              <a:spLocks/>
            </p:cNvSpPr>
            <p:nvPr/>
          </p:nvSpPr>
          <p:spPr bwMode="auto">
            <a:xfrm rot="816431">
              <a:off x="3561" y="3467"/>
              <a:ext cx="724" cy="173"/>
            </a:xfrm>
            <a:custGeom>
              <a:avLst/>
              <a:gdLst>
                <a:gd name="G0" fmla="+- 20765 0 0"/>
                <a:gd name="G1" fmla="+- 0 0 0"/>
                <a:gd name="G2" fmla="+- 21600 0 0"/>
                <a:gd name="T0" fmla="*/ 20314 w 20765"/>
                <a:gd name="T1" fmla="*/ 21595 h 21595"/>
                <a:gd name="T2" fmla="*/ 0 w 20765"/>
                <a:gd name="T3" fmla="*/ 5948 h 21595"/>
                <a:gd name="T4" fmla="*/ 20765 w 20765"/>
                <a:gd name="T5" fmla="*/ 0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65" h="21595" fill="none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</a:path>
                <a:path w="20765" h="21595" stroke="0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  <a:lnTo>
                    <a:pt x="2076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99" name="Arc 16"/>
            <p:cNvSpPr>
              <a:spLocks/>
            </p:cNvSpPr>
            <p:nvPr/>
          </p:nvSpPr>
          <p:spPr bwMode="auto">
            <a:xfrm rot="-6300000">
              <a:off x="2531" y="2151"/>
              <a:ext cx="957" cy="225"/>
            </a:xfrm>
            <a:custGeom>
              <a:avLst/>
              <a:gdLst>
                <a:gd name="T0" fmla="*/ 957 w 21600"/>
                <a:gd name="T1" fmla="*/ 0 h 21696"/>
                <a:gd name="T2" fmla="*/ 0 w 21600"/>
                <a:gd name="T3" fmla="*/ 225 h 21696"/>
                <a:gd name="T4" fmla="*/ 0 w 21600"/>
                <a:gd name="T5" fmla="*/ 1 h 216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96"/>
                <a:gd name="T11" fmla="*/ 21600 w 21600"/>
                <a:gd name="T12" fmla="*/ 21696 h 216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Arc 17"/>
            <p:cNvSpPr>
              <a:spLocks/>
            </p:cNvSpPr>
            <p:nvPr/>
          </p:nvSpPr>
          <p:spPr bwMode="auto">
            <a:xfrm rot="4587037">
              <a:off x="3070" y="2905"/>
              <a:ext cx="802" cy="284"/>
            </a:xfrm>
            <a:custGeom>
              <a:avLst/>
              <a:gdLst>
                <a:gd name="T0" fmla="*/ 802 w 19428"/>
                <a:gd name="T1" fmla="*/ 124 h 21600"/>
                <a:gd name="T2" fmla="*/ 0 w 19428"/>
                <a:gd name="T3" fmla="*/ 284 h 21600"/>
                <a:gd name="T4" fmla="*/ 0 w 19428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28"/>
                <a:gd name="T10" fmla="*/ 0 h 21600"/>
                <a:gd name="T11" fmla="*/ 19428 w 194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1771650" y="2466975"/>
            <a:ext cx="1858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Area = .7967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5162550" y="2181225"/>
            <a:ext cx="2265363" cy="971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Area = 1 - .7967</a:t>
            </a:r>
          </a:p>
          <a:p>
            <a:pPr>
              <a:defRPr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=   .2033</a:t>
            </a:r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 flipH="1">
            <a:off x="5411788" y="3211513"/>
            <a:ext cx="879475" cy="163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972300" y="4867275"/>
            <a:ext cx="315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sp>
        <p:nvSpPr>
          <p:cNvPr id="178198" name="Line 22"/>
          <p:cNvSpPr>
            <a:spLocks noChangeShapeType="1"/>
          </p:cNvSpPr>
          <p:nvPr/>
        </p:nvSpPr>
        <p:spPr bwMode="auto">
          <a:xfrm flipH="1">
            <a:off x="4954588" y="2952750"/>
            <a:ext cx="0" cy="226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87" name="Oval 111"/>
          <p:cNvSpPr>
            <a:spLocks noChangeArrowheads="1"/>
          </p:cNvSpPr>
          <p:nvPr/>
        </p:nvSpPr>
        <p:spPr bwMode="auto">
          <a:xfrm>
            <a:off x="6283325" y="2660650"/>
            <a:ext cx="1038225" cy="504825"/>
          </a:xfrm>
          <a:prstGeom prst="ellipse">
            <a:avLst/>
          </a:prstGeom>
          <a:noFill/>
          <a:ln w="12700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89" name="Rectangle 113"/>
          <p:cNvSpPr>
            <a:spLocks noChangeArrowheads="1"/>
          </p:cNvSpPr>
          <p:nvPr/>
        </p:nvSpPr>
        <p:spPr bwMode="auto">
          <a:xfrm>
            <a:off x="685800" y="10477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3 :  Pep Zone (cont.)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nimBg="1"/>
      <p:bldP spid="178180" grpId="0" animBg="1"/>
      <p:bldP spid="178181" grpId="0" animBg="1"/>
      <p:bldP spid="178184" grpId="0" autoUpdateAnimBg="0"/>
      <p:bldP spid="178185" grpId="0" autoUpdateAnimBg="0"/>
      <p:bldP spid="178194" grpId="0" autoUpdateAnimBg="0"/>
      <p:bldP spid="178195" grpId="0" autoUpdateAnimBg="0"/>
      <p:bldP spid="178197" grpId="0" autoUpdateAnimBg="0"/>
      <p:bldP spid="178198" grpId="0" animBg="1"/>
      <p:bldP spid="1782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695325" y="1117600"/>
            <a:ext cx="7772400" cy="1022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Cumulative Probability Table for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the Standard Normal Distribution</a:t>
            </a:r>
          </a:p>
        </p:txBody>
      </p:sp>
      <p:graphicFrame>
        <p:nvGraphicFramePr>
          <p:cNvPr id="17408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00100" y="2076450"/>
          <a:ext cx="7896225" cy="3067050"/>
        </p:xfrm>
        <a:graphic>
          <a:graphicData uri="http://schemas.openxmlformats.org/presentationml/2006/ole">
            <p:oleObj spid="_x0000_s3074" name="Worksheet" r:id="rId4" imgW="4054320" imgH="1526400" progId="Excel.Sheet.8">
              <p:embed/>
            </p:oleObj>
          </a:graphicData>
        </a:graphic>
      </p:graphicFrame>
      <p:sp>
        <p:nvSpPr>
          <p:cNvPr id="174084" name="Oval 4"/>
          <p:cNvSpPr>
            <a:spLocks noChangeArrowheads="1"/>
          </p:cNvSpPr>
          <p:nvPr/>
        </p:nvSpPr>
        <p:spPr bwMode="auto">
          <a:xfrm>
            <a:off x="3584575" y="2047875"/>
            <a:ext cx="590550" cy="419100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784225" y="3933825"/>
            <a:ext cx="590550" cy="419100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86" name="Oval 6"/>
          <p:cNvSpPr>
            <a:spLocks noChangeArrowheads="1"/>
          </p:cNvSpPr>
          <p:nvPr/>
        </p:nvSpPr>
        <p:spPr bwMode="auto">
          <a:xfrm>
            <a:off x="3482975" y="3956050"/>
            <a:ext cx="847725" cy="428625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6" name="Line 96"/>
          <p:cNvSpPr>
            <a:spLocks noChangeShapeType="1"/>
          </p:cNvSpPr>
          <p:nvPr/>
        </p:nvSpPr>
        <p:spPr bwMode="auto">
          <a:xfrm flipV="1">
            <a:off x="1390650" y="4159250"/>
            <a:ext cx="2038350" cy="63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177" name="Line 97"/>
          <p:cNvSpPr>
            <a:spLocks noChangeShapeType="1"/>
          </p:cNvSpPr>
          <p:nvPr/>
        </p:nvSpPr>
        <p:spPr bwMode="auto">
          <a:xfrm rot="5400000" flipV="1">
            <a:off x="3194050" y="3206750"/>
            <a:ext cx="14224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178" name="AutoShape 98"/>
          <p:cNvSpPr>
            <a:spLocks noChangeArrowheads="1"/>
          </p:cNvSpPr>
          <p:nvPr/>
        </p:nvSpPr>
        <p:spPr bwMode="auto">
          <a:xfrm>
            <a:off x="3829050" y="5238750"/>
            <a:ext cx="1962150" cy="609600"/>
          </a:xfrm>
          <a:prstGeom prst="wedgeEllipseCallout">
            <a:avLst>
              <a:gd name="adj1" fmla="val -32931"/>
              <a:gd name="adj2" fmla="val -195051"/>
            </a:avLst>
          </a:prstGeom>
          <a:gradFill rotWithShape="0">
            <a:gsLst>
              <a:gs pos="0">
                <a:srgbClr val="969696">
                  <a:gamma/>
                  <a:shade val="46275"/>
                  <a:invGamma/>
                </a:srgbClr>
              </a:gs>
              <a:gs pos="5000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.83)</a:t>
            </a:r>
          </a:p>
        </p:txBody>
      </p:sp>
      <p:sp>
        <p:nvSpPr>
          <p:cNvPr id="174179" name="Rectangle 99"/>
          <p:cNvSpPr>
            <a:spLocks noChangeArrowheads="1"/>
          </p:cNvSpPr>
          <p:nvPr/>
        </p:nvSpPr>
        <p:spPr bwMode="auto">
          <a:xfrm>
            <a:off x="685800" y="10477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3 :  Pep Zone (cont.)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7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7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  <p:bldP spid="174085" grpId="0" animBg="1"/>
      <p:bldP spid="174086" grpId="0" animBg="1"/>
      <p:bldP spid="17417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2781300" y="2971800"/>
            <a:ext cx="3752850" cy="1733550"/>
          </a:xfrm>
          <a:prstGeom prst="rect">
            <a:avLst/>
          </a:prstGeom>
          <a:gradFill rotWithShape="0">
            <a:gsLst>
              <a:gs pos="0">
                <a:srgbClr val="969696">
                  <a:gamma/>
                  <a:shade val="46275"/>
                  <a:invGamma/>
                </a:srgbClr>
              </a:gs>
              <a:gs pos="5000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 .83) = 1 –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.83)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	       = 1- .7967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endParaRPr lang="en-US" sz="8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=   .2033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90563" y="1141413"/>
            <a:ext cx="7772400" cy="557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Solving for the Stockout Probability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222" name="Oval 94"/>
          <p:cNvSpPr>
            <a:spLocks noChangeArrowheads="1"/>
          </p:cNvSpPr>
          <p:nvPr/>
        </p:nvSpPr>
        <p:spPr bwMode="auto">
          <a:xfrm>
            <a:off x="4587875" y="4013200"/>
            <a:ext cx="1019175" cy="523875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223" name="AutoShape 95"/>
          <p:cNvSpPr>
            <a:spLocks noChangeArrowheads="1"/>
          </p:cNvSpPr>
          <p:nvPr/>
        </p:nvSpPr>
        <p:spPr bwMode="auto">
          <a:xfrm>
            <a:off x="1371600" y="4876800"/>
            <a:ext cx="2647950" cy="819150"/>
          </a:xfrm>
          <a:prstGeom prst="wedgeEllipseCallout">
            <a:avLst>
              <a:gd name="adj1" fmla="val 73500"/>
              <a:gd name="adj2" fmla="val -100194"/>
            </a:avLst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Probability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a stockout</a:t>
            </a:r>
          </a:p>
        </p:txBody>
      </p:sp>
      <p:sp>
        <p:nvSpPr>
          <p:cNvPr id="176224" name="AutoShape 96"/>
          <p:cNvSpPr>
            <a:spLocks noChangeArrowheads="1"/>
          </p:cNvSpPr>
          <p:nvPr/>
        </p:nvSpPr>
        <p:spPr bwMode="auto">
          <a:xfrm>
            <a:off x="5334000" y="5067300"/>
            <a:ext cx="2000250" cy="552450"/>
          </a:xfrm>
          <a:prstGeom prst="wedgeEllipseCallout">
            <a:avLst>
              <a:gd name="adj1" fmla="val -53176"/>
              <a:gd name="adj2" fmla="val -141667"/>
            </a:avLst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2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&gt; 20)</a:t>
            </a:r>
          </a:p>
        </p:txBody>
      </p:sp>
      <p:sp>
        <p:nvSpPr>
          <p:cNvPr id="176225" name="Rectangle 97"/>
          <p:cNvSpPr>
            <a:spLocks noChangeArrowheads="1"/>
          </p:cNvSpPr>
          <p:nvPr/>
        </p:nvSpPr>
        <p:spPr bwMode="auto">
          <a:xfrm>
            <a:off x="685800" y="10477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3 :  Pep Zone (cont.)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nimBg="1" autoUpdateAnimBg="0"/>
      <p:bldP spid="176222" grpId="0" animBg="1"/>
      <p:bldP spid="176223" grpId="0" animBg="1" autoUpdateAnimBg="0"/>
      <p:bldP spid="17622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3 :  Pep Zone (cont.) 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54013" y="785813"/>
            <a:ext cx="8540750" cy="586105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000"/>
              <a:t>b. 	If the manager of Pep Zone wants the probability of a stockout to be no more than .05, what should the reorder point be?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/>
          </a:p>
          <a:p>
            <a:pPr lvl="4">
              <a:buFontTx/>
              <a:buNone/>
              <a:defRPr/>
            </a:pPr>
            <a:endParaRPr lang="en-US">
              <a:solidFill>
                <a:srgbClr val="CF0E3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/>
          </a:p>
          <a:p>
            <a:pPr>
              <a:buFont typeface="Monotype Sorts" pitchFamily="2" charset="2"/>
              <a:buNone/>
              <a:defRPr/>
            </a:pPr>
            <a:endParaRPr lang="en-US" sz="2000"/>
          </a:p>
          <a:p>
            <a:pPr>
              <a:buFont typeface="Monotype Sorts" pitchFamily="2" charset="2"/>
              <a:buNone/>
              <a:defRPr/>
            </a:pPr>
            <a:endParaRPr lang="en-US" sz="2000"/>
          </a:p>
          <a:p>
            <a:pPr>
              <a:buFont typeface="Monotype Sorts" pitchFamily="2" charset="2"/>
              <a:buNone/>
              <a:defRPr/>
            </a:pPr>
            <a:endParaRPr lang="en-US" sz="1400"/>
          </a:p>
          <a:p>
            <a:pPr>
              <a:buFont typeface="Monotype Sorts" pitchFamily="2" charset="2"/>
              <a:buNone/>
              <a:defRPr/>
            </a:pPr>
            <a:r>
              <a:rPr lang="en-US" sz="2000"/>
              <a:t>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/>
              <a:t>                                        </a:t>
            </a:r>
          </a:p>
          <a:p>
            <a:pPr>
              <a:buFont typeface="Monotype Sorts" pitchFamily="2" charset="2"/>
              <a:buNone/>
              <a:defRPr/>
            </a:pPr>
            <a:endParaRPr lang="en-US" sz="2000"/>
          </a:p>
          <a:p>
            <a:pPr>
              <a:buFont typeface="Monotype Sorts" pitchFamily="2" charset="2"/>
              <a:buNone/>
              <a:defRPr/>
            </a:pPr>
            <a:endParaRPr lang="en-US" sz="2000"/>
          </a:p>
        </p:txBody>
      </p:sp>
      <p:sp>
        <p:nvSpPr>
          <p:cNvPr id="52228" name="Freeform 21"/>
          <p:cNvSpPr>
            <a:spLocks/>
          </p:cNvSpPr>
          <p:nvPr/>
        </p:nvSpPr>
        <p:spPr bwMode="auto">
          <a:xfrm>
            <a:off x="4803775" y="1641475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Freeform 23"/>
          <p:cNvSpPr>
            <a:spLocks/>
          </p:cNvSpPr>
          <p:nvPr/>
        </p:nvSpPr>
        <p:spPr bwMode="auto">
          <a:xfrm>
            <a:off x="4852988" y="4160838"/>
            <a:ext cx="2901950" cy="18415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Line 26"/>
          <p:cNvSpPr>
            <a:spLocks noChangeShapeType="1"/>
          </p:cNvSpPr>
          <p:nvPr/>
        </p:nvSpPr>
        <p:spPr bwMode="auto">
          <a:xfrm>
            <a:off x="6240463" y="1684338"/>
            <a:ext cx="15875" cy="178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27"/>
          <p:cNvSpPr>
            <a:spLocks noChangeShapeType="1"/>
          </p:cNvSpPr>
          <p:nvPr/>
        </p:nvSpPr>
        <p:spPr bwMode="auto">
          <a:xfrm>
            <a:off x="6981825" y="3121025"/>
            <a:ext cx="28575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Line 28"/>
          <p:cNvSpPr>
            <a:spLocks noChangeShapeType="1"/>
          </p:cNvSpPr>
          <p:nvPr/>
        </p:nvSpPr>
        <p:spPr bwMode="auto">
          <a:xfrm flipH="1">
            <a:off x="6313488" y="4194175"/>
            <a:ext cx="8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3" name="Line 29"/>
          <p:cNvSpPr>
            <a:spLocks noChangeShapeType="1"/>
          </p:cNvSpPr>
          <p:nvPr/>
        </p:nvSpPr>
        <p:spPr bwMode="auto">
          <a:xfrm>
            <a:off x="6284913" y="4151313"/>
            <a:ext cx="28575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Line 30"/>
          <p:cNvSpPr>
            <a:spLocks noChangeShapeType="1"/>
          </p:cNvSpPr>
          <p:nvPr/>
        </p:nvSpPr>
        <p:spPr bwMode="auto">
          <a:xfrm>
            <a:off x="6996113" y="5616575"/>
            <a:ext cx="28575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Rectangle 31"/>
          <p:cNvSpPr>
            <a:spLocks noChangeArrowheads="1"/>
          </p:cNvSpPr>
          <p:nvPr/>
        </p:nvSpPr>
        <p:spPr bwMode="auto">
          <a:xfrm>
            <a:off x="6991350" y="3230563"/>
            <a:ext cx="6477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600"/>
              <a:t>0.05</a:t>
            </a:r>
          </a:p>
        </p:txBody>
      </p:sp>
      <p:sp>
        <p:nvSpPr>
          <p:cNvPr id="52236" name="Rectangle 32"/>
          <p:cNvSpPr>
            <a:spLocks noChangeArrowheads="1"/>
          </p:cNvSpPr>
          <p:nvPr/>
        </p:nvSpPr>
        <p:spPr bwMode="auto">
          <a:xfrm>
            <a:off x="6940550" y="5746750"/>
            <a:ext cx="7334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/>
              <a:t>0.05</a:t>
            </a:r>
          </a:p>
        </p:txBody>
      </p:sp>
      <p:sp>
        <p:nvSpPr>
          <p:cNvPr id="52237" name="Rectangle 33"/>
          <p:cNvSpPr>
            <a:spLocks noChangeArrowheads="1"/>
          </p:cNvSpPr>
          <p:nvPr/>
        </p:nvSpPr>
        <p:spPr bwMode="auto">
          <a:xfrm>
            <a:off x="5919788" y="3405188"/>
            <a:ext cx="12223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/>
              <a:t>u=15 </a:t>
            </a:r>
            <a:r>
              <a:rPr lang="en-US"/>
              <a:t>        x</a:t>
            </a:r>
          </a:p>
        </p:txBody>
      </p:sp>
      <p:sp>
        <p:nvSpPr>
          <p:cNvPr id="52238" name="Rectangle 34"/>
          <p:cNvSpPr>
            <a:spLocks noChangeArrowheads="1"/>
          </p:cNvSpPr>
          <p:nvPr/>
        </p:nvSpPr>
        <p:spPr bwMode="auto">
          <a:xfrm>
            <a:off x="6156325" y="6075363"/>
            <a:ext cx="11874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0           z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685800" y="1157288"/>
            <a:ext cx="7772400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Solving for the Reorder Point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</a:t>
            </a:r>
          </a:p>
        </p:txBody>
      </p:sp>
      <p:sp>
        <p:nvSpPr>
          <p:cNvPr id="182363" name="Rectangle 91"/>
          <p:cNvSpPr>
            <a:spLocks noChangeArrowheads="1"/>
          </p:cNvSpPr>
          <p:nvPr/>
        </p:nvSpPr>
        <p:spPr bwMode="auto">
          <a:xfrm>
            <a:off x="1371600" y="1695450"/>
            <a:ext cx="6286500" cy="41529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2364" name="Freeform 92"/>
          <p:cNvSpPr>
            <a:spLocks/>
          </p:cNvSpPr>
          <p:nvPr/>
        </p:nvSpPr>
        <p:spPr bwMode="auto">
          <a:xfrm>
            <a:off x="1990725" y="2046288"/>
            <a:ext cx="4543425" cy="3060700"/>
          </a:xfrm>
          <a:custGeom>
            <a:avLst/>
            <a:gdLst>
              <a:gd name="T0" fmla="*/ 1355 w 2862"/>
              <a:gd name="T1" fmla="*/ 16 h 1928"/>
              <a:gd name="T2" fmla="*/ 1263 w 2862"/>
              <a:gd name="T3" fmla="*/ 104 h 1928"/>
              <a:gd name="T4" fmla="*/ 1204 w 2862"/>
              <a:gd name="T5" fmla="*/ 196 h 1928"/>
              <a:gd name="T6" fmla="*/ 1144 w 2862"/>
              <a:gd name="T7" fmla="*/ 314 h 1928"/>
              <a:gd name="T8" fmla="*/ 1102 w 2862"/>
              <a:gd name="T9" fmla="*/ 408 h 1928"/>
              <a:gd name="T10" fmla="*/ 1062 w 2862"/>
              <a:gd name="T11" fmla="*/ 504 h 1928"/>
              <a:gd name="T12" fmla="*/ 1020 w 2862"/>
              <a:gd name="T13" fmla="*/ 624 h 1928"/>
              <a:gd name="T14" fmla="*/ 980 w 2862"/>
              <a:gd name="T15" fmla="*/ 736 h 1928"/>
              <a:gd name="T16" fmla="*/ 950 w 2862"/>
              <a:gd name="T17" fmla="*/ 852 h 1928"/>
              <a:gd name="T18" fmla="*/ 921 w 2862"/>
              <a:gd name="T19" fmla="*/ 974 h 1928"/>
              <a:gd name="T20" fmla="*/ 885 w 2862"/>
              <a:gd name="T21" fmla="*/ 1072 h 1928"/>
              <a:gd name="T22" fmla="*/ 843 w 2862"/>
              <a:gd name="T23" fmla="*/ 1186 h 1928"/>
              <a:gd name="T24" fmla="*/ 811 w 2862"/>
              <a:gd name="T25" fmla="*/ 1288 h 1928"/>
              <a:gd name="T26" fmla="*/ 753 w 2862"/>
              <a:gd name="T27" fmla="*/ 1406 h 1928"/>
              <a:gd name="T28" fmla="*/ 675 w 2862"/>
              <a:gd name="T29" fmla="*/ 1520 h 1928"/>
              <a:gd name="T30" fmla="*/ 603 w 2862"/>
              <a:gd name="T31" fmla="*/ 1616 h 1928"/>
              <a:gd name="T32" fmla="*/ 507 w 2862"/>
              <a:gd name="T33" fmla="*/ 1688 h 1928"/>
              <a:gd name="T34" fmla="*/ 398 w 2862"/>
              <a:gd name="T35" fmla="*/ 1738 h 1928"/>
              <a:gd name="T36" fmla="*/ 291 w 2862"/>
              <a:gd name="T37" fmla="*/ 1784 h 1928"/>
              <a:gd name="T38" fmla="*/ 199 w 2862"/>
              <a:gd name="T39" fmla="*/ 1820 h 1928"/>
              <a:gd name="T40" fmla="*/ 75 w 2862"/>
              <a:gd name="T41" fmla="*/ 1860 h 1928"/>
              <a:gd name="T42" fmla="*/ 2 w 2862"/>
              <a:gd name="T43" fmla="*/ 1882 h 1928"/>
              <a:gd name="T44" fmla="*/ 2860 w 2862"/>
              <a:gd name="T45" fmla="*/ 1928 h 1928"/>
              <a:gd name="T46" fmla="*/ 2816 w 2862"/>
              <a:gd name="T47" fmla="*/ 1874 h 1928"/>
              <a:gd name="T48" fmla="*/ 2694 w 2862"/>
              <a:gd name="T49" fmla="*/ 1846 h 1928"/>
              <a:gd name="T50" fmla="*/ 2577 w 2862"/>
              <a:gd name="T51" fmla="*/ 1804 h 1928"/>
              <a:gd name="T52" fmla="*/ 2463 w 2862"/>
              <a:gd name="T53" fmla="*/ 1756 h 1928"/>
              <a:gd name="T54" fmla="*/ 2342 w 2862"/>
              <a:gd name="T55" fmla="*/ 1700 h 1928"/>
              <a:gd name="T56" fmla="*/ 2284 w 2862"/>
              <a:gd name="T57" fmla="*/ 1664 h 1928"/>
              <a:gd name="T58" fmla="*/ 2204 w 2862"/>
              <a:gd name="T59" fmla="*/ 1594 h 1928"/>
              <a:gd name="T60" fmla="*/ 2122 w 2862"/>
              <a:gd name="T61" fmla="*/ 1502 h 1928"/>
              <a:gd name="T62" fmla="*/ 2066 w 2862"/>
              <a:gd name="T63" fmla="*/ 1406 h 1928"/>
              <a:gd name="T64" fmla="*/ 2014 w 2862"/>
              <a:gd name="T65" fmla="*/ 1306 h 1928"/>
              <a:gd name="T66" fmla="*/ 1970 w 2862"/>
              <a:gd name="T67" fmla="*/ 1196 h 1928"/>
              <a:gd name="T68" fmla="*/ 1940 w 2862"/>
              <a:gd name="T69" fmla="*/ 1114 h 1928"/>
              <a:gd name="T70" fmla="*/ 1914 w 2862"/>
              <a:gd name="T71" fmla="*/ 1028 h 1928"/>
              <a:gd name="T72" fmla="*/ 1878 w 2862"/>
              <a:gd name="T73" fmla="*/ 900 h 1928"/>
              <a:gd name="T74" fmla="*/ 1842 w 2862"/>
              <a:gd name="T75" fmla="*/ 770 h 1928"/>
              <a:gd name="T76" fmla="*/ 1803 w 2862"/>
              <a:gd name="T77" fmla="*/ 652 h 1928"/>
              <a:gd name="T78" fmla="*/ 1761 w 2862"/>
              <a:gd name="T79" fmla="*/ 526 h 1928"/>
              <a:gd name="T80" fmla="*/ 1715 w 2862"/>
              <a:gd name="T81" fmla="*/ 404 h 1928"/>
              <a:gd name="T82" fmla="*/ 1683 w 2862"/>
              <a:gd name="T83" fmla="*/ 332 h 1928"/>
              <a:gd name="T84" fmla="*/ 1634 w 2862"/>
              <a:gd name="T85" fmla="*/ 236 h 1928"/>
              <a:gd name="T86" fmla="*/ 1590 w 2862"/>
              <a:gd name="T87" fmla="*/ 156 h 1928"/>
              <a:gd name="T88" fmla="*/ 1610 w 2862"/>
              <a:gd name="T89" fmla="*/ 190 h 1928"/>
              <a:gd name="T90" fmla="*/ 1587 w 2862"/>
              <a:gd name="T91" fmla="*/ 152 h 1928"/>
              <a:gd name="T92" fmla="*/ 1510 w 2862"/>
              <a:gd name="T93" fmla="*/ 52 h 1928"/>
              <a:gd name="T94" fmla="*/ 1452 w 2862"/>
              <a:gd name="T95" fmla="*/ 8 h 19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62"/>
              <a:gd name="T145" fmla="*/ 0 h 1928"/>
              <a:gd name="T146" fmla="*/ 2862 w 2862"/>
              <a:gd name="T147" fmla="*/ 1928 h 19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62" h="1928">
                <a:moveTo>
                  <a:pt x="1430" y="0"/>
                </a:moveTo>
                <a:lnTo>
                  <a:pt x="1387" y="4"/>
                </a:lnTo>
                <a:lnTo>
                  <a:pt x="1355" y="16"/>
                </a:lnTo>
                <a:lnTo>
                  <a:pt x="1319" y="40"/>
                </a:lnTo>
                <a:lnTo>
                  <a:pt x="1292" y="68"/>
                </a:lnTo>
                <a:lnTo>
                  <a:pt x="1263" y="104"/>
                </a:lnTo>
                <a:lnTo>
                  <a:pt x="1239" y="140"/>
                </a:lnTo>
                <a:lnTo>
                  <a:pt x="1221" y="170"/>
                </a:lnTo>
                <a:lnTo>
                  <a:pt x="1204" y="196"/>
                </a:lnTo>
                <a:lnTo>
                  <a:pt x="1179" y="242"/>
                </a:lnTo>
                <a:lnTo>
                  <a:pt x="1162" y="276"/>
                </a:lnTo>
                <a:lnTo>
                  <a:pt x="1144" y="314"/>
                </a:lnTo>
                <a:lnTo>
                  <a:pt x="1132" y="344"/>
                </a:lnTo>
                <a:lnTo>
                  <a:pt x="1114" y="380"/>
                </a:lnTo>
                <a:lnTo>
                  <a:pt x="1102" y="408"/>
                </a:lnTo>
                <a:lnTo>
                  <a:pt x="1090" y="436"/>
                </a:lnTo>
                <a:lnTo>
                  <a:pt x="1076" y="472"/>
                </a:lnTo>
                <a:lnTo>
                  <a:pt x="1062" y="504"/>
                </a:lnTo>
                <a:lnTo>
                  <a:pt x="1048" y="544"/>
                </a:lnTo>
                <a:lnTo>
                  <a:pt x="1036" y="580"/>
                </a:lnTo>
                <a:lnTo>
                  <a:pt x="1020" y="624"/>
                </a:lnTo>
                <a:lnTo>
                  <a:pt x="1014" y="650"/>
                </a:lnTo>
                <a:lnTo>
                  <a:pt x="994" y="690"/>
                </a:lnTo>
                <a:lnTo>
                  <a:pt x="980" y="736"/>
                </a:lnTo>
                <a:lnTo>
                  <a:pt x="970" y="776"/>
                </a:lnTo>
                <a:lnTo>
                  <a:pt x="960" y="814"/>
                </a:lnTo>
                <a:lnTo>
                  <a:pt x="950" y="852"/>
                </a:lnTo>
                <a:lnTo>
                  <a:pt x="940" y="894"/>
                </a:lnTo>
                <a:lnTo>
                  <a:pt x="930" y="938"/>
                </a:lnTo>
                <a:lnTo>
                  <a:pt x="921" y="974"/>
                </a:lnTo>
                <a:lnTo>
                  <a:pt x="915" y="1004"/>
                </a:lnTo>
                <a:lnTo>
                  <a:pt x="903" y="1040"/>
                </a:lnTo>
                <a:lnTo>
                  <a:pt x="885" y="1072"/>
                </a:lnTo>
                <a:lnTo>
                  <a:pt x="873" y="1114"/>
                </a:lnTo>
                <a:lnTo>
                  <a:pt x="855" y="1168"/>
                </a:lnTo>
                <a:lnTo>
                  <a:pt x="843" y="1186"/>
                </a:lnTo>
                <a:lnTo>
                  <a:pt x="837" y="1222"/>
                </a:lnTo>
                <a:lnTo>
                  <a:pt x="823" y="1264"/>
                </a:lnTo>
                <a:lnTo>
                  <a:pt x="811" y="1288"/>
                </a:lnTo>
                <a:lnTo>
                  <a:pt x="789" y="1330"/>
                </a:lnTo>
                <a:lnTo>
                  <a:pt x="771" y="1366"/>
                </a:lnTo>
                <a:lnTo>
                  <a:pt x="753" y="1406"/>
                </a:lnTo>
                <a:lnTo>
                  <a:pt x="729" y="1442"/>
                </a:lnTo>
                <a:lnTo>
                  <a:pt x="712" y="1478"/>
                </a:lnTo>
                <a:lnTo>
                  <a:pt x="675" y="1520"/>
                </a:lnTo>
                <a:lnTo>
                  <a:pt x="658" y="1546"/>
                </a:lnTo>
                <a:lnTo>
                  <a:pt x="626" y="1584"/>
                </a:lnTo>
                <a:lnTo>
                  <a:pt x="603" y="1616"/>
                </a:lnTo>
                <a:lnTo>
                  <a:pt x="579" y="1628"/>
                </a:lnTo>
                <a:lnTo>
                  <a:pt x="549" y="1658"/>
                </a:lnTo>
                <a:lnTo>
                  <a:pt x="507" y="1688"/>
                </a:lnTo>
                <a:lnTo>
                  <a:pt x="462" y="1708"/>
                </a:lnTo>
                <a:lnTo>
                  <a:pt x="428" y="1724"/>
                </a:lnTo>
                <a:lnTo>
                  <a:pt x="398" y="1738"/>
                </a:lnTo>
                <a:lnTo>
                  <a:pt x="362" y="1756"/>
                </a:lnTo>
                <a:lnTo>
                  <a:pt x="327" y="1772"/>
                </a:lnTo>
                <a:lnTo>
                  <a:pt x="291" y="1784"/>
                </a:lnTo>
                <a:lnTo>
                  <a:pt x="274" y="1792"/>
                </a:lnTo>
                <a:lnTo>
                  <a:pt x="238" y="1804"/>
                </a:lnTo>
                <a:lnTo>
                  <a:pt x="199" y="1820"/>
                </a:lnTo>
                <a:lnTo>
                  <a:pt x="159" y="1832"/>
                </a:lnTo>
                <a:lnTo>
                  <a:pt x="114" y="1846"/>
                </a:lnTo>
                <a:lnTo>
                  <a:pt x="75" y="1860"/>
                </a:lnTo>
                <a:lnTo>
                  <a:pt x="38" y="1870"/>
                </a:lnTo>
                <a:lnTo>
                  <a:pt x="16" y="1876"/>
                </a:lnTo>
                <a:lnTo>
                  <a:pt x="2" y="1882"/>
                </a:lnTo>
                <a:lnTo>
                  <a:pt x="0" y="1902"/>
                </a:lnTo>
                <a:lnTo>
                  <a:pt x="2" y="1924"/>
                </a:lnTo>
                <a:lnTo>
                  <a:pt x="2860" y="1928"/>
                </a:lnTo>
                <a:lnTo>
                  <a:pt x="2860" y="1904"/>
                </a:lnTo>
                <a:lnTo>
                  <a:pt x="2862" y="1886"/>
                </a:lnTo>
                <a:lnTo>
                  <a:pt x="2816" y="1874"/>
                </a:lnTo>
                <a:lnTo>
                  <a:pt x="2764" y="1862"/>
                </a:lnTo>
                <a:lnTo>
                  <a:pt x="2724" y="1852"/>
                </a:lnTo>
                <a:lnTo>
                  <a:pt x="2694" y="1846"/>
                </a:lnTo>
                <a:lnTo>
                  <a:pt x="2668" y="1836"/>
                </a:lnTo>
                <a:lnTo>
                  <a:pt x="2628" y="1822"/>
                </a:lnTo>
                <a:lnTo>
                  <a:pt x="2577" y="1804"/>
                </a:lnTo>
                <a:lnTo>
                  <a:pt x="2535" y="1786"/>
                </a:lnTo>
                <a:lnTo>
                  <a:pt x="2505" y="1774"/>
                </a:lnTo>
                <a:lnTo>
                  <a:pt x="2463" y="1756"/>
                </a:lnTo>
                <a:lnTo>
                  <a:pt x="2424" y="1740"/>
                </a:lnTo>
                <a:lnTo>
                  <a:pt x="2379" y="1720"/>
                </a:lnTo>
                <a:lnTo>
                  <a:pt x="2342" y="1700"/>
                </a:lnTo>
                <a:lnTo>
                  <a:pt x="2316" y="1684"/>
                </a:lnTo>
                <a:lnTo>
                  <a:pt x="2300" y="1670"/>
                </a:lnTo>
                <a:lnTo>
                  <a:pt x="2284" y="1664"/>
                </a:lnTo>
                <a:lnTo>
                  <a:pt x="2260" y="1648"/>
                </a:lnTo>
                <a:lnTo>
                  <a:pt x="2232" y="1622"/>
                </a:lnTo>
                <a:lnTo>
                  <a:pt x="2204" y="1594"/>
                </a:lnTo>
                <a:lnTo>
                  <a:pt x="2180" y="1572"/>
                </a:lnTo>
                <a:lnTo>
                  <a:pt x="2148" y="1538"/>
                </a:lnTo>
                <a:lnTo>
                  <a:pt x="2122" y="1502"/>
                </a:lnTo>
                <a:lnTo>
                  <a:pt x="2102" y="1470"/>
                </a:lnTo>
                <a:lnTo>
                  <a:pt x="2084" y="1438"/>
                </a:lnTo>
                <a:lnTo>
                  <a:pt x="2066" y="1406"/>
                </a:lnTo>
                <a:lnTo>
                  <a:pt x="2048" y="1360"/>
                </a:lnTo>
                <a:lnTo>
                  <a:pt x="2032" y="1336"/>
                </a:lnTo>
                <a:lnTo>
                  <a:pt x="2014" y="1306"/>
                </a:lnTo>
                <a:lnTo>
                  <a:pt x="1998" y="1266"/>
                </a:lnTo>
                <a:lnTo>
                  <a:pt x="1984" y="1232"/>
                </a:lnTo>
                <a:lnTo>
                  <a:pt x="1970" y="1196"/>
                </a:lnTo>
                <a:lnTo>
                  <a:pt x="1956" y="1160"/>
                </a:lnTo>
                <a:lnTo>
                  <a:pt x="1946" y="1138"/>
                </a:lnTo>
                <a:lnTo>
                  <a:pt x="1940" y="1114"/>
                </a:lnTo>
                <a:lnTo>
                  <a:pt x="1932" y="1090"/>
                </a:lnTo>
                <a:lnTo>
                  <a:pt x="1926" y="1062"/>
                </a:lnTo>
                <a:lnTo>
                  <a:pt x="1914" y="1028"/>
                </a:lnTo>
                <a:lnTo>
                  <a:pt x="1904" y="994"/>
                </a:lnTo>
                <a:lnTo>
                  <a:pt x="1888" y="946"/>
                </a:lnTo>
                <a:lnTo>
                  <a:pt x="1878" y="900"/>
                </a:lnTo>
                <a:lnTo>
                  <a:pt x="1862" y="850"/>
                </a:lnTo>
                <a:lnTo>
                  <a:pt x="1854" y="810"/>
                </a:lnTo>
                <a:lnTo>
                  <a:pt x="1842" y="770"/>
                </a:lnTo>
                <a:lnTo>
                  <a:pt x="1830" y="732"/>
                </a:lnTo>
                <a:lnTo>
                  <a:pt x="1814" y="692"/>
                </a:lnTo>
                <a:lnTo>
                  <a:pt x="1803" y="652"/>
                </a:lnTo>
                <a:lnTo>
                  <a:pt x="1786" y="604"/>
                </a:lnTo>
                <a:lnTo>
                  <a:pt x="1773" y="556"/>
                </a:lnTo>
                <a:lnTo>
                  <a:pt x="1761" y="526"/>
                </a:lnTo>
                <a:lnTo>
                  <a:pt x="1742" y="478"/>
                </a:lnTo>
                <a:lnTo>
                  <a:pt x="1725" y="442"/>
                </a:lnTo>
                <a:lnTo>
                  <a:pt x="1715" y="404"/>
                </a:lnTo>
                <a:lnTo>
                  <a:pt x="1698" y="368"/>
                </a:lnTo>
                <a:lnTo>
                  <a:pt x="1692" y="354"/>
                </a:lnTo>
                <a:lnTo>
                  <a:pt x="1683" y="332"/>
                </a:lnTo>
                <a:lnTo>
                  <a:pt x="1662" y="294"/>
                </a:lnTo>
                <a:lnTo>
                  <a:pt x="1647" y="260"/>
                </a:lnTo>
                <a:lnTo>
                  <a:pt x="1634" y="236"/>
                </a:lnTo>
                <a:lnTo>
                  <a:pt x="1624" y="208"/>
                </a:lnTo>
                <a:lnTo>
                  <a:pt x="1596" y="168"/>
                </a:lnTo>
                <a:lnTo>
                  <a:pt x="1590" y="156"/>
                </a:lnTo>
                <a:lnTo>
                  <a:pt x="1574" y="136"/>
                </a:lnTo>
                <a:lnTo>
                  <a:pt x="1582" y="144"/>
                </a:lnTo>
                <a:lnTo>
                  <a:pt x="1610" y="190"/>
                </a:lnTo>
                <a:lnTo>
                  <a:pt x="1602" y="180"/>
                </a:lnTo>
                <a:lnTo>
                  <a:pt x="1608" y="182"/>
                </a:lnTo>
                <a:lnTo>
                  <a:pt x="1587" y="152"/>
                </a:lnTo>
                <a:lnTo>
                  <a:pt x="1560" y="114"/>
                </a:lnTo>
                <a:lnTo>
                  <a:pt x="1536" y="84"/>
                </a:lnTo>
                <a:lnTo>
                  <a:pt x="1510" y="52"/>
                </a:lnTo>
                <a:lnTo>
                  <a:pt x="1491" y="32"/>
                </a:lnTo>
                <a:lnTo>
                  <a:pt x="1473" y="14"/>
                </a:lnTo>
                <a:lnTo>
                  <a:pt x="1452" y="8"/>
                </a:lnTo>
                <a:lnTo>
                  <a:pt x="1410" y="2"/>
                </a:lnTo>
              </a:path>
            </a:pathLst>
          </a:custGeom>
          <a:gradFill rotWithShape="0">
            <a:gsLst>
              <a:gs pos="0">
                <a:srgbClr val="3D3D3D"/>
              </a:gs>
              <a:gs pos="100000">
                <a:srgbClr val="838383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365" name="Line 93"/>
          <p:cNvSpPr>
            <a:spLocks noChangeShapeType="1"/>
          </p:cNvSpPr>
          <p:nvPr/>
        </p:nvSpPr>
        <p:spPr bwMode="auto">
          <a:xfrm flipH="1">
            <a:off x="4232275" y="5033963"/>
            <a:ext cx="1588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2366" name="Line 94"/>
          <p:cNvSpPr>
            <a:spLocks noChangeShapeType="1"/>
          </p:cNvSpPr>
          <p:nvPr/>
        </p:nvSpPr>
        <p:spPr bwMode="auto">
          <a:xfrm>
            <a:off x="3436938" y="2747963"/>
            <a:ext cx="88900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2367" name="Rectangle 95"/>
          <p:cNvSpPr>
            <a:spLocks noChangeArrowheads="1"/>
          </p:cNvSpPr>
          <p:nvPr/>
        </p:nvSpPr>
        <p:spPr bwMode="auto">
          <a:xfrm>
            <a:off x="4064000" y="5191125"/>
            <a:ext cx="333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1892300" y="1976438"/>
            <a:ext cx="4719638" cy="2944812"/>
            <a:chOff x="1312" y="1785"/>
            <a:chExt cx="2973" cy="1855"/>
          </a:xfrm>
        </p:grpSpPr>
        <p:sp>
          <p:nvSpPr>
            <p:cNvPr id="53266" name="Arc 97"/>
            <p:cNvSpPr>
              <a:spLocks/>
            </p:cNvSpPr>
            <p:nvPr/>
          </p:nvSpPr>
          <p:spPr bwMode="auto">
            <a:xfrm rot="6300000">
              <a:off x="2072" y="2155"/>
              <a:ext cx="956" cy="224"/>
            </a:xfrm>
            <a:custGeom>
              <a:avLst/>
              <a:gdLst>
                <a:gd name="T0" fmla="*/ 956 w 21600"/>
                <a:gd name="T1" fmla="*/ 224 h 21600"/>
                <a:gd name="T2" fmla="*/ 0 w 21600"/>
                <a:gd name="T3" fmla="*/ 0 h 21600"/>
                <a:gd name="T4" fmla="*/ 956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Arc 98"/>
            <p:cNvSpPr>
              <a:spLocks/>
            </p:cNvSpPr>
            <p:nvPr/>
          </p:nvSpPr>
          <p:spPr bwMode="auto">
            <a:xfrm rot="-4620000">
              <a:off x="1695" y="2911"/>
              <a:ext cx="790" cy="284"/>
            </a:xfrm>
            <a:custGeom>
              <a:avLst/>
              <a:gdLst>
                <a:gd name="T0" fmla="*/ 790 w 19433"/>
                <a:gd name="T1" fmla="*/ 284 h 21600"/>
                <a:gd name="T2" fmla="*/ 0 w 19433"/>
                <a:gd name="T3" fmla="*/ 124 h 21600"/>
                <a:gd name="T4" fmla="*/ 790 w 19433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33"/>
                <a:gd name="T10" fmla="*/ 0 h 21600"/>
                <a:gd name="T11" fmla="*/ 19433 w 194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33" h="21600" fill="none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</a:path>
                <a:path w="19433" h="21600" stroke="0" extrusionOk="0">
                  <a:moveTo>
                    <a:pt x="19433" y="21600"/>
                  </a:moveTo>
                  <a:cubicBezTo>
                    <a:pt x="11159" y="21600"/>
                    <a:pt x="3612" y="16873"/>
                    <a:pt x="0" y="9429"/>
                  </a:cubicBezTo>
                  <a:lnTo>
                    <a:pt x="1943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Arc 99"/>
            <p:cNvSpPr>
              <a:spLocks/>
            </p:cNvSpPr>
            <p:nvPr/>
          </p:nvSpPr>
          <p:spPr bwMode="auto">
            <a:xfrm rot="-900000">
              <a:off x="1312" y="3468"/>
              <a:ext cx="697" cy="164"/>
            </a:xfrm>
            <a:custGeom>
              <a:avLst/>
              <a:gdLst>
                <a:gd name="T0" fmla="*/ 697 w 20693"/>
                <a:gd name="T1" fmla="*/ 47 h 21576"/>
                <a:gd name="T2" fmla="*/ 34 w 20693"/>
                <a:gd name="T3" fmla="*/ 164 h 21576"/>
                <a:gd name="T4" fmla="*/ 0 w 20693"/>
                <a:gd name="T5" fmla="*/ 0 h 21576"/>
                <a:gd name="T6" fmla="*/ 0 60000 65536"/>
                <a:gd name="T7" fmla="*/ 0 60000 65536"/>
                <a:gd name="T8" fmla="*/ 0 60000 65536"/>
                <a:gd name="T9" fmla="*/ 0 w 20693"/>
                <a:gd name="T10" fmla="*/ 0 h 21576"/>
                <a:gd name="T11" fmla="*/ 20693 w 20693"/>
                <a:gd name="T12" fmla="*/ 21576 h 21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93" h="21576" fill="none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</a:path>
                <a:path w="20693" h="21576" stroke="0" extrusionOk="0">
                  <a:moveTo>
                    <a:pt x="20692" y="6193"/>
                  </a:moveTo>
                  <a:cubicBezTo>
                    <a:pt x="18063" y="14978"/>
                    <a:pt x="10173" y="21145"/>
                    <a:pt x="1014" y="215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72" name="Arc 100"/>
            <p:cNvSpPr>
              <a:spLocks/>
            </p:cNvSpPr>
            <p:nvPr/>
          </p:nvSpPr>
          <p:spPr bwMode="auto">
            <a:xfrm rot="816431">
              <a:off x="3561" y="3467"/>
              <a:ext cx="724" cy="173"/>
            </a:xfrm>
            <a:custGeom>
              <a:avLst/>
              <a:gdLst>
                <a:gd name="G0" fmla="+- 20765 0 0"/>
                <a:gd name="G1" fmla="+- 0 0 0"/>
                <a:gd name="G2" fmla="+- 21600 0 0"/>
                <a:gd name="T0" fmla="*/ 20314 w 20765"/>
                <a:gd name="T1" fmla="*/ 21595 h 21595"/>
                <a:gd name="T2" fmla="*/ 0 w 20765"/>
                <a:gd name="T3" fmla="*/ 5948 h 21595"/>
                <a:gd name="T4" fmla="*/ 20765 w 20765"/>
                <a:gd name="T5" fmla="*/ 0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65" h="21595" fill="none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</a:path>
                <a:path w="20765" h="21595" stroke="0" extrusionOk="0">
                  <a:moveTo>
                    <a:pt x="20313" y="21595"/>
                  </a:moveTo>
                  <a:cubicBezTo>
                    <a:pt x="10844" y="21397"/>
                    <a:pt x="2608" y="15053"/>
                    <a:pt x="0" y="5947"/>
                  </a:cubicBezTo>
                  <a:lnTo>
                    <a:pt x="2076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135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270" name="Arc 101"/>
            <p:cNvSpPr>
              <a:spLocks/>
            </p:cNvSpPr>
            <p:nvPr/>
          </p:nvSpPr>
          <p:spPr bwMode="auto">
            <a:xfrm rot="-6300000">
              <a:off x="2531" y="2151"/>
              <a:ext cx="957" cy="225"/>
            </a:xfrm>
            <a:custGeom>
              <a:avLst/>
              <a:gdLst>
                <a:gd name="T0" fmla="*/ 957 w 21600"/>
                <a:gd name="T1" fmla="*/ 0 h 21696"/>
                <a:gd name="T2" fmla="*/ 0 w 21600"/>
                <a:gd name="T3" fmla="*/ 225 h 21696"/>
                <a:gd name="T4" fmla="*/ 0 w 21600"/>
                <a:gd name="T5" fmla="*/ 1 h 216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96"/>
                <a:gd name="T11" fmla="*/ 21600 w 21600"/>
                <a:gd name="T12" fmla="*/ 21696 h 216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96" fill="none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</a:path>
                <a:path w="21600" h="21696" stroke="0" extrusionOk="0">
                  <a:moveTo>
                    <a:pt x="21599" y="0"/>
                  </a:moveTo>
                  <a:cubicBezTo>
                    <a:pt x="21599" y="32"/>
                    <a:pt x="21600" y="64"/>
                    <a:pt x="21600" y="96"/>
                  </a:cubicBezTo>
                  <a:cubicBezTo>
                    <a:pt x="21600" y="12025"/>
                    <a:pt x="11929" y="21695"/>
                    <a:pt x="0" y="21696"/>
                  </a:cubicBezTo>
                  <a:lnTo>
                    <a:pt x="0" y="9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Arc 102"/>
            <p:cNvSpPr>
              <a:spLocks/>
            </p:cNvSpPr>
            <p:nvPr/>
          </p:nvSpPr>
          <p:spPr bwMode="auto">
            <a:xfrm rot="4587037">
              <a:off x="3070" y="2905"/>
              <a:ext cx="802" cy="284"/>
            </a:xfrm>
            <a:custGeom>
              <a:avLst/>
              <a:gdLst>
                <a:gd name="T0" fmla="*/ 802 w 19428"/>
                <a:gd name="T1" fmla="*/ 124 h 21600"/>
                <a:gd name="T2" fmla="*/ 0 w 19428"/>
                <a:gd name="T3" fmla="*/ 284 h 21600"/>
                <a:gd name="T4" fmla="*/ 0 w 19428"/>
                <a:gd name="T5" fmla="*/ 0 h 21600"/>
                <a:gd name="T6" fmla="*/ 0 60000 65536"/>
                <a:gd name="T7" fmla="*/ 0 60000 65536"/>
                <a:gd name="T8" fmla="*/ 0 60000 65536"/>
                <a:gd name="T9" fmla="*/ 0 w 19428"/>
                <a:gd name="T10" fmla="*/ 0 h 21600"/>
                <a:gd name="T11" fmla="*/ 19428 w 194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8" h="21600" fill="none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</a:path>
                <a:path w="19428" h="21600" stroke="0" extrusionOk="0">
                  <a:moveTo>
                    <a:pt x="19427" y="9439"/>
                  </a:moveTo>
                  <a:cubicBezTo>
                    <a:pt x="15813" y="16878"/>
                    <a:pt x="826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75" name="Rectangle 103"/>
          <p:cNvSpPr>
            <a:spLocks noChangeArrowheads="1"/>
          </p:cNvSpPr>
          <p:nvPr/>
        </p:nvSpPr>
        <p:spPr bwMode="auto">
          <a:xfrm>
            <a:off x="1619250" y="2466975"/>
            <a:ext cx="1858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Area = .9500</a:t>
            </a:r>
          </a:p>
        </p:txBody>
      </p:sp>
      <p:sp>
        <p:nvSpPr>
          <p:cNvPr id="182376" name="Rectangle 104"/>
          <p:cNvSpPr>
            <a:spLocks noChangeArrowheads="1"/>
          </p:cNvSpPr>
          <p:nvPr/>
        </p:nvSpPr>
        <p:spPr bwMode="auto">
          <a:xfrm>
            <a:off x="5448300" y="3305175"/>
            <a:ext cx="1858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Area = .0500</a:t>
            </a:r>
          </a:p>
        </p:txBody>
      </p:sp>
      <p:sp>
        <p:nvSpPr>
          <p:cNvPr id="182377" name="Rectangle 105"/>
          <p:cNvSpPr>
            <a:spLocks noChangeArrowheads="1"/>
          </p:cNvSpPr>
          <p:nvPr/>
        </p:nvSpPr>
        <p:spPr bwMode="auto">
          <a:xfrm>
            <a:off x="6819900" y="4867275"/>
            <a:ext cx="315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</a:p>
        </p:txBody>
      </p:sp>
      <p:sp>
        <p:nvSpPr>
          <p:cNvPr id="182379" name="Freeform 107"/>
          <p:cNvSpPr>
            <a:spLocks/>
          </p:cNvSpPr>
          <p:nvPr/>
        </p:nvSpPr>
        <p:spPr bwMode="auto">
          <a:xfrm>
            <a:off x="5816600" y="4806950"/>
            <a:ext cx="711200" cy="320675"/>
          </a:xfrm>
          <a:custGeom>
            <a:avLst/>
            <a:gdLst>
              <a:gd name="T0" fmla="*/ 0 w 448"/>
              <a:gd name="T1" fmla="*/ 0 h 202"/>
              <a:gd name="T2" fmla="*/ 2 w 448"/>
              <a:gd name="T3" fmla="*/ 26 h 202"/>
              <a:gd name="T4" fmla="*/ 2 w 448"/>
              <a:gd name="T5" fmla="*/ 50 h 202"/>
              <a:gd name="T6" fmla="*/ 2 w 448"/>
              <a:gd name="T7" fmla="*/ 80 h 202"/>
              <a:gd name="T8" fmla="*/ 0 w 448"/>
              <a:gd name="T9" fmla="*/ 106 h 202"/>
              <a:gd name="T10" fmla="*/ 0 w 448"/>
              <a:gd name="T11" fmla="*/ 130 h 202"/>
              <a:gd name="T12" fmla="*/ 0 w 448"/>
              <a:gd name="T13" fmla="*/ 154 h 202"/>
              <a:gd name="T14" fmla="*/ 0 w 448"/>
              <a:gd name="T15" fmla="*/ 178 h 202"/>
              <a:gd name="T16" fmla="*/ 0 w 448"/>
              <a:gd name="T17" fmla="*/ 202 h 202"/>
              <a:gd name="T18" fmla="*/ 448 w 448"/>
              <a:gd name="T19" fmla="*/ 202 h 202"/>
              <a:gd name="T20" fmla="*/ 446 w 448"/>
              <a:gd name="T21" fmla="*/ 176 h 202"/>
              <a:gd name="T22" fmla="*/ 436 w 448"/>
              <a:gd name="T23" fmla="*/ 156 h 202"/>
              <a:gd name="T24" fmla="*/ 424 w 448"/>
              <a:gd name="T25" fmla="*/ 154 h 202"/>
              <a:gd name="T26" fmla="*/ 396 w 448"/>
              <a:gd name="T27" fmla="*/ 146 h 202"/>
              <a:gd name="T28" fmla="*/ 372 w 448"/>
              <a:gd name="T29" fmla="*/ 138 h 202"/>
              <a:gd name="T30" fmla="*/ 348 w 448"/>
              <a:gd name="T31" fmla="*/ 134 h 202"/>
              <a:gd name="T32" fmla="*/ 324 w 448"/>
              <a:gd name="T33" fmla="*/ 128 h 202"/>
              <a:gd name="T34" fmla="*/ 302 w 448"/>
              <a:gd name="T35" fmla="*/ 120 h 202"/>
              <a:gd name="T36" fmla="*/ 282 w 448"/>
              <a:gd name="T37" fmla="*/ 116 h 202"/>
              <a:gd name="T38" fmla="*/ 260 w 448"/>
              <a:gd name="T39" fmla="*/ 106 h 202"/>
              <a:gd name="T40" fmla="*/ 238 w 448"/>
              <a:gd name="T41" fmla="*/ 98 h 202"/>
              <a:gd name="T42" fmla="*/ 212 w 448"/>
              <a:gd name="T43" fmla="*/ 92 h 202"/>
              <a:gd name="T44" fmla="*/ 184 w 448"/>
              <a:gd name="T45" fmla="*/ 84 h 202"/>
              <a:gd name="T46" fmla="*/ 166 w 448"/>
              <a:gd name="T47" fmla="*/ 74 h 202"/>
              <a:gd name="T48" fmla="*/ 144 w 448"/>
              <a:gd name="T49" fmla="*/ 66 h 202"/>
              <a:gd name="T50" fmla="*/ 114 w 448"/>
              <a:gd name="T51" fmla="*/ 52 h 202"/>
              <a:gd name="T52" fmla="*/ 90 w 448"/>
              <a:gd name="T53" fmla="*/ 48 h 202"/>
              <a:gd name="T54" fmla="*/ 68 w 448"/>
              <a:gd name="T55" fmla="*/ 38 h 202"/>
              <a:gd name="T56" fmla="*/ 46 w 448"/>
              <a:gd name="T57" fmla="*/ 28 h 202"/>
              <a:gd name="T58" fmla="*/ 26 w 448"/>
              <a:gd name="T59" fmla="*/ 16 h 202"/>
              <a:gd name="T60" fmla="*/ 0 w 448"/>
              <a:gd name="T61" fmla="*/ 2 h 202"/>
              <a:gd name="T62" fmla="*/ 2 w 448"/>
              <a:gd name="T63" fmla="*/ 2 h 20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48"/>
              <a:gd name="T97" fmla="*/ 0 h 202"/>
              <a:gd name="T98" fmla="*/ 448 w 448"/>
              <a:gd name="T99" fmla="*/ 202 h 20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48" h="202">
                <a:moveTo>
                  <a:pt x="0" y="0"/>
                </a:moveTo>
                <a:lnTo>
                  <a:pt x="2" y="26"/>
                </a:lnTo>
                <a:lnTo>
                  <a:pt x="2" y="50"/>
                </a:lnTo>
                <a:lnTo>
                  <a:pt x="2" y="80"/>
                </a:lnTo>
                <a:lnTo>
                  <a:pt x="0" y="106"/>
                </a:lnTo>
                <a:lnTo>
                  <a:pt x="0" y="130"/>
                </a:lnTo>
                <a:lnTo>
                  <a:pt x="0" y="154"/>
                </a:lnTo>
                <a:lnTo>
                  <a:pt x="0" y="178"/>
                </a:lnTo>
                <a:lnTo>
                  <a:pt x="0" y="202"/>
                </a:lnTo>
                <a:lnTo>
                  <a:pt x="448" y="202"/>
                </a:lnTo>
                <a:lnTo>
                  <a:pt x="446" y="176"/>
                </a:lnTo>
                <a:lnTo>
                  <a:pt x="436" y="156"/>
                </a:lnTo>
                <a:lnTo>
                  <a:pt x="424" y="154"/>
                </a:lnTo>
                <a:lnTo>
                  <a:pt x="396" y="146"/>
                </a:lnTo>
                <a:lnTo>
                  <a:pt x="372" y="138"/>
                </a:lnTo>
                <a:lnTo>
                  <a:pt x="348" y="134"/>
                </a:lnTo>
                <a:lnTo>
                  <a:pt x="324" y="128"/>
                </a:lnTo>
                <a:lnTo>
                  <a:pt x="302" y="120"/>
                </a:lnTo>
                <a:lnTo>
                  <a:pt x="282" y="116"/>
                </a:lnTo>
                <a:lnTo>
                  <a:pt x="260" y="106"/>
                </a:lnTo>
                <a:lnTo>
                  <a:pt x="238" y="98"/>
                </a:lnTo>
                <a:lnTo>
                  <a:pt x="212" y="92"/>
                </a:lnTo>
                <a:lnTo>
                  <a:pt x="184" y="84"/>
                </a:lnTo>
                <a:lnTo>
                  <a:pt x="166" y="74"/>
                </a:lnTo>
                <a:lnTo>
                  <a:pt x="144" y="66"/>
                </a:lnTo>
                <a:lnTo>
                  <a:pt x="114" y="52"/>
                </a:lnTo>
                <a:lnTo>
                  <a:pt x="90" y="48"/>
                </a:lnTo>
                <a:lnTo>
                  <a:pt x="68" y="38"/>
                </a:lnTo>
                <a:lnTo>
                  <a:pt x="46" y="28"/>
                </a:lnTo>
                <a:lnTo>
                  <a:pt x="26" y="16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gradFill rotWithShape="0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380" name="Line 108"/>
          <p:cNvSpPr>
            <a:spLocks noChangeShapeType="1"/>
          </p:cNvSpPr>
          <p:nvPr/>
        </p:nvSpPr>
        <p:spPr bwMode="auto">
          <a:xfrm>
            <a:off x="5816600" y="4702175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2381" name="Rectangle 109"/>
          <p:cNvSpPr>
            <a:spLocks noChangeArrowheads="1"/>
          </p:cNvSpPr>
          <p:nvPr/>
        </p:nvSpPr>
        <p:spPr bwMode="auto">
          <a:xfrm>
            <a:off x="5548313" y="5195888"/>
            <a:ext cx="569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</a:p>
        </p:txBody>
      </p:sp>
      <p:sp>
        <p:nvSpPr>
          <p:cNvPr id="182382" name="Line 110"/>
          <p:cNvSpPr>
            <a:spLocks noChangeShapeType="1"/>
          </p:cNvSpPr>
          <p:nvPr/>
        </p:nvSpPr>
        <p:spPr bwMode="auto">
          <a:xfrm>
            <a:off x="1758950" y="5108575"/>
            <a:ext cx="5002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2383" name="Line 111"/>
          <p:cNvSpPr>
            <a:spLocks noChangeShapeType="1"/>
          </p:cNvSpPr>
          <p:nvPr/>
        </p:nvSpPr>
        <p:spPr bwMode="auto">
          <a:xfrm flipH="1">
            <a:off x="6002338" y="3802063"/>
            <a:ext cx="384175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2384" name="Rectangle 112"/>
          <p:cNvSpPr>
            <a:spLocks noChangeArrowheads="1"/>
          </p:cNvSpPr>
          <p:nvPr/>
        </p:nvSpPr>
        <p:spPr bwMode="auto">
          <a:xfrm>
            <a:off x="685800" y="10477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3 :  Pep Zone (cont.)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8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8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8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8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8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8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8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18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8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8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63" grpId="0" animBg="1"/>
      <p:bldP spid="182364" grpId="0" animBg="1"/>
      <p:bldP spid="182367" grpId="0" autoUpdateAnimBg="0"/>
      <p:bldP spid="182375" grpId="0" autoUpdateAnimBg="0"/>
      <p:bldP spid="182376" grpId="0" autoUpdateAnimBg="0"/>
      <p:bldP spid="182377" grpId="0" autoUpdateAnimBg="0"/>
      <p:bldP spid="182379" grpId="0" animBg="1"/>
      <p:bldP spid="18238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690563" y="1179513"/>
            <a:ext cx="77724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Solving for the Reorder Point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4412" name="Rectangle 92"/>
          <p:cNvSpPr>
            <a:spLocks noChangeArrowheads="1"/>
          </p:cNvSpPr>
          <p:nvPr/>
        </p:nvSpPr>
        <p:spPr bwMode="auto">
          <a:xfrm>
            <a:off x="1104900" y="1695450"/>
            <a:ext cx="7499350" cy="11557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1:  Find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-value that cuts off an area of .05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in the right tail of the standard normal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distribution.</a:t>
            </a:r>
          </a:p>
        </p:txBody>
      </p:sp>
      <p:graphicFrame>
        <p:nvGraphicFramePr>
          <p:cNvPr id="184413" name="Object 9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04900" y="2971800"/>
          <a:ext cx="7524750" cy="2971800"/>
        </p:xfrm>
        <a:graphic>
          <a:graphicData uri="http://schemas.openxmlformats.org/presentationml/2006/ole">
            <p:oleObj spid="_x0000_s4098" name="Worksheet" r:id="rId4" imgW="4054320" imgH="1526400" progId="Excel.Sheet.8">
              <p:embed/>
            </p:oleObj>
          </a:graphicData>
        </a:graphic>
      </p:graphicFrame>
      <p:sp>
        <p:nvSpPr>
          <p:cNvPr id="184414" name="Oval 94"/>
          <p:cNvSpPr>
            <a:spLocks noChangeArrowheads="1"/>
          </p:cNvSpPr>
          <p:nvPr/>
        </p:nvSpPr>
        <p:spPr bwMode="auto">
          <a:xfrm>
            <a:off x="4337050" y="2924175"/>
            <a:ext cx="1562100" cy="428625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5" name="Oval 95"/>
          <p:cNvSpPr>
            <a:spLocks noChangeArrowheads="1"/>
          </p:cNvSpPr>
          <p:nvPr/>
        </p:nvSpPr>
        <p:spPr bwMode="auto">
          <a:xfrm>
            <a:off x="1069975" y="4029075"/>
            <a:ext cx="542925" cy="419100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6" name="Oval 96"/>
          <p:cNvSpPr>
            <a:spLocks noChangeArrowheads="1"/>
          </p:cNvSpPr>
          <p:nvPr/>
        </p:nvSpPr>
        <p:spPr bwMode="auto">
          <a:xfrm>
            <a:off x="4368800" y="4003675"/>
            <a:ext cx="1543050" cy="495300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7" name="Line 97"/>
          <p:cNvSpPr>
            <a:spLocks noChangeShapeType="1"/>
          </p:cNvSpPr>
          <p:nvPr/>
        </p:nvSpPr>
        <p:spPr bwMode="auto">
          <a:xfrm flipH="1">
            <a:off x="1628775" y="4241800"/>
            <a:ext cx="2714625" cy="317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18" name="Line 98"/>
          <p:cNvSpPr>
            <a:spLocks noChangeShapeType="1"/>
          </p:cNvSpPr>
          <p:nvPr/>
        </p:nvSpPr>
        <p:spPr bwMode="auto">
          <a:xfrm rot="-5400000">
            <a:off x="4808537" y="3668713"/>
            <a:ext cx="631825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419" name="AutoShape 99"/>
          <p:cNvSpPr>
            <a:spLocks noChangeArrowheads="1"/>
          </p:cNvSpPr>
          <p:nvPr/>
        </p:nvSpPr>
        <p:spPr bwMode="auto">
          <a:xfrm>
            <a:off x="3143250" y="5162550"/>
            <a:ext cx="5600700" cy="895350"/>
          </a:xfrm>
          <a:prstGeom prst="wedgeEllipseCallout">
            <a:avLst>
              <a:gd name="adj1" fmla="val -15421"/>
              <a:gd name="adj2" fmla="val -121454"/>
            </a:avLst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22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 look up the complement of the tail area (1 - .05 = .95)</a:t>
            </a:r>
          </a:p>
        </p:txBody>
      </p:sp>
      <p:sp>
        <p:nvSpPr>
          <p:cNvPr id="184420" name="Rectangle 100"/>
          <p:cNvSpPr>
            <a:spLocks noChangeArrowheads="1"/>
          </p:cNvSpPr>
          <p:nvPr/>
        </p:nvSpPr>
        <p:spPr bwMode="auto">
          <a:xfrm>
            <a:off x="685800" y="10477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3 :  Pep Zone (cont.)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8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18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2" grpId="0" animBg="1" autoUpdateAnimBg="0"/>
      <p:bldP spid="184414" grpId="0" animBg="1"/>
      <p:bldP spid="184415" grpId="0" animBg="1"/>
      <p:bldP spid="184416" grpId="0" animBg="1"/>
      <p:bldP spid="18441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4388"/>
          </a:xfrm>
        </p:spPr>
        <p:txBody>
          <a:bodyPr/>
          <a:lstStyle/>
          <a:p>
            <a:pPr>
              <a:defRPr/>
            </a:pPr>
            <a:r>
              <a:rPr lang="en-US"/>
              <a:t>Continuous Probability Distributions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5275" y="1463675"/>
            <a:ext cx="3028950" cy="2457450"/>
            <a:chOff x="240" y="1764"/>
            <a:chExt cx="1908" cy="1548"/>
          </a:xfrm>
        </p:grpSpPr>
        <p:grpSp>
          <p:nvGrpSpPr>
            <p:cNvPr id="21530" name="Group 6"/>
            <p:cNvGrpSpPr>
              <a:grpSpLocks/>
            </p:cNvGrpSpPr>
            <p:nvPr/>
          </p:nvGrpSpPr>
          <p:grpSpPr bwMode="auto">
            <a:xfrm>
              <a:off x="240" y="1764"/>
              <a:ext cx="1908" cy="1548"/>
              <a:chOff x="240" y="1764"/>
              <a:chExt cx="1908" cy="1548"/>
            </a:xfrm>
          </p:grpSpPr>
          <p:sp>
            <p:nvSpPr>
              <p:cNvPr id="21532" name="AutoShape 7"/>
              <p:cNvSpPr>
                <a:spLocks noChangeArrowheads="1"/>
              </p:cNvSpPr>
              <p:nvPr/>
            </p:nvSpPr>
            <p:spPr bwMode="auto">
              <a:xfrm>
                <a:off x="240" y="1764"/>
                <a:ext cx="1908" cy="154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2F47"/>
                  </a:gs>
                  <a:gs pos="50000">
                    <a:srgbClr val="006699"/>
                  </a:gs>
                  <a:gs pos="100000">
                    <a:srgbClr val="002F47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533" name="Group 8"/>
              <p:cNvGrpSpPr>
                <a:grpSpLocks/>
              </p:cNvGrpSpPr>
              <p:nvPr/>
            </p:nvGrpSpPr>
            <p:grpSpPr bwMode="auto">
              <a:xfrm>
                <a:off x="330" y="1911"/>
                <a:ext cx="1724" cy="1305"/>
                <a:chOff x="330" y="1911"/>
                <a:chExt cx="1724" cy="1305"/>
              </a:xfrm>
            </p:grpSpPr>
            <p:sp>
              <p:nvSpPr>
                <p:cNvPr id="120841" name="Line 9"/>
                <p:cNvSpPr>
                  <a:spLocks noChangeShapeType="1"/>
                </p:cNvSpPr>
                <p:nvPr/>
              </p:nvSpPr>
              <p:spPr bwMode="auto">
                <a:xfrm>
                  <a:off x="465" y="2183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0842" name="Rectangle 10"/>
                <p:cNvSpPr>
                  <a:spLocks noChangeArrowheads="1"/>
                </p:cNvSpPr>
                <p:nvPr/>
              </p:nvSpPr>
              <p:spPr bwMode="auto">
                <a:xfrm>
                  <a:off x="330" y="1911"/>
                  <a:ext cx="384" cy="24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i="1">
                      <a:latin typeface="Book Antiqua" pitchFamily="18" charset="0"/>
                    </a:rPr>
                    <a:t>f </a:t>
                  </a:r>
                  <a:r>
                    <a:rPr lang="en-US">
                      <a:latin typeface="Book Antiqua" pitchFamily="18" charset="0"/>
                    </a:rPr>
                    <a:t>(</a:t>
                  </a:r>
                  <a:r>
                    <a:rPr lang="en-US" i="1">
                      <a:latin typeface="Book Antiqua" pitchFamily="18" charset="0"/>
                    </a:rPr>
                    <a:t>x</a:t>
                  </a:r>
                  <a:r>
                    <a:rPr lang="en-US">
                      <a:latin typeface="Book Antiqua" pitchFamily="18" charset="0"/>
                    </a:rPr>
                    <a:t>)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812" y="2930"/>
                  <a:ext cx="242" cy="2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sz="2400" i="1">
                      <a:latin typeface="Book Antiqua" pitchFamily="18" charset="0"/>
                    </a:rPr>
                    <a:t> </a:t>
                  </a:r>
                  <a:r>
                    <a:rPr lang="en-US" i="1">
                      <a:latin typeface="Book Antiqua" pitchFamily="18" charset="0"/>
                    </a:rPr>
                    <a:t>x</a:t>
                  </a:r>
                </a:p>
              </p:txBody>
            </p:sp>
            <p:sp>
              <p:nvSpPr>
                <p:cNvPr id="120844" name="Line 12"/>
                <p:cNvSpPr>
                  <a:spLocks noChangeShapeType="1"/>
                </p:cNvSpPr>
                <p:nvPr/>
              </p:nvSpPr>
              <p:spPr bwMode="auto">
                <a:xfrm>
                  <a:off x="467" y="3096"/>
                  <a:ext cx="14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21538" name="Group 13"/>
                <p:cNvGrpSpPr>
                  <a:grpSpLocks/>
                </p:cNvGrpSpPr>
                <p:nvPr/>
              </p:nvGrpSpPr>
              <p:grpSpPr bwMode="auto">
                <a:xfrm>
                  <a:off x="637" y="2793"/>
                  <a:ext cx="1042" cy="318"/>
                  <a:chOff x="625" y="3333"/>
                  <a:chExt cx="1078" cy="414"/>
                </a:xfrm>
              </p:grpSpPr>
              <p:sp>
                <p:nvSpPr>
                  <p:cNvPr id="21539" name="Freeform 14"/>
                  <p:cNvSpPr>
                    <a:spLocks/>
                  </p:cNvSpPr>
                  <p:nvPr/>
                </p:nvSpPr>
                <p:spPr bwMode="auto">
                  <a:xfrm>
                    <a:off x="625" y="3337"/>
                    <a:ext cx="1077" cy="395"/>
                  </a:xfrm>
                  <a:custGeom>
                    <a:avLst/>
                    <a:gdLst>
                      <a:gd name="T0" fmla="*/ 0 w 528"/>
                      <a:gd name="T1" fmla="*/ 528 h 528"/>
                      <a:gd name="T2" fmla="*/ 12 w 528"/>
                      <a:gd name="T3" fmla="*/ 0 h 528"/>
                      <a:gd name="T4" fmla="*/ 528 w 528"/>
                      <a:gd name="T5" fmla="*/ 0 h 528"/>
                      <a:gd name="T6" fmla="*/ 528 w 528"/>
                      <a:gd name="T7" fmla="*/ 528 h 528"/>
                      <a:gd name="T8" fmla="*/ 0 w 528"/>
                      <a:gd name="T9" fmla="*/ 528 h 5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8"/>
                      <a:gd name="T16" fmla="*/ 0 h 528"/>
                      <a:gd name="T17" fmla="*/ 528 w 528"/>
                      <a:gd name="T18" fmla="*/ 528 h 5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8" h="528">
                        <a:moveTo>
                          <a:pt x="0" y="528"/>
                        </a:moveTo>
                        <a:lnTo>
                          <a:pt x="12" y="0"/>
                        </a:lnTo>
                        <a:lnTo>
                          <a:pt x="528" y="0"/>
                        </a:lnTo>
                        <a:lnTo>
                          <a:pt x="528" y="528"/>
                        </a:lnTo>
                        <a:lnTo>
                          <a:pt x="0" y="52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47182F"/>
                      </a:gs>
                      <a:gs pos="50000">
                        <a:srgbClr val="993366"/>
                      </a:gs>
                      <a:gs pos="100000">
                        <a:srgbClr val="47182F"/>
                      </a:gs>
                    </a:gsLst>
                    <a:lin ang="0" scaled="1"/>
                  </a:gra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084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702" y="3333"/>
                    <a:ext cx="0" cy="41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084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4" y="3333"/>
                    <a:ext cx="105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08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641" y="3336"/>
                    <a:ext cx="0" cy="3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821" y="1800"/>
              <a:ext cx="786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Uniform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820988" y="4130675"/>
            <a:ext cx="3028950" cy="2457450"/>
            <a:chOff x="2088" y="2328"/>
            <a:chExt cx="1908" cy="1548"/>
          </a:xfrm>
        </p:grpSpPr>
        <p:grpSp>
          <p:nvGrpSpPr>
            <p:cNvPr id="21522" name="Group 20"/>
            <p:cNvGrpSpPr>
              <a:grpSpLocks/>
            </p:cNvGrpSpPr>
            <p:nvPr/>
          </p:nvGrpSpPr>
          <p:grpSpPr bwMode="auto">
            <a:xfrm>
              <a:off x="2088" y="2328"/>
              <a:ext cx="1908" cy="1548"/>
              <a:chOff x="2088" y="2328"/>
              <a:chExt cx="1908" cy="1548"/>
            </a:xfrm>
          </p:grpSpPr>
          <p:sp>
            <p:nvSpPr>
              <p:cNvPr id="21524" name="AutoShape 21"/>
              <p:cNvSpPr>
                <a:spLocks noChangeArrowheads="1"/>
              </p:cNvSpPr>
              <p:nvPr/>
            </p:nvSpPr>
            <p:spPr bwMode="auto">
              <a:xfrm>
                <a:off x="2088" y="2328"/>
                <a:ext cx="1908" cy="154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2F47"/>
                  </a:gs>
                  <a:gs pos="50000">
                    <a:srgbClr val="006699"/>
                  </a:gs>
                  <a:gs pos="100000">
                    <a:srgbClr val="002F47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54" name="Line 22"/>
              <p:cNvSpPr>
                <a:spLocks noChangeShapeType="1"/>
              </p:cNvSpPr>
              <p:nvPr/>
            </p:nvSpPr>
            <p:spPr bwMode="auto">
              <a:xfrm>
                <a:off x="2331" y="3656"/>
                <a:ext cx="13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0855" name="Rectangle 23"/>
              <p:cNvSpPr>
                <a:spLocks noChangeArrowheads="1"/>
              </p:cNvSpPr>
              <p:nvPr/>
            </p:nvSpPr>
            <p:spPr bwMode="auto">
              <a:xfrm>
                <a:off x="3723" y="3529"/>
                <a:ext cx="150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defTabSz="33020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x</a:t>
                </a:r>
              </a:p>
            </p:txBody>
          </p:sp>
          <p:sp>
            <p:nvSpPr>
              <p:cNvPr id="120856" name="Line 24"/>
              <p:cNvSpPr>
                <a:spLocks noChangeShapeType="1"/>
              </p:cNvSpPr>
              <p:nvPr/>
            </p:nvSpPr>
            <p:spPr bwMode="auto">
              <a:xfrm flipH="1" flipV="1">
                <a:off x="2327" y="2707"/>
                <a:ext cx="0" cy="9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0857" name="Rectangle 25"/>
              <p:cNvSpPr>
                <a:spLocks noChangeArrowheads="1"/>
              </p:cNvSpPr>
              <p:nvPr/>
            </p:nvSpPr>
            <p:spPr bwMode="auto">
              <a:xfrm>
                <a:off x="2188" y="2472"/>
                <a:ext cx="340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defTabSz="330200">
                  <a:defRPr/>
                </a:pPr>
                <a:r>
                  <a:rPr lang="en-US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f </a:t>
                </a: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(</a:t>
                </a:r>
                <a:r>
                  <a:rPr lang="en-US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x</a:t>
                </a: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Book Antiqua" pitchFamily="18" charset="0"/>
                  </a:rPr>
                  <a:t>)</a:t>
                </a:r>
              </a:p>
            </p:txBody>
          </p:sp>
          <p:sp>
            <p:nvSpPr>
              <p:cNvPr id="21529" name="Freeform 26"/>
              <p:cNvSpPr>
                <a:spLocks/>
              </p:cNvSpPr>
              <p:nvPr/>
            </p:nvSpPr>
            <p:spPr bwMode="auto">
              <a:xfrm>
                <a:off x="2446" y="2762"/>
                <a:ext cx="1113" cy="896"/>
              </a:xfrm>
              <a:custGeom>
                <a:avLst/>
                <a:gdLst>
                  <a:gd name="T0" fmla="*/ 1209 w 2480"/>
                  <a:gd name="T1" fmla="*/ 12 h 1173"/>
                  <a:gd name="T2" fmla="*/ 1132 w 2480"/>
                  <a:gd name="T3" fmla="*/ 66 h 1173"/>
                  <a:gd name="T4" fmla="*/ 1082 w 2480"/>
                  <a:gd name="T5" fmla="*/ 131 h 1173"/>
                  <a:gd name="T6" fmla="*/ 1040 w 2480"/>
                  <a:gd name="T7" fmla="*/ 197 h 1173"/>
                  <a:gd name="T8" fmla="*/ 1003 w 2480"/>
                  <a:gd name="T9" fmla="*/ 262 h 1173"/>
                  <a:gd name="T10" fmla="*/ 975 w 2480"/>
                  <a:gd name="T11" fmla="*/ 320 h 1173"/>
                  <a:gd name="T12" fmla="*/ 941 w 2480"/>
                  <a:gd name="T13" fmla="*/ 395 h 1173"/>
                  <a:gd name="T14" fmla="*/ 910 w 2480"/>
                  <a:gd name="T15" fmla="*/ 462 h 1173"/>
                  <a:gd name="T16" fmla="*/ 881 w 2480"/>
                  <a:gd name="T17" fmla="*/ 528 h 1173"/>
                  <a:gd name="T18" fmla="*/ 856 w 2480"/>
                  <a:gd name="T19" fmla="*/ 591 h 1173"/>
                  <a:gd name="T20" fmla="*/ 826 w 2480"/>
                  <a:gd name="T21" fmla="*/ 663 h 1173"/>
                  <a:gd name="T22" fmla="*/ 796 w 2480"/>
                  <a:gd name="T23" fmla="*/ 727 h 1173"/>
                  <a:gd name="T24" fmla="*/ 765 w 2480"/>
                  <a:gd name="T25" fmla="*/ 790 h 1173"/>
                  <a:gd name="T26" fmla="*/ 717 w 2480"/>
                  <a:gd name="T27" fmla="*/ 862 h 1173"/>
                  <a:gd name="T28" fmla="*/ 653 w 2480"/>
                  <a:gd name="T29" fmla="*/ 932 h 1173"/>
                  <a:gd name="T30" fmla="*/ 592 w 2480"/>
                  <a:gd name="T31" fmla="*/ 981 h 1173"/>
                  <a:gd name="T32" fmla="*/ 506 w 2480"/>
                  <a:gd name="T33" fmla="*/ 1031 h 1173"/>
                  <a:gd name="T34" fmla="*/ 423 w 2480"/>
                  <a:gd name="T35" fmla="*/ 1063 h 1173"/>
                  <a:gd name="T36" fmla="*/ 333 w 2480"/>
                  <a:gd name="T37" fmla="*/ 1089 h 1173"/>
                  <a:gd name="T38" fmla="*/ 258 w 2480"/>
                  <a:gd name="T39" fmla="*/ 1108 h 1173"/>
                  <a:gd name="T40" fmla="*/ 155 w 2480"/>
                  <a:gd name="T41" fmla="*/ 1129 h 1173"/>
                  <a:gd name="T42" fmla="*/ 54 w 2480"/>
                  <a:gd name="T43" fmla="*/ 1146 h 1173"/>
                  <a:gd name="T44" fmla="*/ 2480 w 2480"/>
                  <a:gd name="T45" fmla="*/ 1170 h 1173"/>
                  <a:gd name="T46" fmla="*/ 2395 w 2480"/>
                  <a:gd name="T47" fmla="*/ 1143 h 1173"/>
                  <a:gd name="T48" fmla="*/ 2341 w 2480"/>
                  <a:gd name="T49" fmla="*/ 1132 h 1173"/>
                  <a:gd name="T50" fmla="*/ 2224 w 2480"/>
                  <a:gd name="T51" fmla="*/ 1104 h 1173"/>
                  <a:gd name="T52" fmla="*/ 2118 w 2480"/>
                  <a:gd name="T53" fmla="*/ 1071 h 1173"/>
                  <a:gd name="T54" fmla="*/ 2011 w 2480"/>
                  <a:gd name="T55" fmla="*/ 1029 h 1173"/>
                  <a:gd name="T56" fmla="*/ 1980 w 2480"/>
                  <a:gd name="T57" fmla="*/ 1013 h 1173"/>
                  <a:gd name="T58" fmla="*/ 1914 w 2480"/>
                  <a:gd name="T59" fmla="*/ 969 h 1173"/>
                  <a:gd name="T60" fmla="*/ 1859 w 2480"/>
                  <a:gd name="T61" fmla="*/ 915 h 1173"/>
                  <a:gd name="T62" fmla="*/ 1801 w 2480"/>
                  <a:gd name="T63" fmla="*/ 845 h 1173"/>
                  <a:gd name="T64" fmla="*/ 1765 w 2480"/>
                  <a:gd name="T65" fmla="*/ 792 h 1173"/>
                  <a:gd name="T66" fmla="*/ 1735 w 2480"/>
                  <a:gd name="T67" fmla="*/ 729 h 1173"/>
                  <a:gd name="T68" fmla="*/ 1710 w 2480"/>
                  <a:gd name="T69" fmla="*/ 674 h 1173"/>
                  <a:gd name="T70" fmla="*/ 1686 w 2480"/>
                  <a:gd name="T71" fmla="*/ 619 h 1173"/>
                  <a:gd name="T72" fmla="*/ 1651 w 2480"/>
                  <a:gd name="T73" fmla="*/ 546 h 1173"/>
                  <a:gd name="T74" fmla="*/ 1618 w 2480"/>
                  <a:gd name="T75" fmla="*/ 476 h 1173"/>
                  <a:gd name="T76" fmla="*/ 1580 w 2480"/>
                  <a:gd name="T77" fmla="*/ 397 h 1173"/>
                  <a:gd name="T78" fmla="*/ 1543 w 2480"/>
                  <a:gd name="T79" fmla="*/ 322 h 1173"/>
                  <a:gd name="T80" fmla="*/ 1506 w 2480"/>
                  <a:gd name="T81" fmla="*/ 251 h 1173"/>
                  <a:gd name="T82" fmla="*/ 1479 w 2480"/>
                  <a:gd name="T83" fmla="*/ 203 h 1173"/>
                  <a:gd name="T84" fmla="*/ 1449 w 2480"/>
                  <a:gd name="T85" fmla="*/ 150 h 1173"/>
                  <a:gd name="T86" fmla="*/ 1423 w 2480"/>
                  <a:gd name="T87" fmla="*/ 114 h 1173"/>
                  <a:gd name="T88" fmla="*/ 1407 w 2480"/>
                  <a:gd name="T89" fmla="*/ 95 h 1173"/>
                  <a:gd name="T90" fmla="*/ 1378 w 2480"/>
                  <a:gd name="T91" fmla="*/ 62 h 1173"/>
                  <a:gd name="T92" fmla="*/ 1341 w 2480"/>
                  <a:gd name="T93" fmla="*/ 30 h 1173"/>
                  <a:gd name="T94" fmla="*/ 1286 w 2480"/>
                  <a:gd name="T95" fmla="*/ 4 h 117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80"/>
                  <a:gd name="T145" fmla="*/ 0 h 1173"/>
                  <a:gd name="T146" fmla="*/ 2480 w 2480"/>
                  <a:gd name="T147" fmla="*/ 1173 h 117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80" h="1173">
                    <a:moveTo>
                      <a:pt x="1260" y="0"/>
                    </a:moveTo>
                    <a:lnTo>
                      <a:pt x="1236" y="5"/>
                    </a:lnTo>
                    <a:lnTo>
                      <a:pt x="1209" y="12"/>
                    </a:lnTo>
                    <a:lnTo>
                      <a:pt x="1179" y="27"/>
                    </a:lnTo>
                    <a:lnTo>
                      <a:pt x="1155" y="45"/>
                    </a:lnTo>
                    <a:lnTo>
                      <a:pt x="1132" y="66"/>
                    </a:lnTo>
                    <a:lnTo>
                      <a:pt x="1114" y="85"/>
                    </a:lnTo>
                    <a:lnTo>
                      <a:pt x="1099" y="106"/>
                    </a:lnTo>
                    <a:lnTo>
                      <a:pt x="1082" y="131"/>
                    </a:lnTo>
                    <a:lnTo>
                      <a:pt x="1070" y="149"/>
                    </a:lnTo>
                    <a:lnTo>
                      <a:pt x="1054" y="175"/>
                    </a:lnTo>
                    <a:lnTo>
                      <a:pt x="1040" y="197"/>
                    </a:lnTo>
                    <a:lnTo>
                      <a:pt x="1024" y="223"/>
                    </a:lnTo>
                    <a:lnTo>
                      <a:pt x="1015" y="240"/>
                    </a:lnTo>
                    <a:lnTo>
                      <a:pt x="1003" y="262"/>
                    </a:lnTo>
                    <a:lnTo>
                      <a:pt x="994" y="282"/>
                    </a:lnTo>
                    <a:lnTo>
                      <a:pt x="984" y="300"/>
                    </a:lnTo>
                    <a:lnTo>
                      <a:pt x="975" y="320"/>
                    </a:lnTo>
                    <a:lnTo>
                      <a:pt x="964" y="344"/>
                    </a:lnTo>
                    <a:lnTo>
                      <a:pt x="951" y="373"/>
                    </a:lnTo>
                    <a:lnTo>
                      <a:pt x="941" y="395"/>
                    </a:lnTo>
                    <a:lnTo>
                      <a:pt x="933" y="412"/>
                    </a:lnTo>
                    <a:lnTo>
                      <a:pt x="921" y="437"/>
                    </a:lnTo>
                    <a:lnTo>
                      <a:pt x="910" y="462"/>
                    </a:lnTo>
                    <a:lnTo>
                      <a:pt x="902" y="479"/>
                    </a:lnTo>
                    <a:lnTo>
                      <a:pt x="890" y="506"/>
                    </a:lnTo>
                    <a:lnTo>
                      <a:pt x="881" y="528"/>
                    </a:lnTo>
                    <a:lnTo>
                      <a:pt x="873" y="549"/>
                    </a:lnTo>
                    <a:lnTo>
                      <a:pt x="865" y="570"/>
                    </a:lnTo>
                    <a:lnTo>
                      <a:pt x="856" y="591"/>
                    </a:lnTo>
                    <a:lnTo>
                      <a:pt x="848" y="612"/>
                    </a:lnTo>
                    <a:lnTo>
                      <a:pt x="839" y="633"/>
                    </a:lnTo>
                    <a:lnTo>
                      <a:pt x="826" y="663"/>
                    </a:lnTo>
                    <a:lnTo>
                      <a:pt x="814" y="690"/>
                    </a:lnTo>
                    <a:lnTo>
                      <a:pt x="805" y="708"/>
                    </a:lnTo>
                    <a:lnTo>
                      <a:pt x="796" y="727"/>
                    </a:lnTo>
                    <a:lnTo>
                      <a:pt x="787" y="747"/>
                    </a:lnTo>
                    <a:lnTo>
                      <a:pt x="778" y="765"/>
                    </a:lnTo>
                    <a:lnTo>
                      <a:pt x="765" y="790"/>
                    </a:lnTo>
                    <a:lnTo>
                      <a:pt x="751" y="814"/>
                    </a:lnTo>
                    <a:lnTo>
                      <a:pt x="735" y="838"/>
                    </a:lnTo>
                    <a:lnTo>
                      <a:pt x="717" y="862"/>
                    </a:lnTo>
                    <a:lnTo>
                      <a:pt x="699" y="885"/>
                    </a:lnTo>
                    <a:lnTo>
                      <a:pt x="677" y="907"/>
                    </a:lnTo>
                    <a:lnTo>
                      <a:pt x="653" y="932"/>
                    </a:lnTo>
                    <a:lnTo>
                      <a:pt x="636" y="947"/>
                    </a:lnTo>
                    <a:lnTo>
                      <a:pt x="616" y="963"/>
                    </a:lnTo>
                    <a:lnTo>
                      <a:pt x="592" y="981"/>
                    </a:lnTo>
                    <a:lnTo>
                      <a:pt x="572" y="994"/>
                    </a:lnTo>
                    <a:lnTo>
                      <a:pt x="546" y="1009"/>
                    </a:lnTo>
                    <a:lnTo>
                      <a:pt x="506" y="1031"/>
                    </a:lnTo>
                    <a:lnTo>
                      <a:pt x="472" y="1045"/>
                    </a:lnTo>
                    <a:lnTo>
                      <a:pt x="446" y="1054"/>
                    </a:lnTo>
                    <a:lnTo>
                      <a:pt x="423" y="1063"/>
                    </a:lnTo>
                    <a:lnTo>
                      <a:pt x="393" y="1073"/>
                    </a:lnTo>
                    <a:lnTo>
                      <a:pt x="363" y="1082"/>
                    </a:lnTo>
                    <a:lnTo>
                      <a:pt x="333" y="1089"/>
                    </a:lnTo>
                    <a:lnTo>
                      <a:pt x="310" y="1095"/>
                    </a:lnTo>
                    <a:lnTo>
                      <a:pt x="282" y="1102"/>
                    </a:lnTo>
                    <a:lnTo>
                      <a:pt x="258" y="1108"/>
                    </a:lnTo>
                    <a:lnTo>
                      <a:pt x="226" y="1115"/>
                    </a:lnTo>
                    <a:lnTo>
                      <a:pt x="183" y="1123"/>
                    </a:lnTo>
                    <a:lnTo>
                      <a:pt x="155" y="1129"/>
                    </a:lnTo>
                    <a:lnTo>
                      <a:pt x="130" y="1134"/>
                    </a:lnTo>
                    <a:lnTo>
                      <a:pt x="109" y="1137"/>
                    </a:lnTo>
                    <a:lnTo>
                      <a:pt x="54" y="1146"/>
                    </a:lnTo>
                    <a:lnTo>
                      <a:pt x="3" y="1158"/>
                    </a:lnTo>
                    <a:lnTo>
                      <a:pt x="0" y="1173"/>
                    </a:lnTo>
                    <a:lnTo>
                      <a:pt x="2480" y="1170"/>
                    </a:lnTo>
                    <a:lnTo>
                      <a:pt x="2454" y="1161"/>
                    </a:lnTo>
                    <a:lnTo>
                      <a:pt x="2427" y="1152"/>
                    </a:lnTo>
                    <a:lnTo>
                      <a:pt x="2395" y="1143"/>
                    </a:lnTo>
                    <a:lnTo>
                      <a:pt x="2361" y="1138"/>
                    </a:lnTo>
                    <a:lnTo>
                      <a:pt x="2320" y="1129"/>
                    </a:lnTo>
                    <a:lnTo>
                      <a:pt x="2341" y="1132"/>
                    </a:lnTo>
                    <a:lnTo>
                      <a:pt x="2295" y="1123"/>
                    </a:lnTo>
                    <a:lnTo>
                      <a:pt x="2268" y="1116"/>
                    </a:lnTo>
                    <a:lnTo>
                      <a:pt x="2224" y="1104"/>
                    </a:lnTo>
                    <a:lnTo>
                      <a:pt x="2184" y="1092"/>
                    </a:lnTo>
                    <a:lnTo>
                      <a:pt x="2150" y="1081"/>
                    </a:lnTo>
                    <a:lnTo>
                      <a:pt x="2118" y="1071"/>
                    </a:lnTo>
                    <a:lnTo>
                      <a:pt x="2082" y="1059"/>
                    </a:lnTo>
                    <a:lnTo>
                      <a:pt x="2051" y="1047"/>
                    </a:lnTo>
                    <a:lnTo>
                      <a:pt x="2011" y="1029"/>
                    </a:lnTo>
                    <a:lnTo>
                      <a:pt x="1994" y="1020"/>
                    </a:lnTo>
                    <a:lnTo>
                      <a:pt x="1993" y="1020"/>
                    </a:lnTo>
                    <a:lnTo>
                      <a:pt x="1980" y="1013"/>
                    </a:lnTo>
                    <a:lnTo>
                      <a:pt x="1956" y="1001"/>
                    </a:lnTo>
                    <a:lnTo>
                      <a:pt x="1936" y="986"/>
                    </a:lnTo>
                    <a:lnTo>
                      <a:pt x="1914" y="969"/>
                    </a:lnTo>
                    <a:lnTo>
                      <a:pt x="1898" y="955"/>
                    </a:lnTo>
                    <a:lnTo>
                      <a:pt x="1880" y="938"/>
                    </a:lnTo>
                    <a:lnTo>
                      <a:pt x="1859" y="915"/>
                    </a:lnTo>
                    <a:lnTo>
                      <a:pt x="1838" y="891"/>
                    </a:lnTo>
                    <a:lnTo>
                      <a:pt x="1820" y="868"/>
                    </a:lnTo>
                    <a:lnTo>
                      <a:pt x="1801" y="845"/>
                    </a:lnTo>
                    <a:lnTo>
                      <a:pt x="1788" y="825"/>
                    </a:lnTo>
                    <a:lnTo>
                      <a:pt x="1776" y="809"/>
                    </a:lnTo>
                    <a:lnTo>
                      <a:pt x="1765" y="792"/>
                    </a:lnTo>
                    <a:lnTo>
                      <a:pt x="1754" y="772"/>
                    </a:lnTo>
                    <a:lnTo>
                      <a:pt x="1744" y="751"/>
                    </a:lnTo>
                    <a:lnTo>
                      <a:pt x="1735" y="729"/>
                    </a:lnTo>
                    <a:lnTo>
                      <a:pt x="1725" y="707"/>
                    </a:lnTo>
                    <a:lnTo>
                      <a:pt x="1718" y="692"/>
                    </a:lnTo>
                    <a:lnTo>
                      <a:pt x="1710" y="674"/>
                    </a:lnTo>
                    <a:lnTo>
                      <a:pt x="1703" y="657"/>
                    </a:lnTo>
                    <a:lnTo>
                      <a:pt x="1695" y="641"/>
                    </a:lnTo>
                    <a:lnTo>
                      <a:pt x="1686" y="619"/>
                    </a:lnTo>
                    <a:lnTo>
                      <a:pt x="1676" y="598"/>
                    </a:lnTo>
                    <a:lnTo>
                      <a:pt x="1663" y="568"/>
                    </a:lnTo>
                    <a:lnTo>
                      <a:pt x="1651" y="546"/>
                    </a:lnTo>
                    <a:lnTo>
                      <a:pt x="1639" y="522"/>
                    </a:lnTo>
                    <a:lnTo>
                      <a:pt x="1627" y="497"/>
                    </a:lnTo>
                    <a:lnTo>
                      <a:pt x="1618" y="476"/>
                    </a:lnTo>
                    <a:lnTo>
                      <a:pt x="1607" y="452"/>
                    </a:lnTo>
                    <a:lnTo>
                      <a:pt x="1597" y="430"/>
                    </a:lnTo>
                    <a:lnTo>
                      <a:pt x="1580" y="397"/>
                    </a:lnTo>
                    <a:lnTo>
                      <a:pt x="1566" y="366"/>
                    </a:lnTo>
                    <a:lnTo>
                      <a:pt x="1553" y="340"/>
                    </a:lnTo>
                    <a:lnTo>
                      <a:pt x="1543" y="322"/>
                    </a:lnTo>
                    <a:lnTo>
                      <a:pt x="1531" y="298"/>
                    </a:lnTo>
                    <a:lnTo>
                      <a:pt x="1517" y="271"/>
                    </a:lnTo>
                    <a:lnTo>
                      <a:pt x="1506" y="251"/>
                    </a:lnTo>
                    <a:lnTo>
                      <a:pt x="1497" y="236"/>
                    </a:lnTo>
                    <a:lnTo>
                      <a:pt x="1490" y="223"/>
                    </a:lnTo>
                    <a:lnTo>
                      <a:pt x="1479" y="203"/>
                    </a:lnTo>
                    <a:lnTo>
                      <a:pt x="1468" y="183"/>
                    </a:lnTo>
                    <a:lnTo>
                      <a:pt x="1459" y="167"/>
                    </a:lnTo>
                    <a:lnTo>
                      <a:pt x="1449" y="150"/>
                    </a:lnTo>
                    <a:lnTo>
                      <a:pt x="1438" y="135"/>
                    </a:lnTo>
                    <a:lnTo>
                      <a:pt x="1429" y="125"/>
                    </a:lnTo>
                    <a:lnTo>
                      <a:pt x="1423" y="114"/>
                    </a:lnTo>
                    <a:lnTo>
                      <a:pt x="1417" y="107"/>
                    </a:lnTo>
                    <a:lnTo>
                      <a:pt x="1411" y="99"/>
                    </a:lnTo>
                    <a:lnTo>
                      <a:pt x="1407" y="95"/>
                    </a:lnTo>
                    <a:lnTo>
                      <a:pt x="1399" y="86"/>
                    </a:lnTo>
                    <a:lnTo>
                      <a:pt x="1389" y="74"/>
                    </a:lnTo>
                    <a:lnTo>
                      <a:pt x="1378" y="62"/>
                    </a:lnTo>
                    <a:lnTo>
                      <a:pt x="1366" y="50"/>
                    </a:lnTo>
                    <a:lnTo>
                      <a:pt x="1354" y="39"/>
                    </a:lnTo>
                    <a:lnTo>
                      <a:pt x="1341" y="30"/>
                    </a:lnTo>
                    <a:lnTo>
                      <a:pt x="1327" y="19"/>
                    </a:lnTo>
                    <a:lnTo>
                      <a:pt x="1306" y="11"/>
                    </a:lnTo>
                    <a:lnTo>
                      <a:pt x="1286" y="4"/>
                    </a:lnTo>
                    <a:lnTo>
                      <a:pt x="1261" y="0"/>
                    </a:lnTo>
                  </a:path>
                </a:pathLst>
              </a:custGeom>
              <a:gradFill rotWithShape="0">
                <a:gsLst>
                  <a:gs pos="0">
                    <a:srgbClr val="993366"/>
                  </a:gs>
                  <a:gs pos="50000">
                    <a:srgbClr val="47182F"/>
                  </a:gs>
                  <a:gs pos="100000">
                    <a:srgbClr val="993366"/>
                  </a:gs>
                </a:gsLst>
                <a:lin ang="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859" name="Text Box 27"/>
            <p:cNvSpPr txBox="1">
              <a:spLocks noChangeArrowheads="1"/>
            </p:cNvSpPr>
            <p:nvPr/>
          </p:nvSpPr>
          <p:spPr bwMode="auto">
            <a:xfrm>
              <a:off x="2664" y="2364"/>
              <a:ext cx="72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Normal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632450" y="1770063"/>
            <a:ext cx="3028950" cy="2457450"/>
            <a:chOff x="3612" y="1572"/>
            <a:chExt cx="1908" cy="1548"/>
          </a:xfrm>
        </p:grpSpPr>
        <p:grpSp>
          <p:nvGrpSpPr>
            <p:cNvPr id="21510" name="Group 29"/>
            <p:cNvGrpSpPr>
              <a:grpSpLocks/>
            </p:cNvGrpSpPr>
            <p:nvPr/>
          </p:nvGrpSpPr>
          <p:grpSpPr bwMode="auto">
            <a:xfrm>
              <a:off x="3612" y="1572"/>
              <a:ext cx="1908" cy="1548"/>
              <a:chOff x="3612" y="1572"/>
              <a:chExt cx="1908" cy="1548"/>
            </a:xfrm>
          </p:grpSpPr>
          <p:sp>
            <p:nvSpPr>
              <p:cNvPr id="21512" name="AutoShape 30"/>
              <p:cNvSpPr>
                <a:spLocks noChangeArrowheads="1"/>
              </p:cNvSpPr>
              <p:nvPr/>
            </p:nvSpPr>
            <p:spPr bwMode="auto">
              <a:xfrm>
                <a:off x="3612" y="1572"/>
                <a:ext cx="1908" cy="154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2F47"/>
                  </a:gs>
                  <a:gs pos="50000">
                    <a:srgbClr val="006699"/>
                  </a:gs>
                  <a:gs pos="100000">
                    <a:srgbClr val="002F47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513" name="Group 31"/>
              <p:cNvGrpSpPr>
                <a:grpSpLocks/>
              </p:cNvGrpSpPr>
              <p:nvPr/>
            </p:nvGrpSpPr>
            <p:grpSpPr bwMode="auto">
              <a:xfrm>
                <a:off x="3708" y="1653"/>
                <a:ext cx="1718" cy="1359"/>
                <a:chOff x="3708" y="1653"/>
                <a:chExt cx="1718" cy="1359"/>
              </a:xfrm>
            </p:grpSpPr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5232" y="2764"/>
                  <a:ext cx="194" cy="24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i="1">
                      <a:latin typeface="Book Antiqua" pitchFamily="18" charset="0"/>
                    </a:rPr>
                    <a:t>x</a:t>
                  </a:r>
                </a:p>
              </p:txBody>
            </p:sp>
            <p:sp>
              <p:nvSpPr>
                <p:cNvPr id="120865" name="Rectangle 33"/>
                <p:cNvSpPr>
                  <a:spLocks noChangeArrowheads="1"/>
                </p:cNvSpPr>
                <p:nvPr/>
              </p:nvSpPr>
              <p:spPr bwMode="auto">
                <a:xfrm>
                  <a:off x="3708" y="1653"/>
                  <a:ext cx="384" cy="24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i="1">
                      <a:latin typeface="Book Antiqua" pitchFamily="18" charset="0"/>
                    </a:rPr>
                    <a:t>f </a:t>
                  </a:r>
                  <a:r>
                    <a:rPr lang="en-US">
                      <a:latin typeface="Book Antiqua" pitchFamily="18" charset="0"/>
                    </a:rPr>
                    <a:t>(</a:t>
                  </a:r>
                  <a:r>
                    <a:rPr lang="en-US" i="1">
                      <a:latin typeface="Book Antiqua" pitchFamily="18" charset="0"/>
                    </a:rPr>
                    <a:t>x</a:t>
                  </a:r>
                  <a:r>
                    <a:rPr lang="en-US">
                      <a:latin typeface="Book Antiqua" pitchFamily="18" charset="0"/>
                    </a:rPr>
                    <a:t>)</a:t>
                  </a:r>
                </a:p>
              </p:txBody>
            </p:sp>
            <p:sp>
              <p:nvSpPr>
                <p:cNvPr id="21516" name="Freeform 34"/>
                <p:cNvSpPr>
                  <a:spLocks/>
                </p:cNvSpPr>
                <p:nvPr/>
              </p:nvSpPr>
              <p:spPr bwMode="auto">
                <a:xfrm>
                  <a:off x="3882" y="2207"/>
                  <a:ext cx="1252" cy="683"/>
                </a:xfrm>
                <a:custGeom>
                  <a:avLst/>
                  <a:gdLst>
                    <a:gd name="T0" fmla="*/ 2 w 2853"/>
                    <a:gd name="T1" fmla="*/ 0 h 1070"/>
                    <a:gd name="T2" fmla="*/ 0 w 2853"/>
                    <a:gd name="T3" fmla="*/ 1070 h 1070"/>
                    <a:gd name="T4" fmla="*/ 2853 w 2853"/>
                    <a:gd name="T5" fmla="*/ 1070 h 1070"/>
                    <a:gd name="T6" fmla="*/ 2850 w 2853"/>
                    <a:gd name="T7" fmla="*/ 1013 h 1070"/>
                    <a:gd name="T8" fmla="*/ 2535 w 2853"/>
                    <a:gd name="T9" fmla="*/ 995 h 1070"/>
                    <a:gd name="T10" fmla="*/ 2265 w 2853"/>
                    <a:gd name="T11" fmla="*/ 977 h 1070"/>
                    <a:gd name="T12" fmla="*/ 1923 w 2853"/>
                    <a:gd name="T13" fmla="*/ 950 h 1070"/>
                    <a:gd name="T14" fmla="*/ 1635 w 2853"/>
                    <a:gd name="T15" fmla="*/ 911 h 1070"/>
                    <a:gd name="T16" fmla="*/ 1347 w 2853"/>
                    <a:gd name="T17" fmla="*/ 857 h 1070"/>
                    <a:gd name="T18" fmla="*/ 996 w 2853"/>
                    <a:gd name="T19" fmla="*/ 764 h 1070"/>
                    <a:gd name="T20" fmla="*/ 723 w 2853"/>
                    <a:gd name="T21" fmla="*/ 665 h 1070"/>
                    <a:gd name="T22" fmla="*/ 492 w 2853"/>
                    <a:gd name="T23" fmla="*/ 554 h 1070"/>
                    <a:gd name="T24" fmla="*/ 351 w 2853"/>
                    <a:gd name="T25" fmla="*/ 470 h 1070"/>
                    <a:gd name="T26" fmla="*/ 294 w 2853"/>
                    <a:gd name="T27" fmla="*/ 431 h 1070"/>
                    <a:gd name="T28" fmla="*/ 261 w 2853"/>
                    <a:gd name="T29" fmla="*/ 404 h 1070"/>
                    <a:gd name="T30" fmla="*/ 231 w 2853"/>
                    <a:gd name="T31" fmla="*/ 374 h 1070"/>
                    <a:gd name="T32" fmla="*/ 204 w 2853"/>
                    <a:gd name="T33" fmla="*/ 353 h 1070"/>
                    <a:gd name="T34" fmla="*/ 174 w 2853"/>
                    <a:gd name="T35" fmla="*/ 320 h 1070"/>
                    <a:gd name="T36" fmla="*/ 144 w 2853"/>
                    <a:gd name="T37" fmla="*/ 290 h 1070"/>
                    <a:gd name="T38" fmla="*/ 117 w 2853"/>
                    <a:gd name="T39" fmla="*/ 257 h 1070"/>
                    <a:gd name="T40" fmla="*/ 93 w 2853"/>
                    <a:gd name="T41" fmla="*/ 221 h 1070"/>
                    <a:gd name="T42" fmla="*/ 57 w 2853"/>
                    <a:gd name="T43" fmla="*/ 161 h 1070"/>
                    <a:gd name="T44" fmla="*/ 42 w 2853"/>
                    <a:gd name="T45" fmla="*/ 132 h 1070"/>
                    <a:gd name="T46" fmla="*/ 21 w 2853"/>
                    <a:gd name="T47" fmla="*/ 74 h 1070"/>
                    <a:gd name="T48" fmla="*/ 6 w 2853"/>
                    <a:gd name="T49" fmla="*/ 32 h 10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853"/>
                    <a:gd name="T76" fmla="*/ 0 h 1070"/>
                    <a:gd name="T77" fmla="*/ 2853 w 2853"/>
                    <a:gd name="T78" fmla="*/ 1070 h 10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853" h="1070">
                      <a:moveTo>
                        <a:pt x="2" y="0"/>
                      </a:moveTo>
                      <a:lnTo>
                        <a:pt x="0" y="1070"/>
                      </a:lnTo>
                      <a:lnTo>
                        <a:pt x="2853" y="1070"/>
                      </a:lnTo>
                      <a:lnTo>
                        <a:pt x="2850" y="1013"/>
                      </a:lnTo>
                      <a:lnTo>
                        <a:pt x="2535" y="995"/>
                      </a:lnTo>
                      <a:lnTo>
                        <a:pt x="2265" y="977"/>
                      </a:lnTo>
                      <a:lnTo>
                        <a:pt x="1923" y="950"/>
                      </a:lnTo>
                      <a:lnTo>
                        <a:pt x="1635" y="911"/>
                      </a:lnTo>
                      <a:lnTo>
                        <a:pt x="1347" y="857"/>
                      </a:lnTo>
                      <a:lnTo>
                        <a:pt x="996" y="764"/>
                      </a:lnTo>
                      <a:lnTo>
                        <a:pt x="723" y="665"/>
                      </a:lnTo>
                      <a:lnTo>
                        <a:pt x="492" y="554"/>
                      </a:lnTo>
                      <a:lnTo>
                        <a:pt x="351" y="470"/>
                      </a:lnTo>
                      <a:lnTo>
                        <a:pt x="294" y="431"/>
                      </a:lnTo>
                      <a:lnTo>
                        <a:pt x="261" y="404"/>
                      </a:lnTo>
                      <a:lnTo>
                        <a:pt x="231" y="374"/>
                      </a:lnTo>
                      <a:lnTo>
                        <a:pt x="204" y="353"/>
                      </a:lnTo>
                      <a:lnTo>
                        <a:pt x="174" y="320"/>
                      </a:lnTo>
                      <a:lnTo>
                        <a:pt x="144" y="290"/>
                      </a:lnTo>
                      <a:lnTo>
                        <a:pt x="117" y="257"/>
                      </a:lnTo>
                      <a:lnTo>
                        <a:pt x="93" y="221"/>
                      </a:lnTo>
                      <a:lnTo>
                        <a:pt x="57" y="161"/>
                      </a:lnTo>
                      <a:lnTo>
                        <a:pt x="42" y="132"/>
                      </a:lnTo>
                      <a:lnTo>
                        <a:pt x="21" y="74"/>
                      </a:lnTo>
                      <a:lnTo>
                        <a:pt x="6" y="32"/>
                      </a:lnTo>
                    </a:path>
                  </a:pathLst>
                </a:custGeom>
                <a:gradFill rotWithShape="0">
                  <a:gsLst>
                    <a:gs pos="0">
                      <a:srgbClr val="47182F"/>
                    </a:gs>
                    <a:gs pos="50000">
                      <a:srgbClr val="993366"/>
                    </a:gs>
                    <a:gs pos="100000">
                      <a:srgbClr val="47182F"/>
                    </a:gs>
                  </a:gsLst>
                  <a:lin ang="0" scaled="1"/>
                </a:gra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67" name="Line 35"/>
                <p:cNvSpPr>
                  <a:spLocks noChangeShapeType="1"/>
                </p:cNvSpPr>
                <p:nvPr/>
              </p:nvSpPr>
              <p:spPr bwMode="auto">
                <a:xfrm>
                  <a:off x="3882" y="1920"/>
                  <a:ext cx="0" cy="96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0868" name="Line 36"/>
                <p:cNvSpPr>
                  <a:spLocks noChangeShapeType="1"/>
                </p:cNvSpPr>
                <p:nvPr/>
              </p:nvSpPr>
              <p:spPr bwMode="auto">
                <a:xfrm>
                  <a:off x="3883" y="2890"/>
                  <a:ext cx="13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21519" name="Group 37"/>
                <p:cNvGrpSpPr>
                  <a:grpSpLocks/>
                </p:cNvGrpSpPr>
                <p:nvPr/>
              </p:nvGrpSpPr>
              <p:grpSpPr bwMode="auto">
                <a:xfrm>
                  <a:off x="3864" y="2200"/>
                  <a:ext cx="1264" cy="643"/>
                  <a:chOff x="3864" y="2200"/>
                  <a:chExt cx="1264" cy="643"/>
                </a:xfrm>
              </p:grpSpPr>
              <p:sp>
                <p:nvSpPr>
                  <p:cNvPr id="120870" name="Line 38"/>
                  <p:cNvSpPr>
                    <a:spLocks noChangeShapeType="1"/>
                  </p:cNvSpPr>
                  <p:nvPr/>
                </p:nvSpPr>
                <p:spPr bwMode="auto">
                  <a:xfrm rot="271170">
                    <a:off x="4844" y="2841"/>
                    <a:ext cx="284" cy="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0871" name="Arc 39"/>
                  <p:cNvSpPr>
                    <a:spLocks/>
                  </p:cNvSpPr>
                  <p:nvPr/>
                </p:nvSpPr>
                <p:spPr bwMode="auto">
                  <a:xfrm rot="234569">
                    <a:off x="3864" y="2200"/>
                    <a:ext cx="1006" cy="595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21619 w 21619"/>
                      <a:gd name="T1" fmla="*/ 21600 h 21600"/>
                      <a:gd name="T2" fmla="*/ 0 w 21619"/>
                      <a:gd name="T3" fmla="*/ 0 h 21600"/>
                      <a:gd name="T4" fmla="*/ 21600 w 2161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19" h="21600" fill="none" extrusionOk="0">
                        <a:moveTo>
                          <a:pt x="21618" y="21599"/>
                        </a:moveTo>
                        <a:cubicBezTo>
                          <a:pt x="21612" y="21599"/>
                          <a:pt x="2160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</a:path>
                      <a:path w="21619" h="21600" stroke="0" extrusionOk="0">
                        <a:moveTo>
                          <a:pt x="21618" y="21599"/>
                        </a:moveTo>
                        <a:cubicBezTo>
                          <a:pt x="21612" y="21599"/>
                          <a:pt x="21606" y="21599"/>
                          <a:pt x="21600" y="21600"/>
                        </a:cubicBezTo>
                        <a:cubicBezTo>
                          <a:pt x="9670" y="21600"/>
                          <a:pt x="0" y="11929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120872" name="Text Box 40"/>
            <p:cNvSpPr txBox="1">
              <a:spLocks noChangeArrowheads="1"/>
            </p:cNvSpPr>
            <p:nvPr/>
          </p:nvSpPr>
          <p:spPr bwMode="auto">
            <a:xfrm>
              <a:off x="4132" y="1608"/>
              <a:ext cx="105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Exponential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690563" y="1179513"/>
            <a:ext cx="77724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Solving for the Reorder Point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6460" name="Rectangle 92"/>
          <p:cNvSpPr>
            <a:spLocks noChangeArrowheads="1"/>
          </p:cNvSpPr>
          <p:nvPr/>
        </p:nvSpPr>
        <p:spPr bwMode="auto">
          <a:xfrm>
            <a:off x="1104900" y="1676400"/>
            <a:ext cx="7499350" cy="7937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Step 2:  Convert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to the corresponding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86461" name="Rectangle 93"/>
          <p:cNvSpPr>
            <a:spLocks noChangeArrowheads="1"/>
          </p:cNvSpPr>
          <p:nvPr/>
        </p:nvSpPr>
        <p:spPr bwMode="auto">
          <a:xfrm>
            <a:off x="3276600" y="2667000"/>
            <a:ext cx="2781300" cy="1676400"/>
          </a:xfrm>
          <a:prstGeom prst="rect">
            <a:avLst/>
          </a:prstGeom>
          <a:gradFill rotWithShape="0">
            <a:gsLst>
              <a:gs pos="0">
                <a:srgbClr val="969696">
                  <a:gamma/>
                  <a:shade val="46275"/>
                  <a:invGamma/>
                </a:srgbClr>
              </a:gs>
              <a:gs pos="5000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.05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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15 + 1.645(6)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=   24.87 or   25</a:t>
            </a:r>
          </a:p>
        </p:txBody>
      </p:sp>
      <p:sp>
        <p:nvSpPr>
          <p:cNvPr id="186462" name="Oval 94"/>
          <p:cNvSpPr>
            <a:spLocks noChangeArrowheads="1"/>
          </p:cNvSpPr>
          <p:nvPr/>
        </p:nvSpPr>
        <p:spPr bwMode="auto">
          <a:xfrm>
            <a:off x="5410200" y="3714750"/>
            <a:ext cx="533400" cy="476250"/>
          </a:xfrm>
          <a:prstGeom prst="ellips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463" name="Rectangle 95"/>
          <p:cNvSpPr>
            <a:spLocks noChangeArrowheads="1"/>
          </p:cNvSpPr>
          <p:nvPr/>
        </p:nvSpPr>
        <p:spPr bwMode="auto">
          <a:xfrm>
            <a:off x="781050" y="4438650"/>
            <a:ext cx="784860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A reorder point of 25 gallons will place the probability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of a stockout during leadtime at (slightly less than) .05.</a:t>
            </a:r>
          </a:p>
        </p:txBody>
      </p:sp>
      <p:sp>
        <p:nvSpPr>
          <p:cNvPr id="186464" name="Rectangle 96"/>
          <p:cNvSpPr>
            <a:spLocks noChangeArrowheads="1"/>
          </p:cNvSpPr>
          <p:nvPr/>
        </p:nvSpPr>
        <p:spPr bwMode="auto">
          <a:xfrm>
            <a:off x="685800" y="10477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3 :  Pep Zone (cont.)</a:t>
            </a:r>
          </a:p>
        </p:txBody>
      </p:sp>
      <p:graphicFrame>
        <p:nvGraphicFramePr>
          <p:cNvPr id="5122" name="Object 9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3425" y="2949575"/>
          <a:ext cx="1771650" cy="1176338"/>
        </p:xfrm>
        <a:graphic>
          <a:graphicData uri="http://schemas.openxmlformats.org/presentationml/2006/ole">
            <p:oleObj spid="_x0000_s5122" name="Microsoft Equation 3.0" r:id="rId4" imgW="1103040" imgH="696600" progId="Equation.3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8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60" grpId="0" animBg="1" autoUpdateAnimBg="0"/>
      <p:bldP spid="186461" grpId="0" animBg="1" autoUpdateAnimBg="0"/>
      <p:bldP spid="186462" grpId="0" animBg="1"/>
      <p:bldP spid="18646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690563" y="1179513"/>
            <a:ext cx="77724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Solving for the Reorder Point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8507" name="Rectangle 91"/>
          <p:cNvSpPr>
            <a:spLocks noChangeArrowheads="1"/>
          </p:cNvSpPr>
          <p:nvPr/>
        </p:nvSpPr>
        <p:spPr bwMode="auto">
          <a:xfrm>
            <a:off x="1047750" y="1485900"/>
            <a:ext cx="763905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By raising the reorder point from 20 gallons to 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25 gallons on hand, the probability of a stockout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decreases from about .20 to .05.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This is a significant decrease in the chance that Pep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Zone will be out of stock and unable to meet a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customer’s desire to make a purchase.</a:t>
            </a:r>
          </a:p>
        </p:txBody>
      </p:sp>
      <p:sp>
        <p:nvSpPr>
          <p:cNvPr id="188508" name="Rectangle 92"/>
          <p:cNvSpPr>
            <a:spLocks noChangeArrowheads="1"/>
          </p:cNvSpPr>
          <p:nvPr/>
        </p:nvSpPr>
        <p:spPr bwMode="auto">
          <a:xfrm>
            <a:off x="685800" y="10477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F0DB1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 3 :  Pep Zone (cont.)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0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Using Excel to Compute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Probabilities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80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Excel has two functions for computing cumulative probabilities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values for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normal distribution: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104900" y="2362200"/>
            <a:ext cx="7175500" cy="10033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NORMDIST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used to compute the cumulative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probability given an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value.</a:t>
            </a: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1104900" y="3543300"/>
            <a:ext cx="7175500" cy="10033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NORMINV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used to compute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given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cumulative probability.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 autoUpdateAnimBg="0"/>
      <p:bldP spid="19046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87388" y="1104900"/>
            <a:ext cx="4521200" cy="536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Excel Formula Worksheet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685800" y="14763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Using Excel to Compute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Normal Probabilities</a:t>
            </a:r>
          </a:p>
        </p:txBody>
      </p:sp>
      <p:pic>
        <p:nvPicPr>
          <p:cNvPr id="192605" name="Picture 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63" y="1689100"/>
            <a:ext cx="7634287" cy="303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End of Chapter 6</a:t>
            </a:r>
          </a:p>
        </p:txBody>
      </p:sp>
      <p:sp>
        <p:nvSpPr>
          <p:cNvPr id="219139" name="AutoShape 3"/>
          <p:cNvSpPr>
            <a:spLocks noChangeArrowheads="1"/>
          </p:cNvSpPr>
          <p:nvPr/>
        </p:nvSpPr>
        <p:spPr bwMode="auto">
          <a:xfrm>
            <a:off x="3797300" y="3048000"/>
            <a:ext cx="1557338" cy="1611313"/>
          </a:xfrm>
          <a:prstGeom prst="roundRect">
            <a:avLst>
              <a:gd name="adj" fmla="val 12065"/>
            </a:avLst>
          </a:prstGeom>
          <a:noFill/>
          <a:ln w="50800">
            <a:solidFill>
              <a:srgbClr val="66FFFF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9140" name="Freeform 4"/>
          <p:cNvSpPr>
            <a:spLocks/>
          </p:cNvSpPr>
          <p:nvPr/>
        </p:nvSpPr>
        <p:spPr bwMode="auto">
          <a:xfrm>
            <a:off x="3927475" y="2133600"/>
            <a:ext cx="1681163" cy="2670175"/>
          </a:xfrm>
          <a:custGeom>
            <a:avLst/>
            <a:gdLst/>
            <a:ahLst/>
            <a:cxnLst>
              <a:cxn ang="0">
                <a:pos x="119" y="784"/>
              </a:cxn>
              <a:cxn ang="0">
                <a:pos x="0" y="1239"/>
              </a:cxn>
              <a:cxn ang="0">
                <a:pos x="409" y="1681"/>
              </a:cxn>
              <a:cxn ang="0">
                <a:pos x="1058" y="196"/>
              </a:cxn>
              <a:cxn ang="0">
                <a:pos x="1058" y="0"/>
              </a:cxn>
              <a:cxn ang="0">
                <a:pos x="334" y="1252"/>
              </a:cxn>
              <a:cxn ang="0">
                <a:pos x="119" y="784"/>
              </a:cxn>
            </a:cxnLst>
            <a:rect l="0" t="0" r="r" b="b"/>
            <a:pathLst>
              <a:path w="1059" h="1682">
                <a:moveTo>
                  <a:pt x="119" y="784"/>
                </a:moveTo>
                <a:lnTo>
                  <a:pt x="0" y="1239"/>
                </a:lnTo>
                <a:lnTo>
                  <a:pt x="409" y="1681"/>
                </a:lnTo>
                <a:lnTo>
                  <a:pt x="1058" y="196"/>
                </a:lnTo>
                <a:lnTo>
                  <a:pt x="1058" y="0"/>
                </a:lnTo>
                <a:lnTo>
                  <a:pt x="334" y="1252"/>
                </a:lnTo>
                <a:lnTo>
                  <a:pt x="119" y="784"/>
                </a:lnTo>
              </a:path>
            </a:pathLst>
          </a:custGeom>
          <a:gradFill rotWithShape="0">
            <a:gsLst>
              <a:gs pos="0">
                <a:srgbClr val="993366"/>
              </a:gs>
              <a:gs pos="50000">
                <a:srgbClr val="993366">
                  <a:gamma/>
                  <a:shade val="46275"/>
                  <a:invGamma/>
                </a:srgbClr>
              </a:gs>
              <a:gs pos="100000">
                <a:srgbClr val="993366"/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7163"/>
            <a:ext cx="7772400" cy="611187"/>
          </a:xfrm>
        </p:spPr>
        <p:txBody>
          <a:bodyPr/>
          <a:lstStyle/>
          <a:p>
            <a:pPr>
              <a:defRPr/>
            </a:pPr>
            <a:r>
              <a:rPr lang="en-US"/>
              <a:t>Continuous Probability Distributions (cont.)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690563" y="1122363"/>
            <a:ext cx="7772400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0DB10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continuous random variable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assume any value in an interval on the real line or in a collection of intervals.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704850" y="2806700"/>
            <a:ext cx="7772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0DB10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It is not possible to talk about the probability of the random variable assuming a particular value.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735013" y="4129088"/>
            <a:ext cx="7772400" cy="80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F0DB10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Instead, we talk about the probability of the random variable assuming a value within a given interval.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/>
      <p:bldP spid="122884" grpId="0" autoUpdateAnimBg="0"/>
      <p:bldP spid="1228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690563" y="144463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Continuous Probability Distributions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690563" y="1122363"/>
            <a:ext cx="7772400" cy="5067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probability of the random variable assuming a value within some given interval from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to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defined to be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area under the graph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probability density function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between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and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x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6713" y="3000375"/>
            <a:ext cx="3028950" cy="2601913"/>
            <a:chOff x="240" y="1908"/>
            <a:chExt cx="1908" cy="1639"/>
          </a:xfrm>
        </p:grpSpPr>
        <p:sp>
          <p:nvSpPr>
            <p:cNvPr id="23591" name="AutoShape 6"/>
            <p:cNvSpPr>
              <a:spLocks noChangeArrowheads="1"/>
            </p:cNvSpPr>
            <p:nvPr/>
          </p:nvSpPr>
          <p:spPr bwMode="auto">
            <a:xfrm>
              <a:off x="240" y="1908"/>
              <a:ext cx="1908" cy="163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465" y="2327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330" y="2055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i="1">
                  <a:latin typeface="Book Antiqua" pitchFamily="18" charset="0"/>
                </a:rPr>
                <a:t>f </a:t>
              </a:r>
              <a:r>
                <a:rPr lang="en-US">
                  <a:latin typeface="Book Antiqua" pitchFamily="18" charset="0"/>
                </a:rPr>
                <a:t>(</a:t>
              </a:r>
              <a:r>
                <a:rPr lang="en-US" i="1">
                  <a:latin typeface="Book Antiqua" pitchFamily="18" charset="0"/>
                </a:rPr>
                <a:t>x</a:t>
              </a:r>
              <a:r>
                <a:rPr lang="en-US">
                  <a:latin typeface="Book Antiqua" pitchFamily="18" charset="0"/>
                </a:rPr>
                <a:t>)</a:t>
              </a:r>
            </a:p>
          </p:txBody>
        </p:sp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1812" y="3074"/>
              <a:ext cx="24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 i="1">
                  <a:latin typeface="Book Antiqua" pitchFamily="18" charset="0"/>
                </a:rPr>
                <a:t> </a:t>
              </a:r>
              <a:r>
                <a:rPr lang="en-US" i="1">
                  <a:latin typeface="Book Antiqua" pitchFamily="18" charset="0"/>
                </a:rPr>
                <a:t>x</a:t>
              </a:r>
            </a:p>
          </p:txBody>
        </p:sp>
        <p:sp>
          <p:nvSpPr>
            <p:cNvPr id="23595" name="Freeform 10"/>
            <p:cNvSpPr>
              <a:spLocks/>
            </p:cNvSpPr>
            <p:nvPr/>
          </p:nvSpPr>
          <p:spPr bwMode="auto">
            <a:xfrm>
              <a:off x="637" y="2940"/>
              <a:ext cx="1041" cy="303"/>
            </a:xfrm>
            <a:custGeom>
              <a:avLst/>
              <a:gdLst>
                <a:gd name="T0" fmla="*/ 0 w 528"/>
                <a:gd name="T1" fmla="*/ 528 h 528"/>
                <a:gd name="T2" fmla="*/ 12 w 528"/>
                <a:gd name="T3" fmla="*/ 0 h 528"/>
                <a:gd name="T4" fmla="*/ 528 w 528"/>
                <a:gd name="T5" fmla="*/ 0 h 528"/>
                <a:gd name="T6" fmla="*/ 528 w 528"/>
                <a:gd name="T7" fmla="*/ 528 h 528"/>
                <a:gd name="T8" fmla="*/ 0 w 528"/>
                <a:gd name="T9" fmla="*/ 528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528"/>
                <a:gd name="T17" fmla="*/ 528 w 52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528">
                  <a:moveTo>
                    <a:pt x="0" y="528"/>
                  </a:moveTo>
                  <a:lnTo>
                    <a:pt x="12" y="0"/>
                  </a:lnTo>
                  <a:lnTo>
                    <a:pt x="528" y="0"/>
                  </a:lnTo>
                  <a:lnTo>
                    <a:pt x="528" y="528"/>
                  </a:lnTo>
                  <a:lnTo>
                    <a:pt x="0" y="528"/>
                  </a:lnTo>
                </a:path>
              </a:pathLst>
            </a:custGeom>
            <a:gradFill rotWithShape="0">
              <a:gsLst>
                <a:gs pos="0">
                  <a:srgbClr val="47182F"/>
                </a:gs>
                <a:gs pos="50000">
                  <a:srgbClr val="993366"/>
                </a:gs>
                <a:gs pos="100000">
                  <a:srgbClr val="47182F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1678" y="2937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97" name="Line 12"/>
            <p:cNvSpPr>
              <a:spLocks noChangeShapeType="1"/>
            </p:cNvSpPr>
            <p:nvPr/>
          </p:nvSpPr>
          <p:spPr bwMode="auto">
            <a:xfrm flipV="1">
              <a:off x="655" y="2937"/>
              <a:ext cx="1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652" y="2939"/>
              <a:ext cx="0" cy="3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942" name="Text Box 14"/>
            <p:cNvSpPr txBox="1">
              <a:spLocks noChangeArrowheads="1"/>
            </p:cNvSpPr>
            <p:nvPr/>
          </p:nvSpPr>
          <p:spPr bwMode="auto">
            <a:xfrm>
              <a:off x="821" y="1944"/>
              <a:ext cx="786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Uniform</a:t>
              </a:r>
            </a:p>
          </p:txBody>
        </p:sp>
        <p:sp>
          <p:nvSpPr>
            <p:cNvPr id="23600" name="Rectangle 15"/>
            <p:cNvSpPr>
              <a:spLocks noChangeArrowheads="1"/>
            </p:cNvSpPr>
            <p:nvPr/>
          </p:nvSpPr>
          <p:spPr bwMode="auto">
            <a:xfrm>
              <a:off x="837" y="2946"/>
              <a:ext cx="264" cy="294"/>
            </a:xfrm>
            <a:prstGeom prst="rect">
              <a:avLst/>
            </a:prstGeom>
            <a:gradFill rotWithShape="0">
              <a:gsLst>
                <a:gs pos="0">
                  <a:srgbClr val="2F7676"/>
                </a:gs>
                <a:gs pos="50000">
                  <a:srgbClr val="66FFFF"/>
                </a:gs>
                <a:gs pos="100000">
                  <a:srgbClr val="2F7676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Line 16"/>
            <p:cNvSpPr>
              <a:spLocks noChangeShapeType="1"/>
            </p:cNvSpPr>
            <p:nvPr/>
          </p:nvSpPr>
          <p:spPr bwMode="auto">
            <a:xfrm>
              <a:off x="1101" y="2943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Line 17"/>
            <p:cNvSpPr>
              <a:spLocks noChangeShapeType="1"/>
            </p:cNvSpPr>
            <p:nvPr/>
          </p:nvSpPr>
          <p:spPr bwMode="auto">
            <a:xfrm>
              <a:off x="831" y="2943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46" name="Rectangle 18"/>
            <p:cNvSpPr>
              <a:spLocks noChangeArrowheads="1"/>
            </p:cNvSpPr>
            <p:nvPr/>
          </p:nvSpPr>
          <p:spPr bwMode="auto">
            <a:xfrm>
              <a:off x="669" y="3203"/>
              <a:ext cx="28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 i="1"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sp>
          <p:nvSpPr>
            <p:cNvPr id="124947" name="Rectangle 19"/>
            <p:cNvSpPr>
              <a:spLocks noChangeArrowheads="1"/>
            </p:cNvSpPr>
            <p:nvPr/>
          </p:nvSpPr>
          <p:spPr bwMode="auto">
            <a:xfrm>
              <a:off x="939" y="3203"/>
              <a:ext cx="28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 i="1"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2</a:t>
              </a:r>
            </a:p>
          </p:txBody>
        </p:sp>
        <p:sp>
          <p:nvSpPr>
            <p:cNvPr id="124948" name="Line 20"/>
            <p:cNvSpPr>
              <a:spLocks noChangeShapeType="1"/>
            </p:cNvSpPr>
            <p:nvPr/>
          </p:nvSpPr>
          <p:spPr bwMode="auto">
            <a:xfrm>
              <a:off x="467" y="3240"/>
              <a:ext cx="14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14700" y="3638550"/>
            <a:ext cx="3028950" cy="2616200"/>
            <a:chOff x="2088" y="2472"/>
            <a:chExt cx="1908" cy="1648"/>
          </a:xfrm>
        </p:grpSpPr>
        <p:sp>
          <p:nvSpPr>
            <p:cNvPr id="23576" name="AutoShape 22"/>
            <p:cNvSpPr>
              <a:spLocks noChangeArrowheads="1"/>
            </p:cNvSpPr>
            <p:nvPr/>
          </p:nvSpPr>
          <p:spPr bwMode="auto">
            <a:xfrm>
              <a:off x="2088" y="2472"/>
              <a:ext cx="1908" cy="1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1" name="Line 23"/>
            <p:cNvSpPr>
              <a:spLocks noChangeShapeType="1"/>
            </p:cNvSpPr>
            <p:nvPr/>
          </p:nvSpPr>
          <p:spPr bwMode="auto">
            <a:xfrm>
              <a:off x="2331" y="3800"/>
              <a:ext cx="13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952" name="Rectangle 24"/>
            <p:cNvSpPr>
              <a:spLocks noChangeArrowheads="1"/>
            </p:cNvSpPr>
            <p:nvPr/>
          </p:nvSpPr>
          <p:spPr bwMode="auto">
            <a:xfrm>
              <a:off x="3723" y="3673"/>
              <a:ext cx="150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defTabSz="330200"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 flipH="1" flipV="1">
              <a:off x="2327" y="2851"/>
              <a:ext cx="0" cy="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954" name="Rectangle 26"/>
            <p:cNvSpPr>
              <a:spLocks noChangeArrowheads="1"/>
            </p:cNvSpPr>
            <p:nvPr/>
          </p:nvSpPr>
          <p:spPr bwMode="auto">
            <a:xfrm>
              <a:off x="2188" y="2616"/>
              <a:ext cx="340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defTabSz="330200"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f 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23581" name="Freeform 27"/>
            <p:cNvSpPr>
              <a:spLocks/>
            </p:cNvSpPr>
            <p:nvPr/>
          </p:nvSpPr>
          <p:spPr bwMode="auto">
            <a:xfrm>
              <a:off x="2446" y="2906"/>
              <a:ext cx="1113" cy="896"/>
            </a:xfrm>
            <a:custGeom>
              <a:avLst/>
              <a:gdLst>
                <a:gd name="T0" fmla="*/ 1209 w 2480"/>
                <a:gd name="T1" fmla="*/ 12 h 1173"/>
                <a:gd name="T2" fmla="*/ 1132 w 2480"/>
                <a:gd name="T3" fmla="*/ 66 h 1173"/>
                <a:gd name="T4" fmla="*/ 1082 w 2480"/>
                <a:gd name="T5" fmla="*/ 131 h 1173"/>
                <a:gd name="T6" fmla="*/ 1040 w 2480"/>
                <a:gd name="T7" fmla="*/ 197 h 1173"/>
                <a:gd name="T8" fmla="*/ 1003 w 2480"/>
                <a:gd name="T9" fmla="*/ 262 h 1173"/>
                <a:gd name="T10" fmla="*/ 975 w 2480"/>
                <a:gd name="T11" fmla="*/ 320 h 1173"/>
                <a:gd name="T12" fmla="*/ 941 w 2480"/>
                <a:gd name="T13" fmla="*/ 395 h 1173"/>
                <a:gd name="T14" fmla="*/ 910 w 2480"/>
                <a:gd name="T15" fmla="*/ 462 h 1173"/>
                <a:gd name="T16" fmla="*/ 881 w 2480"/>
                <a:gd name="T17" fmla="*/ 528 h 1173"/>
                <a:gd name="T18" fmla="*/ 856 w 2480"/>
                <a:gd name="T19" fmla="*/ 591 h 1173"/>
                <a:gd name="T20" fmla="*/ 826 w 2480"/>
                <a:gd name="T21" fmla="*/ 663 h 1173"/>
                <a:gd name="T22" fmla="*/ 796 w 2480"/>
                <a:gd name="T23" fmla="*/ 727 h 1173"/>
                <a:gd name="T24" fmla="*/ 765 w 2480"/>
                <a:gd name="T25" fmla="*/ 790 h 1173"/>
                <a:gd name="T26" fmla="*/ 717 w 2480"/>
                <a:gd name="T27" fmla="*/ 862 h 1173"/>
                <a:gd name="T28" fmla="*/ 653 w 2480"/>
                <a:gd name="T29" fmla="*/ 932 h 1173"/>
                <a:gd name="T30" fmla="*/ 592 w 2480"/>
                <a:gd name="T31" fmla="*/ 981 h 1173"/>
                <a:gd name="T32" fmla="*/ 506 w 2480"/>
                <a:gd name="T33" fmla="*/ 1031 h 1173"/>
                <a:gd name="T34" fmla="*/ 423 w 2480"/>
                <a:gd name="T35" fmla="*/ 1063 h 1173"/>
                <a:gd name="T36" fmla="*/ 333 w 2480"/>
                <a:gd name="T37" fmla="*/ 1089 h 1173"/>
                <a:gd name="T38" fmla="*/ 258 w 2480"/>
                <a:gd name="T39" fmla="*/ 1108 h 1173"/>
                <a:gd name="T40" fmla="*/ 155 w 2480"/>
                <a:gd name="T41" fmla="*/ 1129 h 1173"/>
                <a:gd name="T42" fmla="*/ 54 w 2480"/>
                <a:gd name="T43" fmla="*/ 1146 h 1173"/>
                <a:gd name="T44" fmla="*/ 2480 w 2480"/>
                <a:gd name="T45" fmla="*/ 1170 h 1173"/>
                <a:gd name="T46" fmla="*/ 2395 w 2480"/>
                <a:gd name="T47" fmla="*/ 1143 h 1173"/>
                <a:gd name="T48" fmla="*/ 2341 w 2480"/>
                <a:gd name="T49" fmla="*/ 1132 h 1173"/>
                <a:gd name="T50" fmla="*/ 2224 w 2480"/>
                <a:gd name="T51" fmla="*/ 1104 h 1173"/>
                <a:gd name="T52" fmla="*/ 2118 w 2480"/>
                <a:gd name="T53" fmla="*/ 1071 h 1173"/>
                <a:gd name="T54" fmla="*/ 2011 w 2480"/>
                <a:gd name="T55" fmla="*/ 1029 h 1173"/>
                <a:gd name="T56" fmla="*/ 1980 w 2480"/>
                <a:gd name="T57" fmla="*/ 1013 h 1173"/>
                <a:gd name="T58" fmla="*/ 1914 w 2480"/>
                <a:gd name="T59" fmla="*/ 969 h 1173"/>
                <a:gd name="T60" fmla="*/ 1859 w 2480"/>
                <a:gd name="T61" fmla="*/ 915 h 1173"/>
                <a:gd name="T62" fmla="*/ 1801 w 2480"/>
                <a:gd name="T63" fmla="*/ 845 h 1173"/>
                <a:gd name="T64" fmla="*/ 1765 w 2480"/>
                <a:gd name="T65" fmla="*/ 792 h 1173"/>
                <a:gd name="T66" fmla="*/ 1735 w 2480"/>
                <a:gd name="T67" fmla="*/ 729 h 1173"/>
                <a:gd name="T68" fmla="*/ 1710 w 2480"/>
                <a:gd name="T69" fmla="*/ 674 h 1173"/>
                <a:gd name="T70" fmla="*/ 1686 w 2480"/>
                <a:gd name="T71" fmla="*/ 619 h 1173"/>
                <a:gd name="T72" fmla="*/ 1651 w 2480"/>
                <a:gd name="T73" fmla="*/ 546 h 1173"/>
                <a:gd name="T74" fmla="*/ 1618 w 2480"/>
                <a:gd name="T75" fmla="*/ 476 h 1173"/>
                <a:gd name="T76" fmla="*/ 1580 w 2480"/>
                <a:gd name="T77" fmla="*/ 397 h 1173"/>
                <a:gd name="T78" fmla="*/ 1543 w 2480"/>
                <a:gd name="T79" fmla="*/ 322 h 1173"/>
                <a:gd name="T80" fmla="*/ 1506 w 2480"/>
                <a:gd name="T81" fmla="*/ 251 h 1173"/>
                <a:gd name="T82" fmla="*/ 1479 w 2480"/>
                <a:gd name="T83" fmla="*/ 203 h 1173"/>
                <a:gd name="T84" fmla="*/ 1449 w 2480"/>
                <a:gd name="T85" fmla="*/ 150 h 1173"/>
                <a:gd name="T86" fmla="*/ 1423 w 2480"/>
                <a:gd name="T87" fmla="*/ 114 h 1173"/>
                <a:gd name="T88" fmla="*/ 1407 w 2480"/>
                <a:gd name="T89" fmla="*/ 95 h 1173"/>
                <a:gd name="T90" fmla="*/ 1378 w 2480"/>
                <a:gd name="T91" fmla="*/ 62 h 1173"/>
                <a:gd name="T92" fmla="*/ 1341 w 2480"/>
                <a:gd name="T93" fmla="*/ 30 h 1173"/>
                <a:gd name="T94" fmla="*/ 1286 w 2480"/>
                <a:gd name="T95" fmla="*/ 4 h 1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80"/>
                <a:gd name="T145" fmla="*/ 0 h 1173"/>
                <a:gd name="T146" fmla="*/ 2480 w 2480"/>
                <a:gd name="T147" fmla="*/ 1173 h 11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gradFill rotWithShape="0">
              <a:gsLst>
                <a:gs pos="0">
                  <a:srgbClr val="993366"/>
                </a:gs>
                <a:gs pos="50000">
                  <a:srgbClr val="47182F"/>
                </a:gs>
                <a:gs pos="100000">
                  <a:srgbClr val="993366"/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56" name="Text Box 28"/>
            <p:cNvSpPr txBox="1">
              <a:spLocks noChangeArrowheads="1"/>
            </p:cNvSpPr>
            <p:nvPr/>
          </p:nvSpPr>
          <p:spPr bwMode="auto">
            <a:xfrm>
              <a:off x="2664" y="2508"/>
              <a:ext cx="72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Normal</a:t>
              </a:r>
            </a:p>
          </p:txBody>
        </p:sp>
        <p:sp>
          <p:nvSpPr>
            <p:cNvPr id="124957" name="Rectangle 29"/>
            <p:cNvSpPr>
              <a:spLocks noChangeArrowheads="1"/>
            </p:cNvSpPr>
            <p:nvPr/>
          </p:nvSpPr>
          <p:spPr bwMode="auto">
            <a:xfrm>
              <a:off x="2988" y="3776"/>
              <a:ext cx="28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 i="1"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sp>
          <p:nvSpPr>
            <p:cNvPr id="124958" name="Rectangle 30"/>
            <p:cNvSpPr>
              <a:spLocks noChangeArrowheads="1"/>
            </p:cNvSpPr>
            <p:nvPr/>
          </p:nvSpPr>
          <p:spPr bwMode="auto">
            <a:xfrm>
              <a:off x="3192" y="3776"/>
              <a:ext cx="28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 i="1"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2</a:t>
              </a:r>
            </a:p>
          </p:txBody>
        </p:sp>
        <p:grpSp>
          <p:nvGrpSpPr>
            <p:cNvPr id="23585" name="Group 31"/>
            <p:cNvGrpSpPr>
              <a:grpSpLocks/>
            </p:cNvGrpSpPr>
            <p:nvPr/>
          </p:nvGrpSpPr>
          <p:grpSpPr bwMode="auto">
            <a:xfrm>
              <a:off x="3153" y="3171"/>
              <a:ext cx="373" cy="623"/>
              <a:chOff x="3153" y="3177"/>
              <a:chExt cx="373" cy="623"/>
            </a:xfrm>
          </p:grpSpPr>
          <p:sp>
            <p:nvSpPr>
              <p:cNvPr id="23589" name="Freeform 32"/>
              <p:cNvSpPr>
                <a:spLocks/>
              </p:cNvSpPr>
              <p:nvPr/>
            </p:nvSpPr>
            <p:spPr bwMode="auto">
              <a:xfrm>
                <a:off x="3153" y="3177"/>
                <a:ext cx="373" cy="622"/>
              </a:xfrm>
              <a:custGeom>
                <a:avLst/>
                <a:gdLst>
                  <a:gd name="T0" fmla="*/ 6 w 1091"/>
                  <a:gd name="T1" fmla="*/ 0 h 1362"/>
                  <a:gd name="T2" fmla="*/ 12 w 1091"/>
                  <a:gd name="T3" fmla="*/ 24 h 1362"/>
                  <a:gd name="T4" fmla="*/ 23 w 1091"/>
                  <a:gd name="T5" fmla="*/ 58 h 1362"/>
                  <a:gd name="T6" fmla="*/ 37 w 1091"/>
                  <a:gd name="T7" fmla="*/ 104 h 1362"/>
                  <a:gd name="T8" fmla="*/ 49 w 1091"/>
                  <a:gd name="T9" fmla="*/ 136 h 1362"/>
                  <a:gd name="T10" fmla="*/ 59 w 1091"/>
                  <a:gd name="T11" fmla="*/ 174 h 1362"/>
                  <a:gd name="T12" fmla="*/ 71 w 1091"/>
                  <a:gd name="T13" fmla="*/ 212 h 1362"/>
                  <a:gd name="T14" fmla="*/ 84 w 1091"/>
                  <a:gd name="T15" fmla="*/ 246 h 1362"/>
                  <a:gd name="T16" fmla="*/ 87 w 1091"/>
                  <a:gd name="T17" fmla="*/ 284 h 1362"/>
                  <a:gd name="T18" fmla="*/ 99 w 1091"/>
                  <a:gd name="T19" fmla="*/ 316 h 1362"/>
                  <a:gd name="T20" fmla="*/ 108 w 1091"/>
                  <a:gd name="T21" fmla="*/ 354 h 1362"/>
                  <a:gd name="T22" fmla="*/ 120 w 1091"/>
                  <a:gd name="T23" fmla="*/ 390 h 1362"/>
                  <a:gd name="T24" fmla="*/ 125 w 1091"/>
                  <a:gd name="T25" fmla="*/ 424 h 1362"/>
                  <a:gd name="T26" fmla="*/ 139 w 1091"/>
                  <a:gd name="T27" fmla="*/ 462 h 1362"/>
                  <a:gd name="T28" fmla="*/ 149 w 1091"/>
                  <a:gd name="T29" fmla="*/ 498 h 1362"/>
                  <a:gd name="T30" fmla="*/ 161 w 1091"/>
                  <a:gd name="T31" fmla="*/ 534 h 1362"/>
                  <a:gd name="T32" fmla="*/ 175 w 1091"/>
                  <a:gd name="T33" fmla="*/ 572 h 1362"/>
                  <a:gd name="T34" fmla="*/ 189 w 1091"/>
                  <a:gd name="T35" fmla="*/ 606 h 1362"/>
                  <a:gd name="T36" fmla="*/ 204 w 1091"/>
                  <a:gd name="T37" fmla="*/ 642 h 1362"/>
                  <a:gd name="T38" fmla="*/ 216 w 1091"/>
                  <a:gd name="T39" fmla="*/ 678 h 1362"/>
                  <a:gd name="T40" fmla="*/ 231 w 1091"/>
                  <a:gd name="T41" fmla="*/ 712 h 1362"/>
                  <a:gd name="T42" fmla="*/ 252 w 1091"/>
                  <a:gd name="T43" fmla="*/ 750 h 1362"/>
                  <a:gd name="T44" fmla="*/ 264 w 1091"/>
                  <a:gd name="T45" fmla="*/ 786 h 1362"/>
                  <a:gd name="T46" fmla="*/ 287 w 1091"/>
                  <a:gd name="T47" fmla="*/ 824 h 1362"/>
                  <a:gd name="T48" fmla="*/ 301 w 1091"/>
                  <a:gd name="T49" fmla="*/ 854 h 1362"/>
                  <a:gd name="T50" fmla="*/ 321 w 1091"/>
                  <a:gd name="T51" fmla="*/ 886 h 1362"/>
                  <a:gd name="T52" fmla="*/ 343 w 1091"/>
                  <a:gd name="T53" fmla="*/ 918 h 1362"/>
                  <a:gd name="T54" fmla="*/ 363 w 1091"/>
                  <a:gd name="T55" fmla="*/ 946 h 1362"/>
                  <a:gd name="T56" fmla="*/ 383 w 1091"/>
                  <a:gd name="T57" fmla="*/ 978 h 1362"/>
                  <a:gd name="T58" fmla="*/ 407 w 1091"/>
                  <a:gd name="T59" fmla="*/ 1004 h 1362"/>
                  <a:gd name="T60" fmla="*/ 435 w 1091"/>
                  <a:gd name="T61" fmla="*/ 1034 h 1362"/>
                  <a:gd name="T62" fmla="*/ 465 w 1091"/>
                  <a:gd name="T63" fmla="*/ 1068 h 1362"/>
                  <a:gd name="T64" fmla="*/ 504 w 1091"/>
                  <a:gd name="T65" fmla="*/ 1098 h 1362"/>
                  <a:gd name="T66" fmla="*/ 528 w 1091"/>
                  <a:gd name="T67" fmla="*/ 1110 h 1362"/>
                  <a:gd name="T68" fmla="*/ 559 w 1091"/>
                  <a:gd name="T69" fmla="*/ 1130 h 1362"/>
                  <a:gd name="T70" fmla="*/ 593 w 1091"/>
                  <a:gd name="T71" fmla="*/ 1148 h 1362"/>
                  <a:gd name="T72" fmla="*/ 633 w 1091"/>
                  <a:gd name="T73" fmla="*/ 1168 h 1362"/>
                  <a:gd name="T74" fmla="*/ 675 w 1091"/>
                  <a:gd name="T75" fmla="*/ 1188 h 1362"/>
                  <a:gd name="T76" fmla="*/ 709 w 1091"/>
                  <a:gd name="T77" fmla="*/ 1202 h 1362"/>
                  <a:gd name="T78" fmla="*/ 741 w 1091"/>
                  <a:gd name="T79" fmla="*/ 1216 h 1362"/>
                  <a:gd name="T80" fmla="*/ 771 w 1091"/>
                  <a:gd name="T81" fmla="*/ 1226 h 1362"/>
                  <a:gd name="T82" fmla="*/ 803 w 1091"/>
                  <a:gd name="T83" fmla="*/ 1236 h 1362"/>
                  <a:gd name="T84" fmla="*/ 845 w 1091"/>
                  <a:gd name="T85" fmla="*/ 1250 h 1362"/>
                  <a:gd name="T86" fmla="*/ 825 w 1091"/>
                  <a:gd name="T87" fmla="*/ 1244 h 1362"/>
                  <a:gd name="T88" fmla="*/ 867 w 1091"/>
                  <a:gd name="T89" fmla="*/ 1258 h 1362"/>
                  <a:gd name="T90" fmla="*/ 899 w 1091"/>
                  <a:gd name="T91" fmla="*/ 1270 h 1362"/>
                  <a:gd name="T92" fmla="*/ 954 w 1091"/>
                  <a:gd name="T93" fmla="*/ 1290 h 1362"/>
                  <a:gd name="T94" fmla="*/ 1038 w 1091"/>
                  <a:gd name="T95" fmla="*/ 1308 h 1362"/>
                  <a:gd name="T96" fmla="*/ 1086 w 1091"/>
                  <a:gd name="T97" fmla="*/ 1320 h 1362"/>
                  <a:gd name="T98" fmla="*/ 1087 w 1091"/>
                  <a:gd name="T99" fmla="*/ 1336 h 1362"/>
                  <a:gd name="T100" fmla="*/ 1091 w 1091"/>
                  <a:gd name="T101" fmla="*/ 1356 h 1362"/>
                  <a:gd name="T102" fmla="*/ 0 w 1091"/>
                  <a:gd name="T103" fmla="*/ 1362 h 1362"/>
                  <a:gd name="T104" fmla="*/ 6 w 1091"/>
                  <a:gd name="T105" fmla="*/ 0 h 136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91"/>
                  <a:gd name="T160" fmla="*/ 0 h 1362"/>
                  <a:gd name="T161" fmla="*/ 1091 w 1091"/>
                  <a:gd name="T162" fmla="*/ 1362 h 136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91" h="1362">
                    <a:moveTo>
                      <a:pt x="6" y="0"/>
                    </a:moveTo>
                    <a:lnTo>
                      <a:pt x="12" y="24"/>
                    </a:lnTo>
                    <a:lnTo>
                      <a:pt x="23" y="58"/>
                    </a:lnTo>
                    <a:lnTo>
                      <a:pt x="37" y="104"/>
                    </a:lnTo>
                    <a:lnTo>
                      <a:pt x="49" y="136"/>
                    </a:lnTo>
                    <a:lnTo>
                      <a:pt x="59" y="174"/>
                    </a:lnTo>
                    <a:lnTo>
                      <a:pt x="71" y="212"/>
                    </a:lnTo>
                    <a:lnTo>
                      <a:pt x="84" y="246"/>
                    </a:lnTo>
                    <a:lnTo>
                      <a:pt x="87" y="284"/>
                    </a:lnTo>
                    <a:lnTo>
                      <a:pt x="99" y="316"/>
                    </a:lnTo>
                    <a:lnTo>
                      <a:pt x="108" y="354"/>
                    </a:lnTo>
                    <a:lnTo>
                      <a:pt x="120" y="390"/>
                    </a:lnTo>
                    <a:lnTo>
                      <a:pt x="125" y="424"/>
                    </a:lnTo>
                    <a:lnTo>
                      <a:pt x="139" y="462"/>
                    </a:lnTo>
                    <a:lnTo>
                      <a:pt x="149" y="498"/>
                    </a:lnTo>
                    <a:lnTo>
                      <a:pt x="161" y="534"/>
                    </a:lnTo>
                    <a:lnTo>
                      <a:pt x="175" y="572"/>
                    </a:lnTo>
                    <a:lnTo>
                      <a:pt x="189" y="606"/>
                    </a:lnTo>
                    <a:lnTo>
                      <a:pt x="204" y="642"/>
                    </a:lnTo>
                    <a:lnTo>
                      <a:pt x="216" y="678"/>
                    </a:lnTo>
                    <a:lnTo>
                      <a:pt x="231" y="712"/>
                    </a:lnTo>
                    <a:lnTo>
                      <a:pt x="252" y="750"/>
                    </a:lnTo>
                    <a:lnTo>
                      <a:pt x="264" y="786"/>
                    </a:lnTo>
                    <a:lnTo>
                      <a:pt x="287" y="824"/>
                    </a:lnTo>
                    <a:lnTo>
                      <a:pt x="301" y="854"/>
                    </a:lnTo>
                    <a:lnTo>
                      <a:pt x="321" y="886"/>
                    </a:lnTo>
                    <a:lnTo>
                      <a:pt x="343" y="918"/>
                    </a:lnTo>
                    <a:lnTo>
                      <a:pt x="363" y="946"/>
                    </a:lnTo>
                    <a:lnTo>
                      <a:pt x="383" y="978"/>
                    </a:lnTo>
                    <a:lnTo>
                      <a:pt x="407" y="1004"/>
                    </a:lnTo>
                    <a:lnTo>
                      <a:pt x="435" y="1034"/>
                    </a:lnTo>
                    <a:lnTo>
                      <a:pt x="465" y="1068"/>
                    </a:lnTo>
                    <a:lnTo>
                      <a:pt x="504" y="1098"/>
                    </a:lnTo>
                    <a:lnTo>
                      <a:pt x="528" y="1110"/>
                    </a:lnTo>
                    <a:lnTo>
                      <a:pt x="559" y="1130"/>
                    </a:lnTo>
                    <a:lnTo>
                      <a:pt x="593" y="1148"/>
                    </a:lnTo>
                    <a:lnTo>
                      <a:pt x="633" y="1168"/>
                    </a:lnTo>
                    <a:lnTo>
                      <a:pt x="675" y="1188"/>
                    </a:lnTo>
                    <a:lnTo>
                      <a:pt x="709" y="1202"/>
                    </a:lnTo>
                    <a:lnTo>
                      <a:pt x="741" y="1216"/>
                    </a:lnTo>
                    <a:lnTo>
                      <a:pt x="771" y="1226"/>
                    </a:lnTo>
                    <a:lnTo>
                      <a:pt x="803" y="1236"/>
                    </a:lnTo>
                    <a:lnTo>
                      <a:pt x="845" y="1250"/>
                    </a:lnTo>
                    <a:lnTo>
                      <a:pt x="825" y="1244"/>
                    </a:lnTo>
                    <a:lnTo>
                      <a:pt x="867" y="1258"/>
                    </a:lnTo>
                    <a:lnTo>
                      <a:pt x="899" y="1270"/>
                    </a:lnTo>
                    <a:lnTo>
                      <a:pt x="954" y="1290"/>
                    </a:lnTo>
                    <a:lnTo>
                      <a:pt x="1038" y="1308"/>
                    </a:lnTo>
                    <a:lnTo>
                      <a:pt x="1086" y="1320"/>
                    </a:lnTo>
                    <a:lnTo>
                      <a:pt x="1087" y="1336"/>
                    </a:lnTo>
                    <a:lnTo>
                      <a:pt x="1091" y="1356"/>
                    </a:lnTo>
                    <a:lnTo>
                      <a:pt x="0" y="1362"/>
                    </a:lnTo>
                    <a:lnTo>
                      <a:pt x="6" y="0"/>
                    </a:lnTo>
                  </a:path>
                </a:pathLst>
              </a:custGeom>
              <a:gradFill rotWithShape="0">
                <a:gsLst>
                  <a:gs pos="0">
                    <a:srgbClr val="185E5E"/>
                  </a:gs>
                  <a:gs pos="50000">
                    <a:srgbClr val="33CCCC"/>
                  </a:gs>
                  <a:gs pos="100000">
                    <a:srgbClr val="185E5E"/>
                  </a:gs>
                </a:gsLst>
                <a:lin ang="0" scaled="1"/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0" name="Freeform 33"/>
              <p:cNvSpPr>
                <a:spLocks/>
              </p:cNvSpPr>
              <p:nvPr/>
            </p:nvSpPr>
            <p:spPr bwMode="auto">
              <a:xfrm>
                <a:off x="3340" y="3688"/>
                <a:ext cx="184" cy="112"/>
              </a:xfrm>
              <a:custGeom>
                <a:avLst/>
                <a:gdLst>
                  <a:gd name="T0" fmla="*/ 0 w 448"/>
                  <a:gd name="T1" fmla="*/ 0 h 202"/>
                  <a:gd name="T2" fmla="*/ 2 w 448"/>
                  <a:gd name="T3" fmla="*/ 26 h 202"/>
                  <a:gd name="T4" fmla="*/ 2 w 448"/>
                  <a:gd name="T5" fmla="*/ 50 h 202"/>
                  <a:gd name="T6" fmla="*/ 2 w 448"/>
                  <a:gd name="T7" fmla="*/ 80 h 202"/>
                  <a:gd name="T8" fmla="*/ 0 w 448"/>
                  <a:gd name="T9" fmla="*/ 106 h 202"/>
                  <a:gd name="T10" fmla="*/ 0 w 448"/>
                  <a:gd name="T11" fmla="*/ 130 h 202"/>
                  <a:gd name="T12" fmla="*/ 0 w 448"/>
                  <a:gd name="T13" fmla="*/ 154 h 202"/>
                  <a:gd name="T14" fmla="*/ 0 w 448"/>
                  <a:gd name="T15" fmla="*/ 178 h 202"/>
                  <a:gd name="T16" fmla="*/ 0 w 448"/>
                  <a:gd name="T17" fmla="*/ 202 h 202"/>
                  <a:gd name="T18" fmla="*/ 448 w 448"/>
                  <a:gd name="T19" fmla="*/ 202 h 202"/>
                  <a:gd name="T20" fmla="*/ 446 w 448"/>
                  <a:gd name="T21" fmla="*/ 176 h 202"/>
                  <a:gd name="T22" fmla="*/ 436 w 448"/>
                  <a:gd name="T23" fmla="*/ 156 h 202"/>
                  <a:gd name="T24" fmla="*/ 424 w 448"/>
                  <a:gd name="T25" fmla="*/ 154 h 202"/>
                  <a:gd name="T26" fmla="*/ 396 w 448"/>
                  <a:gd name="T27" fmla="*/ 146 h 202"/>
                  <a:gd name="T28" fmla="*/ 372 w 448"/>
                  <a:gd name="T29" fmla="*/ 138 h 202"/>
                  <a:gd name="T30" fmla="*/ 348 w 448"/>
                  <a:gd name="T31" fmla="*/ 134 h 202"/>
                  <a:gd name="T32" fmla="*/ 324 w 448"/>
                  <a:gd name="T33" fmla="*/ 128 h 202"/>
                  <a:gd name="T34" fmla="*/ 302 w 448"/>
                  <a:gd name="T35" fmla="*/ 120 h 202"/>
                  <a:gd name="T36" fmla="*/ 282 w 448"/>
                  <a:gd name="T37" fmla="*/ 116 h 202"/>
                  <a:gd name="T38" fmla="*/ 260 w 448"/>
                  <a:gd name="T39" fmla="*/ 106 h 202"/>
                  <a:gd name="T40" fmla="*/ 238 w 448"/>
                  <a:gd name="T41" fmla="*/ 98 h 202"/>
                  <a:gd name="T42" fmla="*/ 212 w 448"/>
                  <a:gd name="T43" fmla="*/ 92 h 202"/>
                  <a:gd name="T44" fmla="*/ 184 w 448"/>
                  <a:gd name="T45" fmla="*/ 84 h 202"/>
                  <a:gd name="T46" fmla="*/ 166 w 448"/>
                  <a:gd name="T47" fmla="*/ 74 h 202"/>
                  <a:gd name="T48" fmla="*/ 144 w 448"/>
                  <a:gd name="T49" fmla="*/ 66 h 202"/>
                  <a:gd name="T50" fmla="*/ 114 w 448"/>
                  <a:gd name="T51" fmla="*/ 52 h 202"/>
                  <a:gd name="T52" fmla="*/ 90 w 448"/>
                  <a:gd name="T53" fmla="*/ 48 h 202"/>
                  <a:gd name="T54" fmla="*/ 68 w 448"/>
                  <a:gd name="T55" fmla="*/ 38 h 202"/>
                  <a:gd name="T56" fmla="*/ 46 w 448"/>
                  <a:gd name="T57" fmla="*/ 28 h 202"/>
                  <a:gd name="T58" fmla="*/ 26 w 448"/>
                  <a:gd name="T59" fmla="*/ 16 h 202"/>
                  <a:gd name="T60" fmla="*/ 0 w 448"/>
                  <a:gd name="T61" fmla="*/ 2 h 202"/>
                  <a:gd name="T62" fmla="*/ 2 w 448"/>
                  <a:gd name="T63" fmla="*/ 2 h 20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48"/>
                  <a:gd name="T97" fmla="*/ 0 h 202"/>
                  <a:gd name="T98" fmla="*/ 448 w 448"/>
                  <a:gd name="T99" fmla="*/ 202 h 20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48" h="202">
                    <a:moveTo>
                      <a:pt x="0" y="0"/>
                    </a:moveTo>
                    <a:lnTo>
                      <a:pt x="2" y="26"/>
                    </a:lnTo>
                    <a:lnTo>
                      <a:pt x="2" y="50"/>
                    </a:lnTo>
                    <a:lnTo>
                      <a:pt x="2" y="80"/>
                    </a:lnTo>
                    <a:lnTo>
                      <a:pt x="0" y="106"/>
                    </a:lnTo>
                    <a:lnTo>
                      <a:pt x="0" y="130"/>
                    </a:lnTo>
                    <a:lnTo>
                      <a:pt x="0" y="154"/>
                    </a:lnTo>
                    <a:lnTo>
                      <a:pt x="0" y="178"/>
                    </a:lnTo>
                    <a:lnTo>
                      <a:pt x="0" y="202"/>
                    </a:lnTo>
                    <a:lnTo>
                      <a:pt x="448" y="202"/>
                    </a:lnTo>
                    <a:lnTo>
                      <a:pt x="446" y="176"/>
                    </a:lnTo>
                    <a:lnTo>
                      <a:pt x="436" y="156"/>
                    </a:lnTo>
                    <a:lnTo>
                      <a:pt x="424" y="154"/>
                    </a:lnTo>
                    <a:lnTo>
                      <a:pt x="396" y="146"/>
                    </a:lnTo>
                    <a:lnTo>
                      <a:pt x="372" y="138"/>
                    </a:lnTo>
                    <a:lnTo>
                      <a:pt x="348" y="134"/>
                    </a:lnTo>
                    <a:lnTo>
                      <a:pt x="324" y="128"/>
                    </a:lnTo>
                    <a:lnTo>
                      <a:pt x="302" y="120"/>
                    </a:lnTo>
                    <a:lnTo>
                      <a:pt x="282" y="116"/>
                    </a:lnTo>
                    <a:lnTo>
                      <a:pt x="260" y="106"/>
                    </a:lnTo>
                    <a:lnTo>
                      <a:pt x="238" y="98"/>
                    </a:lnTo>
                    <a:lnTo>
                      <a:pt x="212" y="92"/>
                    </a:lnTo>
                    <a:lnTo>
                      <a:pt x="184" y="84"/>
                    </a:lnTo>
                    <a:lnTo>
                      <a:pt x="166" y="74"/>
                    </a:lnTo>
                    <a:lnTo>
                      <a:pt x="144" y="66"/>
                    </a:lnTo>
                    <a:lnTo>
                      <a:pt x="114" y="52"/>
                    </a:lnTo>
                    <a:lnTo>
                      <a:pt x="90" y="48"/>
                    </a:lnTo>
                    <a:lnTo>
                      <a:pt x="68" y="38"/>
                    </a:lnTo>
                    <a:lnTo>
                      <a:pt x="46" y="28"/>
                    </a:lnTo>
                    <a:lnTo>
                      <a:pt x="26" y="16"/>
                    </a:lnTo>
                    <a:lnTo>
                      <a:pt x="0" y="2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993366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86" name="Freeform 34"/>
            <p:cNvSpPr>
              <a:spLocks/>
            </p:cNvSpPr>
            <p:nvPr/>
          </p:nvSpPr>
          <p:spPr bwMode="auto">
            <a:xfrm>
              <a:off x="2446" y="2906"/>
              <a:ext cx="1113" cy="896"/>
            </a:xfrm>
            <a:custGeom>
              <a:avLst/>
              <a:gdLst>
                <a:gd name="T0" fmla="*/ 1209 w 2480"/>
                <a:gd name="T1" fmla="*/ 12 h 1173"/>
                <a:gd name="T2" fmla="*/ 1132 w 2480"/>
                <a:gd name="T3" fmla="*/ 66 h 1173"/>
                <a:gd name="T4" fmla="*/ 1082 w 2480"/>
                <a:gd name="T5" fmla="*/ 131 h 1173"/>
                <a:gd name="T6" fmla="*/ 1040 w 2480"/>
                <a:gd name="T7" fmla="*/ 197 h 1173"/>
                <a:gd name="T8" fmla="*/ 1003 w 2480"/>
                <a:gd name="T9" fmla="*/ 262 h 1173"/>
                <a:gd name="T10" fmla="*/ 975 w 2480"/>
                <a:gd name="T11" fmla="*/ 320 h 1173"/>
                <a:gd name="T12" fmla="*/ 941 w 2480"/>
                <a:gd name="T13" fmla="*/ 395 h 1173"/>
                <a:gd name="T14" fmla="*/ 910 w 2480"/>
                <a:gd name="T15" fmla="*/ 462 h 1173"/>
                <a:gd name="T16" fmla="*/ 881 w 2480"/>
                <a:gd name="T17" fmla="*/ 528 h 1173"/>
                <a:gd name="T18" fmla="*/ 856 w 2480"/>
                <a:gd name="T19" fmla="*/ 591 h 1173"/>
                <a:gd name="T20" fmla="*/ 826 w 2480"/>
                <a:gd name="T21" fmla="*/ 663 h 1173"/>
                <a:gd name="T22" fmla="*/ 796 w 2480"/>
                <a:gd name="T23" fmla="*/ 727 h 1173"/>
                <a:gd name="T24" fmla="*/ 765 w 2480"/>
                <a:gd name="T25" fmla="*/ 790 h 1173"/>
                <a:gd name="T26" fmla="*/ 717 w 2480"/>
                <a:gd name="T27" fmla="*/ 862 h 1173"/>
                <a:gd name="T28" fmla="*/ 653 w 2480"/>
                <a:gd name="T29" fmla="*/ 932 h 1173"/>
                <a:gd name="T30" fmla="*/ 592 w 2480"/>
                <a:gd name="T31" fmla="*/ 981 h 1173"/>
                <a:gd name="T32" fmla="*/ 506 w 2480"/>
                <a:gd name="T33" fmla="*/ 1031 h 1173"/>
                <a:gd name="T34" fmla="*/ 423 w 2480"/>
                <a:gd name="T35" fmla="*/ 1063 h 1173"/>
                <a:gd name="T36" fmla="*/ 333 w 2480"/>
                <a:gd name="T37" fmla="*/ 1089 h 1173"/>
                <a:gd name="T38" fmla="*/ 258 w 2480"/>
                <a:gd name="T39" fmla="*/ 1108 h 1173"/>
                <a:gd name="T40" fmla="*/ 155 w 2480"/>
                <a:gd name="T41" fmla="*/ 1129 h 1173"/>
                <a:gd name="T42" fmla="*/ 54 w 2480"/>
                <a:gd name="T43" fmla="*/ 1146 h 1173"/>
                <a:gd name="T44" fmla="*/ 2480 w 2480"/>
                <a:gd name="T45" fmla="*/ 1170 h 1173"/>
                <a:gd name="T46" fmla="*/ 2395 w 2480"/>
                <a:gd name="T47" fmla="*/ 1143 h 1173"/>
                <a:gd name="T48" fmla="*/ 2341 w 2480"/>
                <a:gd name="T49" fmla="*/ 1132 h 1173"/>
                <a:gd name="T50" fmla="*/ 2224 w 2480"/>
                <a:gd name="T51" fmla="*/ 1104 h 1173"/>
                <a:gd name="T52" fmla="*/ 2118 w 2480"/>
                <a:gd name="T53" fmla="*/ 1071 h 1173"/>
                <a:gd name="T54" fmla="*/ 2011 w 2480"/>
                <a:gd name="T55" fmla="*/ 1029 h 1173"/>
                <a:gd name="T56" fmla="*/ 1980 w 2480"/>
                <a:gd name="T57" fmla="*/ 1013 h 1173"/>
                <a:gd name="T58" fmla="*/ 1914 w 2480"/>
                <a:gd name="T59" fmla="*/ 969 h 1173"/>
                <a:gd name="T60" fmla="*/ 1859 w 2480"/>
                <a:gd name="T61" fmla="*/ 915 h 1173"/>
                <a:gd name="T62" fmla="*/ 1801 w 2480"/>
                <a:gd name="T63" fmla="*/ 845 h 1173"/>
                <a:gd name="T64" fmla="*/ 1765 w 2480"/>
                <a:gd name="T65" fmla="*/ 792 h 1173"/>
                <a:gd name="T66" fmla="*/ 1735 w 2480"/>
                <a:gd name="T67" fmla="*/ 729 h 1173"/>
                <a:gd name="T68" fmla="*/ 1710 w 2480"/>
                <a:gd name="T69" fmla="*/ 674 h 1173"/>
                <a:gd name="T70" fmla="*/ 1686 w 2480"/>
                <a:gd name="T71" fmla="*/ 619 h 1173"/>
                <a:gd name="T72" fmla="*/ 1651 w 2480"/>
                <a:gd name="T73" fmla="*/ 546 h 1173"/>
                <a:gd name="T74" fmla="*/ 1618 w 2480"/>
                <a:gd name="T75" fmla="*/ 476 h 1173"/>
                <a:gd name="T76" fmla="*/ 1580 w 2480"/>
                <a:gd name="T77" fmla="*/ 397 h 1173"/>
                <a:gd name="T78" fmla="*/ 1543 w 2480"/>
                <a:gd name="T79" fmla="*/ 322 h 1173"/>
                <a:gd name="T80" fmla="*/ 1506 w 2480"/>
                <a:gd name="T81" fmla="*/ 251 h 1173"/>
                <a:gd name="T82" fmla="*/ 1479 w 2480"/>
                <a:gd name="T83" fmla="*/ 203 h 1173"/>
                <a:gd name="T84" fmla="*/ 1449 w 2480"/>
                <a:gd name="T85" fmla="*/ 150 h 1173"/>
                <a:gd name="T86" fmla="*/ 1423 w 2480"/>
                <a:gd name="T87" fmla="*/ 114 h 1173"/>
                <a:gd name="T88" fmla="*/ 1407 w 2480"/>
                <a:gd name="T89" fmla="*/ 95 h 1173"/>
                <a:gd name="T90" fmla="*/ 1378 w 2480"/>
                <a:gd name="T91" fmla="*/ 62 h 1173"/>
                <a:gd name="T92" fmla="*/ 1341 w 2480"/>
                <a:gd name="T93" fmla="*/ 30 h 1173"/>
                <a:gd name="T94" fmla="*/ 1286 w 2480"/>
                <a:gd name="T95" fmla="*/ 4 h 117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80"/>
                <a:gd name="T145" fmla="*/ 0 h 1173"/>
                <a:gd name="T146" fmla="*/ 2480 w 2480"/>
                <a:gd name="T147" fmla="*/ 1173 h 117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3150" y="3216"/>
              <a:ext cx="0" cy="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3336" y="3678"/>
              <a:ext cx="0" cy="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734050" y="2800350"/>
            <a:ext cx="3028950" cy="2590800"/>
            <a:chOff x="3612" y="1716"/>
            <a:chExt cx="1908" cy="1632"/>
          </a:xfrm>
        </p:grpSpPr>
        <p:sp>
          <p:nvSpPr>
            <p:cNvPr id="23559" name="Freeform 38"/>
            <p:cNvSpPr>
              <a:spLocks/>
            </p:cNvSpPr>
            <p:nvPr/>
          </p:nvSpPr>
          <p:spPr bwMode="auto">
            <a:xfrm>
              <a:off x="3882" y="2351"/>
              <a:ext cx="1252" cy="683"/>
            </a:xfrm>
            <a:custGeom>
              <a:avLst/>
              <a:gdLst>
                <a:gd name="T0" fmla="*/ 2 w 2853"/>
                <a:gd name="T1" fmla="*/ 0 h 1070"/>
                <a:gd name="T2" fmla="*/ 0 w 2853"/>
                <a:gd name="T3" fmla="*/ 1070 h 1070"/>
                <a:gd name="T4" fmla="*/ 2853 w 2853"/>
                <a:gd name="T5" fmla="*/ 1070 h 1070"/>
                <a:gd name="T6" fmla="*/ 2850 w 2853"/>
                <a:gd name="T7" fmla="*/ 1013 h 1070"/>
                <a:gd name="T8" fmla="*/ 2535 w 2853"/>
                <a:gd name="T9" fmla="*/ 995 h 1070"/>
                <a:gd name="T10" fmla="*/ 2265 w 2853"/>
                <a:gd name="T11" fmla="*/ 977 h 1070"/>
                <a:gd name="T12" fmla="*/ 1923 w 2853"/>
                <a:gd name="T13" fmla="*/ 950 h 1070"/>
                <a:gd name="T14" fmla="*/ 1635 w 2853"/>
                <a:gd name="T15" fmla="*/ 911 h 1070"/>
                <a:gd name="T16" fmla="*/ 1347 w 2853"/>
                <a:gd name="T17" fmla="*/ 857 h 1070"/>
                <a:gd name="T18" fmla="*/ 996 w 2853"/>
                <a:gd name="T19" fmla="*/ 764 h 1070"/>
                <a:gd name="T20" fmla="*/ 723 w 2853"/>
                <a:gd name="T21" fmla="*/ 665 h 1070"/>
                <a:gd name="T22" fmla="*/ 492 w 2853"/>
                <a:gd name="T23" fmla="*/ 554 h 1070"/>
                <a:gd name="T24" fmla="*/ 351 w 2853"/>
                <a:gd name="T25" fmla="*/ 470 h 1070"/>
                <a:gd name="T26" fmla="*/ 294 w 2853"/>
                <a:gd name="T27" fmla="*/ 431 h 1070"/>
                <a:gd name="T28" fmla="*/ 261 w 2853"/>
                <a:gd name="T29" fmla="*/ 404 h 1070"/>
                <a:gd name="T30" fmla="*/ 231 w 2853"/>
                <a:gd name="T31" fmla="*/ 374 h 1070"/>
                <a:gd name="T32" fmla="*/ 204 w 2853"/>
                <a:gd name="T33" fmla="*/ 353 h 1070"/>
                <a:gd name="T34" fmla="*/ 174 w 2853"/>
                <a:gd name="T35" fmla="*/ 320 h 1070"/>
                <a:gd name="T36" fmla="*/ 144 w 2853"/>
                <a:gd name="T37" fmla="*/ 290 h 1070"/>
                <a:gd name="T38" fmla="*/ 117 w 2853"/>
                <a:gd name="T39" fmla="*/ 257 h 1070"/>
                <a:gd name="T40" fmla="*/ 93 w 2853"/>
                <a:gd name="T41" fmla="*/ 221 h 1070"/>
                <a:gd name="T42" fmla="*/ 57 w 2853"/>
                <a:gd name="T43" fmla="*/ 161 h 1070"/>
                <a:gd name="T44" fmla="*/ 42 w 2853"/>
                <a:gd name="T45" fmla="*/ 132 h 1070"/>
                <a:gd name="T46" fmla="*/ 21 w 2853"/>
                <a:gd name="T47" fmla="*/ 74 h 1070"/>
                <a:gd name="T48" fmla="*/ 6 w 2853"/>
                <a:gd name="T49" fmla="*/ 32 h 10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53"/>
                <a:gd name="T76" fmla="*/ 0 h 1070"/>
                <a:gd name="T77" fmla="*/ 2853 w 2853"/>
                <a:gd name="T78" fmla="*/ 1070 h 107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53" h="1070">
                  <a:moveTo>
                    <a:pt x="2" y="0"/>
                  </a:moveTo>
                  <a:lnTo>
                    <a:pt x="0" y="1070"/>
                  </a:lnTo>
                  <a:lnTo>
                    <a:pt x="2853" y="1070"/>
                  </a:lnTo>
                  <a:lnTo>
                    <a:pt x="2850" y="1013"/>
                  </a:lnTo>
                  <a:lnTo>
                    <a:pt x="2535" y="995"/>
                  </a:lnTo>
                  <a:lnTo>
                    <a:pt x="2265" y="977"/>
                  </a:lnTo>
                  <a:lnTo>
                    <a:pt x="1923" y="950"/>
                  </a:lnTo>
                  <a:lnTo>
                    <a:pt x="1635" y="911"/>
                  </a:lnTo>
                  <a:lnTo>
                    <a:pt x="1347" y="857"/>
                  </a:lnTo>
                  <a:lnTo>
                    <a:pt x="996" y="764"/>
                  </a:lnTo>
                  <a:lnTo>
                    <a:pt x="723" y="665"/>
                  </a:lnTo>
                  <a:lnTo>
                    <a:pt x="492" y="554"/>
                  </a:lnTo>
                  <a:lnTo>
                    <a:pt x="351" y="470"/>
                  </a:lnTo>
                  <a:lnTo>
                    <a:pt x="294" y="431"/>
                  </a:lnTo>
                  <a:lnTo>
                    <a:pt x="261" y="404"/>
                  </a:lnTo>
                  <a:lnTo>
                    <a:pt x="231" y="374"/>
                  </a:lnTo>
                  <a:lnTo>
                    <a:pt x="204" y="353"/>
                  </a:lnTo>
                  <a:lnTo>
                    <a:pt x="174" y="320"/>
                  </a:lnTo>
                  <a:lnTo>
                    <a:pt x="144" y="290"/>
                  </a:lnTo>
                  <a:lnTo>
                    <a:pt x="117" y="257"/>
                  </a:lnTo>
                  <a:lnTo>
                    <a:pt x="93" y="221"/>
                  </a:lnTo>
                  <a:lnTo>
                    <a:pt x="57" y="161"/>
                  </a:lnTo>
                  <a:lnTo>
                    <a:pt x="42" y="132"/>
                  </a:lnTo>
                  <a:lnTo>
                    <a:pt x="21" y="74"/>
                  </a:lnTo>
                  <a:lnTo>
                    <a:pt x="6" y="32"/>
                  </a:lnTo>
                </a:path>
              </a:pathLst>
            </a:custGeom>
            <a:gradFill rotWithShape="0">
              <a:gsLst>
                <a:gs pos="0">
                  <a:srgbClr val="47182F"/>
                </a:gs>
                <a:gs pos="50000">
                  <a:srgbClr val="993366"/>
                </a:gs>
                <a:gs pos="100000">
                  <a:srgbClr val="47182F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67" name="Rectangle 39"/>
            <p:cNvSpPr>
              <a:spLocks noChangeArrowheads="1"/>
            </p:cNvSpPr>
            <p:nvPr/>
          </p:nvSpPr>
          <p:spPr bwMode="auto">
            <a:xfrm>
              <a:off x="4110" y="2990"/>
              <a:ext cx="28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 i="1"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sp>
          <p:nvSpPr>
            <p:cNvPr id="124968" name="Rectangle 40"/>
            <p:cNvSpPr>
              <a:spLocks noChangeArrowheads="1"/>
            </p:cNvSpPr>
            <p:nvPr/>
          </p:nvSpPr>
          <p:spPr bwMode="auto">
            <a:xfrm>
              <a:off x="4380" y="2990"/>
              <a:ext cx="28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 i="1"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2</a:t>
              </a:r>
            </a:p>
          </p:txBody>
        </p:sp>
        <p:sp>
          <p:nvSpPr>
            <p:cNvPr id="23562" name="AutoShape 41"/>
            <p:cNvSpPr>
              <a:spLocks noChangeArrowheads="1"/>
            </p:cNvSpPr>
            <p:nvPr/>
          </p:nvSpPr>
          <p:spPr bwMode="auto">
            <a:xfrm>
              <a:off x="3612" y="1716"/>
              <a:ext cx="1908" cy="163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2F47"/>
                </a:gs>
                <a:gs pos="5000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0" name="Text Box 42"/>
            <p:cNvSpPr txBox="1">
              <a:spLocks noChangeArrowheads="1"/>
            </p:cNvSpPr>
            <p:nvPr/>
          </p:nvSpPr>
          <p:spPr bwMode="auto">
            <a:xfrm>
              <a:off x="4132" y="1752"/>
              <a:ext cx="1052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2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Exponential</a:t>
              </a:r>
            </a:p>
          </p:txBody>
        </p:sp>
        <p:sp>
          <p:nvSpPr>
            <p:cNvPr id="124971" name="Rectangle 43"/>
            <p:cNvSpPr>
              <a:spLocks noChangeArrowheads="1"/>
            </p:cNvSpPr>
            <p:nvPr/>
          </p:nvSpPr>
          <p:spPr bwMode="auto">
            <a:xfrm>
              <a:off x="5232" y="2908"/>
              <a:ext cx="19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i="1">
                  <a:latin typeface="Book Antiqua" pitchFamily="18" charset="0"/>
                </a:rPr>
                <a:t>x</a:t>
              </a:r>
            </a:p>
          </p:txBody>
        </p:sp>
        <p:sp>
          <p:nvSpPr>
            <p:cNvPr id="124972" name="Rectangle 44"/>
            <p:cNvSpPr>
              <a:spLocks noChangeArrowheads="1"/>
            </p:cNvSpPr>
            <p:nvPr/>
          </p:nvSpPr>
          <p:spPr bwMode="auto">
            <a:xfrm>
              <a:off x="3708" y="1797"/>
              <a:ext cx="38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i="1">
                  <a:latin typeface="Book Antiqua" pitchFamily="18" charset="0"/>
                </a:rPr>
                <a:t>f </a:t>
              </a:r>
              <a:r>
                <a:rPr lang="en-US">
                  <a:latin typeface="Book Antiqua" pitchFamily="18" charset="0"/>
                </a:rPr>
                <a:t>(</a:t>
              </a:r>
              <a:r>
                <a:rPr lang="en-US" i="1">
                  <a:latin typeface="Book Antiqua" pitchFamily="18" charset="0"/>
                </a:rPr>
                <a:t>x</a:t>
              </a:r>
              <a:r>
                <a:rPr lang="en-US">
                  <a:latin typeface="Book Antiqua" pitchFamily="18" charset="0"/>
                </a:rPr>
                <a:t>)</a:t>
              </a:r>
            </a:p>
          </p:txBody>
        </p:sp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>
              <a:off x="3883" y="3034"/>
              <a:ext cx="1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974" name="Rectangle 46"/>
            <p:cNvSpPr>
              <a:spLocks noChangeArrowheads="1"/>
            </p:cNvSpPr>
            <p:nvPr/>
          </p:nvSpPr>
          <p:spPr bwMode="auto">
            <a:xfrm>
              <a:off x="3864" y="2996"/>
              <a:ext cx="28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 i="1"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sp>
          <p:nvSpPr>
            <p:cNvPr id="124975" name="Rectangle 47"/>
            <p:cNvSpPr>
              <a:spLocks noChangeArrowheads="1"/>
            </p:cNvSpPr>
            <p:nvPr/>
          </p:nvSpPr>
          <p:spPr bwMode="auto">
            <a:xfrm>
              <a:off x="4148" y="2996"/>
              <a:ext cx="286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 i="1"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6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2</a:t>
              </a:r>
            </a:p>
          </p:txBody>
        </p:sp>
        <p:sp>
          <p:nvSpPr>
            <p:cNvPr id="23569" name="Freeform 48"/>
            <p:cNvSpPr>
              <a:spLocks/>
            </p:cNvSpPr>
            <p:nvPr/>
          </p:nvSpPr>
          <p:spPr bwMode="auto">
            <a:xfrm>
              <a:off x="3882" y="2347"/>
              <a:ext cx="1252" cy="683"/>
            </a:xfrm>
            <a:custGeom>
              <a:avLst/>
              <a:gdLst>
                <a:gd name="T0" fmla="*/ 2 w 2853"/>
                <a:gd name="T1" fmla="*/ 0 h 1070"/>
                <a:gd name="T2" fmla="*/ 0 w 2853"/>
                <a:gd name="T3" fmla="*/ 1070 h 1070"/>
                <a:gd name="T4" fmla="*/ 2853 w 2853"/>
                <a:gd name="T5" fmla="*/ 1070 h 1070"/>
                <a:gd name="T6" fmla="*/ 2850 w 2853"/>
                <a:gd name="T7" fmla="*/ 1013 h 1070"/>
                <a:gd name="T8" fmla="*/ 2535 w 2853"/>
                <a:gd name="T9" fmla="*/ 995 h 1070"/>
                <a:gd name="T10" fmla="*/ 2265 w 2853"/>
                <a:gd name="T11" fmla="*/ 977 h 1070"/>
                <a:gd name="T12" fmla="*/ 1923 w 2853"/>
                <a:gd name="T13" fmla="*/ 950 h 1070"/>
                <a:gd name="T14" fmla="*/ 1635 w 2853"/>
                <a:gd name="T15" fmla="*/ 911 h 1070"/>
                <a:gd name="T16" fmla="*/ 1347 w 2853"/>
                <a:gd name="T17" fmla="*/ 857 h 1070"/>
                <a:gd name="T18" fmla="*/ 996 w 2853"/>
                <a:gd name="T19" fmla="*/ 764 h 1070"/>
                <a:gd name="T20" fmla="*/ 723 w 2853"/>
                <a:gd name="T21" fmla="*/ 665 h 1070"/>
                <a:gd name="T22" fmla="*/ 492 w 2853"/>
                <a:gd name="T23" fmla="*/ 554 h 1070"/>
                <a:gd name="T24" fmla="*/ 351 w 2853"/>
                <a:gd name="T25" fmla="*/ 470 h 1070"/>
                <a:gd name="T26" fmla="*/ 294 w 2853"/>
                <a:gd name="T27" fmla="*/ 431 h 1070"/>
                <a:gd name="T28" fmla="*/ 261 w 2853"/>
                <a:gd name="T29" fmla="*/ 404 h 1070"/>
                <a:gd name="T30" fmla="*/ 231 w 2853"/>
                <a:gd name="T31" fmla="*/ 374 h 1070"/>
                <a:gd name="T32" fmla="*/ 204 w 2853"/>
                <a:gd name="T33" fmla="*/ 353 h 1070"/>
                <a:gd name="T34" fmla="*/ 174 w 2853"/>
                <a:gd name="T35" fmla="*/ 320 h 1070"/>
                <a:gd name="T36" fmla="*/ 144 w 2853"/>
                <a:gd name="T37" fmla="*/ 290 h 1070"/>
                <a:gd name="T38" fmla="*/ 117 w 2853"/>
                <a:gd name="T39" fmla="*/ 257 h 1070"/>
                <a:gd name="T40" fmla="*/ 93 w 2853"/>
                <a:gd name="T41" fmla="*/ 221 h 1070"/>
                <a:gd name="T42" fmla="*/ 57 w 2853"/>
                <a:gd name="T43" fmla="*/ 161 h 1070"/>
                <a:gd name="T44" fmla="*/ 42 w 2853"/>
                <a:gd name="T45" fmla="*/ 132 h 1070"/>
                <a:gd name="T46" fmla="*/ 21 w 2853"/>
                <a:gd name="T47" fmla="*/ 74 h 1070"/>
                <a:gd name="T48" fmla="*/ 6 w 2853"/>
                <a:gd name="T49" fmla="*/ 32 h 10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853"/>
                <a:gd name="T76" fmla="*/ 0 h 1070"/>
                <a:gd name="T77" fmla="*/ 2853 w 2853"/>
                <a:gd name="T78" fmla="*/ 1070 h 107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853" h="1070">
                  <a:moveTo>
                    <a:pt x="2" y="0"/>
                  </a:moveTo>
                  <a:lnTo>
                    <a:pt x="0" y="1070"/>
                  </a:lnTo>
                  <a:lnTo>
                    <a:pt x="2853" y="1070"/>
                  </a:lnTo>
                  <a:lnTo>
                    <a:pt x="2850" y="1013"/>
                  </a:lnTo>
                  <a:lnTo>
                    <a:pt x="2535" y="995"/>
                  </a:lnTo>
                  <a:lnTo>
                    <a:pt x="2265" y="977"/>
                  </a:lnTo>
                  <a:lnTo>
                    <a:pt x="1923" y="950"/>
                  </a:lnTo>
                  <a:lnTo>
                    <a:pt x="1635" y="911"/>
                  </a:lnTo>
                  <a:lnTo>
                    <a:pt x="1347" y="857"/>
                  </a:lnTo>
                  <a:lnTo>
                    <a:pt x="996" y="764"/>
                  </a:lnTo>
                  <a:lnTo>
                    <a:pt x="723" y="665"/>
                  </a:lnTo>
                  <a:lnTo>
                    <a:pt x="492" y="554"/>
                  </a:lnTo>
                  <a:lnTo>
                    <a:pt x="351" y="470"/>
                  </a:lnTo>
                  <a:lnTo>
                    <a:pt x="294" y="431"/>
                  </a:lnTo>
                  <a:lnTo>
                    <a:pt x="261" y="404"/>
                  </a:lnTo>
                  <a:lnTo>
                    <a:pt x="231" y="374"/>
                  </a:lnTo>
                  <a:lnTo>
                    <a:pt x="204" y="353"/>
                  </a:lnTo>
                  <a:lnTo>
                    <a:pt x="174" y="320"/>
                  </a:lnTo>
                  <a:lnTo>
                    <a:pt x="144" y="290"/>
                  </a:lnTo>
                  <a:lnTo>
                    <a:pt x="117" y="257"/>
                  </a:lnTo>
                  <a:lnTo>
                    <a:pt x="93" y="221"/>
                  </a:lnTo>
                  <a:lnTo>
                    <a:pt x="57" y="161"/>
                  </a:lnTo>
                  <a:lnTo>
                    <a:pt x="42" y="132"/>
                  </a:lnTo>
                  <a:lnTo>
                    <a:pt x="21" y="74"/>
                  </a:lnTo>
                  <a:lnTo>
                    <a:pt x="6" y="32"/>
                  </a:lnTo>
                </a:path>
              </a:pathLst>
            </a:custGeom>
            <a:gradFill rotWithShape="0">
              <a:gsLst>
                <a:gs pos="0">
                  <a:srgbClr val="47182F"/>
                </a:gs>
                <a:gs pos="50000">
                  <a:srgbClr val="993366"/>
                </a:gs>
                <a:gs pos="100000">
                  <a:srgbClr val="47182F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Freeform 49"/>
            <p:cNvSpPr>
              <a:spLocks/>
            </p:cNvSpPr>
            <p:nvPr/>
          </p:nvSpPr>
          <p:spPr bwMode="auto">
            <a:xfrm>
              <a:off x="4017" y="2592"/>
              <a:ext cx="286" cy="438"/>
            </a:xfrm>
            <a:custGeom>
              <a:avLst/>
              <a:gdLst>
                <a:gd name="T0" fmla="*/ 2 w 576"/>
                <a:gd name="T1" fmla="*/ 0 h 1070"/>
                <a:gd name="T2" fmla="*/ 0 w 576"/>
                <a:gd name="T3" fmla="*/ 1070 h 1070"/>
                <a:gd name="T4" fmla="*/ 576 w 576"/>
                <a:gd name="T5" fmla="*/ 1070 h 1070"/>
                <a:gd name="T6" fmla="*/ 564 w 576"/>
                <a:gd name="T7" fmla="*/ 602 h 1070"/>
                <a:gd name="T8" fmla="*/ 562 w 576"/>
                <a:gd name="T9" fmla="*/ 598 h 1070"/>
                <a:gd name="T10" fmla="*/ 536 w 576"/>
                <a:gd name="T11" fmla="*/ 584 h 1070"/>
                <a:gd name="T12" fmla="*/ 512 w 576"/>
                <a:gd name="T13" fmla="*/ 574 h 1070"/>
                <a:gd name="T14" fmla="*/ 486 w 576"/>
                <a:gd name="T15" fmla="*/ 558 h 1070"/>
                <a:gd name="T16" fmla="*/ 454 w 576"/>
                <a:gd name="T17" fmla="*/ 540 h 1070"/>
                <a:gd name="T18" fmla="*/ 424 w 576"/>
                <a:gd name="T19" fmla="*/ 520 h 1070"/>
                <a:gd name="T20" fmla="*/ 396 w 576"/>
                <a:gd name="T21" fmla="*/ 506 h 1070"/>
                <a:gd name="T22" fmla="*/ 360 w 576"/>
                <a:gd name="T23" fmla="*/ 482 h 1070"/>
                <a:gd name="T24" fmla="*/ 324 w 576"/>
                <a:gd name="T25" fmla="*/ 458 h 1070"/>
                <a:gd name="T26" fmla="*/ 292 w 576"/>
                <a:gd name="T27" fmla="*/ 438 h 1070"/>
                <a:gd name="T28" fmla="*/ 264 w 576"/>
                <a:gd name="T29" fmla="*/ 410 h 1070"/>
                <a:gd name="T30" fmla="*/ 230 w 576"/>
                <a:gd name="T31" fmla="*/ 388 h 1070"/>
                <a:gd name="T32" fmla="*/ 206 w 576"/>
                <a:gd name="T33" fmla="*/ 364 h 1070"/>
                <a:gd name="T34" fmla="*/ 180 w 576"/>
                <a:gd name="T35" fmla="*/ 338 h 1070"/>
                <a:gd name="T36" fmla="*/ 144 w 576"/>
                <a:gd name="T37" fmla="*/ 300 h 1070"/>
                <a:gd name="T38" fmla="*/ 118 w 576"/>
                <a:gd name="T39" fmla="*/ 262 h 1070"/>
                <a:gd name="T40" fmla="*/ 96 w 576"/>
                <a:gd name="T41" fmla="*/ 232 h 1070"/>
                <a:gd name="T42" fmla="*/ 70 w 576"/>
                <a:gd name="T43" fmla="*/ 190 h 1070"/>
                <a:gd name="T44" fmla="*/ 42 w 576"/>
                <a:gd name="T45" fmla="*/ 132 h 1070"/>
                <a:gd name="T46" fmla="*/ 26 w 576"/>
                <a:gd name="T47" fmla="*/ 74 h 1070"/>
                <a:gd name="T48" fmla="*/ 16 w 576"/>
                <a:gd name="T49" fmla="*/ 24 h 107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76"/>
                <a:gd name="T76" fmla="*/ 0 h 1070"/>
                <a:gd name="T77" fmla="*/ 576 w 576"/>
                <a:gd name="T78" fmla="*/ 1070 h 107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76" h="1070">
                  <a:moveTo>
                    <a:pt x="2" y="0"/>
                  </a:moveTo>
                  <a:lnTo>
                    <a:pt x="0" y="1070"/>
                  </a:lnTo>
                  <a:lnTo>
                    <a:pt x="576" y="1070"/>
                  </a:lnTo>
                  <a:lnTo>
                    <a:pt x="564" y="602"/>
                  </a:lnTo>
                  <a:lnTo>
                    <a:pt x="562" y="598"/>
                  </a:lnTo>
                  <a:lnTo>
                    <a:pt x="536" y="584"/>
                  </a:lnTo>
                  <a:lnTo>
                    <a:pt x="512" y="574"/>
                  </a:lnTo>
                  <a:lnTo>
                    <a:pt x="486" y="558"/>
                  </a:lnTo>
                  <a:lnTo>
                    <a:pt x="454" y="540"/>
                  </a:lnTo>
                  <a:lnTo>
                    <a:pt x="424" y="520"/>
                  </a:lnTo>
                  <a:lnTo>
                    <a:pt x="396" y="506"/>
                  </a:lnTo>
                  <a:lnTo>
                    <a:pt x="360" y="482"/>
                  </a:lnTo>
                  <a:lnTo>
                    <a:pt x="324" y="458"/>
                  </a:lnTo>
                  <a:lnTo>
                    <a:pt x="292" y="438"/>
                  </a:lnTo>
                  <a:lnTo>
                    <a:pt x="264" y="410"/>
                  </a:lnTo>
                  <a:lnTo>
                    <a:pt x="230" y="388"/>
                  </a:lnTo>
                  <a:lnTo>
                    <a:pt x="206" y="364"/>
                  </a:lnTo>
                  <a:lnTo>
                    <a:pt x="180" y="338"/>
                  </a:lnTo>
                  <a:lnTo>
                    <a:pt x="144" y="300"/>
                  </a:lnTo>
                  <a:lnTo>
                    <a:pt x="118" y="262"/>
                  </a:lnTo>
                  <a:lnTo>
                    <a:pt x="96" y="232"/>
                  </a:lnTo>
                  <a:lnTo>
                    <a:pt x="70" y="190"/>
                  </a:lnTo>
                  <a:lnTo>
                    <a:pt x="42" y="132"/>
                  </a:lnTo>
                  <a:lnTo>
                    <a:pt x="26" y="74"/>
                  </a:lnTo>
                  <a:lnTo>
                    <a:pt x="16" y="24"/>
                  </a:lnTo>
                </a:path>
              </a:pathLst>
            </a:custGeom>
            <a:gradFill rotWithShape="0">
              <a:gsLst>
                <a:gs pos="0">
                  <a:srgbClr val="2F7676"/>
                </a:gs>
                <a:gs pos="50000">
                  <a:srgbClr val="66FFFF"/>
                </a:gs>
                <a:gs pos="100000">
                  <a:srgbClr val="2F7676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50"/>
            <p:cNvSpPr>
              <a:spLocks noChangeShapeType="1"/>
            </p:cNvSpPr>
            <p:nvPr/>
          </p:nvSpPr>
          <p:spPr bwMode="auto">
            <a:xfrm>
              <a:off x="4016" y="2644"/>
              <a:ext cx="0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51"/>
            <p:cNvSpPr>
              <a:spLocks noChangeShapeType="1"/>
            </p:cNvSpPr>
            <p:nvPr/>
          </p:nvSpPr>
          <p:spPr bwMode="auto">
            <a:xfrm>
              <a:off x="4304" y="2840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0" name="Arc 52"/>
            <p:cNvSpPr>
              <a:spLocks/>
            </p:cNvSpPr>
            <p:nvPr/>
          </p:nvSpPr>
          <p:spPr bwMode="auto">
            <a:xfrm rot="234569">
              <a:off x="3864" y="2344"/>
              <a:ext cx="1006" cy="595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19 w 21619"/>
                <a:gd name="T1" fmla="*/ 21600 h 21600"/>
                <a:gd name="T2" fmla="*/ 0 w 21619"/>
                <a:gd name="T3" fmla="*/ 0 h 21600"/>
                <a:gd name="T4" fmla="*/ 21600 w 2161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19" h="21600" fill="none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619" h="21600" stroke="0" extrusionOk="0">
                  <a:moveTo>
                    <a:pt x="21618" y="21599"/>
                  </a:moveTo>
                  <a:cubicBezTo>
                    <a:pt x="21612" y="21599"/>
                    <a:pt x="2160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981" name="Line 53"/>
            <p:cNvSpPr>
              <a:spLocks noChangeShapeType="1"/>
            </p:cNvSpPr>
            <p:nvPr/>
          </p:nvSpPr>
          <p:spPr bwMode="auto">
            <a:xfrm rot="271170">
              <a:off x="4844" y="2985"/>
              <a:ext cx="284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982" name="Line 54"/>
            <p:cNvSpPr>
              <a:spLocks noChangeShapeType="1"/>
            </p:cNvSpPr>
            <p:nvPr/>
          </p:nvSpPr>
          <p:spPr bwMode="auto">
            <a:xfrm>
              <a:off x="3882" y="2064"/>
              <a:ext cx="0" cy="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188913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/>
              <a:t>Probability of Continuous Random</a:t>
            </a:r>
            <a:br>
              <a:rPr lang="en-US"/>
            </a:br>
            <a:r>
              <a:rPr lang="en-US"/>
              <a:t> Variable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003300"/>
            <a:ext cx="7772400" cy="4643438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/>
              <a:t>Properties of probability density function:</a:t>
            </a:r>
          </a:p>
          <a:p>
            <a:pPr marL="457200" indent="-457200">
              <a:buFont typeface="Monotype Sorts" pitchFamily="2" charset="2"/>
              <a:buAutoNum type="arabicPeriod"/>
              <a:defRPr/>
            </a:pPr>
            <a:r>
              <a:rPr lang="en-US"/>
              <a:t>P(X=a)=0</a:t>
            </a:r>
          </a:p>
          <a:p>
            <a:pPr marL="457200" indent="-457200">
              <a:buFont typeface="Monotype Sorts" pitchFamily="2" charset="2"/>
              <a:buAutoNum type="arabicPeriod"/>
              <a:defRPr/>
            </a:pPr>
            <a:r>
              <a:rPr lang="en-US"/>
              <a:t>P(a =&lt; x =&lt; b)=P(a&lt;x&lt;b)</a:t>
            </a:r>
          </a:p>
          <a:p>
            <a:pPr marL="457200" indent="-457200">
              <a:buFont typeface="Monotype Sorts" pitchFamily="2" charset="2"/>
              <a:buAutoNum type="arabicPeriod"/>
              <a:defRPr/>
            </a:pPr>
            <a:r>
              <a:rPr lang="en-US"/>
              <a:t>P(x =&lt; a)=P(x&lt;a)</a:t>
            </a:r>
          </a:p>
          <a:p>
            <a:pPr marL="457200" indent="-457200">
              <a:buFont typeface="Monotype Sorts" pitchFamily="2" charset="2"/>
              <a:buAutoNum type="arabicPeriod"/>
              <a:defRPr/>
            </a:pPr>
            <a:r>
              <a:rPr lang="en-US"/>
              <a:t>P(X =&gt; a)=P(x&gt;a)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688"/>
            <a:ext cx="7772400" cy="8143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6.2 Normal </a:t>
            </a:r>
            <a:r>
              <a:rPr lang="en-US" dirty="0"/>
              <a:t>Probability Distribution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119188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n-US"/>
              <a:t>The </a:t>
            </a:r>
            <a:r>
              <a:rPr lang="en-US" u="sng"/>
              <a:t>normal probability distribution</a:t>
            </a:r>
            <a:r>
              <a:rPr lang="en-US"/>
              <a:t> is the most important distribution for describing a continuous random variable.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700088" y="2287588"/>
            <a:ext cx="6934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It is widely used in statistical inference.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700088" y="2770188"/>
            <a:ext cx="7772400" cy="973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It has been used in a wide variety of applications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including: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476375" y="3722688"/>
            <a:ext cx="280987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Heights of people</a:t>
            </a:r>
          </a:p>
          <a:p>
            <a:pPr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Rainfall amounts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4206875" y="3722688"/>
            <a:ext cx="353377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Test scores</a:t>
            </a:r>
          </a:p>
          <a:p>
            <a:pPr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Scientific measurements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700088" y="4522788"/>
            <a:ext cx="7772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Abraham de Moivre, a French mathematician, published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Doctrine of Chances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1733.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700088" y="5399088"/>
            <a:ext cx="6934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He derived the normal distribution.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89094" grpId="0" autoUpdateAnimBg="0"/>
      <p:bldP spid="89095" grpId="0" autoUpdateAnimBg="0"/>
      <p:bldP spid="89097" grpId="0" autoUpdateAnimBg="0"/>
      <p:bldP spid="89098" grpId="0" autoUpdateAnimBg="0"/>
      <p:bldP spid="89099" grpId="0" build="p" autoUpdateAnimBg="0"/>
      <p:bldP spid="891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698500"/>
          </a:xfrm>
        </p:spPr>
        <p:txBody>
          <a:bodyPr/>
          <a:lstStyle/>
          <a:p>
            <a:pPr>
              <a:defRPr/>
            </a:pPr>
            <a:r>
              <a:rPr lang="en-US"/>
              <a:t>Normal Probability Distribution (cont.)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4425"/>
            <a:ext cx="7772400" cy="4757738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66FFFF"/>
                </a:solidFill>
              </a:rPr>
              <a:t>Normal Probability Density Function</a:t>
            </a:r>
            <a:endParaRPr lang="en-US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2690813" y="1741488"/>
            <a:ext cx="3719512" cy="120332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1331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71813" y="1912938"/>
          <a:ext cx="3025775" cy="876300"/>
        </p:xfrm>
        <a:graphic>
          <a:graphicData uri="http://schemas.openxmlformats.org/presentationml/2006/ole">
            <p:oleObj spid="_x0000_s1026" name="Equation" r:id="rId4" imgW="1434960" imgH="380880" progId="Equation.DSMT4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14700" y="3467100"/>
            <a:ext cx="3943350" cy="1809750"/>
            <a:chOff x="1728" y="2184"/>
            <a:chExt cx="2484" cy="1140"/>
          </a:xfrm>
        </p:grpSpPr>
        <p:sp>
          <p:nvSpPr>
            <p:cNvPr id="133127" name="Rectangle 7"/>
            <p:cNvSpPr>
              <a:spLocks noChangeArrowheads="1"/>
            </p:cNvSpPr>
            <p:nvPr/>
          </p:nvSpPr>
          <p:spPr bwMode="auto">
            <a:xfrm>
              <a:off x="1728" y="2184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=  mean</a:t>
              </a:r>
            </a:p>
          </p:txBody>
        </p:sp>
        <p:sp>
          <p:nvSpPr>
            <p:cNvPr id="133128" name="Rectangle 8"/>
            <p:cNvSpPr>
              <a:spLocks noChangeArrowheads="1"/>
            </p:cNvSpPr>
            <p:nvPr/>
          </p:nvSpPr>
          <p:spPr bwMode="auto">
            <a:xfrm>
              <a:off x="1728" y="2460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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=  standard deviation</a:t>
              </a:r>
            </a:p>
          </p:txBody>
        </p:sp>
        <p:sp>
          <p:nvSpPr>
            <p:cNvPr id="133129" name="Rectangle 9"/>
            <p:cNvSpPr>
              <a:spLocks noChangeArrowheads="1"/>
            </p:cNvSpPr>
            <p:nvPr/>
          </p:nvSpPr>
          <p:spPr bwMode="auto">
            <a:xfrm>
              <a:off x="1728" y="2736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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=  3.14159</a:t>
              </a:r>
            </a:p>
          </p:txBody>
        </p:sp>
        <p:sp>
          <p:nvSpPr>
            <p:cNvPr id="133130" name="Rectangle 10"/>
            <p:cNvSpPr>
              <a:spLocks noChangeArrowheads="1"/>
            </p:cNvSpPr>
            <p:nvPr/>
          </p:nvSpPr>
          <p:spPr bwMode="auto">
            <a:xfrm>
              <a:off x="1764" y="3012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=  2.71828</a:t>
              </a:r>
            </a:p>
          </p:txBody>
        </p:sp>
      </p:grp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2324100" y="3028950"/>
            <a:ext cx="38862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  <p:bldP spid="133131" grpId="0" autoUpdateAnimBg="0"/>
    </p:bldLst>
  </p:timing>
</p:sld>
</file>

<file path=ppt/theme/theme1.xml><?xml version="1.0" encoding="utf-8"?>
<a:theme xmlns:a="http://schemas.openxmlformats.org/drawingml/2006/main" name="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C:\Slides\ESBE2ppt\CH01.PPT</Template>
  <TotalTime>1022</TotalTime>
  <Pages>24</Pages>
  <Words>1658</Words>
  <Application>Microsoft Office PowerPoint</Application>
  <PresentationFormat>On-screen Show (4:3)</PresentationFormat>
  <Paragraphs>372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Book Antiqua</vt:lpstr>
      <vt:lpstr>Monotype Sorts</vt:lpstr>
      <vt:lpstr>Arial Narrow</vt:lpstr>
      <vt:lpstr>Symbol</vt:lpstr>
      <vt:lpstr>Times New Roman</vt:lpstr>
      <vt:lpstr>Ch01</vt:lpstr>
      <vt:lpstr>Equation</vt:lpstr>
      <vt:lpstr>Worksheet</vt:lpstr>
      <vt:lpstr>Microsoft Equation 3.0</vt:lpstr>
      <vt:lpstr>Chapter 6  Continuous Probability Distributions</vt:lpstr>
      <vt:lpstr>Random Variable </vt:lpstr>
      <vt:lpstr>Random Variable (cont.)</vt:lpstr>
      <vt:lpstr>Continuous Probability Distributions</vt:lpstr>
      <vt:lpstr>Continuous Probability Distributions (cont.)</vt:lpstr>
      <vt:lpstr>Slide 6</vt:lpstr>
      <vt:lpstr>Probability of Continuous Random  Variable </vt:lpstr>
      <vt:lpstr>6.2 Normal Probability Distribution</vt:lpstr>
      <vt:lpstr>Normal Probability Distribution (cont.)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Standard Normal Probability Distribution (cont.)</vt:lpstr>
      <vt:lpstr>Slide 19</vt:lpstr>
      <vt:lpstr>Example 1</vt:lpstr>
      <vt:lpstr>Example 1(cont.)</vt:lpstr>
      <vt:lpstr>Example 1(cont.)</vt:lpstr>
      <vt:lpstr>Slide 23</vt:lpstr>
      <vt:lpstr>Slide 24</vt:lpstr>
      <vt:lpstr>Slide 25</vt:lpstr>
      <vt:lpstr>Example 2</vt:lpstr>
      <vt:lpstr> Example 2 (cont.) </vt:lpstr>
      <vt:lpstr>Slide 28</vt:lpstr>
      <vt:lpstr>Slide 29</vt:lpstr>
      <vt:lpstr>Nonstandard Normal Probability Distribution</vt:lpstr>
      <vt:lpstr>Example 3 :  Pep Zone </vt:lpstr>
      <vt:lpstr>Slide 32</vt:lpstr>
      <vt:lpstr>Slide 33</vt:lpstr>
      <vt:lpstr>Slide 34</vt:lpstr>
      <vt:lpstr>Slide 35</vt:lpstr>
      <vt:lpstr>Slide 36</vt:lpstr>
      <vt:lpstr>Example 3 :  Pep Zone (cont.) </vt:lpstr>
      <vt:lpstr>Slide 38</vt:lpstr>
      <vt:lpstr>Slide 39</vt:lpstr>
      <vt:lpstr>Slide 40</vt:lpstr>
      <vt:lpstr>Slide 41</vt:lpstr>
      <vt:lpstr>Slide 42</vt:lpstr>
      <vt:lpstr>Slide 43</vt:lpstr>
      <vt:lpstr>End of Chapter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</dc:title>
  <dc:subject/>
  <dc:creator>John S. Loucks IV</dc:creator>
  <cp:keywords/>
  <dc:description/>
  <cp:lastModifiedBy>lnajjar</cp:lastModifiedBy>
  <cp:revision>49</cp:revision>
  <cp:lastPrinted>1601-01-01T00:00:00Z</cp:lastPrinted>
  <dcterms:created xsi:type="dcterms:W3CDTF">1996-08-26T12:57:48Z</dcterms:created>
  <dcterms:modified xsi:type="dcterms:W3CDTF">2012-05-18T04:00:07Z</dcterms:modified>
</cp:coreProperties>
</file>