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80" r:id="rId2"/>
    <p:sldId id="256" r:id="rId3"/>
    <p:sldId id="271" r:id="rId4"/>
    <p:sldId id="279" r:id="rId5"/>
    <p:sldId id="272" r:id="rId6"/>
    <p:sldId id="257" r:id="rId7"/>
    <p:sldId id="258" r:id="rId8"/>
    <p:sldId id="273" r:id="rId9"/>
    <p:sldId id="275" r:id="rId10"/>
    <p:sldId id="259" r:id="rId11"/>
    <p:sldId id="260" r:id="rId12"/>
    <p:sldId id="261" r:id="rId13"/>
    <p:sldId id="281" r:id="rId14"/>
    <p:sldId id="290" r:id="rId15"/>
    <p:sldId id="291" r:id="rId16"/>
    <p:sldId id="292" r:id="rId17"/>
    <p:sldId id="293" r:id="rId18"/>
    <p:sldId id="29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3370" autoAdjust="0"/>
  </p:normalViewPr>
  <p:slideViewPr>
    <p:cSldViewPr>
      <p:cViewPr varScale="1">
        <p:scale>
          <a:sx n="77" d="100"/>
          <a:sy n="77" d="100"/>
        </p:scale>
        <p:origin x="9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88D863-37CF-49FB-9491-133396969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0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78CCCD-05EF-415C-8EA7-66BFFBC7A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1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3E5A0-7220-423A-824B-BCA36E48B175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8BFB3-41AF-4802-82BE-AD33B5B318F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755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338DF-A647-4390-B839-35BC5A71CC2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963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FCED9-52A5-43F2-AF67-4E63178FBB0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064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9944871-E98C-4C20-AEFE-8516B1CF82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7A3C4-0038-468C-AC36-F0097D8AB2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B5908-4D66-4D4A-A881-FF9F8CFF0A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5D8FD-0C3E-433E-99BA-312F03289B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1CB4C-D7E3-4D75-9820-AE7E1D03E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3B759-C8DF-479D-BBB4-099DEB7153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D1419-CC36-47F2-9A7D-27129041A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12355-F6AE-4A4B-A72A-435F153392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E664B-B0FF-46A9-9536-C5DD0541A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5F0CC-DFA4-41EF-B09A-717E0B0EC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7F8AB-746C-4E52-A18F-B62BFC9F5E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AF69E9-09FE-4D89-9691-16EC1A5C7D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3FE9-38EF-47D7-8C95-15670701B5A9}" type="slidenum">
              <a:rPr lang="en-US"/>
              <a:pPr/>
              <a:t>1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sz="6000" b="1" dirty="0"/>
              <a:t> ISQA </a:t>
            </a:r>
            <a:r>
              <a:rPr lang="en-US" sz="6000" b="1" dirty="0" smtClean="0"/>
              <a:t>8206/4200</a:t>
            </a:r>
            <a:endParaRPr lang="en-US" sz="6000" b="1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4800" dirty="0"/>
          </a:p>
          <a:p>
            <a:pPr algn="ctr">
              <a:buFont typeface="Wingdings" pitchFamily="2" charset="2"/>
              <a:buNone/>
            </a:pPr>
            <a:r>
              <a:rPr lang="en-US" sz="4800" dirty="0"/>
              <a:t> Exclusive rights to these </a:t>
            </a:r>
          </a:p>
          <a:p>
            <a:pPr algn="ctr">
              <a:buFont typeface="Wingdings" pitchFamily="2" charset="2"/>
              <a:buNone/>
            </a:pPr>
            <a:r>
              <a:rPr lang="en-US" sz="4800" dirty="0"/>
              <a:t>         slides held by   </a:t>
            </a:r>
          </a:p>
          <a:p>
            <a:pPr algn="ctr">
              <a:buFont typeface="Wingdings" pitchFamily="2" charset="2"/>
              <a:buNone/>
            </a:pPr>
            <a:r>
              <a:rPr lang="en-US" sz="4800" dirty="0"/>
              <a:t>        </a:t>
            </a:r>
            <a:r>
              <a:rPr lang="en-US" sz="4800" dirty="0" err="1"/>
              <a:t>Lotfollah</a:t>
            </a:r>
            <a:r>
              <a:rPr lang="en-US" sz="4800" dirty="0"/>
              <a:t>  Najjar</a:t>
            </a:r>
          </a:p>
          <a:p>
            <a:pPr algn="ctr">
              <a:buFont typeface="Wingdings" pitchFamily="2" charset="2"/>
              <a:buNone/>
            </a:pPr>
            <a:r>
              <a:rPr lang="en-US" sz="4800" dirty="0"/>
              <a:t>             ISQA- UNO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AD4E-FD6F-4DC9-BED9-9060E87CDA74}" type="slidenum">
              <a:rPr lang="en-US"/>
              <a:pPr/>
              <a:t>10</a:t>
            </a:fld>
            <a:endParaRPr lang="en-US"/>
          </a:p>
        </p:txBody>
      </p:sp>
      <p:pic>
        <p:nvPicPr>
          <p:cNvPr id="105476" name="Picture 4" descr="~AUT0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315200" cy="535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547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Template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BB8-DFEA-4F38-B807-9FC6C912E978}" type="slidenum">
              <a:rPr lang="en-US"/>
              <a:pPr/>
              <a:t>11</a:t>
            </a:fld>
            <a:endParaRPr lang="en-US"/>
          </a:p>
        </p:txBody>
      </p:sp>
      <p:pic>
        <p:nvPicPr>
          <p:cNvPr id="106501" name="Picture 5" descr="Pictur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772400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4873-9C6C-476F-9B9E-E8B646783E24}" type="slidenum">
              <a:rPr lang="en-US"/>
              <a:pPr/>
              <a:t>12</a:t>
            </a:fld>
            <a:endParaRPr lang="en-US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Translating Attributes Into Specifications</a:t>
            </a:r>
          </a:p>
        </p:txBody>
      </p:sp>
      <p:pic>
        <p:nvPicPr>
          <p:cNvPr id="107526" name="Picture 6" descr="Picture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155825"/>
            <a:ext cx="7772400" cy="376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2438400"/>
          </a:xfrm>
        </p:spPr>
        <p:txBody>
          <a:bodyPr/>
          <a:lstStyle/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The Multiple Dimensions of Information Quality</a:t>
            </a:r>
          </a:p>
        </p:txBody>
      </p:sp>
    </p:spTree>
    <p:extLst>
      <p:ext uri="{BB962C8B-B14F-4D97-AF65-F5344CB8AC3E}">
        <p14:creationId xmlns:p14="http://schemas.microsoft.com/office/powerpoint/2010/main" val="13937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Four</a:t>
            </a:r>
            <a:r>
              <a:rPr lang="en-US" sz="3600" smtClean="0"/>
              <a:t> Categories of Data Quality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Intrinsic DQ</a:t>
            </a:r>
          </a:p>
          <a:p>
            <a:pPr marL="609600" indent="-609600" eaLnBrk="1" hangingPunct="1">
              <a:buFontTx/>
              <a:buAutoNum type="arabicPeriod"/>
            </a:pPr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Contextual DQ</a:t>
            </a:r>
          </a:p>
          <a:p>
            <a:pPr marL="609600" indent="-609600" eaLnBrk="1" hangingPunct="1">
              <a:buFontTx/>
              <a:buAutoNum type="arabicPeriod"/>
            </a:pPr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Representational DQ</a:t>
            </a:r>
          </a:p>
          <a:p>
            <a:pPr marL="609600" indent="-609600" eaLnBrk="1" hangingPunct="1">
              <a:buFontTx/>
              <a:buAutoNum type="arabicPeriod"/>
            </a:pPr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Accessibility DQ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7FCC29-AA4A-433F-98D0-161815632609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00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Intrinsic DQ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Intrinsic DQ – The quality of the data is directly knowable from the data and may be evaluated with knowledge of users and uses.</a:t>
            </a:r>
          </a:p>
          <a:p>
            <a:pPr marL="533400" indent="-533400" eaLnBrk="1" hangingPunct="1"/>
            <a:endParaRPr lang="en-US" smtClean="0"/>
          </a:p>
          <a:p>
            <a:pPr marL="533400" indent="-533400" eaLnBrk="1" hangingPunct="1"/>
            <a:r>
              <a:rPr lang="en-US" smtClean="0"/>
              <a:t>Dimensions include: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Believability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Accuracy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Objectivity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Reputation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4BDFD-D7BD-45B0-B67B-88914CAD4EC8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54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Contextual DQ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Contextual DQ – The quality of the data may be known only in context of other data items or by the use of the data.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Dimensions include: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Value-added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Relevancy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Timeliness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Completeness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Amount of data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DB78C5-E2A6-4537-A59F-E7E668BF98C7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0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Representational DQ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Representational DQ – The quality of the data is based on the direct usability of the data. Some data may be codified in a way that makes the data very difficult to use.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Dimensions include: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Interpretability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Ease of Understanding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Representational Consistency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Manipulability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Conciseness of Representation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4E7BC-8AD9-43E9-A270-DD6FF2ED57BE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40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Accessibility DQ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Accessibility DQ – The quality of the data is determined by the users ability to retrieve the data.</a:t>
            </a:r>
          </a:p>
          <a:p>
            <a:pPr marL="533400" indent="-533400" eaLnBrk="1" hangingPunct="1"/>
            <a:endParaRPr lang="en-US" smtClean="0"/>
          </a:p>
          <a:p>
            <a:pPr marL="533400" indent="-533400" eaLnBrk="1" hangingPunct="1"/>
            <a:r>
              <a:rPr lang="en-US" smtClean="0"/>
              <a:t>Dimensions include: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Access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Security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91437-018A-433A-8DE5-16B7919597F0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84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128AF57-D8AE-4CFA-9AFB-4BAE8A66CDAC}" type="slidenum">
              <a:rPr lang="en-US"/>
              <a:pPr/>
              <a:t>2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 err="1" smtClean="0"/>
              <a:t>Introdouction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r>
              <a:rPr lang="en-US" sz="4400" dirty="0"/>
              <a:t>UNDERSTAND THE CUSTOMER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algn="l"/>
            <a:r>
              <a:rPr lang="en-US" sz="3600" dirty="0"/>
              <a:t>By </a:t>
            </a:r>
            <a:r>
              <a:rPr lang="en-US" sz="3600" dirty="0" err="1"/>
              <a:t>L.Najjar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23B6-D189-4546-B5AC-CEA46E726C55}" type="slidenum">
              <a:rPr lang="en-US"/>
              <a:pPr/>
              <a:t>3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4000"/>
              <a:t>Performance Measurement Paradigm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Step 1: Understanding the customers’  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 requirements (set of attributes)</a:t>
            </a:r>
          </a:p>
          <a:p>
            <a:pPr>
              <a:buFont typeface="Wingdings" pitchFamily="2" charset="2"/>
              <a:buNone/>
            </a:pPr>
            <a:r>
              <a:rPr lang="en-US"/>
              <a:t>Step 2: Translating those attributes into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product or service specifications</a:t>
            </a:r>
          </a:p>
          <a:p>
            <a:pPr>
              <a:buFont typeface="Wingdings" pitchFamily="2" charset="2"/>
              <a:buNone/>
            </a:pPr>
            <a:r>
              <a:rPr lang="en-US"/>
              <a:t>Step 3: The measurement of process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effectiveness </a:t>
            </a:r>
          </a:p>
          <a:p>
            <a:pPr>
              <a:buFont typeface="Wingdings" pitchFamily="2" charset="2"/>
              <a:buNone/>
            </a:pPr>
            <a:r>
              <a:rPr lang="en-US"/>
              <a:t>Step 4: The measurement of customer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C2E3-C467-4671-A6E8-40ECC26283BD}" type="slidenum">
              <a:rPr lang="en-US"/>
              <a:pPr/>
              <a:t>4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Three Points Regarding the First Two Steps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Identify the output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eriod"/>
            </a:pPr>
            <a:endParaRPr lang="en-US"/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2. Identify the customer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endParaRPr lang="en-US"/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3. Identify the customer requirements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CA21-633F-4896-BCCA-1497CF2F533A}" type="slidenum">
              <a:rPr lang="en-US"/>
              <a:pPr/>
              <a:t>5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2. Identifying the Customer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/>
              <a:t>Internal vs. external customers</a:t>
            </a:r>
          </a:p>
          <a:p>
            <a:pPr>
              <a:buClr>
                <a:schemeClr val="tx1"/>
              </a:buClr>
              <a:buSzTx/>
            </a:pPr>
            <a:endParaRPr lang="en-US"/>
          </a:p>
          <a:p>
            <a:pPr>
              <a:buClr>
                <a:schemeClr val="tx1"/>
              </a:buClr>
            </a:pPr>
            <a:r>
              <a:rPr lang="en-US"/>
              <a:t>Buyers vs. users</a:t>
            </a:r>
          </a:p>
          <a:p>
            <a:pPr>
              <a:buSzTx/>
            </a:pPr>
            <a:endParaRPr lang="en-US"/>
          </a:p>
          <a:p>
            <a:pPr>
              <a:buClr>
                <a:schemeClr val="tx1"/>
              </a:buClr>
            </a:pPr>
            <a:r>
              <a:rPr lang="en-US"/>
              <a:t>Price vs. performance</a:t>
            </a:r>
          </a:p>
          <a:p>
            <a:pPr>
              <a:buSzTx/>
            </a:pPr>
            <a:endParaRPr lang="en-US"/>
          </a:p>
          <a:p>
            <a:pPr>
              <a:buClr>
                <a:schemeClr val="tx1"/>
              </a:buClr>
            </a:pPr>
            <a:r>
              <a:rPr lang="en-US"/>
              <a:t>Suppliers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ED79-2347-4787-A6B5-0239A2B7AC0D}" type="slidenum">
              <a:rPr lang="en-US"/>
              <a:pPr/>
              <a:t>6</a:t>
            </a:fld>
            <a:endParaRPr lang="en-US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8382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80000"/>
              <a:buFontTx/>
              <a:buChar char="•"/>
            </a:pPr>
            <a:r>
              <a:rPr lang="en-US" sz="2800"/>
              <a:t> their expectations can be determined by </a:t>
            </a:r>
          </a:p>
          <a:p>
            <a:pPr>
              <a:buSzPct val="80000"/>
            </a:pPr>
            <a:r>
              <a:rPr lang="en-US" sz="2800"/>
              <a:t>    answering three questions:</a:t>
            </a:r>
          </a:p>
          <a:p>
            <a:endParaRPr lang="en-US" sz="2800"/>
          </a:p>
          <a:p>
            <a:pPr>
              <a:buFontTx/>
              <a:buChar char="•"/>
            </a:pPr>
            <a:r>
              <a:rPr lang="en-US" sz="2800"/>
              <a:t> What product/service attributes do customers want?</a:t>
            </a:r>
          </a:p>
          <a:p>
            <a:endParaRPr lang="en-US" sz="2800"/>
          </a:p>
          <a:p>
            <a:pPr>
              <a:buFontTx/>
              <a:buChar char="•"/>
            </a:pPr>
            <a:r>
              <a:rPr lang="en-US" sz="2800"/>
              <a:t> What performance level is needed to satisfy their  </a:t>
            </a:r>
          </a:p>
          <a:p>
            <a:r>
              <a:rPr lang="en-US" sz="2800"/>
              <a:t>    expectations?</a:t>
            </a:r>
          </a:p>
          <a:p>
            <a:endParaRPr lang="en-US" sz="2800"/>
          </a:p>
          <a:p>
            <a:pPr>
              <a:buFontTx/>
              <a:buChar char="•"/>
            </a:pPr>
            <a:r>
              <a:rPr lang="en-US" sz="2800"/>
              <a:t> What is the relative importance of each attribute?</a:t>
            </a:r>
          </a:p>
          <a:p>
            <a:endParaRPr lang="en-US" sz="2800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4000"/>
              <a:t>3. Learning the Customers’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C974-8C89-4592-94C9-31019784C49D}" type="slidenum">
              <a:rPr lang="en-US"/>
              <a:pPr/>
              <a:t>7</a:t>
            </a:fld>
            <a:endParaRPr lang="en-US"/>
          </a:p>
        </p:txBody>
      </p:sp>
      <p:pic>
        <p:nvPicPr>
          <p:cNvPr id="104453" name="Picture 5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990600"/>
            <a:ext cx="789622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8747-0CEC-4761-8755-D3EE3866894C}" type="slidenum">
              <a:rPr lang="en-US"/>
              <a:pPr/>
              <a:t>8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z="4000"/>
              <a:t>Template 1:Eight Dimensions of Product Quality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Performance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Features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Reliability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Conformance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Durability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Serviceability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Aesthetics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Perceived quality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/>
              <a:t>                                </a:t>
            </a:r>
            <a:r>
              <a:rPr lang="en-US" sz="2000"/>
              <a:t>Garvin (1987)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33D9-D302-4D2C-9EE7-833951785B97}" type="slidenum">
              <a:rPr lang="en-US"/>
              <a:pPr/>
              <a:t>9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z="4000"/>
              <a:t>Template 2: Ten Dimensions of Service Quality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/>
              <a:t>1. Reliability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/>
              <a:t>2. Responsiveness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/>
              <a:t>3. Competence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/>
              <a:t>4. Accessibility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/>
              <a:t>5. Courtesy</a:t>
            </a:r>
          </a:p>
          <a:p>
            <a:pPr marL="609600" indent="-609600">
              <a:buFont typeface="Wingdings" pitchFamily="2" charset="2"/>
              <a:buNone/>
            </a:pPr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6. Communication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7. Credibility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8.  Security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9. Understanding the  customer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10. Tangible</a:t>
            </a:r>
          </a:p>
          <a:p>
            <a:pPr marL="533400" indent="-533400">
              <a:buFont typeface="Wingdings" pitchFamily="2" charset="2"/>
              <a:buNone/>
            </a:pPr>
            <a:endParaRPr lang="en-US"/>
          </a:p>
          <a:p>
            <a:pPr marL="533400" indent="-533400">
              <a:buFont typeface="Wingdings" pitchFamily="2" charset="2"/>
              <a:buNone/>
            </a:pPr>
            <a:r>
              <a:rPr lang="en-US" sz="1800"/>
              <a:t>Berry, Zeithmal, and Parasuraman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421</Words>
  <Application>Microsoft Office PowerPoint</Application>
  <PresentationFormat>On-screen Show (4:3)</PresentationFormat>
  <Paragraphs>134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Wingdings</vt:lpstr>
      <vt:lpstr>Soaring</vt:lpstr>
      <vt:lpstr> ISQA 8206/4200</vt:lpstr>
      <vt:lpstr>Introdouction</vt:lpstr>
      <vt:lpstr>Performance Measurement Paradigm</vt:lpstr>
      <vt:lpstr>Three Points Regarding the First Two Steps</vt:lpstr>
      <vt:lpstr>2. Identifying the Customer</vt:lpstr>
      <vt:lpstr>3. Learning the Customers’ requirements</vt:lpstr>
      <vt:lpstr>PowerPoint Presentation</vt:lpstr>
      <vt:lpstr>Template 1:Eight Dimensions of Product Quality</vt:lpstr>
      <vt:lpstr>Template 2: Ten Dimensions of Service Quality</vt:lpstr>
      <vt:lpstr>Template 3</vt:lpstr>
      <vt:lpstr>PowerPoint Presentation</vt:lpstr>
      <vt:lpstr>Translating Attributes Into Specifications</vt:lpstr>
      <vt:lpstr> </vt:lpstr>
      <vt:lpstr>Four Categories of Data Quality</vt:lpstr>
      <vt:lpstr>Intrinsic DQ</vt:lpstr>
      <vt:lpstr>Contextual DQ</vt:lpstr>
      <vt:lpstr>Representational DQ</vt:lpstr>
      <vt:lpstr>Accessibility DQ</vt:lpstr>
    </vt:vector>
  </TitlesOfParts>
  <Company>PKI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9</dc:title>
  <dc:creator>NAJJAR</dc:creator>
  <cp:lastModifiedBy>Lotfollah Najjar</cp:lastModifiedBy>
  <cp:revision>44</cp:revision>
  <cp:lastPrinted>1601-01-01T00:00:00Z</cp:lastPrinted>
  <dcterms:created xsi:type="dcterms:W3CDTF">2002-04-03T21:23:35Z</dcterms:created>
  <dcterms:modified xsi:type="dcterms:W3CDTF">2017-08-22T20:33:22Z</dcterms:modified>
</cp:coreProperties>
</file>