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handoutMasterIdLst>
    <p:handoutMasterId r:id="rId58"/>
  </p:handoutMasterIdLst>
  <p:sldIdLst>
    <p:sldId id="317" r:id="rId2"/>
    <p:sldId id="318" r:id="rId3"/>
    <p:sldId id="319" r:id="rId4"/>
    <p:sldId id="320" r:id="rId5"/>
    <p:sldId id="321" r:id="rId6"/>
    <p:sldId id="322" r:id="rId7"/>
    <p:sldId id="323" r:id="rId8"/>
    <p:sldId id="324" r:id="rId9"/>
    <p:sldId id="325" r:id="rId10"/>
    <p:sldId id="326" r:id="rId11"/>
    <p:sldId id="400" r:id="rId12"/>
    <p:sldId id="403" r:id="rId13"/>
    <p:sldId id="404" r:id="rId14"/>
    <p:sldId id="327" r:id="rId15"/>
    <p:sldId id="328"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97" r:id="rId30"/>
    <p:sldId id="398" r:id="rId31"/>
    <p:sldId id="399" r:id="rId32"/>
    <p:sldId id="338"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374" r:id="rId46"/>
    <p:sldId id="375" r:id="rId47"/>
    <p:sldId id="380" r:id="rId48"/>
    <p:sldId id="382" r:id="rId49"/>
    <p:sldId id="383" r:id="rId50"/>
    <p:sldId id="384" r:id="rId51"/>
    <p:sldId id="385" r:id="rId52"/>
    <p:sldId id="386" r:id="rId53"/>
    <p:sldId id="394" r:id="rId54"/>
    <p:sldId id="395" r:id="rId55"/>
    <p:sldId id="396" r:id="rId56"/>
  </p:sldIdLst>
  <p:sldSz cx="9144000" cy="6858000" type="screen4x3"/>
  <p:notesSz cx="7086600" cy="93726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2" autoAdjust="0"/>
    <p:restoredTop sz="90924" autoAdjust="0"/>
  </p:normalViewPr>
  <p:slideViewPr>
    <p:cSldViewPr>
      <p:cViewPr varScale="1">
        <p:scale>
          <a:sx n="61" d="100"/>
          <a:sy n="61" d="100"/>
        </p:scale>
        <p:origin x="78" y="474"/>
      </p:cViewPr>
      <p:guideLst>
        <p:guide orient="horz" pos="2160"/>
        <p:guide pos="2880"/>
      </p:guideLst>
    </p:cSldViewPr>
  </p:slideViewPr>
  <p:outlineViewPr>
    <p:cViewPr>
      <p:scale>
        <a:sx n="33" d="100"/>
        <a:sy n="33" d="100"/>
      </p:scale>
      <p:origin x="0" y="1840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1026"/>
          <p:cNvSpPr>
            <a:spLocks noGrp="1" noChangeArrowheads="1"/>
          </p:cNvSpPr>
          <p:nvPr>
            <p:ph type="hdr" sz="quarter"/>
          </p:nvPr>
        </p:nvSpPr>
        <p:spPr bwMode="auto">
          <a:xfrm>
            <a:off x="0" y="0"/>
            <a:ext cx="3070225" cy="468313"/>
          </a:xfrm>
          <a:prstGeom prst="rect">
            <a:avLst/>
          </a:prstGeom>
          <a:noFill/>
          <a:ln w="9525">
            <a:noFill/>
            <a:miter lim="800000"/>
            <a:headEnd/>
            <a:tailEnd/>
          </a:ln>
          <a:effectLst/>
        </p:spPr>
        <p:txBody>
          <a:bodyPr vert="horz" wrap="square" lIns="94046" tIns="47023" rIns="94046" bIns="47023" numCol="1" anchor="t" anchorCtr="0" compatLnSpc="1">
            <a:prstTxWarp prst="textNoShape">
              <a:avLst/>
            </a:prstTxWarp>
          </a:bodyPr>
          <a:lstStyle>
            <a:lvl1pPr defTabSz="939800">
              <a:defRPr sz="1200"/>
            </a:lvl1pPr>
          </a:lstStyle>
          <a:p>
            <a:pPr>
              <a:defRPr/>
            </a:pPr>
            <a:endParaRPr lang="en-US"/>
          </a:p>
        </p:txBody>
      </p:sp>
      <p:sp>
        <p:nvSpPr>
          <p:cNvPr id="36867" name="Rectangle 1027"/>
          <p:cNvSpPr>
            <a:spLocks noGrp="1" noChangeArrowheads="1"/>
          </p:cNvSpPr>
          <p:nvPr>
            <p:ph type="dt" sz="quarter" idx="1"/>
          </p:nvPr>
        </p:nvSpPr>
        <p:spPr bwMode="auto">
          <a:xfrm>
            <a:off x="4016375" y="0"/>
            <a:ext cx="3070225" cy="468313"/>
          </a:xfrm>
          <a:prstGeom prst="rect">
            <a:avLst/>
          </a:prstGeom>
          <a:noFill/>
          <a:ln w="9525">
            <a:noFill/>
            <a:miter lim="800000"/>
            <a:headEnd/>
            <a:tailEnd/>
          </a:ln>
          <a:effectLst/>
        </p:spPr>
        <p:txBody>
          <a:bodyPr vert="horz" wrap="square" lIns="94046" tIns="47023" rIns="94046" bIns="47023" numCol="1" anchor="t" anchorCtr="0" compatLnSpc="1">
            <a:prstTxWarp prst="textNoShape">
              <a:avLst/>
            </a:prstTxWarp>
          </a:bodyPr>
          <a:lstStyle>
            <a:lvl1pPr algn="r" defTabSz="939800">
              <a:defRPr sz="1200"/>
            </a:lvl1pPr>
          </a:lstStyle>
          <a:p>
            <a:pPr>
              <a:defRPr/>
            </a:pPr>
            <a:endParaRPr lang="en-US"/>
          </a:p>
        </p:txBody>
      </p:sp>
      <p:sp>
        <p:nvSpPr>
          <p:cNvPr id="36868" name="Rectangle 1028"/>
          <p:cNvSpPr>
            <a:spLocks noGrp="1" noChangeArrowheads="1"/>
          </p:cNvSpPr>
          <p:nvPr>
            <p:ph type="ftr" sz="quarter" idx="2"/>
          </p:nvPr>
        </p:nvSpPr>
        <p:spPr bwMode="auto">
          <a:xfrm>
            <a:off x="0" y="8904288"/>
            <a:ext cx="3070225" cy="468312"/>
          </a:xfrm>
          <a:prstGeom prst="rect">
            <a:avLst/>
          </a:prstGeom>
          <a:noFill/>
          <a:ln w="9525">
            <a:noFill/>
            <a:miter lim="800000"/>
            <a:headEnd/>
            <a:tailEnd/>
          </a:ln>
          <a:effectLst/>
        </p:spPr>
        <p:txBody>
          <a:bodyPr vert="horz" wrap="square" lIns="94046" tIns="47023" rIns="94046" bIns="47023" numCol="1" anchor="b" anchorCtr="0" compatLnSpc="1">
            <a:prstTxWarp prst="textNoShape">
              <a:avLst/>
            </a:prstTxWarp>
          </a:bodyPr>
          <a:lstStyle>
            <a:lvl1pPr defTabSz="939800">
              <a:defRPr sz="1200"/>
            </a:lvl1pPr>
          </a:lstStyle>
          <a:p>
            <a:pPr>
              <a:defRPr/>
            </a:pPr>
            <a:endParaRPr lang="en-US"/>
          </a:p>
        </p:txBody>
      </p:sp>
      <p:sp>
        <p:nvSpPr>
          <p:cNvPr id="36869" name="Rectangle 1029"/>
          <p:cNvSpPr>
            <a:spLocks noGrp="1" noChangeArrowheads="1"/>
          </p:cNvSpPr>
          <p:nvPr>
            <p:ph type="sldNum" sz="quarter" idx="3"/>
          </p:nvPr>
        </p:nvSpPr>
        <p:spPr bwMode="auto">
          <a:xfrm>
            <a:off x="4016375" y="8904288"/>
            <a:ext cx="3070225" cy="468312"/>
          </a:xfrm>
          <a:prstGeom prst="rect">
            <a:avLst/>
          </a:prstGeom>
          <a:noFill/>
          <a:ln w="9525">
            <a:noFill/>
            <a:miter lim="800000"/>
            <a:headEnd/>
            <a:tailEnd/>
          </a:ln>
          <a:effectLst/>
        </p:spPr>
        <p:txBody>
          <a:bodyPr vert="horz" wrap="square" lIns="94046" tIns="47023" rIns="94046" bIns="47023" numCol="1" anchor="b" anchorCtr="0" compatLnSpc="1">
            <a:prstTxWarp prst="textNoShape">
              <a:avLst/>
            </a:prstTxWarp>
          </a:bodyPr>
          <a:lstStyle>
            <a:lvl1pPr algn="r" defTabSz="939800">
              <a:defRPr sz="1200"/>
            </a:lvl1pPr>
          </a:lstStyle>
          <a:p>
            <a:pPr>
              <a:defRPr/>
            </a:pPr>
            <a:fld id="{CE7DF6FB-9608-4500-91FB-2E42B0EFE953}" type="slidenum">
              <a:rPr lang="en-US"/>
              <a:pPr>
                <a:defRPr/>
              </a:pPr>
              <a:t>‹#›</a:t>
            </a:fld>
            <a:endParaRPr lang="en-US"/>
          </a:p>
        </p:txBody>
      </p:sp>
    </p:spTree>
    <p:extLst>
      <p:ext uri="{BB962C8B-B14F-4D97-AF65-F5344CB8AC3E}">
        <p14:creationId xmlns:p14="http://schemas.microsoft.com/office/powerpoint/2010/main" val="2989513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070225" cy="468313"/>
          </a:xfrm>
          <a:prstGeom prst="rect">
            <a:avLst/>
          </a:prstGeom>
          <a:noFill/>
          <a:ln w="9525">
            <a:noFill/>
            <a:miter lim="800000"/>
            <a:headEnd/>
            <a:tailEnd/>
          </a:ln>
          <a:effectLst/>
        </p:spPr>
        <p:txBody>
          <a:bodyPr vert="horz" wrap="square" lIns="94046" tIns="47023" rIns="94046" bIns="47023" numCol="1" anchor="t" anchorCtr="0" compatLnSpc="1">
            <a:prstTxWarp prst="textNoShape">
              <a:avLst/>
            </a:prstTxWarp>
          </a:bodyPr>
          <a:lstStyle>
            <a:lvl1pPr defTabSz="939800">
              <a:defRPr sz="1200"/>
            </a:lvl1pPr>
          </a:lstStyle>
          <a:p>
            <a:pPr>
              <a:defRPr/>
            </a:pPr>
            <a:endParaRPr lang="en-US"/>
          </a:p>
        </p:txBody>
      </p:sp>
      <p:sp>
        <p:nvSpPr>
          <p:cNvPr id="37891" name="Rectangle 3"/>
          <p:cNvSpPr>
            <a:spLocks noGrp="1" noChangeArrowheads="1"/>
          </p:cNvSpPr>
          <p:nvPr>
            <p:ph type="dt" idx="1"/>
          </p:nvPr>
        </p:nvSpPr>
        <p:spPr bwMode="auto">
          <a:xfrm>
            <a:off x="4016375" y="0"/>
            <a:ext cx="3070225" cy="468313"/>
          </a:xfrm>
          <a:prstGeom prst="rect">
            <a:avLst/>
          </a:prstGeom>
          <a:noFill/>
          <a:ln w="9525">
            <a:noFill/>
            <a:miter lim="800000"/>
            <a:headEnd/>
            <a:tailEnd/>
          </a:ln>
          <a:effectLst/>
        </p:spPr>
        <p:txBody>
          <a:bodyPr vert="horz" wrap="square" lIns="94046" tIns="47023" rIns="94046" bIns="47023" numCol="1" anchor="t" anchorCtr="0" compatLnSpc="1">
            <a:prstTxWarp prst="textNoShape">
              <a:avLst/>
            </a:prstTxWarp>
          </a:bodyPr>
          <a:lstStyle>
            <a:lvl1pPr algn="r" defTabSz="939800">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200150" y="703263"/>
            <a:ext cx="4686300" cy="3514725"/>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944563" y="4451350"/>
            <a:ext cx="5197475" cy="4217988"/>
          </a:xfrm>
          <a:prstGeom prst="rect">
            <a:avLst/>
          </a:prstGeom>
          <a:noFill/>
          <a:ln w="9525">
            <a:noFill/>
            <a:miter lim="800000"/>
            <a:headEnd/>
            <a:tailEnd/>
          </a:ln>
          <a:effectLst/>
        </p:spPr>
        <p:txBody>
          <a:bodyPr vert="horz" wrap="square" lIns="94046" tIns="47023" rIns="94046" bIns="470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7894" name="Rectangle 6"/>
          <p:cNvSpPr>
            <a:spLocks noGrp="1" noChangeArrowheads="1"/>
          </p:cNvSpPr>
          <p:nvPr>
            <p:ph type="ftr" sz="quarter" idx="4"/>
          </p:nvPr>
        </p:nvSpPr>
        <p:spPr bwMode="auto">
          <a:xfrm>
            <a:off x="0" y="8904288"/>
            <a:ext cx="3070225" cy="468312"/>
          </a:xfrm>
          <a:prstGeom prst="rect">
            <a:avLst/>
          </a:prstGeom>
          <a:noFill/>
          <a:ln w="9525">
            <a:noFill/>
            <a:miter lim="800000"/>
            <a:headEnd/>
            <a:tailEnd/>
          </a:ln>
          <a:effectLst/>
        </p:spPr>
        <p:txBody>
          <a:bodyPr vert="horz" wrap="square" lIns="94046" tIns="47023" rIns="94046" bIns="47023" numCol="1" anchor="b" anchorCtr="0" compatLnSpc="1">
            <a:prstTxWarp prst="textNoShape">
              <a:avLst/>
            </a:prstTxWarp>
          </a:bodyPr>
          <a:lstStyle>
            <a:lvl1pPr defTabSz="939800">
              <a:defRPr sz="1200"/>
            </a:lvl1pPr>
          </a:lstStyle>
          <a:p>
            <a:pPr>
              <a:defRPr/>
            </a:pPr>
            <a:endParaRPr lang="en-US"/>
          </a:p>
        </p:txBody>
      </p:sp>
      <p:sp>
        <p:nvSpPr>
          <p:cNvPr id="37895" name="Rectangle 7"/>
          <p:cNvSpPr>
            <a:spLocks noGrp="1" noChangeArrowheads="1"/>
          </p:cNvSpPr>
          <p:nvPr>
            <p:ph type="sldNum" sz="quarter" idx="5"/>
          </p:nvPr>
        </p:nvSpPr>
        <p:spPr bwMode="auto">
          <a:xfrm>
            <a:off x="4016375" y="8904288"/>
            <a:ext cx="3070225" cy="468312"/>
          </a:xfrm>
          <a:prstGeom prst="rect">
            <a:avLst/>
          </a:prstGeom>
          <a:noFill/>
          <a:ln w="9525">
            <a:noFill/>
            <a:miter lim="800000"/>
            <a:headEnd/>
            <a:tailEnd/>
          </a:ln>
          <a:effectLst/>
        </p:spPr>
        <p:txBody>
          <a:bodyPr vert="horz" wrap="square" lIns="94046" tIns="47023" rIns="94046" bIns="47023" numCol="1" anchor="b" anchorCtr="0" compatLnSpc="1">
            <a:prstTxWarp prst="textNoShape">
              <a:avLst/>
            </a:prstTxWarp>
          </a:bodyPr>
          <a:lstStyle>
            <a:lvl1pPr algn="r" defTabSz="939800">
              <a:defRPr sz="1200"/>
            </a:lvl1pPr>
          </a:lstStyle>
          <a:p>
            <a:pPr>
              <a:defRPr/>
            </a:pPr>
            <a:fld id="{5B6C89DA-E4CC-440F-A2E4-206C6875B134}" type="slidenum">
              <a:rPr lang="en-US"/>
              <a:pPr>
                <a:defRPr/>
              </a:pPr>
              <a:t>‹#›</a:t>
            </a:fld>
            <a:endParaRPr lang="en-US"/>
          </a:p>
        </p:txBody>
      </p:sp>
    </p:spTree>
    <p:extLst>
      <p:ext uri="{BB962C8B-B14F-4D97-AF65-F5344CB8AC3E}">
        <p14:creationId xmlns:p14="http://schemas.microsoft.com/office/powerpoint/2010/main" val="3021057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4AA3A-794E-4DD0-B034-5C13D03B4508}" type="slidenum">
              <a:rPr lang="en-US"/>
              <a:pPr/>
              <a:t>16</a:t>
            </a:fld>
            <a:endParaRPr lang="en-US"/>
          </a:p>
        </p:txBody>
      </p:sp>
      <p:sp>
        <p:nvSpPr>
          <p:cNvPr id="93186" name="Rectangle 2"/>
          <p:cNvSpPr>
            <a:spLocks noGrp="1" noRot="1" noChangeAspect="1" noChangeArrowheads="1" noTextEdit="1"/>
          </p:cNvSpPr>
          <p:nvPr>
            <p:ph type="sldImg"/>
          </p:nvPr>
        </p:nvSpPr>
        <p:spPr>
          <a:xfrm>
            <a:off x="1209675" y="709613"/>
            <a:ext cx="4668838" cy="3502025"/>
          </a:xfrm>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3969F0-23F3-44EC-891A-26AE7344C683}" type="slidenum">
              <a:rPr lang="en-US"/>
              <a:pPr/>
              <a:t>18</a:t>
            </a:fld>
            <a:endParaRPr lang="en-US"/>
          </a:p>
        </p:txBody>
      </p:sp>
      <p:sp>
        <p:nvSpPr>
          <p:cNvPr id="95234" name="Rectangle 2"/>
          <p:cNvSpPr>
            <a:spLocks noGrp="1" noRot="1" noChangeAspect="1" noChangeArrowheads="1" noTextEdit="1"/>
          </p:cNvSpPr>
          <p:nvPr>
            <p:ph type="sldImg"/>
          </p:nvPr>
        </p:nvSpPr>
        <p:spPr>
          <a:xfrm>
            <a:off x="1209675" y="709613"/>
            <a:ext cx="4668838" cy="3502025"/>
          </a:xfrm>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191B79-15C8-4B65-8DA7-8DACBCA44A84}" type="slidenum">
              <a:rPr lang="en-US"/>
              <a:pPr/>
              <a:t>22</a:t>
            </a:fld>
            <a:endParaRPr lang="en-US"/>
          </a:p>
        </p:txBody>
      </p:sp>
      <p:sp>
        <p:nvSpPr>
          <p:cNvPr id="101378" name="Rectangle 2"/>
          <p:cNvSpPr>
            <a:spLocks noGrp="1" noRot="1" noChangeAspect="1" noChangeArrowheads="1" noTextEdit="1"/>
          </p:cNvSpPr>
          <p:nvPr>
            <p:ph type="sldImg"/>
          </p:nvPr>
        </p:nvSpPr>
        <p:spPr>
          <a:xfrm>
            <a:off x="1209675" y="709613"/>
            <a:ext cx="4668838" cy="3502025"/>
          </a:xfrm>
          <a:ln/>
        </p:spPr>
      </p:sp>
      <p:sp>
        <p:nvSpPr>
          <p:cNvPr id="10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A4AE25-91EC-43DA-B15C-1B94898A9706}" type="slidenum">
              <a:rPr lang="en-US"/>
              <a:pPr/>
              <a:t>23</a:t>
            </a:fld>
            <a:endParaRPr lang="en-US"/>
          </a:p>
        </p:txBody>
      </p:sp>
      <p:sp>
        <p:nvSpPr>
          <p:cNvPr id="103426" name="Rectangle 2"/>
          <p:cNvSpPr>
            <a:spLocks noGrp="1" noRot="1" noChangeAspect="1" noChangeArrowheads="1" noTextEdit="1"/>
          </p:cNvSpPr>
          <p:nvPr>
            <p:ph type="sldImg"/>
          </p:nvPr>
        </p:nvSpPr>
        <p:spPr>
          <a:xfrm>
            <a:off x="1209675" y="709613"/>
            <a:ext cx="4668838" cy="3502025"/>
          </a:xfrm>
          <a:ln/>
        </p:spPr>
      </p:sp>
      <p:sp>
        <p:nvSpPr>
          <p:cNvPr id="10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E3D295-2E01-4AA9-A37A-18A16646836C}" type="slidenum">
              <a:rPr lang="en-US"/>
              <a:pPr/>
              <a:t>25</a:t>
            </a:fld>
            <a:endParaRPr lang="en-US"/>
          </a:p>
        </p:txBody>
      </p:sp>
      <p:sp>
        <p:nvSpPr>
          <p:cNvPr id="105474" name="Rectangle 2"/>
          <p:cNvSpPr>
            <a:spLocks noGrp="1" noRot="1" noChangeAspect="1" noChangeArrowheads="1" noTextEdit="1"/>
          </p:cNvSpPr>
          <p:nvPr>
            <p:ph type="sldImg"/>
          </p:nvPr>
        </p:nvSpPr>
        <p:spPr>
          <a:xfrm>
            <a:off x="1209675" y="709613"/>
            <a:ext cx="4668838" cy="3502025"/>
          </a:xfrm>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27EC28-50A4-4692-B3F5-39E4F996FFB7}" type="slidenum">
              <a:rPr lang="en-US"/>
              <a:pPr/>
              <a:t>27</a:t>
            </a:fld>
            <a:endParaRPr lang="en-US"/>
          </a:p>
        </p:txBody>
      </p:sp>
      <p:sp>
        <p:nvSpPr>
          <p:cNvPr id="107522" name="Rectangle 2"/>
          <p:cNvSpPr>
            <a:spLocks noGrp="1" noRot="1" noChangeAspect="1" noChangeArrowheads="1" noTextEdit="1"/>
          </p:cNvSpPr>
          <p:nvPr>
            <p:ph type="sldImg"/>
          </p:nvPr>
        </p:nvSpPr>
        <p:spPr>
          <a:xfrm>
            <a:off x="1209675" y="709613"/>
            <a:ext cx="4668838" cy="3502025"/>
          </a:xfrm>
          <a:ln/>
        </p:spPr>
      </p:sp>
      <p:sp>
        <p:nvSpPr>
          <p:cNvPr id="1075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en-US"/>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en-US"/>
              <a:t>Click to edit Master subtitle style</a:t>
            </a:r>
          </a:p>
        </p:txBody>
      </p:sp>
      <p:sp>
        <p:nvSpPr>
          <p:cNvPr id="7" name="Rectangle 7"/>
          <p:cNvSpPr>
            <a:spLocks noGrp="1" noChangeArrowheads="1"/>
          </p:cNvSpPr>
          <p:nvPr>
            <p:ph type="dt" sz="quarter" idx="10"/>
          </p:nvPr>
        </p:nvSpPr>
        <p:spPr/>
        <p:txBody>
          <a:bodyPr/>
          <a:lstStyle>
            <a:lvl1pPr>
              <a:defRPr/>
            </a:lvl1pPr>
          </a:lstStyle>
          <a:p>
            <a:pPr>
              <a:defRPr/>
            </a:pPr>
            <a:endParaRPr lang="en-US"/>
          </a:p>
        </p:txBody>
      </p:sp>
      <p:sp>
        <p:nvSpPr>
          <p:cNvPr id="8" name="Rectangle 8"/>
          <p:cNvSpPr>
            <a:spLocks noGrp="1" noChangeArrowheads="1"/>
          </p:cNvSpPr>
          <p:nvPr>
            <p:ph type="ftr" sz="quarter" idx="11"/>
          </p:nvPr>
        </p:nvSpPr>
        <p:spPr/>
        <p:txBody>
          <a:bodyPr/>
          <a:lstStyle>
            <a:lvl1pPr>
              <a:defRPr/>
            </a:lvl1pPr>
          </a:lstStyle>
          <a:p>
            <a:pPr>
              <a:defRPr/>
            </a:pPr>
            <a:r>
              <a:rPr lang="en-US"/>
              <a:t>By L.NAJJAR (UNO-ISQA)</a:t>
            </a:r>
          </a:p>
        </p:txBody>
      </p:sp>
      <p:sp>
        <p:nvSpPr>
          <p:cNvPr id="9" name="Rectangle 9"/>
          <p:cNvSpPr>
            <a:spLocks noGrp="1" noChangeArrowheads="1"/>
          </p:cNvSpPr>
          <p:nvPr>
            <p:ph type="sldNum" sz="quarter" idx="12"/>
          </p:nvPr>
        </p:nvSpPr>
        <p:spPr/>
        <p:txBody>
          <a:bodyPr/>
          <a:lstStyle>
            <a:lvl1pPr>
              <a:defRPr/>
            </a:lvl1pPr>
          </a:lstStyle>
          <a:p>
            <a:pPr>
              <a:defRPr/>
            </a:pPr>
            <a:fld id="{288DBC3E-C4DD-406B-91F0-B5A89759BFF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By L.NAJJAR (UNO-ISQA)</a:t>
            </a:r>
          </a:p>
        </p:txBody>
      </p:sp>
      <p:sp>
        <p:nvSpPr>
          <p:cNvPr id="6" name="Rectangle 9"/>
          <p:cNvSpPr>
            <a:spLocks noGrp="1" noChangeArrowheads="1"/>
          </p:cNvSpPr>
          <p:nvPr>
            <p:ph type="sldNum" sz="quarter" idx="12"/>
          </p:nvPr>
        </p:nvSpPr>
        <p:spPr>
          <a:ln/>
        </p:spPr>
        <p:txBody>
          <a:bodyPr/>
          <a:lstStyle>
            <a:lvl1pPr>
              <a:defRPr/>
            </a:lvl1pPr>
          </a:lstStyle>
          <a:p>
            <a:pPr>
              <a:defRPr/>
            </a:pPr>
            <a:fld id="{DF7B74A5-AF1D-4DB5-83D7-3B88D25589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By L.NAJJAR (UNO-ISQA)</a:t>
            </a:r>
          </a:p>
        </p:txBody>
      </p:sp>
      <p:sp>
        <p:nvSpPr>
          <p:cNvPr id="6" name="Rectangle 9"/>
          <p:cNvSpPr>
            <a:spLocks noGrp="1" noChangeArrowheads="1"/>
          </p:cNvSpPr>
          <p:nvPr>
            <p:ph type="sldNum" sz="quarter" idx="12"/>
          </p:nvPr>
        </p:nvSpPr>
        <p:spPr>
          <a:ln/>
        </p:spPr>
        <p:txBody>
          <a:bodyPr/>
          <a:lstStyle>
            <a:lvl1pPr>
              <a:defRPr/>
            </a:lvl1pPr>
          </a:lstStyle>
          <a:p>
            <a:pPr>
              <a:defRPr/>
            </a:pPr>
            <a:fld id="{65692695-1F60-4664-B460-24A49E92A15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By L.NAJJAR (UNO-ISQA)</a:t>
            </a:r>
          </a:p>
        </p:txBody>
      </p:sp>
      <p:sp>
        <p:nvSpPr>
          <p:cNvPr id="6" name="Rectangle 9"/>
          <p:cNvSpPr>
            <a:spLocks noGrp="1" noChangeArrowheads="1"/>
          </p:cNvSpPr>
          <p:nvPr>
            <p:ph type="sldNum" sz="quarter" idx="12"/>
          </p:nvPr>
        </p:nvSpPr>
        <p:spPr>
          <a:ln/>
        </p:spPr>
        <p:txBody>
          <a:bodyPr/>
          <a:lstStyle>
            <a:lvl1pPr>
              <a:defRPr/>
            </a:lvl1pPr>
          </a:lstStyle>
          <a:p>
            <a:pPr>
              <a:defRPr/>
            </a:pPr>
            <a:fld id="{66E4807A-56D3-49A4-A8B9-1E34C54C230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By L.NAJJAR (UNO-ISQA)</a:t>
            </a:r>
          </a:p>
        </p:txBody>
      </p:sp>
      <p:sp>
        <p:nvSpPr>
          <p:cNvPr id="6" name="Rectangle 9"/>
          <p:cNvSpPr>
            <a:spLocks noGrp="1" noChangeArrowheads="1"/>
          </p:cNvSpPr>
          <p:nvPr>
            <p:ph type="sldNum" sz="quarter" idx="12"/>
          </p:nvPr>
        </p:nvSpPr>
        <p:spPr>
          <a:ln/>
        </p:spPr>
        <p:txBody>
          <a:bodyPr/>
          <a:lstStyle>
            <a:lvl1pPr>
              <a:defRPr/>
            </a:lvl1pPr>
          </a:lstStyle>
          <a:p>
            <a:pPr>
              <a:defRPr/>
            </a:pPr>
            <a:fld id="{22E35299-ECFC-4A73-94A7-FE842294AAB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By L.NAJJAR (UNO-ISQA)</a:t>
            </a:r>
          </a:p>
        </p:txBody>
      </p:sp>
      <p:sp>
        <p:nvSpPr>
          <p:cNvPr id="7" name="Rectangle 9"/>
          <p:cNvSpPr>
            <a:spLocks noGrp="1" noChangeArrowheads="1"/>
          </p:cNvSpPr>
          <p:nvPr>
            <p:ph type="sldNum" sz="quarter" idx="12"/>
          </p:nvPr>
        </p:nvSpPr>
        <p:spPr>
          <a:ln/>
        </p:spPr>
        <p:txBody>
          <a:bodyPr/>
          <a:lstStyle>
            <a:lvl1pPr>
              <a:defRPr/>
            </a:lvl1pPr>
          </a:lstStyle>
          <a:p>
            <a:pPr>
              <a:defRPr/>
            </a:pPr>
            <a:fld id="{34A1D056-ABC6-449D-8F0A-ABFE4FB030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r>
              <a:rPr lang="en-US"/>
              <a:t>By L.NAJJAR (UNO-ISQA)</a:t>
            </a:r>
          </a:p>
        </p:txBody>
      </p:sp>
      <p:sp>
        <p:nvSpPr>
          <p:cNvPr id="9" name="Rectangle 9"/>
          <p:cNvSpPr>
            <a:spLocks noGrp="1" noChangeArrowheads="1"/>
          </p:cNvSpPr>
          <p:nvPr>
            <p:ph type="sldNum" sz="quarter" idx="12"/>
          </p:nvPr>
        </p:nvSpPr>
        <p:spPr>
          <a:ln/>
        </p:spPr>
        <p:txBody>
          <a:bodyPr/>
          <a:lstStyle>
            <a:lvl1pPr>
              <a:defRPr/>
            </a:lvl1pPr>
          </a:lstStyle>
          <a:p>
            <a:pPr>
              <a:defRPr/>
            </a:pPr>
            <a:fld id="{1F34D550-017C-43CA-8BD8-75F6639053F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r>
              <a:rPr lang="en-US"/>
              <a:t>By L.NAJJAR (UNO-ISQA)</a:t>
            </a:r>
          </a:p>
        </p:txBody>
      </p:sp>
      <p:sp>
        <p:nvSpPr>
          <p:cNvPr id="5" name="Rectangle 9"/>
          <p:cNvSpPr>
            <a:spLocks noGrp="1" noChangeArrowheads="1"/>
          </p:cNvSpPr>
          <p:nvPr>
            <p:ph type="sldNum" sz="quarter" idx="12"/>
          </p:nvPr>
        </p:nvSpPr>
        <p:spPr>
          <a:ln/>
        </p:spPr>
        <p:txBody>
          <a:bodyPr/>
          <a:lstStyle>
            <a:lvl1pPr>
              <a:defRPr/>
            </a:lvl1pPr>
          </a:lstStyle>
          <a:p>
            <a:pPr>
              <a:defRPr/>
            </a:pPr>
            <a:fld id="{29B84AE7-614B-42A2-B402-6AF5F59EA6B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r>
              <a:rPr lang="en-US"/>
              <a:t>By L.NAJJAR (UNO-ISQA)</a:t>
            </a:r>
          </a:p>
        </p:txBody>
      </p:sp>
      <p:sp>
        <p:nvSpPr>
          <p:cNvPr id="4" name="Rectangle 9"/>
          <p:cNvSpPr>
            <a:spLocks noGrp="1" noChangeArrowheads="1"/>
          </p:cNvSpPr>
          <p:nvPr>
            <p:ph type="sldNum" sz="quarter" idx="12"/>
          </p:nvPr>
        </p:nvSpPr>
        <p:spPr>
          <a:ln/>
        </p:spPr>
        <p:txBody>
          <a:bodyPr/>
          <a:lstStyle>
            <a:lvl1pPr>
              <a:defRPr/>
            </a:lvl1pPr>
          </a:lstStyle>
          <a:p>
            <a:pPr>
              <a:defRPr/>
            </a:pPr>
            <a:fld id="{5443AB97-3B93-41DB-A46C-A0A591C64C8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By L.NAJJAR (UNO-ISQA)</a:t>
            </a:r>
          </a:p>
        </p:txBody>
      </p:sp>
      <p:sp>
        <p:nvSpPr>
          <p:cNvPr id="7" name="Rectangle 9"/>
          <p:cNvSpPr>
            <a:spLocks noGrp="1" noChangeArrowheads="1"/>
          </p:cNvSpPr>
          <p:nvPr>
            <p:ph type="sldNum" sz="quarter" idx="12"/>
          </p:nvPr>
        </p:nvSpPr>
        <p:spPr>
          <a:ln/>
        </p:spPr>
        <p:txBody>
          <a:bodyPr/>
          <a:lstStyle>
            <a:lvl1pPr>
              <a:defRPr/>
            </a:lvl1pPr>
          </a:lstStyle>
          <a:p>
            <a:pPr>
              <a:defRPr/>
            </a:pPr>
            <a:fld id="{81F3C859-86A0-4626-B53C-B989AF2C494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By L.NAJJAR (UNO-ISQA)</a:t>
            </a:r>
          </a:p>
        </p:txBody>
      </p:sp>
      <p:sp>
        <p:nvSpPr>
          <p:cNvPr id="7" name="Rectangle 9"/>
          <p:cNvSpPr>
            <a:spLocks noGrp="1" noChangeArrowheads="1"/>
          </p:cNvSpPr>
          <p:nvPr>
            <p:ph type="sldNum" sz="quarter" idx="12"/>
          </p:nvPr>
        </p:nvSpPr>
        <p:spPr>
          <a:ln/>
        </p:spPr>
        <p:txBody>
          <a:bodyPr/>
          <a:lstStyle>
            <a:lvl1pPr>
              <a:defRPr/>
            </a:lvl1pPr>
          </a:lstStyle>
          <a:p>
            <a:pPr>
              <a:defRPr/>
            </a:pPr>
            <a:fld id="{6C0367E9-9B8A-4011-8118-61F1B3062D6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10"/>
          <p:cNvGrpSpPr>
            <a:grpSpLocks/>
          </p:cNvGrpSpPr>
          <p:nvPr/>
        </p:nvGrpSpPr>
        <p:grpSpPr bwMode="auto">
          <a:xfrm>
            <a:off x="0" y="1588"/>
            <a:ext cx="9132888" cy="6845300"/>
            <a:chOff x="0" y="1"/>
            <a:chExt cx="5753" cy="4312"/>
          </a:xfrm>
        </p:grpSpPr>
        <p:sp>
          <p:nvSpPr>
            <p:cNvPr id="2051"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en-US"/>
            </a:p>
          </p:txBody>
        </p:sp>
        <p:sp>
          <p:nvSpPr>
            <p:cNvPr id="20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en-US"/>
            </a:p>
          </p:txBody>
        </p:sp>
      </p:grpSp>
      <p:sp>
        <p:nvSpPr>
          <p:cNvPr id="2053"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055" name="Rectangle 7"/>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400"/>
            </a:lvl1pPr>
          </a:lstStyle>
          <a:p>
            <a:pPr>
              <a:defRPr/>
            </a:pPr>
            <a:endParaRPr lang="en-US"/>
          </a:p>
        </p:txBody>
      </p:sp>
      <p:sp>
        <p:nvSpPr>
          <p:cNvPr id="2056"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400"/>
            </a:lvl1pPr>
          </a:lstStyle>
          <a:p>
            <a:pPr>
              <a:defRPr/>
            </a:pPr>
            <a:r>
              <a:rPr lang="en-US"/>
              <a:t>By L.NAJJAR (UNO-ISQA)</a:t>
            </a:r>
          </a:p>
        </p:txBody>
      </p:sp>
      <p:sp>
        <p:nvSpPr>
          <p:cNvPr id="2057" name="Rectangle 9"/>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400"/>
            </a:lvl1pPr>
          </a:lstStyle>
          <a:p>
            <a:pPr>
              <a:defRPr/>
            </a:pPr>
            <a:fld id="{B0D64F38-EA18-49FA-B122-4D41DB47FC57}" type="slidenum">
              <a:rPr lang="en-US"/>
              <a:pPr>
                <a:defRPr/>
              </a:pPr>
              <a:t>‹#›</a:t>
            </a:fld>
            <a:endParaRPr lang="en-US"/>
          </a:p>
        </p:txBody>
      </p:sp>
      <p:sp>
        <p:nvSpPr>
          <p:cNvPr id="1031" name="Rectangle 11"/>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defRPr>
      </a:lvl5pPr>
      <a:lvl6pPr marL="2514600" indent="-228600" algn="l" rtl="0" fontAlgn="base">
        <a:spcBef>
          <a:spcPct val="20000"/>
        </a:spcBef>
        <a:spcAft>
          <a:spcPct val="0"/>
        </a:spcAft>
        <a:buClr>
          <a:schemeClr val="accent1"/>
        </a:buClr>
        <a:buChar char="•"/>
        <a:defRPr sz="2000">
          <a:solidFill>
            <a:schemeClr val="tx1"/>
          </a:solidFill>
          <a:latin typeface="+mn-lt"/>
        </a:defRPr>
      </a:lvl6pPr>
      <a:lvl7pPr marL="2971800" indent="-228600" algn="l" rtl="0" fontAlgn="base">
        <a:spcBef>
          <a:spcPct val="20000"/>
        </a:spcBef>
        <a:spcAft>
          <a:spcPct val="0"/>
        </a:spcAft>
        <a:buClr>
          <a:schemeClr val="accent1"/>
        </a:buClr>
        <a:buChar char="•"/>
        <a:defRPr sz="2000">
          <a:solidFill>
            <a:schemeClr val="tx1"/>
          </a:solidFill>
          <a:latin typeface="+mn-lt"/>
        </a:defRPr>
      </a:lvl7pPr>
      <a:lvl8pPr marL="3429000" indent="-228600" algn="l" rtl="0" fontAlgn="base">
        <a:spcBef>
          <a:spcPct val="20000"/>
        </a:spcBef>
        <a:spcAft>
          <a:spcPct val="0"/>
        </a:spcAft>
        <a:buClr>
          <a:schemeClr val="accent1"/>
        </a:buClr>
        <a:buChar char="•"/>
        <a:defRPr sz="2000">
          <a:solidFill>
            <a:schemeClr val="tx1"/>
          </a:solidFill>
          <a:latin typeface="+mn-lt"/>
        </a:defRPr>
      </a:lvl8pPr>
      <a:lvl9pPr marL="3886200"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3"/>
          <p:cNvSpPr>
            <a:spLocks noGrp="1" noChangeArrowheads="1"/>
          </p:cNvSpPr>
          <p:nvPr>
            <p:ph type="sldNum" sz="quarter" idx="4294967295"/>
          </p:nvPr>
        </p:nvSpPr>
        <p:spPr>
          <a:xfrm>
            <a:off x="6553200" y="6243638"/>
            <a:ext cx="2133600" cy="457200"/>
          </a:xfrm>
          <a:prstGeom prst="rect">
            <a:avLst/>
          </a:prstGeom>
        </p:spPr>
        <p:txBody>
          <a:bodyPr/>
          <a:lstStyle/>
          <a:p>
            <a:fld id="{662C25E6-F53D-4E27-AED9-7E244FC7EC42}" type="slidenum">
              <a:rPr lang="en-US"/>
              <a:pPr/>
              <a:t>1</a:t>
            </a:fld>
            <a:endParaRPr lang="en-US"/>
          </a:p>
        </p:txBody>
      </p:sp>
      <p:sp>
        <p:nvSpPr>
          <p:cNvPr id="2050" name="Rectangle 2"/>
          <p:cNvSpPr>
            <a:spLocks noGrp="1" noChangeArrowheads="1"/>
          </p:cNvSpPr>
          <p:nvPr>
            <p:ph type="ctrTitle"/>
          </p:nvPr>
        </p:nvSpPr>
        <p:spPr>
          <a:xfrm>
            <a:off x="685800" y="457200"/>
            <a:ext cx="7772400" cy="1050925"/>
          </a:xfrm>
        </p:spPr>
        <p:txBody>
          <a:bodyPr/>
          <a:lstStyle/>
          <a:p>
            <a:pPr lvl="0">
              <a:spcBef>
                <a:spcPct val="20000"/>
              </a:spcBef>
            </a:pPr>
            <a:br>
              <a:rPr lang="en-US" sz="3600" dirty="0">
                <a:solidFill>
                  <a:srgbClr val="FFFFFF"/>
                </a:solidFill>
                <a:effectLst/>
                <a:latin typeface="Times New Roman" pitchFamily="18" charset="0"/>
                <a:ea typeface="+mn-ea"/>
                <a:cs typeface="Times New Roman" pitchFamily="18" charset="0"/>
              </a:rPr>
            </a:br>
            <a:endParaRPr lang="en-US" sz="3600" dirty="0">
              <a:solidFill>
                <a:schemeClr val="folHlink"/>
              </a:solidFill>
              <a:latin typeface="Times New Roman" pitchFamily="18" charset="0"/>
              <a:cs typeface="Times New Roman" pitchFamily="18" charset="0"/>
            </a:endParaRPr>
          </a:p>
        </p:txBody>
      </p:sp>
      <p:sp>
        <p:nvSpPr>
          <p:cNvPr id="2051" name="Rectangle 3"/>
          <p:cNvSpPr>
            <a:spLocks noGrp="1" noChangeArrowheads="1"/>
          </p:cNvSpPr>
          <p:nvPr>
            <p:ph type="subTitle" idx="1"/>
          </p:nvPr>
        </p:nvSpPr>
        <p:spPr>
          <a:xfrm>
            <a:off x="1371600" y="1752600"/>
            <a:ext cx="6400800" cy="3581400"/>
          </a:xfrm>
        </p:spPr>
        <p:txBody>
          <a:bodyPr/>
          <a:lstStyle/>
          <a:p>
            <a:endParaRPr lang="en-US" sz="3600" dirty="0">
              <a:latin typeface="Times New Roman" pitchFamily="18" charset="0"/>
              <a:cs typeface="Times New Roman" pitchFamily="18" charset="0"/>
            </a:endParaRPr>
          </a:p>
          <a:p>
            <a:r>
              <a:rPr lang="en-US" sz="4400" dirty="0">
                <a:solidFill>
                  <a:srgbClr val="FFC000"/>
                </a:solidFill>
                <a:latin typeface="Times New Roman" pitchFamily="18" charset="0"/>
                <a:cs typeface="Times New Roman" pitchFamily="18" charset="0"/>
              </a:rPr>
              <a:t>Information Quality</a:t>
            </a:r>
            <a:endParaRPr lang="en-US" sz="4400" dirty="0">
              <a:latin typeface="Times New Roman" pitchFamily="18" charset="0"/>
              <a:cs typeface="Times New Roman" pitchFamily="18" charset="0"/>
            </a:endParaRPr>
          </a:p>
          <a:p>
            <a:endParaRPr lang="en-US" sz="36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A78D743-B5FA-4D53-A348-ACE5CA8297C1}" type="slidenum">
              <a:rPr lang="en-US"/>
              <a:pPr/>
              <a:t>10</a:t>
            </a:fld>
            <a:endParaRPr lang="en-US"/>
          </a:p>
        </p:txBody>
      </p:sp>
      <p:sp>
        <p:nvSpPr>
          <p:cNvPr id="25602" name="Rectangle 2"/>
          <p:cNvSpPr>
            <a:spLocks noGrp="1" noChangeArrowheads="1"/>
          </p:cNvSpPr>
          <p:nvPr>
            <p:ph type="title"/>
          </p:nvPr>
        </p:nvSpPr>
        <p:spPr>
          <a:xfrm>
            <a:off x="685800" y="304800"/>
            <a:ext cx="7772400" cy="1143000"/>
          </a:xfrm>
        </p:spPr>
        <p:txBody>
          <a:bodyPr/>
          <a:lstStyle/>
          <a:p>
            <a:r>
              <a:rPr lang="en-US" sz="4000" b="1" dirty="0">
                <a:solidFill>
                  <a:schemeClr val="folHlink"/>
                </a:solidFill>
                <a:latin typeface="Times New Roman" pitchFamily="18" charset="0"/>
                <a:cs typeface="Times New Roman" pitchFamily="18" charset="0"/>
              </a:rPr>
              <a:t>Pragmatic Information Quality (cont.)</a:t>
            </a:r>
          </a:p>
        </p:txBody>
      </p:sp>
      <p:sp>
        <p:nvSpPr>
          <p:cNvPr id="25603" name="Rectangle 3"/>
          <p:cNvSpPr>
            <a:spLocks noGrp="1" noChangeArrowheads="1"/>
          </p:cNvSpPr>
          <p:nvPr>
            <p:ph type="body" idx="1"/>
          </p:nvPr>
        </p:nvSpPr>
        <p:spPr>
          <a:xfrm>
            <a:off x="457200" y="1600200"/>
            <a:ext cx="8229600" cy="4953000"/>
          </a:xfrm>
        </p:spPr>
        <p:txBody>
          <a:bodyPr/>
          <a:lstStyle/>
          <a:p>
            <a:pPr>
              <a:lnSpc>
                <a:spcPct val="80000"/>
              </a:lnSpc>
            </a:pPr>
            <a:r>
              <a:rPr lang="en-US" sz="2400">
                <a:effectLst/>
                <a:latin typeface="Times New Roman" pitchFamily="18" charset="0"/>
                <a:cs typeface="Times New Roman" pitchFamily="18" charset="0"/>
              </a:rPr>
              <a:t>Performing calculations or reformatting the data before it can be used</a:t>
            </a:r>
          </a:p>
          <a:p>
            <a:pPr>
              <a:lnSpc>
                <a:spcPct val="80000"/>
              </a:lnSpc>
            </a:pPr>
            <a:endParaRPr lang="en-US" sz="2400">
              <a:effectLst/>
              <a:latin typeface="Times New Roman" pitchFamily="18" charset="0"/>
              <a:cs typeface="Times New Roman" pitchFamily="18" charset="0"/>
            </a:endParaRPr>
          </a:p>
          <a:p>
            <a:pPr>
              <a:lnSpc>
                <a:spcPct val="80000"/>
              </a:lnSpc>
            </a:pPr>
            <a:r>
              <a:rPr lang="en-US" sz="2400">
                <a:effectLst/>
                <a:latin typeface="Times New Roman" pitchFamily="18" charset="0"/>
                <a:cs typeface="Times New Roman" pitchFamily="18" charset="0"/>
              </a:rPr>
              <a:t>Hunting for additional information in order to use the data</a:t>
            </a:r>
          </a:p>
          <a:p>
            <a:pPr>
              <a:lnSpc>
                <a:spcPct val="80000"/>
              </a:lnSpc>
            </a:pPr>
            <a:endParaRPr lang="en-US" sz="2400">
              <a:effectLst/>
              <a:latin typeface="Times New Roman" pitchFamily="18" charset="0"/>
              <a:cs typeface="Times New Roman" pitchFamily="18" charset="0"/>
            </a:endParaRPr>
          </a:p>
          <a:p>
            <a:pPr>
              <a:lnSpc>
                <a:spcPct val="80000"/>
              </a:lnSpc>
            </a:pPr>
            <a:r>
              <a:rPr lang="en-US" sz="2400">
                <a:effectLst/>
                <a:latin typeface="Times New Roman" pitchFamily="18" charset="0"/>
                <a:cs typeface="Times New Roman" pitchFamily="18" charset="0"/>
              </a:rPr>
              <a:t>Losing customers because it caused work to be performed incorrectly</a:t>
            </a:r>
          </a:p>
          <a:p>
            <a:pPr>
              <a:lnSpc>
                <a:spcPct val="80000"/>
              </a:lnSpc>
            </a:pPr>
            <a:endParaRPr lang="en-US" sz="2400">
              <a:effectLst/>
              <a:latin typeface="Times New Roman" pitchFamily="18" charset="0"/>
              <a:cs typeface="Times New Roman" pitchFamily="18" charset="0"/>
            </a:endParaRPr>
          </a:p>
          <a:p>
            <a:pPr>
              <a:lnSpc>
                <a:spcPct val="80000"/>
              </a:lnSpc>
            </a:pPr>
            <a:r>
              <a:rPr lang="en-US" sz="2400">
                <a:effectLst/>
                <a:latin typeface="Times New Roman" pitchFamily="18" charset="0"/>
                <a:cs typeface="Times New Roman" pitchFamily="18" charset="0"/>
              </a:rPr>
              <a:t>Causing unrecoverable damage</a:t>
            </a:r>
          </a:p>
          <a:p>
            <a:pPr>
              <a:lnSpc>
                <a:spcPct val="80000"/>
              </a:lnSpc>
            </a:pPr>
            <a:endParaRPr lang="en-US" sz="2400">
              <a:effectLst/>
              <a:latin typeface="Times New Roman" pitchFamily="18" charset="0"/>
              <a:cs typeface="Times New Roman" pitchFamily="18" charset="0"/>
            </a:endParaRPr>
          </a:p>
          <a:p>
            <a:pPr>
              <a:lnSpc>
                <a:spcPct val="80000"/>
              </a:lnSpc>
            </a:pPr>
            <a:r>
              <a:rPr lang="en-US" sz="2400">
                <a:effectLst/>
                <a:latin typeface="Times New Roman" pitchFamily="18" charset="0"/>
                <a:cs typeface="Times New Roman" pitchFamily="18" charset="0"/>
              </a:rPr>
              <a:t>Missing business opportunities</a:t>
            </a:r>
          </a:p>
          <a:p>
            <a:pPr>
              <a:lnSpc>
                <a:spcPct val="80000"/>
              </a:lnSpc>
            </a:pPr>
            <a:endParaRPr lang="en-US" sz="2400">
              <a:effectLst/>
              <a:latin typeface="Times New Roman" pitchFamily="18" charset="0"/>
              <a:cs typeface="Times New Roman" pitchFamily="18" charset="0"/>
            </a:endParaRPr>
          </a:p>
          <a:p>
            <a:pPr>
              <a:lnSpc>
                <a:spcPct val="80000"/>
              </a:lnSpc>
            </a:pPr>
            <a:r>
              <a:rPr lang="en-US" sz="2400">
                <a:effectLst/>
                <a:latin typeface="Times New Roman" pitchFamily="18" charset="0"/>
                <a:cs typeface="Times New Roman" pitchFamily="18" charset="0"/>
              </a:rPr>
              <a:t>Miscommunication within the business or with end customers and other information stakeholders</a:t>
            </a:r>
          </a:p>
          <a:p>
            <a:pPr>
              <a:lnSpc>
                <a:spcPct val="80000"/>
              </a:lnSpc>
            </a:pPr>
            <a:endParaRPr lang="en-US" sz="2400">
              <a:effectLst/>
              <a:latin typeface="Times New Roman" pitchFamily="18" charset="0"/>
              <a:cs typeface="Times New Roman" pitchFamily="18" charset="0"/>
            </a:endParaRPr>
          </a:p>
          <a:p>
            <a:pPr>
              <a:lnSpc>
                <a:spcPct val="80000"/>
              </a:lnSpc>
            </a:pPr>
            <a:endParaRPr lang="en-US" sz="240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a:t>Measurements</a:t>
            </a:r>
          </a:p>
        </p:txBody>
      </p:sp>
      <p:sp>
        <p:nvSpPr>
          <p:cNvPr id="3075" name="Rectangle 3"/>
          <p:cNvSpPr>
            <a:spLocks noGrp="1" noChangeArrowheads="1"/>
          </p:cNvSpPr>
          <p:nvPr>
            <p:ph type="body" idx="1"/>
          </p:nvPr>
        </p:nvSpPr>
        <p:spPr/>
        <p:txBody>
          <a:bodyPr/>
          <a:lstStyle/>
          <a:p>
            <a:pPr eaLnBrk="1" hangingPunct="1"/>
            <a:r>
              <a:rPr lang="en-US" dirty="0"/>
              <a:t>As organizations have a </a:t>
            </a:r>
            <a:r>
              <a:rPr lang="en-US" u="sng" dirty="0"/>
              <a:t>need</a:t>
            </a:r>
            <a:r>
              <a:rPr lang="en-US" dirty="0"/>
              <a:t> to measure the quality of products, there is a need to measure the quality of DQ and IQ.</a:t>
            </a:r>
          </a:p>
          <a:p>
            <a:pPr eaLnBrk="1" hangingPunct="1"/>
            <a:endParaRPr lang="en-US" dirty="0"/>
          </a:p>
          <a:p>
            <a:pPr eaLnBrk="1" hangingPunct="1"/>
            <a:r>
              <a:rPr lang="en-US" dirty="0"/>
              <a:t>Measurements and monitoring are required in order to improve information quality.</a:t>
            </a:r>
          </a:p>
          <a:p>
            <a:pPr eaLnBrk="1" hangingPunct="1"/>
            <a:endParaRPr lang="en-US" dirty="0"/>
          </a:p>
          <a:p>
            <a:pPr eaLnBrk="1" hangingPunct="1"/>
            <a:endParaRPr lang="en-US" dirty="0"/>
          </a:p>
        </p:txBody>
      </p:sp>
      <p:sp>
        <p:nvSpPr>
          <p:cNvPr id="3076" name="Slide Number Placeholder 3"/>
          <p:cNvSpPr>
            <a:spLocks noGrp="1"/>
          </p:cNvSpPr>
          <p:nvPr>
            <p:ph type="sldNum" sz="quarter" idx="12"/>
          </p:nvPr>
        </p:nvSpPr>
        <p:spPr>
          <a:noFill/>
        </p:spPr>
        <p:txBody>
          <a:bodyPr/>
          <a:lstStyle/>
          <a:p>
            <a:fld id="{B1B25519-21D5-4DE5-8C18-132FC8E4F80D}" type="slidenum">
              <a:rPr lang="en-US" smtClean="0"/>
              <a:pPr/>
              <a:t>11</a:t>
            </a:fld>
            <a:endParaRPr lang="en-US"/>
          </a:p>
        </p:txBody>
      </p:sp>
    </p:spTree>
    <p:extLst>
      <p:ext uri="{BB962C8B-B14F-4D97-AF65-F5344CB8AC3E}">
        <p14:creationId xmlns:p14="http://schemas.microsoft.com/office/powerpoint/2010/main" val="417523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Definitions</a:t>
            </a:r>
          </a:p>
        </p:txBody>
      </p:sp>
      <p:sp>
        <p:nvSpPr>
          <p:cNvPr id="6147" name="Rectangle 3"/>
          <p:cNvSpPr>
            <a:spLocks noGrp="1" noChangeArrowheads="1"/>
          </p:cNvSpPr>
          <p:nvPr>
            <p:ph type="body" idx="1"/>
          </p:nvPr>
        </p:nvSpPr>
        <p:spPr/>
        <p:txBody>
          <a:bodyPr/>
          <a:lstStyle/>
          <a:p>
            <a:pPr eaLnBrk="1" hangingPunct="1"/>
            <a:r>
              <a:rPr lang="en-US"/>
              <a:t>Measurements cannot be made without definitions.</a:t>
            </a:r>
          </a:p>
          <a:p>
            <a:pPr eaLnBrk="1" hangingPunct="1"/>
            <a:endParaRPr lang="en-US"/>
          </a:p>
          <a:p>
            <a:pPr eaLnBrk="1" hangingPunct="1"/>
            <a:r>
              <a:rPr lang="en-US"/>
              <a:t>People disagree on definitions of IQ and DQ.</a:t>
            </a:r>
          </a:p>
          <a:p>
            <a:pPr eaLnBrk="1" hangingPunct="1"/>
            <a:endParaRPr lang="en-US"/>
          </a:p>
          <a:p>
            <a:pPr eaLnBrk="1" hangingPunct="1"/>
            <a:r>
              <a:rPr lang="en-US"/>
              <a:t>Researchers explored what DQ means to consumers and determined 16 dimensions of DQ.</a:t>
            </a:r>
          </a:p>
        </p:txBody>
      </p:sp>
      <p:sp>
        <p:nvSpPr>
          <p:cNvPr id="6148" name="Slide Number Placeholder 3"/>
          <p:cNvSpPr>
            <a:spLocks noGrp="1"/>
          </p:cNvSpPr>
          <p:nvPr>
            <p:ph type="sldNum" sz="quarter" idx="12"/>
          </p:nvPr>
        </p:nvSpPr>
        <p:spPr>
          <a:noFill/>
        </p:spPr>
        <p:txBody>
          <a:bodyPr/>
          <a:lstStyle/>
          <a:p>
            <a:fld id="{A30C114A-0671-400D-B68B-B87891F235E0}" type="slidenum">
              <a:rPr lang="en-US" smtClean="0"/>
              <a:pPr/>
              <a:t>12</a:t>
            </a:fld>
            <a:endParaRPr lang="en-US"/>
          </a:p>
        </p:txBody>
      </p:sp>
    </p:spTree>
    <p:extLst>
      <p:ext uri="{BB962C8B-B14F-4D97-AF65-F5344CB8AC3E}">
        <p14:creationId xmlns:p14="http://schemas.microsoft.com/office/powerpoint/2010/main" val="1056285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Definitions of Quality</a:t>
            </a:r>
          </a:p>
        </p:txBody>
      </p:sp>
      <p:sp>
        <p:nvSpPr>
          <p:cNvPr id="7171" name="Rectangle 3"/>
          <p:cNvSpPr>
            <a:spLocks noGrp="1" noChangeArrowheads="1"/>
          </p:cNvSpPr>
          <p:nvPr>
            <p:ph type="body" idx="1"/>
          </p:nvPr>
        </p:nvSpPr>
        <p:spPr>
          <a:xfrm>
            <a:off x="722586" y="1943100"/>
            <a:ext cx="7772400" cy="4114800"/>
          </a:xfrm>
        </p:spPr>
        <p:txBody>
          <a:bodyPr/>
          <a:lstStyle/>
          <a:p>
            <a:pPr eaLnBrk="1" hangingPunct="1"/>
            <a:r>
              <a:rPr lang="en-US" sz="2800" dirty="0"/>
              <a:t>User of the IS </a:t>
            </a:r>
            <a:r>
              <a:rPr lang="en-US" sz="2800" dirty="0" err="1"/>
              <a:t>is</a:t>
            </a:r>
            <a:r>
              <a:rPr lang="en-US" sz="2800" dirty="0"/>
              <a:t> the most important factor to consider in establishing and evaluating quality.</a:t>
            </a:r>
          </a:p>
          <a:p>
            <a:pPr eaLnBrk="1" hangingPunct="1"/>
            <a:endParaRPr lang="en-US" sz="2800" dirty="0"/>
          </a:p>
          <a:p>
            <a:pPr eaLnBrk="1" hangingPunct="1"/>
            <a:r>
              <a:rPr lang="en-US" sz="2800" dirty="0"/>
              <a:t>DQ is best defined as fitness for use.</a:t>
            </a:r>
          </a:p>
          <a:p>
            <a:pPr eaLnBrk="1" hangingPunct="1"/>
            <a:endParaRPr lang="en-US" sz="2800" dirty="0"/>
          </a:p>
          <a:p>
            <a:pPr eaLnBrk="1" hangingPunct="1"/>
            <a:r>
              <a:rPr lang="en-US" sz="2800" dirty="0"/>
              <a:t>Data must be presented in a format that serves the user’s purpose, and must be stated in terminology familiar to that user.</a:t>
            </a:r>
          </a:p>
        </p:txBody>
      </p:sp>
      <p:sp>
        <p:nvSpPr>
          <p:cNvPr id="7172" name="Slide Number Placeholder 3"/>
          <p:cNvSpPr>
            <a:spLocks noGrp="1"/>
          </p:cNvSpPr>
          <p:nvPr>
            <p:ph type="sldNum" sz="quarter" idx="12"/>
          </p:nvPr>
        </p:nvSpPr>
        <p:spPr>
          <a:noFill/>
        </p:spPr>
        <p:txBody>
          <a:bodyPr/>
          <a:lstStyle/>
          <a:p>
            <a:fld id="{A05D1E8F-3587-4C40-8349-B738402B3D8B}" type="slidenum">
              <a:rPr lang="en-US" smtClean="0"/>
              <a:pPr/>
              <a:t>13</a:t>
            </a:fld>
            <a:endParaRPr lang="en-US"/>
          </a:p>
        </p:txBody>
      </p:sp>
    </p:spTree>
    <p:extLst>
      <p:ext uri="{BB962C8B-B14F-4D97-AF65-F5344CB8AC3E}">
        <p14:creationId xmlns:p14="http://schemas.microsoft.com/office/powerpoint/2010/main" val="146050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4594709-B7E2-4A45-BE7F-D2472ACF6B4F}" type="slidenum">
              <a:rPr lang="en-US"/>
              <a:pPr/>
              <a:t>14</a:t>
            </a:fld>
            <a:endParaRPr lang="en-US"/>
          </a:p>
        </p:txBody>
      </p:sp>
      <p:sp>
        <p:nvSpPr>
          <p:cNvPr id="45058" name="Rectangle 2"/>
          <p:cNvSpPr>
            <a:spLocks noGrp="1" noChangeArrowheads="1"/>
          </p:cNvSpPr>
          <p:nvPr>
            <p:ph type="title"/>
          </p:nvPr>
        </p:nvSpPr>
        <p:spPr/>
        <p:txBody>
          <a:bodyPr/>
          <a:lstStyle/>
          <a:p>
            <a:r>
              <a:rPr lang="en-US">
                <a:solidFill>
                  <a:schemeClr val="folHlink"/>
                </a:solidFill>
                <a:latin typeface="Times New Roman" pitchFamily="18" charset="0"/>
                <a:cs typeface="Times New Roman" pitchFamily="18" charset="0"/>
              </a:rPr>
              <a:t>What is Quality ?</a:t>
            </a:r>
          </a:p>
        </p:txBody>
      </p:sp>
      <p:sp>
        <p:nvSpPr>
          <p:cNvPr id="45059" name="Rectangle 3"/>
          <p:cNvSpPr>
            <a:spLocks noGrp="1" noChangeArrowheads="1"/>
          </p:cNvSpPr>
          <p:nvPr>
            <p:ph type="body" idx="1"/>
          </p:nvPr>
        </p:nvSpPr>
        <p:spPr/>
        <p:txBody>
          <a:bodyPr/>
          <a:lstStyle/>
          <a:p>
            <a:pPr>
              <a:buFont typeface="Wingdings" pitchFamily="2" charset="2"/>
              <a:buNone/>
            </a:pPr>
            <a:endParaRPr lang="en-US" sz="4400">
              <a:latin typeface="Times New Roman" pitchFamily="18" charset="0"/>
              <a:ea typeface="宋体" pitchFamily="2" charset="-122"/>
              <a:cs typeface="Times New Roman" pitchFamily="18" charset="0"/>
            </a:endParaRPr>
          </a:p>
          <a:p>
            <a:pPr>
              <a:buFont typeface="Wingdings" pitchFamily="2" charset="2"/>
              <a:buNone/>
            </a:pPr>
            <a:r>
              <a:rPr lang="en-US" sz="4400">
                <a:latin typeface="Times New Roman" pitchFamily="18" charset="0"/>
                <a:ea typeface="宋体" pitchFamily="2" charset="-122"/>
                <a:cs typeface="Times New Roman" pitchFamily="18" charset="0"/>
              </a:rPr>
              <a:t>“consistently meeting customer’s expectations.”</a:t>
            </a:r>
          </a:p>
          <a:p>
            <a:pPr>
              <a:buFont typeface="Wingdings" pitchFamily="2" charset="2"/>
              <a:buNone/>
            </a:pPr>
            <a:r>
              <a:rPr lang="en-US" sz="4400">
                <a:latin typeface="Times New Roman" pitchFamily="18" charset="0"/>
                <a:ea typeface="宋体" pitchFamily="2" charset="-122"/>
                <a:cs typeface="Times New Roman" pitchFamily="18" charset="0"/>
              </a:rPr>
              <a:t>      TQM</a:t>
            </a:r>
          </a:p>
          <a:p>
            <a:endParaRPr lang="en-US" sz="4400">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4101BEE-FB79-4858-B877-BF4AE1CC4A59}" type="slidenum">
              <a:rPr lang="en-US"/>
              <a:pPr/>
              <a:t>15</a:t>
            </a:fld>
            <a:endParaRPr lang="en-US"/>
          </a:p>
        </p:txBody>
      </p:sp>
      <p:sp>
        <p:nvSpPr>
          <p:cNvPr id="26626" name="Rectangle 2"/>
          <p:cNvSpPr>
            <a:spLocks noGrp="1" noChangeArrowheads="1"/>
          </p:cNvSpPr>
          <p:nvPr>
            <p:ph type="title"/>
          </p:nvPr>
        </p:nvSpPr>
        <p:spPr/>
        <p:txBody>
          <a:bodyPr/>
          <a:lstStyle/>
          <a:p>
            <a:r>
              <a:rPr lang="en-US" b="1">
                <a:solidFill>
                  <a:schemeClr val="folHlink"/>
                </a:solidFill>
                <a:latin typeface="Times New Roman" pitchFamily="18" charset="0"/>
                <a:cs typeface="Times New Roman" pitchFamily="18" charset="0"/>
              </a:rPr>
              <a:t>Information Quality Defined</a:t>
            </a:r>
          </a:p>
        </p:txBody>
      </p:sp>
      <p:sp>
        <p:nvSpPr>
          <p:cNvPr id="26627" name="Rectangle 3"/>
          <p:cNvSpPr>
            <a:spLocks noGrp="1" noChangeArrowheads="1"/>
          </p:cNvSpPr>
          <p:nvPr>
            <p:ph type="body" idx="1"/>
          </p:nvPr>
        </p:nvSpPr>
        <p:spPr/>
        <p:txBody>
          <a:bodyPr/>
          <a:lstStyle/>
          <a:p>
            <a:pPr>
              <a:buFont typeface="Wingdings" pitchFamily="2" charset="2"/>
              <a:buNone/>
            </a:pPr>
            <a:r>
              <a:rPr lang="en-US">
                <a:latin typeface="Times New Roman" pitchFamily="18" charset="0"/>
                <a:cs typeface="Times New Roman" pitchFamily="18" charset="0"/>
              </a:rPr>
              <a:t>Elements of Information Quality</a:t>
            </a: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pPr>
              <a:buFont typeface="Wingdings" pitchFamily="2" charset="2"/>
              <a:buNone/>
            </a:pPr>
            <a:r>
              <a:rPr lang="en-US">
                <a:latin typeface="Times New Roman" pitchFamily="18" charset="0"/>
                <a:cs typeface="Times New Roman" pitchFamily="18" charset="0"/>
              </a:rPr>
              <a:t>   ‘’</a:t>
            </a:r>
            <a:r>
              <a:rPr lang="en-US">
                <a:solidFill>
                  <a:srgbClr val="FF5050"/>
                </a:solidFill>
                <a:latin typeface="Times New Roman" pitchFamily="18" charset="0"/>
                <a:cs typeface="Times New Roman" pitchFamily="18" charset="0"/>
              </a:rPr>
              <a:t>consistently</a:t>
            </a:r>
            <a:r>
              <a:rPr lang="en-US">
                <a:latin typeface="Times New Roman" pitchFamily="18" charset="0"/>
                <a:cs typeface="Times New Roman" pitchFamily="18" charset="0"/>
              </a:rPr>
              <a:t> </a:t>
            </a:r>
            <a:r>
              <a:rPr lang="en-US">
                <a:solidFill>
                  <a:schemeClr val="accent1"/>
                </a:solidFill>
                <a:latin typeface="Times New Roman" pitchFamily="18" charset="0"/>
                <a:cs typeface="Times New Roman" pitchFamily="18" charset="0"/>
              </a:rPr>
              <a:t>meeting </a:t>
            </a:r>
            <a:r>
              <a:rPr lang="en-US">
                <a:solidFill>
                  <a:schemeClr val="hlink"/>
                </a:solidFill>
                <a:latin typeface="Times New Roman" pitchFamily="18" charset="0"/>
                <a:cs typeface="Times New Roman" pitchFamily="18" charset="0"/>
              </a:rPr>
              <a:t>knowledge worker</a:t>
            </a:r>
            <a:r>
              <a:rPr lang="en-US">
                <a:latin typeface="Times New Roman" pitchFamily="18" charset="0"/>
                <a:cs typeface="Times New Roman" pitchFamily="18" charset="0"/>
              </a:rPr>
              <a:t> </a:t>
            </a:r>
            <a:r>
              <a:rPr lang="en-US">
                <a:solidFill>
                  <a:schemeClr val="hlink"/>
                </a:solidFill>
                <a:latin typeface="Times New Roman" pitchFamily="18" charset="0"/>
                <a:cs typeface="Times New Roman" pitchFamily="18" charset="0"/>
              </a:rPr>
              <a:t>and end-customer</a:t>
            </a:r>
            <a:r>
              <a:rPr lang="en-US">
                <a:latin typeface="Times New Roman" pitchFamily="18" charset="0"/>
                <a:cs typeface="Times New Roman" pitchFamily="18" charset="0"/>
              </a:rPr>
              <a:t> </a:t>
            </a:r>
            <a:r>
              <a:rPr lang="en-US">
                <a:solidFill>
                  <a:srgbClr val="DF23A5"/>
                </a:solidFill>
                <a:latin typeface="Times New Roman" pitchFamily="18" charset="0"/>
                <a:cs typeface="Times New Roman" pitchFamily="18" charset="0"/>
              </a:rPr>
              <a:t>expectations</a:t>
            </a:r>
            <a:r>
              <a:rPr lang="en-US">
                <a:latin typeface="Times New Roman" pitchFamily="18" charset="0"/>
                <a:cs typeface="Times New Roman" pitchFamily="18"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B2F8FC7-1489-4CBA-B8BA-4622FC14F38F}" type="slidenum">
              <a:rPr lang="en-US"/>
              <a:pPr/>
              <a:t>16</a:t>
            </a:fld>
            <a:endParaRPr lang="en-US"/>
          </a:p>
        </p:txBody>
      </p:sp>
      <p:sp>
        <p:nvSpPr>
          <p:cNvPr id="92162" name="Rectangle 2"/>
          <p:cNvSpPr>
            <a:spLocks noGrp="1" noChangeArrowheads="1"/>
          </p:cNvSpPr>
          <p:nvPr>
            <p:ph type="title"/>
          </p:nvPr>
        </p:nvSpPr>
        <p:spPr>
          <a:xfrm>
            <a:off x="1066800" y="533400"/>
            <a:ext cx="6615113" cy="588963"/>
          </a:xfrm>
          <a:noFill/>
          <a:ln/>
        </p:spPr>
        <p:txBody>
          <a:bodyPr lIns="90488" tIns="44450" rIns="90488" bIns="44450"/>
          <a:lstStyle/>
          <a:p>
            <a:pPr algn="ctr"/>
            <a:r>
              <a:rPr lang="en-US" sz="3600" b="1">
                <a:solidFill>
                  <a:schemeClr val="hlink"/>
                </a:solidFill>
                <a:latin typeface="Arial" charset="0"/>
              </a:rPr>
              <a:t>Data Quality Dimensions</a:t>
            </a:r>
            <a:r>
              <a:rPr lang="en-US" sz="3600" b="1">
                <a:solidFill>
                  <a:srgbClr val="063DE8"/>
                </a:solidFill>
                <a:latin typeface="Arial" charset="0"/>
              </a:rPr>
              <a:t> </a:t>
            </a:r>
          </a:p>
        </p:txBody>
      </p:sp>
      <p:sp>
        <p:nvSpPr>
          <p:cNvPr id="92163" name="Rectangle 3"/>
          <p:cNvSpPr>
            <a:spLocks noGrp="1" noChangeArrowheads="1"/>
          </p:cNvSpPr>
          <p:nvPr>
            <p:ph type="body" idx="1"/>
          </p:nvPr>
        </p:nvSpPr>
        <p:spPr>
          <a:xfrm>
            <a:off x="762000" y="1600200"/>
            <a:ext cx="7848600" cy="4800600"/>
          </a:xfrm>
          <a:noFill/>
          <a:ln/>
        </p:spPr>
        <p:txBody>
          <a:bodyPr lIns="90488" tIns="44450" rIns="90488" bIns="44450"/>
          <a:lstStyle/>
          <a:p>
            <a:pPr>
              <a:lnSpc>
                <a:spcPct val="90000"/>
              </a:lnSpc>
              <a:spcBef>
                <a:spcPts val="500"/>
              </a:spcBef>
              <a:spcAft>
                <a:spcPts val="500"/>
              </a:spcAft>
            </a:pPr>
            <a:r>
              <a:rPr lang="en-US" sz="2400" b="1">
                <a:latin typeface="Times New Roman" pitchFamily="18" charset="0"/>
                <a:cs typeface="Times New Roman" pitchFamily="18" charset="0"/>
              </a:rPr>
              <a:t>Wang and Strong operationalized the data quality concept in 1994</a:t>
            </a:r>
          </a:p>
          <a:p>
            <a:pPr>
              <a:lnSpc>
                <a:spcPct val="90000"/>
              </a:lnSpc>
              <a:spcBef>
                <a:spcPts val="500"/>
              </a:spcBef>
              <a:spcAft>
                <a:spcPts val="500"/>
              </a:spcAft>
            </a:pPr>
            <a:endParaRPr lang="en-US" sz="2400" b="1">
              <a:latin typeface="Times New Roman" pitchFamily="18" charset="0"/>
              <a:cs typeface="Times New Roman" pitchFamily="18" charset="0"/>
            </a:endParaRPr>
          </a:p>
          <a:p>
            <a:pPr>
              <a:lnSpc>
                <a:spcPct val="90000"/>
              </a:lnSpc>
              <a:spcBef>
                <a:spcPts val="500"/>
              </a:spcBef>
              <a:spcAft>
                <a:spcPts val="500"/>
              </a:spcAft>
            </a:pPr>
            <a:r>
              <a:rPr lang="en-US" sz="2400" b="1">
                <a:latin typeface="Times New Roman" pitchFamily="18" charset="0"/>
                <a:cs typeface="Times New Roman" pitchFamily="18" charset="0"/>
              </a:rPr>
              <a:t>The group followed the methods developed in marketing research for determining the quality characteristics of products</a:t>
            </a:r>
          </a:p>
          <a:p>
            <a:pPr>
              <a:lnSpc>
                <a:spcPct val="90000"/>
              </a:lnSpc>
              <a:spcBef>
                <a:spcPts val="500"/>
              </a:spcBef>
              <a:spcAft>
                <a:spcPts val="500"/>
              </a:spcAft>
            </a:pPr>
            <a:endParaRPr lang="en-US" sz="2400" b="1">
              <a:latin typeface="Times New Roman" pitchFamily="18" charset="0"/>
              <a:cs typeface="Times New Roman" pitchFamily="18" charset="0"/>
            </a:endParaRPr>
          </a:p>
          <a:p>
            <a:pPr>
              <a:lnSpc>
                <a:spcPct val="90000"/>
              </a:lnSpc>
              <a:spcBef>
                <a:spcPts val="500"/>
              </a:spcBef>
              <a:spcAft>
                <a:spcPts val="500"/>
              </a:spcAft>
            </a:pPr>
            <a:r>
              <a:rPr lang="en-US" sz="2400" b="1">
                <a:latin typeface="Times New Roman" pitchFamily="18" charset="0"/>
                <a:cs typeface="Times New Roman" pitchFamily="18" charset="0"/>
              </a:rPr>
              <a:t>Their approach assumed that data can be treated as a product</a:t>
            </a:r>
          </a:p>
          <a:p>
            <a:pPr lvl="1">
              <a:lnSpc>
                <a:spcPct val="90000"/>
              </a:lnSpc>
              <a:spcBef>
                <a:spcPts val="500"/>
              </a:spcBef>
              <a:spcAft>
                <a:spcPts val="500"/>
              </a:spcAft>
            </a:pPr>
            <a:r>
              <a:rPr lang="en-US" sz="2400" b="1">
                <a:latin typeface="Times New Roman" pitchFamily="18" charset="0"/>
                <a:cs typeface="Times New Roman" pitchFamily="18" charset="0"/>
              </a:rPr>
              <a:t>An IS can be viewed as a Data Manufacturing System acting on Raw Data INPUT to produce OUTPUT Data or Data products </a:t>
            </a:r>
          </a:p>
          <a:p>
            <a:pPr lvl="2">
              <a:lnSpc>
                <a:spcPct val="90000"/>
              </a:lnSpc>
              <a:spcBef>
                <a:spcPts val="500"/>
              </a:spcBef>
              <a:spcAft>
                <a:spcPts val="500"/>
              </a:spcAft>
            </a:pPr>
            <a:endParaRPr lang="en-US" b="1">
              <a:latin typeface="Times New Roman" pitchFamily="18" charset="0"/>
              <a:cs typeface="Times New Roman" pitchFamily="18" charset="0"/>
            </a:endParaRPr>
          </a:p>
          <a:p>
            <a:pPr>
              <a:lnSpc>
                <a:spcPct val="90000"/>
              </a:lnSpc>
              <a:spcBef>
                <a:spcPts val="500"/>
              </a:spcBef>
              <a:spcAft>
                <a:spcPts val="500"/>
              </a:spcAft>
              <a:buFontTx/>
              <a:buNone/>
            </a:pPr>
            <a:endParaRPr lang="en-US" sz="2400">
              <a:latin typeface="Times New Roman" pitchFamily="18" charset="0"/>
              <a:cs typeface="Times New Roman" pitchFamily="18" charset="0"/>
            </a:endParaRPr>
          </a:p>
          <a:p>
            <a:pPr>
              <a:lnSpc>
                <a:spcPct val="90000"/>
              </a:lnSpc>
              <a:spcBef>
                <a:spcPts val="500"/>
              </a:spcBef>
              <a:spcAft>
                <a:spcPts val="500"/>
              </a:spcAft>
            </a:pPr>
            <a:endParaRPr lang="en-US" sz="2000" b="1"/>
          </a:p>
          <a:p>
            <a:pPr>
              <a:lnSpc>
                <a:spcPct val="90000"/>
              </a:lnSpc>
              <a:buClr>
                <a:schemeClr val="accent1"/>
              </a:buClr>
            </a:pP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DDBDEB8-CE66-46C0-942A-40EB5083F892}" type="slidenum">
              <a:rPr lang="en-US"/>
              <a:pPr/>
              <a:t>17</a:t>
            </a:fld>
            <a:endParaRPr lang="en-US"/>
          </a:p>
        </p:txBody>
      </p:sp>
      <p:sp>
        <p:nvSpPr>
          <p:cNvPr id="116738" name="Rectangle 2"/>
          <p:cNvSpPr>
            <a:spLocks noGrp="1" noChangeArrowheads="1"/>
          </p:cNvSpPr>
          <p:nvPr>
            <p:ph type="title"/>
          </p:nvPr>
        </p:nvSpPr>
        <p:spPr>
          <a:xfrm>
            <a:off x="381000" y="457200"/>
            <a:ext cx="8229600" cy="560388"/>
          </a:xfrm>
        </p:spPr>
        <p:txBody>
          <a:bodyPr/>
          <a:lstStyle/>
          <a:p>
            <a:pPr algn="ctr"/>
            <a:r>
              <a:rPr lang="en-US" sz="3600" b="1">
                <a:solidFill>
                  <a:schemeClr val="hlink"/>
                </a:solidFill>
                <a:latin typeface="Arial" charset="0"/>
              </a:rPr>
              <a:t>Data Quality Dimensions</a:t>
            </a:r>
          </a:p>
        </p:txBody>
      </p:sp>
      <p:sp>
        <p:nvSpPr>
          <p:cNvPr id="116739" name="Rectangle 3"/>
          <p:cNvSpPr>
            <a:spLocks noGrp="1" noChangeArrowheads="1"/>
          </p:cNvSpPr>
          <p:nvPr>
            <p:ph type="body" idx="1"/>
          </p:nvPr>
        </p:nvSpPr>
        <p:spPr/>
        <p:txBody>
          <a:bodyPr/>
          <a:lstStyle/>
          <a:p>
            <a:pPr>
              <a:lnSpc>
                <a:spcPct val="90000"/>
              </a:lnSpc>
              <a:spcBef>
                <a:spcPts val="500"/>
              </a:spcBef>
              <a:spcAft>
                <a:spcPts val="500"/>
              </a:spcAft>
            </a:pPr>
            <a:r>
              <a:rPr lang="en-US">
                <a:latin typeface="Times New Roman" pitchFamily="18" charset="0"/>
                <a:cs typeface="Times New Roman" pitchFamily="18" charset="0"/>
              </a:rPr>
              <a:t>The group first gathered 179 data quality attributes, from the data quality literature, from researchers and from consumers. </a:t>
            </a:r>
          </a:p>
          <a:p>
            <a:pPr>
              <a:lnSpc>
                <a:spcPct val="90000"/>
              </a:lnSpc>
              <a:spcBef>
                <a:spcPts val="500"/>
              </a:spcBef>
              <a:spcAft>
                <a:spcPts val="500"/>
              </a:spcAft>
            </a:pPr>
            <a:endParaRPr lang="en-US">
              <a:latin typeface="Times New Roman" pitchFamily="18" charset="0"/>
              <a:cs typeface="Times New Roman" pitchFamily="18" charset="0"/>
            </a:endParaRPr>
          </a:p>
          <a:p>
            <a:pPr>
              <a:lnSpc>
                <a:spcPct val="90000"/>
              </a:lnSpc>
              <a:spcBef>
                <a:spcPts val="500"/>
              </a:spcBef>
              <a:spcAft>
                <a:spcPts val="500"/>
              </a:spcAft>
            </a:pPr>
            <a:r>
              <a:rPr lang="en-US">
                <a:latin typeface="Times New Roman" pitchFamily="18" charset="0"/>
                <a:cs typeface="Times New Roman" pitchFamily="18" charset="0"/>
              </a:rPr>
              <a:t>They used factor analysis to collapse their list of attributes into 20 data quality dimensions. </a:t>
            </a:r>
          </a:p>
          <a:p>
            <a:pPr>
              <a:lnSpc>
                <a:spcPct val="90000"/>
              </a:lnSpc>
              <a:spcBef>
                <a:spcPts val="500"/>
              </a:spcBef>
              <a:spcAft>
                <a:spcPts val="500"/>
              </a:spcAft>
              <a:buFontTx/>
              <a:buNone/>
            </a:pPr>
            <a:r>
              <a:rPr lang="en-US" sz="2800" b="1">
                <a:latin typeface="Times New Roman" pitchFamily="18" charset="0"/>
                <a:cs typeface="Times New Roman" pitchFamily="18" charset="0"/>
              </a:rPr>
              <a:t>		</a:t>
            </a:r>
            <a:r>
              <a:rPr lang="en-US" b="1">
                <a:latin typeface="Times New Roman" pitchFamily="18" charset="0"/>
                <a:cs typeface="Times New Roman" pitchFamily="18" charset="0"/>
              </a:rPr>
              <a:t> </a:t>
            </a:r>
          </a:p>
          <a:p>
            <a:pPr>
              <a:lnSpc>
                <a:spcPct val="90000"/>
              </a:lnSpc>
            </a:pPr>
            <a:endParaRPr lang="en-US">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834179E-A07C-4EEE-ABED-93520BB939ED}" type="slidenum">
              <a:rPr lang="en-US"/>
              <a:pPr/>
              <a:t>18</a:t>
            </a:fld>
            <a:endParaRPr lang="en-US"/>
          </a:p>
        </p:txBody>
      </p:sp>
      <p:sp>
        <p:nvSpPr>
          <p:cNvPr id="94210" name="Rectangle 2"/>
          <p:cNvSpPr>
            <a:spLocks noGrp="1" noChangeArrowheads="1"/>
          </p:cNvSpPr>
          <p:nvPr>
            <p:ph type="title"/>
          </p:nvPr>
        </p:nvSpPr>
        <p:spPr>
          <a:xfrm>
            <a:off x="1022350" y="741363"/>
            <a:ext cx="7342188" cy="515937"/>
          </a:xfrm>
          <a:noFill/>
          <a:ln/>
        </p:spPr>
        <p:txBody>
          <a:bodyPr lIns="90488" tIns="44450" rIns="90488" bIns="44450"/>
          <a:lstStyle/>
          <a:p>
            <a:pPr algn="ctr"/>
            <a:r>
              <a:rPr lang="en-US" sz="4000" b="1">
                <a:solidFill>
                  <a:schemeClr val="hlink"/>
                </a:solidFill>
                <a:latin typeface="Arial" charset="0"/>
              </a:rPr>
              <a:t>Data Quality Dimensions</a:t>
            </a:r>
            <a:r>
              <a:rPr lang="en-US" sz="3600" b="1">
                <a:solidFill>
                  <a:srgbClr val="063DE8"/>
                </a:solidFill>
                <a:latin typeface="Arial" charset="0"/>
              </a:rPr>
              <a:t> </a:t>
            </a:r>
          </a:p>
        </p:txBody>
      </p:sp>
      <p:sp>
        <p:nvSpPr>
          <p:cNvPr id="94211" name="Rectangle 3"/>
          <p:cNvSpPr>
            <a:spLocks noGrp="1" noChangeArrowheads="1"/>
          </p:cNvSpPr>
          <p:nvPr>
            <p:ph type="body" idx="1"/>
          </p:nvPr>
        </p:nvSpPr>
        <p:spPr>
          <a:xfrm>
            <a:off x="838200" y="1600200"/>
            <a:ext cx="7467600" cy="4495800"/>
          </a:xfrm>
          <a:noFill/>
          <a:ln/>
        </p:spPr>
        <p:txBody>
          <a:bodyPr lIns="90488" tIns="44450" rIns="90488" bIns="44450"/>
          <a:lstStyle/>
          <a:p>
            <a:pPr>
              <a:lnSpc>
                <a:spcPct val="90000"/>
              </a:lnSpc>
              <a:spcBef>
                <a:spcPts val="500"/>
              </a:spcBef>
              <a:spcAft>
                <a:spcPts val="500"/>
              </a:spcAft>
            </a:pPr>
            <a:endParaRPr lang="en-US" sz="2000" b="1">
              <a:cs typeface="Times New Roman" pitchFamily="18" charset="0"/>
            </a:endParaRPr>
          </a:p>
          <a:p>
            <a:pPr>
              <a:lnSpc>
                <a:spcPct val="90000"/>
              </a:lnSpc>
              <a:spcBef>
                <a:spcPts val="500"/>
              </a:spcBef>
              <a:spcAft>
                <a:spcPts val="500"/>
              </a:spcAft>
            </a:pPr>
            <a:r>
              <a:rPr lang="en-US" sz="2800" b="1">
                <a:latin typeface="Times New Roman" pitchFamily="18" charset="0"/>
                <a:cs typeface="Times New Roman" pitchFamily="18" charset="0"/>
              </a:rPr>
              <a:t>Wang and Strong demonstrated that 16 dimensions were relevant to a </a:t>
            </a:r>
            <a:r>
              <a:rPr lang="en-US" sz="2800" b="1" i="1">
                <a:latin typeface="Times New Roman" pitchFamily="18" charset="0"/>
                <a:cs typeface="Times New Roman" pitchFamily="18" charset="0"/>
              </a:rPr>
              <a:t>generic</a:t>
            </a:r>
            <a:r>
              <a:rPr lang="en-US" sz="2800" b="1">
                <a:latin typeface="Times New Roman" pitchFamily="18" charset="0"/>
                <a:cs typeface="Times New Roman" pitchFamily="18" charset="0"/>
              </a:rPr>
              <a:t> </a:t>
            </a:r>
            <a:r>
              <a:rPr lang="en-US" sz="2800" b="1" i="1">
                <a:latin typeface="Times New Roman" pitchFamily="18" charset="0"/>
                <a:cs typeface="Times New Roman" pitchFamily="18" charset="0"/>
              </a:rPr>
              <a:t>population</a:t>
            </a:r>
            <a:r>
              <a:rPr lang="en-US" sz="2800" b="1">
                <a:latin typeface="Times New Roman" pitchFamily="18" charset="0"/>
                <a:cs typeface="Times New Roman" pitchFamily="18" charset="0"/>
              </a:rPr>
              <a:t> </a:t>
            </a:r>
          </a:p>
          <a:p>
            <a:pPr>
              <a:lnSpc>
                <a:spcPct val="90000"/>
              </a:lnSpc>
              <a:spcBef>
                <a:spcPts val="500"/>
              </a:spcBef>
              <a:spcAft>
                <a:spcPts val="500"/>
              </a:spcAft>
            </a:pPr>
            <a:endParaRPr lang="en-US" sz="2800" b="1">
              <a:latin typeface="Times New Roman" pitchFamily="18" charset="0"/>
              <a:cs typeface="Times New Roman" pitchFamily="18" charset="0"/>
            </a:endParaRPr>
          </a:p>
          <a:p>
            <a:pPr lvl="1">
              <a:lnSpc>
                <a:spcPct val="90000"/>
              </a:lnSpc>
              <a:spcBef>
                <a:spcPts val="500"/>
              </a:spcBef>
              <a:spcAft>
                <a:spcPts val="500"/>
              </a:spcAft>
            </a:pPr>
            <a:r>
              <a:rPr lang="en-US" b="1">
                <a:latin typeface="Times New Roman" pitchFamily="18" charset="0"/>
                <a:cs typeface="Times New Roman" pitchFamily="18" charset="0"/>
              </a:rPr>
              <a:t>generic in the sense that the study did not sample any specific domain or industry, but a large number of domains and industries</a:t>
            </a:r>
            <a:endParaRPr lang="en-US" b="1">
              <a:solidFill>
                <a:srgbClr val="063DE8"/>
              </a:solidFill>
              <a:latin typeface="Times New Roman" pitchFamily="18" charset="0"/>
              <a:cs typeface="Times New Roman" pitchFamily="18" charset="0"/>
            </a:endParaRPr>
          </a:p>
          <a:p>
            <a:pPr lvl="1">
              <a:lnSpc>
                <a:spcPct val="90000"/>
              </a:lnSpc>
              <a:spcBef>
                <a:spcPts val="500"/>
              </a:spcBef>
              <a:spcAft>
                <a:spcPts val="500"/>
              </a:spcAft>
              <a:buFont typeface="Tahoma" pitchFamily="34" charset="0"/>
              <a:buNone/>
            </a:pPr>
            <a:r>
              <a:rPr lang="en-US" b="1">
                <a:latin typeface="Times New Roman" pitchFamily="18" charset="0"/>
                <a:cs typeface="Times New Roman" pitchFamily="18" charset="0"/>
              </a:rPr>
              <a:t>		 </a:t>
            </a:r>
          </a:p>
          <a:p>
            <a:pPr lvl="2">
              <a:lnSpc>
                <a:spcPct val="90000"/>
              </a:lnSpc>
              <a:spcBef>
                <a:spcPts val="500"/>
              </a:spcBef>
              <a:spcAft>
                <a:spcPts val="500"/>
              </a:spcAft>
            </a:pPr>
            <a:endParaRPr lang="en-US" sz="2800" b="1">
              <a:latin typeface="Times New Roman" pitchFamily="18" charset="0"/>
              <a:cs typeface="Times New Roman" pitchFamily="18" charset="0"/>
            </a:endParaRPr>
          </a:p>
          <a:p>
            <a:pPr>
              <a:lnSpc>
                <a:spcPct val="90000"/>
              </a:lnSpc>
              <a:spcBef>
                <a:spcPts val="500"/>
              </a:spcBef>
              <a:spcAft>
                <a:spcPts val="500"/>
              </a:spcAft>
              <a:buFontTx/>
              <a:buNone/>
            </a:pPr>
            <a:endParaRPr lang="en-US" sz="2800"/>
          </a:p>
          <a:p>
            <a:pPr>
              <a:lnSpc>
                <a:spcPct val="90000"/>
              </a:lnSpc>
              <a:spcBef>
                <a:spcPts val="500"/>
              </a:spcBef>
              <a:spcAft>
                <a:spcPts val="500"/>
              </a:spcAft>
            </a:pPr>
            <a:endParaRPr lang="en-US" sz="2000" b="1"/>
          </a:p>
          <a:p>
            <a:pPr>
              <a:lnSpc>
                <a:spcPct val="90000"/>
              </a:lnSpc>
              <a:buClr>
                <a:schemeClr val="accent1"/>
              </a:buClr>
            </a:pP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82910A3-E74E-41F9-A881-1F3CC41E122A}" type="slidenum">
              <a:rPr lang="en-US"/>
              <a:pPr/>
              <a:t>19</a:t>
            </a:fld>
            <a:endParaRPr lang="en-US"/>
          </a:p>
        </p:txBody>
      </p:sp>
      <p:sp>
        <p:nvSpPr>
          <p:cNvPr id="117762" name="Rectangle 2"/>
          <p:cNvSpPr>
            <a:spLocks noGrp="1" noChangeArrowheads="1"/>
          </p:cNvSpPr>
          <p:nvPr>
            <p:ph type="title"/>
          </p:nvPr>
        </p:nvSpPr>
        <p:spPr>
          <a:xfrm>
            <a:off x="914400" y="533400"/>
            <a:ext cx="7772400" cy="579438"/>
          </a:xfrm>
        </p:spPr>
        <p:txBody>
          <a:bodyPr/>
          <a:lstStyle/>
          <a:p>
            <a:pPr algn="ctr"/>
            <a:r>
              <a:rPr lang="en-US" sz="3600" b="1">
                <a:solidFill>
                  <a:schemeClr val="hlink"/>
                </a:solidFill>
                <a:latin typeface="Arial" charset="0"/>
              </a:rPr>
              <a:t>Data Quality Dimensions</a:t>
            </a:r>
          </a:p>
        </p:txBody>
      </p:sp>
      <p:sp>
        <p:nvSpPr>
          <p:cNvPr id="117763" name="Rectangle 3"/>
          <p:cNvSpPr>
            <a:spLocks noGrp="1" noChangeArrowheads="1"/>
          </p:cNvSpPr>
          <p:nvPr>
            <p:ph type="body" idx="1"/>
          </p:nvPr>
        </p:nvSpPr>
        <p:spPr/>
        <p:txBody>
          <a:bodyPr/>
          <a:lstStyle/>
          <a:p>
            <a:pPr>
              <a:spcBef>
                <a:spcPts val="500"/>
              </a:spcBef>
              <a:spcAft>
                <a:spcPts val="500"/>
              </a:spcAft>
            </a:pPr>
            <a:r>
              <a:rPr lang="en-US" sz="2800" b="1">
                <a:latin typeface="Times New Roman" pitchFamily="18" charset="0"/>
                <a:cs typeface="Times New Roman" pitchFamily="18" charset="0"/>
              </a:rPr>
              <a:t>Eliminated Dimensions</a:t>
            </a:r>
          </a:p>
          <a:p>
            <a:pPr lvl="1">
              <a:spcBef>
                <a:spcPts val="500"/>
              </a:spcBef>
              <a:spcAft>
                <a:spcPts val="500"/>
              </a:spcAft>
            </a:pPr>
            <a:r>
              <a:rPr lang="en-US" b="1">
                <a:latin typeface="Times New Roman" pitchFamily="18" charset="0"/>
                <a:cs typeface="Times New Roman" pitchFamily="18" charset="0"/>
              </a:rPr>
              <a:t>Flexibility</a:t>
            </a:r>
          </a:p>
          <a:p>
            <a:pPr lvl="1">
              <a:spcBef>
                <a:spcPts val="500"/>
              </a:spcBef>
              <a:spcAft>
                <a:spcPts val="500"/>
              </a:spcAft>
            </a:pPr>
            <a:r>
              <a:rPr lang="en-US" b="1">
                <a:latin typeface="Times New Roman" pitchFamily="18" charset="0"/>
                <a:cs typeface="Times New Roman" pitchFamily="18" charset="0"/>
              </a:rPr>
              <a:t>Cost-Effectiveness</a:t>
            </a:r>
          </a:p>
          <a:p>
            <a:pPr lvl="1">
              <a:spcBef>
                <a:spcPts val="500"/>
              </a:spcBef>
              <a:spcAft>
                <a:spcPts val="500"/>
              </a:spcAft>
            </a:pPr>
            <a:r>
              <a:rPr lang="en-US" b="1">
                <a:latin typeface="Times New Roman" pitchFamily="18" charset="0"/>
                <a:cs typeface="Times New Roman" pitchFamily="18" charset="0"/>
              </a:rPr>
              <a:t>Traceability</a:t>
            </a:r>
          </a:p>
          <a:p>
            <a:pPr lvl="1">
              <a:spcBef>
                <a:spcPts val="500"/>
              </a:spcBef>
              <a:spcAft>
                <a:spcPts val="500"/>
              </a:spcAft>
            </a:pPr>
            <a:r>
              <a:rPr lang="en-US" b="1">
                <a:latin typeface="Times New Roman" pitchFamily="18" charset="0"/>
                <a:cs typeface="Times New Roman" pitchFamily="18" charset="0"/>
              </a:rPr>
              <a:t>Variety of Data Sources</a:t>
            </a:r>
          </a:p>
          <a:p>
            <a:pPr lvl="1">
              <a:spcBef>
                <a:spcPts val="500"/>
              </a:spcBef>
              <a:spcAft>
                <a:spcPts val="500"/>
              </a:spcAft>
              <a:buFont typeface="Tahoma" pitchFamily="34" charset="0"/>
              <a:buNone/>
            </a:pPr>
            <a:r>
              <a:rPr lang="en-US" sz="3200" b="1">
                <a:latin typeface="Times New Roman" pitchFamily="18" charset="0"/>
                <a:cs typeface="Times New Roman" pitchFamily="18" charset="0"/>
              </a:rPr>
              <a:t> </a:t>
            </a:r>
          </a:p>
          <a:p>
            <a:endParaRPr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092A6AD-3502-45CC-A694-AAEF635C8C80}" type="slidenum">
              <a:rPr lang="en-US"/>
              <a:pPr/>
              <a:t>2</a:t>
            </a:fld>
            <a:endParaRPr lang="en-US"/>
          </a:p>
        </p:txBody>
      </p:sp>
      <p:sp>
        <p:nvSpPr>
          <p:cNvPr id="17410" name="Rectangle 2"/>
          <p:cNvSpPr>
            <a:spLocks noGrp="1" noChangeArrowheads="1"/>
          </p:cNvSpPr>
          <p:nvPr>
            <p:ph type="title"/>
          </p:nvPr>
        </p:nvSpPr>
        <p:spPr/>
        <p:txBody>
          <a:bodyPr/>
          <a:lstStyle/>
          <a:p>
            <a:r>
              <a:rPr lang="en-US">
                <a:solidFill>
                  <a:schemeClr val="folHlink"/>
                </a:solidFill>
                <a:latin typeface="Times New Roman" pitchFamily="18" charset="0"/>
                <a:cs typeface="Times New Roman" pitchFamily="18" charset="0"/>
              </a:rPr>
              <a:t>What Is Data?</a:t>
            </a:r>
          </a:p>
        </p:txBody>
      </p:sp>
      <p:sp>
        <p:nvSpPr>
          <p:cNvPr id="17411" name="Rectangle 3"/>
          <p:cNvSpPr>
            <a:spLocks noGrp="1" noChangeArrowheads="1"/>
          </p:cNvSpPr>
          <p:nvPr>
            <p:ph type="body" idx="1"/>
          </p:nvPr>
        </p:nvSpPr>
        <p:spPr>
          <a:xfrm>
            <a:off x="457200" y="1447800"/>
            <a:ext cx="8229600" cy="4876800"/>
          </a:xfrm>
        </p:spPr>
        <p:txBody>
          <a:bodyPr/>
          <a:lstStyle/>
          <a:p>
            <a:r>
              <a:rPr lang="en-US" sz="2800">
                <a:latin typeface="Times New Roman" pitchFamily="18" charset="0"/>
                <a:cs typeface="Times New Roman" pitchFamily="18" charset="0"/>
              </a:rPr>
              <a:t>Data is the plural form of the Latin word datum, which means “something given”</a:t>
            </a:r>
          </a:p>
          <a:p>
            <a:endParaRPr lang="en-US" sz="2800">
              <a:latin typeface="Times New Roman" pitchFamily="18" charset="0"/>
              <a:cs typeface="Times New Roman" pitchFamily="18" charset="0"/>
            </a:endParaRPr>
          </a:p>
          <a:p>
            <a:r>
              <a:rPr lang="en-US" sz="2800">
                <a:latin typeface="Times New Roman" pitchFamily="18" charset="0"/>
                <a:cs typeface="Times New Roman" pitchFamily="18" charset="0"/>
              </a:rPr>
              <a:t>Data is a symbol or other representation of some  fact about something</a:t>
            </a:r>
          </a:p>
          <a:p>
            <a:endParaRPr lang="en-US" sz="2800">
              <a:latin typeface="Times New Roman" pitchFamily="18" charset="0"/>
              <a:cs typeface="Times New Roman" pitchFamily="18" charset="0"/>
            </a:endParaRPr>
          </a:p>
          <a:p>
            <a:r>
              <a:rPr lang="en-US" sz="2800">
                <a:latin typeface="Times New Roman" pitchFamily="18" charset="0"/>
                <a:cs typeface="Times New Roman" pitchFamily="18" charset="0"/>
              </a:rPr>
              <a:t>Data is the raw material from which information is derived and is the basis for intelligent actions and decisions</a:t>
            </a:r>
          </a:p>
          <a:p>
            <a:pPr>
              <a:buFont typeface="Wingdings" pitchFamily="2" charset="2"/>
              <a:buNone/>
            </a:pPr>
            <a:r>
              <a:rPr lang="en-US" sz="2800">
                <a:latin typeface="Times New Roman" pitchFamily="18" charset="0"/>
                <a:cs typeface="Times New Roman" pitchFamily="18" charset="0"/>
              </a:rPr>
              <a:t>     14026541346</a:t>
            </a:r>
          </a:p>
          <a:p>
            <a:endParaRPr lang="en-US" sz="280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5866EC6-10FD-4D7B-B97F-436EF803C1B6}" type="slidenum">
              <a:rPr lang="en-US"/>
              <a:pPr/>
              <a:t>20</a:t>
            </a:fld>
            <a:endParaRPr lang="en-US"/>
          </a:p>
        </p:txBody>
      </p:sp>
      <p:sp>
        <p:nvSpPr>
          <p:cNvPr id="79874" name="Rectangle 2"/>
          <p:cNvSpPr>
            <a:spLocks noGrp="1" noChangeArrowheads="1"/>
          </p:cNvSpPr>
          <p:nvPr>
            <p:ph type="title"/>
          </p:nvPr>
        </p:nvSpPr>
        <p:spPr>
          <a:xfrm>
            <a:off x="1371600" y="685800"/>
            <a:ext cx="7772400" cy="579438"/>
          </a:xfrm>
        </p:spPr>
        <p:txBody>
          <a:bodyPr/>
          <a:lstStyle/>
          <a:p>
            <a:r>
              <a:rPr lang="en-US" sz="3600" b="1">
                <a:solidFill>
                  <a:schemeClr val="hlink"/>
                </a:solidFill>
                <a:latin typeface="Arial" charset="0"/>
              </a:rPr>
              <a:t>Data Quality Dimensions (cont.)</a:t>
            </a:r>
          </a:p>
        </p:txBody>
      </p:sp>
      <p:sp>
        <p:nvSpPr>
          <p:cNvPr id="79875" name="Rectangle 3"/>
          <p:cNvSpPr>
            <a:spLocks noGrp="1" noChangeArrowheads="1"/>
          </p:cNvSpPr>
          <p:nvPr>
            <p:ph type="body" idx="1"/>
          </p:nvPr>
        </p:nvSpPr>
        <p:spPr/>
        <p:txBody>
          <a:bodyPr/>
          <a:lstStyle/>
          <a:p>
            <a:r>
              <a:rPr lang="en-US">
                <a:latin typeface="Times New Roman" pitchFamily="18" charset="0"/>
                <a:cs typeface="Times New Roman" pitchFamily="18" charset="0"/>
              </a:rPr>
              <a:t>Huang, Lee, and Wang (1999) have conducted a series of comprehensive empirical studies and developed a framework with four IQ categories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2"/>
          </p:nvPr>
        </p:nvSpPr>
        <p:spPr/>
        <p:txBody>
          <a:bodyPr/>
          <a:lstStyle/>
          <a:p>
            <a:fld id="{01BA89B5-492F-4EEE-AE8E-F518B7A6ED47}" type="slidenum">
              <a:rPr lang="en-US"/>
              <a:pPr/>
              <a:t>21</a:t>
            </a:fld>
            <a:endParaRPr lang="en-US"/>
          </a:p>
        </p:txBody>
      </p:sp>
      <p:grpSp>
        <p:nvGrpSpPr>
          <p:cNvPr id="80898" name="Group 2"/>
          <p:cNvGrpSpPr>
            <a:grpSpLocks/>
          </p:cNvGrpSpPr>
          <p:nvPr/>
        </p:nvGrpSpPr>
        <p:grpSpPr bwMode="auto">
          <a:xfrm>
            <a:off x="457200" y="228600"/>
            <a:ext cx="8305800" cy="6629400"/>
            <a:chOff x="-3" y="-3"/>
            <a:chExt cx="3173" cy="2270"/>
          </a:xfrm>
        </p:grpSpPr>
        <p:grpSp>
          <p:nvGrpSpPr>
            <p:cNvPr id="80899" name="Group 3"/>
            <p:cNvGrpSpPr>
              <a:grpSpLocks/>
            </p:cNvGrpSpPr>
            <p:nvPr/>
          </p:nvGrpSpPr>
          <p:grpSpPr bwMode="auto">
            <a:xfrm>
              <a:off x="0" y="0"/>
              <a:ext cx="3167" cy="2264"/>
              <a:chOff x="0" y="0"/>
              <a:chExt cx="3167" cy="2264"/>
            </a:xfrm>
          </p:grpSpPr>
          <p:grpSp>
            <p:nvGrpSpPr>
              <p:cNvPr id="80900" name="Group 4"/>
              <p:cNvGrpSpPr>
                <a:grpSpLocks/>
              </p:cNvGrpSpPr>
              <p:nvPr/>
            </p:nvGrpSpPr>
            <p:grpSpPr bwMode="auto">
              <a:xfrm>
                <a:off x="0" y="0"/>
                <a:ext cx="993" cy="422"/>
                <a:chOff x="0" y="0"/>
                <a:chExt cx="993" cy="422"/>
              </a:xfrm>
            </p:grpSpPr>
            <p:sp>
              <p:nvSpPr>
                <p:cNvPr id="80901" name="Rectangle 5"/>
                <p:cNvSpPr>
                  <a:spLocks noChangeArrowheads="1"/>
                </p:cNvSpPr>
                <p:nvPr/>
              </p:nvSpPr>
              <p:spPr bwMode="auto">
                <a:xfrm>
                  <a:off x="43" y="0"/>
                  <a:ext cx="907" cy="422"/>
                </a:xfrm>
                <a:prstGeom prst="rect">
                  <a:avLst/>
                </a:prstGeom>
                <a:noFill/>
                <a:ln w="9525">
                  <a:noFill/>
                  <a:miter lim="800000"/>
                  <a:headEnd/>
                  <a:tailEnd/>
                </a:ln>
                <a:effectLst/>
              </p:spPr>
              <p:txBody>
                <a:bodyPr lIns="0" tIns="0" rIns="0" bIns="0"/>
                <a:lstStyle/>
                <a:p>
                  <a:pPr algn="ctr" eaLnBrk="1" hangingPunct="1"/>
                  <a:r>
                    <a:rPr lang="en-US" sz="2000" b="1">
                      <a:latin typeface="Times New Roman" pitchFamily="18" charset="0"/>
                      <a:cs typeface="Times New Roman" pitchFamily="18" charset="0"/>
                    </a:rPr>
                    <a:t>          </a:t>
                  </a:r>
                  <a:r>
                    <a:rPr lang="en-US" sz="2000" b="1">
                      <a:solidFill>
                        <a:srgbClr val="FF3399"/>
                      </a:solidFill>
                      <a:latin typeface="Times New Roman" pitchFamily="18" charset="0"/>
                      <a:cs typeface="Times New Roman" pitchFamily="18" charset="0"/>
                    </a:rPr>
                    <a:t>IQ Category</a:t>
                  </a:r>
                  <a:endParaRPr lang="en-US" sz="2000" b="1">
                    <a:solidFill>
                      <a:srgbClr val="FF3399"/>
                    </a:solidFill>
                    <a:latin typeface="AdvP5B4A" charset="0"/>
                  </a:endParaRPr>
                </a:p>
                <a:p>
                  <a:pPr algn="ctr"/>
                  <a:endParaRPr lang="en-US" sz="2400">
                    <a:latin typeface="Times New Roman" pitchFamily="18" charset="0"/>
                  </a:endParaRPr>
                </a:p>
              </p:txBody>
            </p:sp>
            <p:sp>
              <p:nvSpPr>
                <p:cNvPr id="80902" name="Rectangle 6"/>
                <p:cNvSpPr>
                  <a:spLocks noChangeArrowheads="1"/>
                </p:cNvSpPr>
                <p:nvPr/>
              </p:nvSpPr>
              <p:spPr bwMode="auto">
                <a:xfrm>
                  <a:off x="0" y="0"/>
                  <a:ext cx="993" cy="422"/>
                </a:xfrm>
                <a:prstGeom prst="rect">
                  <a:avLst/>
                </a:prstGeom>
                <a:noFill/>
                <a:ln w="7">
                  <a:solidFill>
                    <a:srgbClr val="A0A0A0"/>
                  </a:solidFill>
                  <a:miter lim="800000"/>
                  <a:headEnd/>
                  <a:tailEnd/>
                </a:ln>
                <a:effectLst/>
              </p:spPr>
              <p:txBody>
                <a:bodyPr wrap="none"/>
                <a:lstStyle/>
                <a:p>
                  <a:endParaRPr lang="en-US"/>
                </a:p>
              </p:txBody>
            </p:sp>
          </p:grpSp>
          <p:grpSp>
            <p:nvGrpSpPr>
              <p:cNvPr id="80903" name="Group 7"/>
              <p:cNvGrpSpPr>
                <a:grpSpLocks/>
              </p:cNvGrpSpPr>
              <p:nvPr/>
            </p:nvGrpSpPr>
            <p:grpSpPr bwMode="auto">
              <a:xfrm>
                <a:off x="993" y="0"/>
                <a:ext cx="2174" cy="422"/>
                <a:chOff x="993" y="0"/>
                <a:chExt cx="2174" cy="422"/>
              </a:xfrm>
            </p:grpSpPr>
            <p:sp>
              <p:nvSpPr>
                <p:cNvPr id="80904" name="Rectangle 8"/>
                <p:cNvSpPr>
                  <a:spLocks noChangeArrowheads="1"/>
                </p:cNvSpPr>
                <p:nvPr/>
              </p:nvSpPr>
              <p:spPr bwMode="auto">
                <a:xfrm>
                  <a:off x="1036" y="0"/>
                  <a:ext cx="2088" cy="422"/>
                </a:xfrm>
                <a:prstGeom prst="rect">
                  <a:avLst/>
                </a:prstGeom>
                <a:noFill/>
                <a:ln w="9525">
                  <a:noFill/>
                  <a:miter lim="800000"/>
                  <a:headEnd/>
                  <a:tailEnd/>
                </a:ln>
                <a:effectLst/>
              </p:spPr>
              <p:txBody>
                <a:bodyPr lIns="0" tIns="0" rIns="0" bIns="0"/>
                <a:lstStyle/>
                <a:p>
                  <a:pPr algn="ctr" eaLnBrk="1" hangingPunct="1"/>
                  <a:r>
                    <a:rPr lang="fr-FR" sz="2000" b="1">
                      <a:solidFill>
                        <a:srgbClr val="FF3399"/>
                      </a:solidFill>
                      <a:latin typeface="Times New Roman" pitchFamily="18" charset="0"/>
                      <a:cs typeface="Times New Roman" pitchFamily="18" charset="0"/>
                    </a:rPr>
                    <a:t>IQ Dimensions</a:t>
                  </a:r>
                  <a:endParaRPr lang="en-US" sz="2000" b="1">
                    <a:solidFill>
                      <a:srgbClr val="FF3399"/>
                    </a:solidFill>
                    <a:latin typeface="AdvP5B4A" charset="0"/>
                  </a:endParaRPr>
                </a:p>
                <a:p>
                  <a:pPr algn="ctr"/>
                  <a:endParaRPr lang="en-US" sz="2400" b="1">
                    <a:latin typeface="Times New Roman" pitchFamily="18" charset="0"/>
                  </a:endParaRPr>
                </a:p>
              </p:txBody>
            </p:sp>
            <p:sp>
              <p:nvSpPr>
                <p:cNvPr id="80905" name="Rectangle 9"/>
                <p:cNvSpPr>
                  <a:spLocks noChangeArrowheads="1"/>
                </p:cNvSpPr>
                <p:nvPr/>
              </p:nvSpPr>
              <p:spPr bwMode="auto">
                <a:xfrm>
                  <a:off x="993" y="0"/>
                  <a:ext cx="2174" cy="422"/>
                </a:xfrm>
                <a:prstGeom prst="rect">
                  <a:avLst/>
                </a:prstGeom>
                <a:noFill/>
                <a:ln w="7">
                  <a:solidFill>
                    <a:srgbClr val="A0A0A0"/>
                  </a:solidFill>
                  <a:miter lim="800000"/>
                  <a:headEnd/>
                  <a:tailEnd/>
                </a:ln>
                <a:effectLst/>
              </p:spPr>
              <p:txBody>
                <a:bodyPr wrap="none"/>
                <a:lstStyle/>
                <a:p>
                  <a:endParaRPr lang="en-US"/>
                </a:p>
              </p:txBody>
            </p:sp>
          </p:grpSp>
          <p:grpSp>
            <p:nvGrpSpPr>
              <p:cNvPr id="80906" name="Group 10"/>
              <p:cNvGrpSpPr>
                <a:grpSpLocks/>
              </p:cNvGrpSpPr>
              <p:nvPr/>
            </p:nvGrpSpPr>
            <p:grpSpPr bwMode="auto">
              <a:xfrm>
                <a:off x="0" y="422"/>
                <a:ext cx="993" cy="403"/>
                <a:chOff x="0" y="422"/>
                <a:chExt cx="993" cy="403"/>
              </a:xfrm>
            </p:grpSpPr>
            <p:sp>
              <p:nvSpPr>
                <p:cNvPr id="80907" name="Rectangle 11"/>
                <p:cNvSpPr>
                  <a:spLocks noChangeArrowheads="1"/>
                </p:cNvSpPr>
                <p:nvPr/>
              </p:nvSpPr>
              <p:spPr bwMode="auto">
                <a:xfrm>
                  <a:off x="43" y="422"/>
                  <a:ext cx="907" cy="403"/>
                </a:xfrm>
                <a:prstGeom prst="rect">
                  <a:avLst/>
                </a:prstGeom>
                <a:noFill/>
                <a:ln w="9525">
                  <a:noFill/>
                  <a:miter lim="800000"/>
                  <a:headEnd/>
                  <a:tailEnd/>
                </a:ln>
                <a:effectLst/>
              </p:spPr>
              <p:txBody>
                <a:bodyPr/>
                <a:lstStyle/>
                <a:p>
                  <a:pPr eaLnBrk="1" hangingPunct="1"/>
                  <a:r>
                    <a:rPr lang="fr-FR" sz="2000" b="1">
                      <a:solidFill>
                        <a:schemeClr val="accent1"/>
                      </a:solidFill>
                      <a:latin typeface="Times New Roman" pitchFamily="18" charset="0"/>
                      <a:cs typeface="Times New Roman" pitchFamily="18" charset="0"/>
                    </a:rPr>
                    <a:t>Intrinsic IQ</a:t>
                  </a:r>
                  <a:endParaRPr lang="en-US" sz="2000" b="1">
                    <a:solidFill>
                      <a:schemeClr val="accent1"/>
                    </a:solidFill>
                    <a:latin typeface="Times New Roman" pitchFamily="18" charset="0"/>
                    <a:cs typeface="Times New Roman" pitchFamily="18" charset="0"/>
                  </a:endParaRPr>
                </a:p>
                <a:p>
                  <a:endParaRPr lang="en-US" sz="2000" b="1">
                    <a:latin typeface="Times New Roman" pitchFamily="18" charset="0"/>
                  </a:endParaRPr>
                </a:p>
              </p:txBody>
            </p:sp>
            <p:sp>
              <p:nvSpPr>
                <p:cNvPr id="80908" name="Rectangle 12"/>
                <p:cNvSpPr>
                  <a:spLocks noChangeArrowheads="1"/>
                </p:cNvSpPr>
                <p:nvPr/>
              </p:nvSpPr>
              <p:spPr bwMode="auto">
                <a:xfrm>
                  <a:off x="0" y="422"/>
                  <a:ext cx="993" cy="403"/>
                </a:xfrm>
                <a:prstGeom prst="rect">
                  <a:avLst/>
                </a:prstGeom>
                <a:noFill/>
                <a:ln w="7">
                  <a:solidFill>
                    <a:srgbClr val="A0A0A0"/>
                  </a:solidFill>
                  <a:miter lim="800000"/>
                  <a:headEnd/>
                  <a:tailEnd/>
                </a:ln>
                <a:effectLst/>
              </p:spPr>
              <p:txBody>
                <a:bodyPr wrap="none"/>
                <a:lstStyle/>
                <a:p>
                  <a:endParaRPr lang="en-US"/>
                </a:p>
              </p:txBody>
            </p:sp>
          </p:grpSp>
          <p:grpSp>
            <p:nvGrpSpPr>
              <p:cNvPr id="80909" name="Group 13"/>
              <p:cNvGrpSpPr>
                <a:grpSpLocks/>
              </p:cNvGrpSpPr>
              <p:nvPr/>
            </p:nvGrpSpPr>
            <p:grpSpPr bwMode="auto">
              <a:xfrm>
                <a:off x="993" y="422"/>
                <a:ext cx="2174" cy="403"/>
                <a:chOff x="993" y="422"/>
                <a:chExt cx="2174" cy="403"/>
              </a:xfrm>
            </p:grpSpPr>
            <p:sp>
              <p:nvSpPr>
                <p:cNvPr id="80910" name="Rectangle 14"/>
                <p:cNvSpPr>
                  <a:spLocks noChangeArrowheads="1"/>
                </p:cNvSpPr>
                <p:nvPr/>
              </p:nvSpPr>
              <p:spPr bwMode="auto">
                <a:xfrm>
                  <a:off x="1036" y="422"/>
                  <a:ext cx="2088" cy="403"/>
                </a:xfrm>
                <a:prstGeom prst="rect">
                  <a:avLst/>
                </a:prstGeom>
                <a:noFill/>
                <a:ln w="9525">
                  <a:noFill/>
                  <a:miter lim="800000"/>
                  <a:headEnd/>
                  <a:tailEnd/>
                </a:ln>
                <a:effectLst/>
              </p:spPr>
              <p:txBody>
                <a:bodyPr/>
                <a:lstStyle/>
                <a:p>
                  <a:pPr eaLnBrk="1" hangingPunct="1"/>
                  <a:r>
                    <a:rPr lang="en-US" sz="2000" b="1">
                      <a:latin typeface="Times New Roman" pitchFamily="18" charset="0"/>
                      <a:cs typeface="Times New Roman" pitchFamily="18" charset="0"/>
                    </a:rPr>
                    <a:t>Accuracy, Objectivity, Believability, Reputation</a:t>
                  </a:r>
                </a:p>
                <a:p>
                  <a:endParaRPr lang="en-US" sz="2000">
                    <a:latin typeface="Times New Roman" pitchFamily="18" charset="0"/>
                  </a:endParaRPr>
                </a:p>
              </p:txBody>
            </p:sp>
            <p:sp>
              <p:nvSpPr>
                <p:cNvPr id="80911" name="Rectangle 15"/>
                <p:cNvSpPr>
                  <a:spLocks noChangeArrowheads="1"/>
                </p:cNvSpPr>
                <p:nvPr/>
              </p:nvSpPr>
              <p:spPr bwMode="auto">
                <a:xfrm>
                  <a:off x="993" y="422"/>
                  <a:ext cx="2174" cy="403"/>
                </a:xfrm>
                <a:prstGeom prst="rect">
                  <a:avLst/>
                </a:prstGeom>
                <a:noFill/>
                <a:ln w="7">
                  <a:solidFill>
                    <a:srgbClr val="A0A0A0"/>
                  </a:solidFill>
                  <a:miter lim="800000"/>
                  <a:headEnd/>
                  <a:tailEnd/>
                </a:ln>
                <a:effectLst/>
              </p:spPr>
              <p:txBody>
                <a:bodyPr wrap="none"/>
                <a:lstStyle/>
                <a:p>
                  <a:endParaRPr lang="en-US"/>
                </a:p>
              </p:txBody>
            </p:sp>
          </p:grpSp>
          <p:grpSp>
            <p:nvGrpSpPr>
              <p:cNvPr id="80912" name="Group 16"/>
              <p:cNvGrpSpPr>
                <a:grpSpLocks/>
              </p:cNvGrpSpPr>
              <p:nvPr/>
            </p:nvGrpSpPr>
            <p:grpSpPr bwMode="auto">
              <a:xfrm>
                <a:off x="0" y="825"/>
                <a:ext cx="993" cy="518"/>
                <a:chOff x="0" y="825"/>
                <a:chExt cx="993" cy="518"/>
              </a:xfrm>
            </p:grpSpPr>
            <p:sp>
              <p:nvSpPr>
                <p:cNvPr id="80913" name="Rectangle 17"/>
                <p:cNvSpPr>
                  <a:spLocks noChangeArrowheads="1"/>
                </p:cNvSpPr>
                <p:nvPr/>
              </p:nvSpPr>
              <p:spPr bwMode="auto">
                <a:xfrm>
                  <a:off x="43" y="825"/>
                  <a:ext cx="907" cy="518"/>
                </a:xfrm>
                <a:prstGeom prst="rect">
                  <a:avLst/>
                </a:prstGeom>
                <a:noFill/>
                <a:ln w="9525">
                  <a:noFill/>
                  <a:miter lim="800000"/>
                  <a:headEnd/>
                  <a:tailEnd/>
                </a:ln>
                <a:effectLst/>
              </p:spPr>
              <p:txBody>
                <a:bodyPr/>
                <a:lstStyle/>
                <a:p>
                  <a:pPr eaLnBrk="1" hangingPunct="1"/>
                  <a:r>
                    <a:rPr lang="en-US" sz="2000" b="1">
                      <a:solidFill>
                        <a:schemeClr val="hlink"/>
                      </a:solidFill>
                      <a:latin typeface="Times New Roman" pitchFamily="18" charset="0"/>
                      <a:cs typeface="Times New Roman" pitchFamily="18" charset="0"/>
                    </a:rPr>
                    <a:t>Contextual IQ</a:t>
                  </a:r>
                </a:p>
                <a:p>
                  <a:endParaRPr lang="en-US" sz="2000" b="1">
                    <a:latin typeface="Times New Roman" pitchFamily="18" charset="0"/>
                  </a:endParaRPr>
                </a:p>
              </p:txBody>
            </p:sp>
            <p:sp>
              <p:nvSpPr>
                <p:cNvPr id="80914" name="Rectangle 18"/>
                <p:cNvSpPr>
                  <a:spLocks noChangeArrowheads="1"/>
                </p:cNvSpPr>
                <p:nvPr/>
              </p:nvSpPr>
              <p:spPr bwMode="auto">
                <a:xfrm>
                  <a:off x="0" y="825"/>
                  <a:ext cx="993" cy="518"/>
                </a:xfrm>
                <a:prstGeom prst="rect">
                  <a:avLst/>
                </a:prstGeom>
                <a:noFill/>
                <a:ln w="7">
                  <a:solidFill>
                    <a:srgbClr val="A0A0A0"/>
                  </a:solidFill>
                  <a:miter lim="800000"/>
                  <a:headEnd/>
                  <a:tailEnd/>
                </a:ln>
                <a:effectLst/>
              </p:spPr>
              <p:txBody>
                <a:bodyPr wrap="none"/>
                <a:lstStyle/>
                <a:p>
                  <a:endParaRPr lang="en-US"/>
                </a:p>
              </p:txBody>
            </p:sp>
          </p:grpSp>
          <p:grpSp>
            <p:nvGrpSpPr>
              <p:cNvPr id="80915" name="Group 19"/>
              <p:cNvGrpSpPr>
                <a:grpSpLocks/>
              </p:cNvGrpSpPr>
              <p:nvPr/>
            </p:nvGrpSpPr>
            <p:grpSpPr bwMode="auto">
              <a:xfrm>
                <a:off x="993" y="825"/>
                <a:ext cx="2174" cy="518"/>
                <a:chOff x="993" y="825"/>
                <a:chExt cx="2174" cy="518"/>
              </a:xfrm>
            </p:grpSpPr>
            <p:sp>
              <p:nvSpPr>
                <p:cNvPr id="80916" name="Rectangle 20"/>
                <p:cNvSpPr>
                  <a:spLocks noChangeArrowheads="1"/>
                </p:cNvSpPr>
                <p:nvPr/>
              </p:nvSpPr>
              <p:spPr bwMode="auto">
                <a:xfrm>
                  <a:off x="1036" y="825"/>
                  <a:ext cx="2088" cy="518"/>
                </a:xfrm>
                <a:prstGeom prst="rect">
                  <a:avLst/>
                </a:prstGeom>
                <a:noFill/>
                <a:ln w="9525">
                  <a:noFill/>
                  <a:miter lim="800000"/>
                  <a:headEnd/>
                  <a:tailEnd/>
                </a:ln>
                <a:effectLst/>
              </p:spPr>
              <p:txBody>
                <a:bodyPr/>
                <a:lstStyle/>
                <a:p>
                  <a:pPr eaLnBrk="1" hangingPunct="1"/>
                  <a:r>
                    <a:rPr lang="en-US" sz="2000" b="1">
                      <a:latin typeface="Times New Roman" pitchFamily="18" charset="0"/>
                      <a:cs typeface="Times New Roman" pitchFamily="18" charset="0"/>
                    </a:rPr>
                    <a:t>Relevancy, Value-added, Timeliness, Completeness, Amount of information</a:t>
                  </a:r>
                </a:p>
                <a:p>
                  <a:endParaRPr lang="en-US" sz="2000">
                    <a:latin typeface="Times New Roman" pitchFamily="18" charset="0"/>
                  </a:endParaRPr>
                </a:p>
              </p:txBody>
            </p:sp>
            <p:sp>
              <p:nvSpPr>
                <p:cNvPr id="80917" name="Rectangle 21"/>
                <p:cNvSpPr>
                  <a:spLocks noChangeArrowheads="1"/>
                </p:cNvSpPr>
                <p:nvPr/>
              </p:nvSpPr>
              <p:spPr bwMode="auto">
                <a:xfrm>
                  <a:off x="993" y="825"/>
                  <a:ext cx="2174" cy="518"/>
                </a:xfrm>
                <a:prstGeom prst="rect">
                  <a:avLst/>
                </a:prstGeom>
                <a:noFill/>
                <a:ln w="7">
                  <a:solidFill>
                    <a:srgbClr val="A0A0A0"/>
                  </a:solidFill>
                  <a:miter lim="800000"/>
                  <a:headEnd/>
                  <a:tailEnd/>
                </a:ln>
                <a:effectLst/>
              </p:spPr>
              <p:txBody>
                <a:bodyPr wrap="none"/>
                <a:lstStyle/>
                <a:p>
                  <a:endParaRPr lang="en-US"/>
                </a:p>
              </p:txBody>
            </p:sp>
          </p:grpSp>
          <p:grpSp>
            <p:nvGrpSpPr>
              <p:cNvPr id="80918" name="Group 22"/>
              <p:cNvGrpSpPr>
                <a:grpSpLocks/>
              </p:cNvGrpSpPr>
              <p:nvPr/>
            </p:nvGrpSpPr>
            <p:grpSpPr bwMode="auto">
              <a:xfrm>
                <a:off x="0" y="1343"/>
                <a:ext cx="993" cy="518"/>
                <a:chOff x="0" y="1343"/>
                <a:chExt cx="993" cy="518"/>
              </a:xfrm>
            </p:grpSpPr>
            <p:sp>
              <p:nvSpPr>
                <p:cNvPr id="80919" name="Rectangle 23"/>
                <p:cNvSpPr>
                  <a:spLocks noChangeArrowheads="1"/>
                </p:cNvSpPr>
                <p:nvPr/>
              </p:nvSpPr>
              <p:spPr bwMode="auto">
                <a:xfrm>
                  <a:off x="43" y="1343"/>
                  <a:ext cx="907" cy="518"/>
                </a:xfrm>
                <a:prstGeom prst="rect">
                  <a:avLst/>
                </a:prstGeom>
                <a:noFill/>
                <a:ln w="9525">
                  <a:noFill/>
                  <a:miter lim="800000"/>
                  <a:headEnd/>
                  <a:tailEnd/>
                </a:ln>
                <a:effectLst/>
              </p:spPr>
              <p:txBody>
                <a:bodyPr/>
                <a:lstStyle/>
                <a:p>
                  <a:pPr eaLnBrk="1" hangingPunct="1"/>
                  <a:r>
                    <a:rPr lang="en-US" sz="2000" b="1">
                      <a:solidFill>
                        <a:srgbClr val="FF3399"/>
                      </a:solidFill>
                      <a:latin typeface="Times New Roman" pitchFamily="18" charset="0"/>
                      <a:cs typeface="Times New Roman" pitchFamily="18" charset="0"/>
                    </a:rPr>
                    <a:t>IQ</a:t>
                  </a:r>
                </a:p>
                <a:p>
                  <a:pPr eaLnBrk="1" hangingPunct="1"/>
                  <a:r>
                    <a:rPr lang="en-US" sz="2000" b="1">
                      <a:solidFill>
                        <a:srgbClr val="FF3399"/>
                      </a:solidFill>
                      <a:latin typeface="Times New Roman" pitchFamily="18" charset="0"/>
                      <a:cs typeface="Times New Roman" pitchFamily="18" charset="0"/>
                    </a:rPr>
                    <a:t>Representational</a:t>
                  </a:r>
                </a:p>
              </p:txBody>
            </p:sp>
            <p:sp>
              <p:nvSpPr>
                <p:cNvPr id="80920" name="Rectangle 24"/>
                <p:cNvSpPr>
                  <a:spLocks noChangeArrowheads="1"/>
                </p:cNvSpPr>
                <p:nvPr/>
              </p:nvSpPr>
              <p:spPr bwMode="auto">
                <a:xfrm>
                  <a:off x="0" y="1343"/>
                  <a:ext cx="993" cy="518"/>
                </a:xfrm>
                <a:prstGeom prst="rect">
                  <a:avLst/>
                </a:prstGeom>
                <a:noFill/>
                <a:ln w="7">
                  <a:solidFill>
                    <a:srgbClr val="A0A0A0"/>
                  </a:solidFill>
                  <a:miter lim="800000"/>
                  <a:headEnd/>
                  <a:tailEnd/>
                </a:ln>
                <a:effectLst/>
              </p:spPr>
              <p:txBody>
                <a:bodyPr wrap="none"/>
                <a:lstStyle/>
                <a:p>
                  <a:endParaRPr lang="en-US"/>
                </a:p>
              </p:txBody>
            </p:sp>
          </p:grpSp>
          <p:grpSp>
            <p:nvGrpSpPr>
              <p:cNvPr id="80921" name="Group 25"/>
              <p:cNvGrpSpPr>
                <a:grpSpLocks/>
              </p:cNvGrpSpPr>
              <p:nvPr/>
            </p:nvGrpSpPr>
            <p:grpSpPr bwMode="auto">
              <a:xfrm>
                <a:off x="993" y="1343"/>
                <a:ext cx="2174" cy="518"/>
                <a:chOff x="993" y="1343"/>
                <a:chExt cx="2174" cy="518"/>
              </a:xfrm>
            </p:grpSpPr>
            <p:sp>
              <p:nvSpPr>
                <p:cNvPr id="80922" name="Rectangle 26"/>
                <p:cNvSpPr>
                  <a:spLocks noChangeArrowheads="1"/>
                </p:cNvSpPr>
                <p:nvPr/>
              </p:nvSpPr>
              <p:spPr bwMode="auto">
                <a:xfrm>
                  <a:off x="1036" y="1343"/>
                  <a:ext cx="2088" cy="518"/>
                </a:xfrm>
                <a:prstGeom prst="rect">
                  <a:avLst/>
                </a:prstGeom>
                <a:noFill/>
                <a:ln w="9525">
                  <a:noFill/>
                  <a:miter lim="800000"/>
                  <a:headEnd/>
                  <a:tailEnd/>
                </a:ln>
                <a:effectLst/>
              </p:spPr>
              <p:txBody>
                <a:bodyPr/>
                <a:lstStyle/>
                <a:p>
                  <a:pPr eaLnBrk="1" hangingPunct="1"/>
                  <a:r>
                    <a:rPr lang="en-US" sz="2000" b="1">
                      <a:latin typeface="Times New Roman" pitchFamily="18" charset="0"/>
                      <a:cs typeface="Times New Roman" pitchFamily="18" charset="0"/>
                    </a:rPr>
                    <a:t>Interpretability, Ease of understanding, Concise</a:t>
                  </a:r>
                </a:p>
                <a:p>
                  <a:r>
                    <a:rPr lang="en-US" sz="2000" b="1">
                      <a:latin typeface="Times New Roman" pitchFamily="18" charset="0"/>
                      <a:cs typeface="Times New Roman" pitchFamily="18" charset="0"/>
                    </a:rPr>
                    <a:t>Representation, Consistent representation, Ease of manipulation</a:t>
                  </a:r>
                </a:p>
                <a:p>
                  <a:endParaRPr lang="en-US" sz="2000" b="1">
                    <a:latin typeface="Times New Roman" pitchFamily="18" charset="0"/>
                  </a:endParaRPr>
                </a:p>
              </p:txBody>
            </p:sp>
            <p:sp>
              <p:nvSpPr>
                <p:cNvPr id="80923" name="Rectangle 27"/>
                <p:cNvSpPr>
                  <a:spLocks noChangeArrowheads="1"/>
                </p:cNvSpPr>
                <p:nvPr/>
              </p:nvSpPr>
              <p:spPr bwMode="auto">
                <a:xfrm>
                  <a:off x="993" y="1343"/>
                  <a:ext cx="2174" cy="518"/>
                </a:xfrm>
                <a:prstGeom prst="rect">
                  <a:avLst/>
                </a:prstGeom>
                <a:noFill/>
                <a:ln w="7">
                  <a:solidFill>
                    <a:srgbClr val="A0A0A0"/>
                  </a:solidFill>
                  <a:miter lim="800000"/>
                  <a:headEnd/>
                  <a:tailEnd/>
                </a:ln>
                <a:effectLst/>
              </p:spPr>
              <p:txBody>
                <a:bodyPr wrap="none"/>
                <a:lstStyle/>
                <a:p>
                  <a:endParaRPr lang="en-US"/>
                </a:p>
              </p:txBody>
            </p:sp>
          </p:grpSp>
          <p:grpSp>
            <p:nvGrpSpPr>
              <p:cNvPr id="80924" name="Group 28"/>
              <p:cNvGrpSpPr>
                <a:grpSpLocks/>
              </p:cNvGrpSpPr>
              <p:nvPr/>
            </p:nvGrpSpPr>
            <p:grpSpPr bwMode="auto">
              <a:xfrm>
                <a:off x="0" y="1861"/>
                <a:ext cx="993" cy="403"/>
                <a:chOff x="0" y="1861"/>
                <a:chExt cx="993" cy="403"/>
              </a:xfrm>
            </p:grpSpPr>
            <p:sp>
              <p:nvSpPr>
                <p:cNvPr id="80925" name="Rectangle 29"/>
                <p:cNvSpPr>
                  <a:spLocks noChangeArrowheads="1"/>
                </p:cNvSpPr>
                <p:nvPr/>
              </p:nvSpPr>
              <p:spPr bwMode="auto">
                <a:xfrm>
                  <a:off x="43" y="1861"/>
                  <a:ext cx="907" cy="403"/>
                </a:xfrm>
                <a:prstGeom prst="rect">
                  <a:avLst/>
                </a:prstGeom>
                <a:noFill/>
                <a:ln w="9525">
                  <a:noFill/>
                  <a:miter lim="800000"/>
                  <a:headEnd/>
                  <a:tailEnd/>
                </a:ln>
                <a:effectLst/>
              </p:spPr>
              <p:txBody>
                <a:bodyPr/>
                <a:lstStyle/>
                <a:p>
                  <a:pPr eaLnBrk="1" hangingPunct="1"/>
                  <a:r>
                    <a:rPr lang="en-US" sz="2000" b="1" dirty="0">
                      <a:solidFill>
                        <a:schemeClr val="accent1"/>
                      </a:solidFill>
                      <a:latin typeface="Times New Roman" pitchFamily="18" charset="0"/>
                      <a:cs typeface="Times New Roman" pitchFamily="18" charset="0"/>
                    </a:rPr>
                    <a:t>Accessibility IQ</a:t>
                  </a:r>
                </a:p>
                <a:p>
                  <a:endParaRPr lang="en-US" dirty="0">
                    <a:latin typeface="Times New Roman" pitchFamily="18" charset="0"/>
                  </a:endParaRPr>
                </a:p>
              </p:txBody>
            </p:sp>
            <p:sp>
              <p:nvSpPr>
                <p:cNvPr id="80926" name="Rectangle 30"/>
                <p:cNvSpPr>
                  <a:spLocks noChangeArrowheads="1"/>
                </p:cNvSpPr>
                <p:nvPr/>
              </p:nvSpPr>
              <p:spPr bwMode="auto">
                <a:xfrm>
                  <a:off x="0" y="1861"/>
                  <a:ext cx="993" cy="403"/>
                </a:xfrm>
                <a:prstGeom prst="rect">
                  <a:avLst/>
                </a:prstGeom>
                <a:noFill/>
                <a:ln w="7">
                  <a:solidFill>
                    <a:srgbClr val="A0A0A0"/>
                  </a:solidFill>
                  <a:miter lim="800000"/>
                  <a:headEnd/>
                  <a:tailEnd/>
                </a:ln>
                <a:effectLst/>
              </p:spPr>
              <p:txBody>
                <a:bodyPr wrap="none"/>
                <a:lstStyle/>
                <a:p>
                  <a:endParaRPr lang="en-US"/>
                </a:p>
              </p:txBody>
            </p:sp>
          </p:grpSp>
          <p:grpSp>
            <p:nvGrpSpPr>
              <p:cNvPr id="80927" name="Group 31"/>
              <p:cNvGrpSpPr>
                <a:grpSpLocks/>
              </p:cNvGrpSpPr>
              <p:nvPr/>
            </p:nvGrpSpPr>
            <p:grpSpPr bwMode="auto">
              <a:xfrm>
                <a:off x="993" y="1861"/>
                <a:ext cx="2174" cy="403"/>
                <a:chOff x="993" y="1861"/>
                <a:chExt cx="2174" cy="403"/>
              </a:xfrm>
            </p:grpSpPr>
            <p:sp>
              <p:nvSpPr>
                <p:cNvPr id="80928" name="Rectangle 32"/>
                <p:cNvSpPr>
                  <a:spLocks noChangeArrowheads="1"/>
                </p:cNvSpPr>
                <p:nvPr/>
              </p:nvSpPr>
              <p:spPr bwMode="auto">
                <a:xfrm>
                  <a:off x="1036" y="1861"/>
                  <a:ext cx="2088" cy="403"/>
                </a:xfrm>
                <a:prstGeom prst="rect">
                  <a:avLst/>
                </a:prstGeom>
                <a:noFill/>
                <a:ln w="9525">
                  <a:noFill/>
                  <a:miter lim="800000"/>
                  <a:headEnd/>
                  <a:tailEnd/>
                </a:ln>
                <a:effectLst/>
              </p:spPr>
              <p:txBody>
                <a:bodyPr/>
                <a:lstStyle/>
                <a:p>
                  <a:pPr eaLnBrk="1" hangingPunct="1"/>
                  <a:r>
                    <a:rPr lang="en-US" sz="2000" b="1">
                      <a:latin typeface="Times New Roman" pitchFamily="18" charset="0"/>
                      <a:cs typeface="Times New Roman" pitchFamily="18" charset="0"/>
                    </a:rPr>
                    <a:t>Access, security</a:t>
                  </a:r>
                </a:p>
                <a:p>
                  <a:endParaRPr lang="en-US" sz="2000" b="1">
                    <a:latin typeface="Times New Roman" pitchFamily="18" charset="0"/>
                  </a:endParaRPr>
                </a:p>
              </p:txBody>
            </p:sp>
            <p:sp>
              <p:nvSpPr>
                <p:cNvPr id="80929" name="Rectangle 33"/>
                <p:cNvSpPr>
                  <a:spLocks noChangeArrowheads="1"/>
                </p:cNvSpPr>
                <p:nvPr/>
              </p:nvSpPr>
              <p:spPr bwMode="auto">
                <a:xfrm>
                  <a:off x="993" y="1861"/>
                  <a:ext cx="2174" cy="403"/>
                </a:xfrm>
                <a:prstGeom prst="rect">
                  <a:avLst/>
                </a:prstGeom>
                <a:noFill/>
                <a:ln w="7">
                  <a:solidFill>
                    <a:srgbClr val="A0A0A0"/>
                  </a:solidFill>
                  <a:miter lim="800000"/>
                  <a:headEnd/>
                  <a:tailEnd/>
                </a:ln>
                <a:effectLst/>
              </p:spPr>
              <p:txBody>
                <a:bodyPr wrap="none"/>
                <a:lstStyle/>
                <a:p>
                  <a:endParaRPr lang="en-US"/>
                </a:p>
              </p:txBody>
            </p:sp>
          </p:grpSp>
        </p:grpSp>
        <p:sp>
          <p:nvSpPr>
            <p:cNvPr id="80930" name="Rectangle 34"/>
            <p:cNvSpPr>
              <a:spLocks noChangeArrowheads="1"/>
            </p:cNvSpPr>
            <p:nvPr/>
          </p:nvSpPr>
          <p:spPr bwMode="auto">
            <a:xfrm>
              <a:off x="-3" y="-3"/>
              <a:ext cx="3173" cy="2270"/>
            </a:xfrm>
            <a:prstGeom prst="rect">
              <a:avLst/>
            </a:prstGeom>
            <a:noFill/>
            <a:ln w="11112">
              <a:solidFill>
                <a:srgbClr val="A0A0A0"/>
              </a:solidFill>
              <a:miter lim="800000"/>
              <a:headEnd/>
              <a:tailEnd/>
            </a:ln>
            <a:effectLst/>
          </p:spPr>
          <p:txBody>
            <a:bodyPr wrap="none"/>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24F3EC4-5156-4D22-A9EC-D6A230D212FB}" type="slidenum">
              <a:rPr lang="en-US"/>
              <a:pPr/>
              <a:t>22</a:t>
            </a:fld>
            <a:endParaRPr lang="en-US"/>
          </a:p>
        </p:txBody>
      </p:sp>
      <p:sp>
        <p:nvSpPr>
          <p:cNvPr id="100354" name="Rectangle 2"/>
          <p:cNvSpPr>
            <a:spLocks noGrp="1" noChangeArrowheads="1"/>
          </p:cNvSpPr>
          <p:nvPr>
            <p:ph type="title"/>
          </p:nvPr>
        </p:nvSpPr>
        <p:spPr>
          <a:xfrm>
            <a:off x="990600" y="609600"/>
            <a:ext cx="7924800" cy="685800"/>
          </a:xfrm>
          <a:noFill/>
          <a:ln/>
        </p:spPr>
        <p:txBody>
          <a:bodyPr lIns="90488" tIns="44450" rIns="90488" bIns="44450"/>
          <a:lstStyle/>
          <a:p>
            <a:r>
              <a:rPr lang="en-US" sz="3200" b="1">
                <a:solidFill>
                  <a:schemeClr val="hlink"/>
                </a:solidFill>
                <a:latin typeface="Arial" charset="0"/>
              </a:rPr>
              <a:t>Data Quality Dimensions -</a:t>
            </a:r>
            <a:r>
              <a:rPr lang="en-US" sz="4000" b="1">
                <a:solidFill>
                  <a:schemeClr val="hlink"/>
                </a:solidFill>
                <a:latin typeface="Arial" charset="0"/>
              </a:rPr>
              <a:t> </a:t>
            </a:r>
            <a:r>
              <a:rPr lang="en-US" sz="3200" b="1">
                <a:solidFill>
                  <a:schemeClr val="hlink"/>
                </a:solidFill>
                <a:latin typeface="Arial" charset="0"/>
              </a:rPr>
              <a:t>Definitions</a:t>
            </a:r>
            <a:endParaRPr lang="en-US" sz="4000" b="1">
              <a:solidFill>
                <a:schemeClr val="hlink"/>
              </a:solidFill>
              <a:latin typeface="Arial" charset="0"/>
            </a:endParaRPr>
          </a:p>
        </p:txBody>
      </p:sp>
      <p:sp>
        <p:nvSpPr>
          <p:cNvPr id="100355" name="Rectangle 3"/>
          <p:cNvSpPr>
            <a:spLocks noGrp="1" noChangeArrowheads="1"/>
          </p:cNvSpPr>
          <p:nvPr>
            <p:ph type="body" idx="1"/>
          </p:nvPr>
        </p:nvSpPr>
        <p:spPr>
          <a:xfrm>
            <a:off x="762000" y="1905000"/>
            <a:ext cx="7543800" cy="4648200"/>
          </a:xfrm>
          <a:noFill/>
          <a:ln/>
        </p:spPr>
        <p:txBody>
          <a:bodyPr lIns="90488" tIns="44450" rIns="90488" bIns="44450"/>
          <a:lstStyle/>
          <a:p>
            <a:pPr>
              <a:lnSpc>
                <a:spcPct val="80000"/>
              </a:lnSpc>
              <a:spcBef>
                <a:spcPts val="500"/>
              </a:spcBef>
              <a:spcAft>
                <a:spcPts val="500"/>
              </a:spcAft>
              <a:buFontTx/>
              <a:buNone/>
            </a:pPr>
            <a:r>
              <a:rPr lang="en-US" sz="2400" b="1">
                <a:latin typeface="Times New Roman" pitchFamily="18" charset="0"/>
                <a:cs typeface="Times New Roman" pitchFamily="18" charset="0"/>
              </a:rPr>
              <a:t>Category: </a:t>
            </a:r>
            <a:r>
              <a:rPr lang="en-US" sz="2400" b="1">
                <a:solidFill>
                  <a:schemeClr val="accent1"/>
                </a:solidFill>
                <a:latin typeface="Times New Roman" pitchFamily="18" charset="0"/>
                <a:cs typeface="Times New Roman" pitchFamily="18" charset="0"/>
              </a:rPr>
              <a:t>Intrinsic</a:t>
            </a:r>
            <a:r>
              <a:rPr lang="en-US" sz="2400" b="1">
                <a:latin typeface="Times New Roman" pitchFamily="18" charset="0"/>
                <a:cs typeface="Times New Roman" pitchFamily="18" charset="0"/>
              </a:rPr>
              <a:t> </a:t>
            </a:r>
            <a:r>
              <a:rPr lang="en-US" sz="2000" b="1">
                <a:latin typeface="Times New Roman" pitchFamily="18" charset="0"/>
                <a:cs typeface="Times New Roman" pitchFamily="18" charset="0"/>
              </a:rPr>
              <a:t>(data have quality in their own right) </a:t>
            </a:r>
          </a:p>
          <a:p>
            <a:pPr>
              <a:lnSpc>
                <a:spcPct val="80000"/>
              </a:lnSpc>
              <a:spcBef>
                <a:spcPts val="500"/>
              </a:spcBef>
              <a:spcAft>
                <a:spcPts val="500"/>
              </a:spcAft>
            </a:pPr>
            <a:r>
              <a:rPr lang="en-US" sz="2000" b="1">
                <a:solidFill>
                  <a:schemeClr val="accent1"/>
                </a:solidFill>
                <a:latin typeface="Times New Roman" pitchFamily="18" charset="0"/>
                <a:cs typeface="Times New Roman" pitchFamily="18" charset="0"/>
              </a:rPr>
              <a:t>Accuracy</a:t>
            </a:r>
            <a:r>
              <a:rPr lang="en-US" sz="2000" b="1">
                <a:latin typeface="Times New Roman" pitchFamily="18" charset="0"/>
                <a:cs typeface="Times New Roman" pitchFamily="18" charset="0"/>
              </a:rPr>
              <a:t>:		</a:t>
            </a:r>
          </a:p>
          <a:p>
            <a:pPr>
              <a:lnSpc>
                <a:spcPct val="80000"/>
              </a:lnSpc>
              <a:spcBef>
                <a:spcPts val="500"/>
              </a:spcBef>
              <a:spcAft>
                <a:spcPts val="500"/>
              </a:spcAft>
              <a:buFontTx/>
              <a:buNone/>
            </a:pPr>
            <a:r>
              <a:rPr lang="en-US" sz="2000" b="1">
                <a:latin typeface="Times New Roman" pitchFamily="18" charset="0"/>
                <a:cs typeface="Times New Roman" pitchFamily="18" charset="0"/>
              </a:rPr>
              <a:t>			Data must be correct, reliable, and 				certified free of error. </a:t>
            </a:r>
          </a:p>
          <a:p>
            <a:pPr>
              <a:lnSpc>
                <a:spcPct val="80000"/>
              </a:lnSpc>
              <a:spcBef>
                <a:spcPts val="500"/>
              </a:spcBef>
              <a:spcAft>
                <a:spcPts val="500"/>
              </a:spcAft>
            </a:pPr>
            <a:r>
              <a:rPr lang="en-US" sz="2000" b="1">
                <a:solidFill>
                  <a:schemeClr val="accent1"/>
                </a:solidFill>
                <a:latin typeface="Times New Roman" pitchFamily="18" charset="0"/>
                <a:cs typeface="Times New Roman" pitchFamily="18" charset="0"/>
              </a:rPr>
              <a:t>Believability</a:t>
            </a:r>
            <a:r>
              <a:rPr lang="en-US" sz="2000" b="1">
                <a:latin typeface="Times New Roman" pitchFamily="18" charset="0"/>
                <a:cs typeface="Times New Roman" pitchFamily="18" charset="0"/>
              </a:rPr>
              <a:t>:	</a:t>
            </a:r>
          </a:p>
          <a:p>
            <a:pPr>
              <a:lnSpc>
                <a:spcPct val="80000"/>
              </a:lnSpc>
              <a:spcBef>
                <a:spcPts val="500"/>
              </a:spcBef>
              <a:spcAft>
                <a:spcPts val="500"/>
              </a:spcAft>
              <a:buFontTx/>
              <a:buNone/>
            </a:pPr>
            <a:r>
              <a:rPr lang="en-US" sz="2000" b="1">
                <a:latin typeface="Times New Roman" pitchFamily="18" charset="0"/>
                <a:cs typeface="Times New Roman" pitchFamily="18" charset="0"/>
              </a:rPr>
              <a:t>			Data must be accepted or regarded 				as true, real, and credible. </a:t>
            </a:r>
          </a:p>
          <a:p>
            <a:pPr>
              <a:lnSpc>
                <a:spcPct val="80000"/>
              </a:lnSpc>
              <a:spcBef>
                <a:spcPts val="500"/>
              </a:spcBef>
              <a:spcAft>
                <a:spcPts val="500"/>
              </a:spcAft>
            </a:pPr>
            <a:r>
              <a:rPr lang="en-US" sz="2000" b="1">
                <a:solidFill>
                  <a:schemeClr val="accent1"/>
                </a:solidFill>
                <a:latin typeface="Times New Roman" pitchFamily="18" charset="0"/>
                <a:cs typeface="Times New Roman" pitchFamily="18" charset="0"/>
              </a:rPr>
              <a:t>Objectivity</a:t>
            </a:r>
            <a:r>
              <a:rPr lang="en-US" sz="2000" b="1">
                <a:latin typeface="Times New Roman" pitchFamily="18" charset="0"/>
                <a:cs typeface="Times New Roman" pitchFamily="18" charset="0"/>
              </a:rPr>
              <a:t>:  </a:t>
            </a:r>
          </a:p>
          <a:p>
            <a:pPr>
              <a:lnSpc>
                <a:spcPct val="80000"/>
              </a:lnSpc>
              <a:spcBef>
                <a:spcPts val="500"/>
              </a:spcBef>
              <a:spcAft>
                <a:spcPts val="500"/>
              </a:spcAft>
              <a:buFontTx/>
              <a:buNone/>
            </a:pPr>
            <a:r>
              <a:rPr lang="en-US" sz="2000" b="1">
                <a:latin typeface="Times New Roman" pitchFamily="18" charset="0"/>
                <a:cs typeface="Times New Roman" pitchFamily="18" charset="0"/>
              </a:rPr>
              <a:t>			Data must be unbiased (unprejudiced) and </a:t>
            </a:r>
          </a:p>
          <a:p>
            <a:pPr>
              <a:lnSpc>
                <a:spcPct val="80000"/>
              </a:lnSpc>
              <a:spcBef>
                <a:spcPts val="500"/>
              </a:spcBef>
              <a:spcAft>
                <a:spcPts val="500"/>
              </a:spcAft>
              <a:buFontTx/>
              <a:buNone/>
            </a:pPr>
            <a:r>
              <a:rPr lang="en-US" sz="2000" b="1">
                <a:latin typeface="Times New Roman" pitchFamily="18" charset="0"/>
                <a:cs typeface="Times New Roman" pitchFamily="18" charset="0"/>
              </a:rPr>
              <a:t>			impartial.  </a:t>
            </a:r>
          </a:p>
          <a:p>
            <a:pPr>
              <a:lnSpc>
                <a:spcPct val="80000"/>
              </a:lnSpc>
              <a:spcBef>
                <a:spcPts val="500"/>
              </a:spcBef>
              <a:spcAft>
                <a:spcPts val="500"/>
              </a:spcAft>
            </a:pPr>
            <a:r>
              <a:rPr lang="en-US" sz="2000" b="1">
                <a:solidFill>
                  <a:schemeClr val="accent1"/>
                </a:solidFill>
                <a:latin typeface="Times New Roman" pitchFamily="18" charset="0"/>
                <a:ea typeface="SimSun" pitchFamily="2" charset="-122"/>
                <a:cs typeface="Times New Roman" pitchFamily="18" charset="0"/>
              </a:rPr>
              <a:t>Reputation</a:t>
            </a:r>
            <a:r>
              <a:rPr lang="en-US" sz="2000" b="1">
                <a:latin typeface="Times New Roman" pitchFamily="18" charset="0"/>
                <a:ea typeface="SimSun" pitchFamily="2" charset="-122"/>
                <a:cs typeface="Times New Roman" pitchFamily="18" charset="0"/>
              </a:rPr>
              <a:t>:	</a:t>
            </a:r>
          </a:p>
          <a:p>
            <a:pPr>
              <a:lnSpc>
                <a:spcPct val="80000"/>
              </a:lnSpc>
              <a:spcBef>
                <a:spcPts val="500"/>
              </a:spcBef>
              <a:spcAft>
                <a:spcPts val="500"/>
              </a:spcAft>
              <a:buFontTx/>
              <a:buNone/>
            </a:pPr>
            <a:r>
              <a:rPr lang="en-US" sz="2000" b="1">
                <a:latin typeface="Times New Roman" pitchFamily="18" charset="0"/>
                <a:ea typeface="SimSun" pitchFamily="2" charset="-122"/>
                <a:cs typeface="Times New Roman" pitchFamily="18" charset="0"/>
              </a:rPr>
              <a:t>			Data must be trusted or highly regarded in 			terms of their source or content. </a:t>
            </a:r>
          </a:p>
          <a:p>
            <a:pPr>
              <a:lnSpc>
                <a:spcPct val="80000"/>
              </a:lnSpc>
              <a:spcBef>
                <a:spcPts val="500"/>
              </a:spcBef>
              <a:spcAft>
                <a:spcPts val="500"/>
              </a:spcAft>
              <a:buFontTx/>
              <a:buNone/>
            </a:pPr>
            <a:endParaRPr lang="en-US" sz="2000" b="1">
              <a:latin typeface="Times New Roman" pitchFamily="18" charset="0"/>
              <a:cs typeface="Times New Roman" pitchFamily="18" charset="0"/>
            </a:endParaRPr>
          </a:p>
          <a:p>
            <a:pPr>
              <a:lnSpc>
                <a:spcPct val="80000"/>
              </a:lnSpc>
              <a:spcBef>
                <a:spcPts val="500"/>
              </a:spcBef>
              <a:spcAft>
                <a:spcPts val="500"/>
              </a:spcAft>
              <a:buFontTx/>
              <a:buNone/>
            </a:pPr>
            <a:endParaRPr lang="en-US" sz="2000">
              <a:latin typeface="Times New Roman" pitchFamily="18" charset="0"/>
              <a:cs typeface="Times New Roman" pitchFamily="18" charset="0"/>
            </a:endParaRPr>
          </a:p>
          <a:p>
            <a:pPr>
              <a:lnSpc>
                <a:spcPct val="80000"/>
              </a:lnSpc>
              <a:spcBef>
                <a:spcPts val="500"/>
              </a:spcBef>
              <a:spcAft>
                <a:spcPts val="500"/>
              </a:spcAft>
            </a:pPr>
            <a:endParaRPr lang="en-US" sz="2000" b="1">
              <a:latin typeface="Times New Roman" pitchFamily="18" charset="0"/>
              <a:cs typeface="Times New Roman" pitchFamily="18" charset="0"/>
            </a:endParaRPr>
          </a:p>
          <a:p>
            <a:pPr>
              <a:lnSpc>
                <a:spcPct val="80000"/>
              </a:lnSpc>
              <a:buClr>
                <a:schemeClr val="accent1"/>
              </a:buClr>
            </a:pP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9B39C1A-5894-43DA-83A5-5922314AEA64}" type="slidenum">
              <a:rPr lang="en-US"/>
              <a:pPr/>
              <a:t>23</a:t>
            </a:fld>
            <a:endParaRPr lang="en-US"/>
          </a:p>
        </p:txBody>
      </p:sp>
      <p:sp>
        <p:nvSpPr>
          <p:cNvPr id="102402" name="Rectangle 2"/>
          <p:cNvSpPr>
            <a:spLocks noGrp="1" noChangeArrowheads="1"/>
          </p:cNvSpPr>
          <p:nvPr>
            <p:ph type="title"/>
          </p:nvPr>
        </p:nvSpPr>
        <p:spPr>
          <a:xfrm>
            <a:off x="838200" y="609600"/>
            <a:ext cx="7924800" cy="685800"/>
          </a:xfrm>
          <a:noFill/>
          <a:ln/>
        </p:spPr>
        <p:txBody>
          <a:bodyPr lIns="90488" tIns="44450" rIns="90488" bIns="44450"/>
          <a:lstStyle/>
          <a:p>
            <a:r>
              <a:rPr lang="en-US" sz="2800" b="1">
                <a:solidFill>
                  <a:schemeClr val="hlink"/>
                </a:solidFill>
                <a:latin typeface="Arial" charset="0"/>
              </a:rPr>
              <a:t>Data Quality Dimensions -</a:t>
            </a:r>
            <a:r>
              <a:rPr lang="en-US" sz="3600" b="1">
                <a:solidFill>
                  <a:schemeClr val="hlink"/>
                </a:solidFill>
                <a:latin typeface="Arial" charset="0"/>
              </a:rPr>
              <a:t> </a:t>
            </a:r>
            <a:r>
              <a:rPr lang="en-US" sz="2800" b="1">
                <a:solidFill>
                  <a:schemeClr val="hlink"/>
                </a:solidFill>
                <a:latin typeface="Arial" charset="0"/>
              </a:rPr>
              <a:t>Definitions</a:t>
            </a:r>
            <a:endParaRPr lang="en-US" sz="3600" b="1">
              <a:solidFill>
                <a:schemeClr val="hlink"/>
              </a:solidFill>
              <a:latin typeface="Arial" charset="0"/>
            </a:endParaRPr>
          </a:p>
        </p:txBody>
      </p:sp>
      <p:sp>
        <p:nvSpPr>
          <p:cNvPr id="102403" name="Rectangle 3"/>
          <p:cNvSpPr>
            <a:spLocks noGrp="1" noChangeArrowheads="1"/>
          </p:cNvSpPr>
          <p:nvPr>
            <p:ph type="body" idx="1"/>
          </p:nvPr>
        </p:nvSpPr>
        <p:spPr>
          <a:xfrm>
            <a:off x="914400" y="2209800"/>
            <a:ext cx="7467600" cy="4114800"/>
          </a:xfrm>
          <a:noFill/>
          <a:ln/>
        </p:spPr>
        <p:txBody>
          <a:bodyPr lIns="90488" tIns="44450" rIns="90488" bIns="44450"/>
          <a:lstStyle/>
          <a:p>
            <a:pPr>
              <a:lnSpc>
                <a:spcPct val="90000"/>
              </a:lnSpc>
              <a:spcBef>
                <a:spcPts val="500"/>
              </a:spcBef>
              <a:spcAft>
                <a:spcPts val="500"/>
              </a:spcAft>
              <a:buFontTx/>
              <a:buNone/>
            </a:pPr>
            <a:r>
              <a:rPr lang="en-US" sz="2000" b="1">
                <a:latin typeface="Times New Roman" pitchFamily="18" charset="0"/>
                <a:cs typeface="Times New Roman" pitchFamily="18" charset="0"/>
              </a:rPr>
              <a:t>Category: </a:t>
            </a:r>
            <a:r>
              <a:rPr lang="en-US" sz="2000" b="1">
                <a:solidFill>
                  <a:schemeClr val="hlink"/>
                </a:solidFill>
                <a:latin typeface="Times New Roman" pitchFamily="18" charset="0"/>
                <a:cs typeface="Times New Roman" pitchFamily="18" charset="0"/>
              </a:rPr>
              <a:t>Contextual</a:t>
            </a:r>
            <a:r>
              <a:rPr lang="en-US" sz="2000" b="1">
                <a:solidFill>
                  <a:srgbClr val="0033CC"/>
                </a:solidFill>
                <a:latin typeface="Times New Roman" pitchFamily="18" charset="0"/>
                <a:cs typeface="Times New Roman" pitchFamily="18" charset="0"/>
              </a:rPr>
              <a:t> </a:t>
            </a:r>
            <a:r>
              <a:rPr lang="en-US" sz="2000" b="1">
                <a:latin typeface="Times New Roman" pitchFamily="18" charset="0"/>
                <a:cs typeface="Times New Roman" pitchFamily="18" charset="0"/>
              </a:rPr>
              <a:t>(within the context of the task at 			       hand) </a:t>
            </a:r>
          </a:p>
          <a:p>
            <a:pPr>
              <a:lnSpc>
                <a:spcPct val="90000"/>
              </a:lnSpc>
              <a:spcBef>
                <a:spcPts val="500"/>
              </a:spcBef>
              <a:spcAft>
                <a:spcPts val="500"/>
              </a:spcAft>
            </a:pPr>
            <a:r>
              <a:rPr lang="en-US" sz="2000" b="1">
                <a:solidFill>
                  <a:schemeClr val="hlink"/>
                </a:solidFill>
                <a:latin typeface="Times New Roman" pitchFamily="18" charset="0"/>
                <a:cs typeface="Times New Roman" pitchFamily="18" charset="0"/>
              </a:rPr>
              <a:t>Appropriate Amount of Data</a:t>
            </a:r>
            <a:r>
              <a:rPr lang="en-US" sz="2000" b="1">
                <a:latin typeface="Times New Roman" pitchFamily="18" charset="0"/>
                <a:cs typeface="Times New Roman" pitchFamily="18" charset="0"/>
              </a:rPr>
              <a:t>:</a:t>
            </a:r>
          </a:p>
          <a:p>
            <a:pPr lvl="4">
              <a:lnSpc>
                <a:spcPct val="90000"/>
              </a:lnSpc>
              <a:spcBef>
                <a:spcPts val="500"/>
              </a:spcBef>
              <a:spcAft>
                <a:spcPts val="500"/>
              </a:spcAft>
              <a:buFont typeface="Wingdings" pitchFamily="2" charset="2"/>
              <a:buNone/>
            </a:pPr>
            <a:r>
              <a:rPr lang="en-US" b="1">
                <a:latin typeface="Times New Roman" pitchFamily="18" charset="0"/>
                <a:cs typeface="Times New Roman" pitchFamily="18" charset="0"/>
              </a:rPr>
              <a:t>		The quantity or volume of available 	data must be appropriate. 	         </a:t>
            </a:r>
          </a:p>
          <a:p>
            <a:pPr>
              <a:lnSpc>
                <a:spcPct val="90000"/>
              </a:lnSpc>
              <a:spcBef>
                <a:spcPts val="500"/>
              </a:spcBef>
              <a:spcAft>
                <a:spcPts val="500"/>
              </a:spcAft>
            </a:pPr>
            <a:r>
              <a:rPr lang="en-US" sz="2000" b="1">
                <a:solidFill>
                  <a:schemeClr val="hlink"/>
                </a:solidFill>
                <a:latin typeface="Times New Roman" pitchFamily="18" charset="0"/>
                <a:cs typeface="Times New Roman" pitchFamily="18" charset="0"/>
              </a:rPr>
              <a:t>Completeness</a:t>
            </a:r>
            <a:r>
              <a:rPr lang="en-US" sz="2000" b="1">
                <a:latin typeface="Times New Roman" pitchFamily="18" charset="0"/>
                <a:cs typeface="Times New Roman" pitchFamily="18" charset="0"/>
              </a:rPr>
              <a:t>:	</a:t>
            </a:r>
          </a:p>
          <a:p>
            <a:pPr>
              <a:lnSpc>
                <a:spcPct val="90000"/>
              </a:lnSpc>
              <a:spcBef>
                <a:spcPts val="500"/>
              </a:spcBef>
              <a:spcAft>
                <a:spcPts val="500"/>
              </a:spcAft>
              <a:buFontTx/>
              <a:buNone/>
            </a:pPr>
            <a:r>
              <a:rPr lang="en-US" sz="2000" b="1">
                <a:latin typeface="Times New Roman" pitchFamily="18" charset="0"/>
                <a:cs typeface="Times New Roman" pitchFamily="18" charset="0"/>
              </a:rPr>
              <a:t>                    Data must be of sufficient breadth, 			     depth, and scope for the task at hand. </a:t>
            </a:r>
          </a:p>
          <a:p>
            <a:pPr>
              <a:lnSpc>
                <a:spcPct val="90000"/>
              </a:lnSpc>
              <a:spcBef>
                <a:spcPts val="500"/>
              </a:spcBef>
              <a:spcAft>
                <a:spcPts val="500"/>
              </a:spcAft>
            </a:pPr>
            <a:r>
              <a:rPr lang="en-US" sz="2000" b="1">
                <a:solidFill>
                  <a:schemeClr val="hlink"/>
                </a:solidFill>
                <a:latin typeface="Times New Roman" pitchFamily="18" charset="0"/>
                <a:cs typeface="Times New Roman" pitchFamily="18" charset="0"/>
              </a:rPr>
              <a:t>Relevancy</a:t>
            </a:r>
            <a:r>
              <a:rPr lang="en-US" sz="2000" b="1">
                <a:latin typeface="Times New Roman" pitchFamily="18" charset="0"/>
                <a:cs typeface="Times New Roman" pitchFamily="18" charset="0"/>
              </a:rPr>
              <a:t>:  		</a:t>
            </a:r>
          </a:p>
          <a:p>
            <a:pPr>
              <a:lnSpc>
                <a:spcPct val="90000"/>
              </a:lnSpc>
              <a:spcBef>
                <a:spcPts val="500"/>
              </a:spcBef>
              <a:spcAft>
                <a:spcPts val="500"/>
              </a:spcAft>
              <a:buFontTx/>
              <a:buNone/>
            </a:pPr>
            <a:r>
              <a:rPr lang="en-US" sz="2000" b="1">
                <a:latin typeface="Times New Roman" pitchFamily="18" charset="0"/>
                <a:cs typeface="Times New Roman" pitchFamily="18" charset="0"/>
              </a:rPr>
              <a:t>                 Data must be applicable and helpful 			  for the	task at hand.   </a:t>
            </a:r>
          </a:p>
          <a:p>
            <a:pPr lvl="1">
              <a:lnSpc>
                <a:spcPct val="90000"/>
              </a:lnSpc>
              <a:spcBef>
                <a:spcPts val="500"/>
              </a:spcBef>
              <a:spcAft>
                <a:spcPts val="500"/>
              </a:spcAft>
              <a:buFont typeface="Tahoma" pitchFamily="34" charset="0"/>
              <a:buNone/>
            </a:pPr>
            <a:r>
              <a:rPr lang="en-US" sz="1800" b="1">
                <a:cs typeface="Times New Roman" pitchFamily="18" charset="0"/>
              </a:rPr>
              <a:t>		 </a:t>
            </a:r>
          </a:p>
          <a:p>
            <a:pPr lvl="2">
              <a:lnSpc>
                <a:spcPct val="90000"/>
              </a:lnSpc>
              <a:spcBef>
                <a:spcPts val="500"/>
              </a:spcBef>
              <a:spcAft>
                <a:spcPts val="500"/>
              </a:spcAft>
            </a:pPr>
            <a:endParaRPr lang="en-US" sz="1600" b="1"/>
          </a:p>
          <a:p>
            <a:pPr>
              <a:lnSpc>
                <a:spcPct val="90000"/>
              </a:lnSpc>
              <a:spcBef>
                <a:spcPts val="500"/>
              </a:spcBef>
              <a:spcAft>
                <a:spcPts val="500"/>
              </a:spcAft>
              <a:buFontTx/>
              <a:buNone/>
            </a:pPr>
            <a:endParaRPr lang="en-US" sz="2800"/>
          </a:p>
          <a:p>
            <a:pPr>
              <a:lnSpc>
                <a:spcPct val="90000"/>
              </a:lnSpc>
              <a:spcBef>
                <a:spcPts val="500"/>
              </a:spcBef>
              <a:spcAft>
                <a:spcPts val="500"/>
              </a:spcAft>
            </a:pPr>
            <a:endParaRPr lang="en-US" sz="2000" b="1"/>
          </a:p>
          <a:p>
            <a:pPr>
              <a:lnSpc>
                <a:spcPct val="90000"/>
              </a:lnSpc>
              <a:buClr>
                <a:schemeClr val="accent1"/>
              </a:buClr>
            </a:pP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1B79E0B-359E-48BA-A3BC-13BE570BB3EA}" type="slidenum">
              <a:rPr lang="en-US"/>
              <a:pPr/>
              <a:t>24</a:t>
            </a:fld>
            <a:endParaRPr lang="en-US"/>
          </a:p>
        </p:txBody>
      </p:sp>
      <p:sp>
        <p:nvSpPr>
          <p:cNvPr id="111618" name="Rectangle 2"/>
          <p:cNvSpPr>
            <a:spLocks noGrp="1" noChangeArrowheads="1"/>
          </p:cNvSpPr>
          <p:nvPr>
            <p:ph type="title"/>
          </p:nvPr>
        </p:nvSpPr>
        <p:spPr>
          <a:xfrm>
            <a:off x="381000" y="533400"/>
            <a:ext cx="8229600" cy="677863"/>
          </a:xfrm>
        </p:spPr>
        <p:txBody>
          <a:bodyPr/>
          <a:lstStyle/>
          <a:p>
            <a:r>
              <a:rPr lang="en-US" sz="3200" b="1">
                <a:solidFill>
                  <a:schemeClr val="hlink"/>
                </a:solidFill>
                <a:latin typeface="Arial" charset="0"/>
              </a:rPr>
              <a:t>Data Quality Dimensions -</a:t>
            </a:r>
            <a:r>
              <a:rPr lang="en-US" sz="4000" b="1">
                <a:solidFill>
                  <a:schemeClr val="hlink"/>
                </a:solidFill>
                <a:latin typeface="Arial" charset="0"/>
              </a:rPr>
              <a:t> </a:t>
            </a:r>
            <a:r>
              <a:rPr lang="en-US" sz="3200" b="1">
                <a:solidFill>
                  <a:schemeClr val="hlink"/>
                </a:solidFill>
                <a:latin typeface="Arial" charset="0"/>
              </a:rPr>
              <a:t>Definitions</a:t>
            </a:r>
          </a:p>
        </p:txBody>
      </p:sp>
      <p:sp>
        <p:nvSpPr>
          <p:cNvPr id="111619" name="Rectangle 3"/>
          <p:cNvSpPr>
            <a:spLocks noGrp="1" noChangeArrowheads="1"/>
          </p:cNvSpPr>
          <p:nvPr>
            <p:ph type="body" idx="1"/>
          </p:nvPr>
        </p:nvSpPr>
        <p:spPr/>
        <p:txBody>
          <a:bodyPr/>
          <a:lstStyle/>
          <a:p>
            <a:pPr>
              <a:spcBef>
                <a:spcPts val="500"/>
              </a:spcBef>
              <a:spcAft>
                <a:spcPts val="500"/>
              </a:spcAft>
            </a:pPr>
            <a:r>
              <a:rPr lang="en-US" sz="2000" b="1">
                <a:solidFill>
                  <a:schemeClr val="hlink"/>
                </a:solidFill>
                <a:latin typeface="Times New Roman" pitchFamily="18" charset="0"/>
                <a:cs typeface="Times New Roman" pitchFamily="18" charset="0"/>
              </a:rPr>
              <a:t>Timeliness</a:t>
            </a:r>
            <a:r>
              <a:rPr lang="en-US" sz="2000" b="1">
                <a:latin typeface="Times New Roman" pitchFamily="18" charset="0"/>
                <a:cs typeface="Times New Roman" pitchFamily="18" charset="0"/>
              </a:rPr>
              <a:t>: 	</a:t>
            </a:r>
          </a:p>
          <a:p>
            <a:pPr>
              <a:spcBef>
                <a:spcPts val="500"/>
              </a:spcBef>
              <a:spcAft>
                <a:spcPts val="500"/>
              </a:spcAft>
              <a:buFontTx/>
              <a:buNone/>
            </a:pPr>
            <a:r>
              <a:rPr lang="en-US" sz="2000" b="1">
                <a:latin typeface="Times New Roman" pitchFamily="18" charset="0"/>
                <a:cs typeface="Times New Roman" pitchFamily="18" charset="0"/>
              </a:rPr>
              <a:t>              The age of the data must be 				appropriate for	 the task at hand </a:t>
            </a:r>
          </a:p>
          <a:p>
            <a:pPr>
              <a:spcBef>
                <a:spcPts val="500"/>
              </a:spcBef>
              <a:spcAft>
                <a:spcPts val="500"/>
              </a:spcAft>
              <a:buFontTx/>
              <a:buNone/>
            </a:pPr>
            <a:endParaRPr lang="en-US" sz="2000" b="1">
              <a:latin typeface="Times New Roman" pitchFamily="18" charset="0"/>
              <a:cs typeface="Times New Roman" pitchFamily="18" charset="0"/>
            </a:endParaRPr>
          </a:p>
          <a:p>
            <a:pPr>
              <a:spcBef>
                <a:spcPts val="500"/>
              </a:spcBef>
              <a:spcAft>
                <a:spcPts val="500"/>
              </a:spcAft>
            </a:pPr>
            <a:r>
              <a:rPr lang="en-US" sz="2000" b="1">
                <a:solidFill>
                  <a:schemeClr val="hlink"/>
                </a:solidFill>
                <a:latin typeface="Times New Roman" pitchFamily="18" charset="0"/>
                <a:cs typeface="Times New Roman" pitchFamily="18" charset="0"/>
              </a:rPr>
              <a:t>Value-Added:	</a:t>
            </a:r>
          </a:p>
          <a:p>
            <a:pPr>
              <a:spcBef>
                <a:spcPts val="500"/>
              </a:spcBef>
              <a:spcAft>
                <a:spcPts val="500"/>
              </a:spcAft>
              <a:buFontTx/>
              <a:buNone/>
            </a:pPr>
            <a:r>
              <a:rPr lang="en-US" sz="2000" b="1">
                <a:latin typeface="Times New Roman" pitchFamily="18" charset="0"/>
                <a:cs typeface="Times New Roman" pitchFamily="18" charset="0"/>
              </a:rPr>
              <a:t>              Value-Added Data must be beneficial and provide advantages   from their use. 	</a:t>
            </a:r>
          </a:p>
          <a:p>
            <a:endParaRPr lang="en-US" sz="200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70490E0-09A0-4228-835E-6FBBB878C522}" type="slidenum">
              <a:rPr lang="en-US"/>
              <a:pPr/>
              <a:t>25</a:t>
            </a:fld>
            <a:endParaRPr lang="en-US"/>
          </a:p>
        </p:txBody>
      </p:sp>
      <p:sp>
        <p:nvSpPr>
          <p:cNvPr id="104450" name="Rectangle 2"/>
          <p:cNvSpPr>
            <a:spLocks noGrp="1" noChangeArrowheads="1"/>
          </p:cNvSpPr>
          <p:nvPr>
            <p:ph type="title"/>
          </p:nvPr>
        </p:nvSpPr>
        <p:spPr>
          <a:xfrm>
            <a:off x="914400" y="609600"/>
            <a:ext cx="7924800" cy="457200"/>
          </a:xfrm>
          <a:noFill/>
          <a:ln/>
        </p:spPr>
        <p:txBody>
          <a:bodyPr lIns="90488" tIns="44450" rIns="90488" bIns="44450"/>
          <a:lstStyle/>
          <a:p>
            <a:r>
              <a:rPr lang="en-US" sz="2800" b="1">
                <a:solidFill>
                  <a:schemeClr val="hlink"/>
                </a:solidFill>
                <a:latin typeface="Arial" charset="0"/>
              </a:rPr>
              <a:t>Data Quality Dimensions -</a:t>
            </a:r>
            <a:r>
              <a:rPr lang="en-US" sz="3600" b="1">
                <a:solidFill>
                  <a:schemeClr val="hlink"/>
                </a:solidFill>
                <a:latin typeface="Arial" charset="0"/>
              </a:rPr>
              <a:t> </a:t>
            </a:r>
            <a:r>
              <a:rPr lang="en-US" sz="2800" b="1">
                <a:solidFill>
                  <a:schemeClr val="hlink"/>
                </a:solidFill>
                <a:latin typeface="Arial" charset="0"/>
              </a:rPr>
              <a:t>Definitions</a:t>
            </a:r>
          </a:p>
        </p:txBody>
      </p:sp>
      <p:sp>
        <p:nvSpPr>
          <p:cNvPr id="104451" name="Rectangle 3"/>
          <p:cNvSpPr>
            <a:spLocks noGrp="1" noChangeArrowheads="1"/>
          </p:cNvSpPr>
          <p:nvPr>
            <p:ph type="body" idx="1"/>
          </p:nvPr>
        </p:nvSpPr>
        <p:spPr>
          <a:xfrm>
            <a:off x="990600" y="2209800"/>
            <a:ext cx="7467600" cy="4114800"/>
          </a:xfrm>
          <a:noFill/>
          <a:ln/>
        </p:spPr>
        <p:txBody>
          <a:bodyPr lIns="90488" tIns="44450" rIns="90488" bIns="44450"/>
          <a:lstStyle/>
          <a:p>
            <a:pPr>
              <a:lnSpc>
                <a:spcPct val="90000"/>
              </a:lnSpc>
              <a:spcBef>
                <a:spcPts val="500"/>
              </a:spcBef>
              <a:spcAft>
                <a:spcPts val="500"/>
              </a:spcAft>
              <a:buFontTx/>
              <a:buNone/>
            </a:pPr>
            <a:r>
              <a:rPr lang="en-US" sz="2400" b="1">
                <a:latin typeface="Times New Roman" pitchFamily="18" charset="0"/>
                <a:cs typeface="Times New Roman" pitchFamily="18" charset="0"/>
              </a:rPr>
              <a:t>Category: </a:t>
            </a:r>
            <a:r>
              <a:rPr lang="en-US" sz="2400" b="1">
                <a:solidFill>
                  <a:srgbClr val="FF3399"/>
                </a:solidFill>
                <a:latin typeface="Times New Roman" pitchFamily="18" charset="0"/>
                <a:cs typeface="Times New Roman" pitchFamily="18" charset="0"/>
              </a:rPr>
              <a:t>Representational</a:t>
            </a:r>
            <a:r>
              <a:rPr lang="en-US" sz="2400" b="1">
                <a:solidFill>
                  <a:schemeClr val="hlink"/>
                </a:solidFill>
                <a:latin typeface="Times New Roman" pitchFamily="18" charset="0"/>
                <a:cs typeface="Times New Roman" pitchFamily="18" charset="0"/>
              </a:rPr>
              <a:t> </a:t>
            </a:r>
            <a:r>
              <a:rPr lang="en-US" sz="2400" b="1">
                <a:latin typeface="Times New Roman" pitchFamily="18" charset="0"/>
                <a:cs typeface="Times New Roman" pitchFamily="18" charset="0"/>
              </a:rPr>
              <a:t>(</a:t>
            </a:r>
            <a:r>
              <a:rPr lang="en-US" sz="2000" b="1">
                <a:latin typeface="Times New Roman" pitchFamily="18" charset="0"/>
                <a:cs typeface="Times New Roman" pitchFamily="18" charset="0"/>
              </a:rPr>
              <a:t>emphasize the 				importance of the role of systems)</a:t>
            </a:r>
            <a:r>
              <a:rPr lang="en-US" sz="2000" b="1">
                <a:solidFill>
                  <a:srgbClr val="6600CC"/>
                </a:solidFill>
                <a:latin typeface="Times New Roman" pitchFamily="18" charset="0"/>
                <a:cs typeface="Times New Roman" pitchFamily="18" charset="0"/>
              </a:rPr>
              <a:t> </a:t>
            </a:r>
          </a:p>
          <a:p>
            <a:pPr>
              <a:lnSpc>
                <a:spcPct val="90000"/>
              </a:lnSpc>
              <a:spcBef>
                <a:spcPts val="500"/>
              </a:spcBef>
              <a:spcAft>
                <a:spcPts val="500"/>
              </a:spcAft>
              <a:buFontTx/>
              <a:buNone/>
            </a:pPr>
            <a:endParaRPr lang="en-US" sz="2000" b="1">
              <a:solidFill>
                <a:srgbClr val="6600CC"/>
              </a:solidFill>
              <a:latin typeface="Times New Roman" pitchFamily="18" charset="0"/>
              <a:cs typeface="Times New Roman" pitchFamily="18" charset="0"/>
            </a:endParaRPr>
          </a:p>
          <a:p>
            <a:pPr>
              <a:lnSpc>
                <a:spcPct val="90000"/>
              </a:lnSpc>
              <a:spcBef>
                <a:spcPts val="500"/>
              </a:spcBef>
              <a:spcAft>
                <a:spcPts val="500"/>
              </a:spcAft>
            </a:pPr>
            <a:r>
              <a:rPr lang="en-US" sz="2000" b="1">
                <a:solidFill>
                  <a:srgbClr val="FF3399"/>
                </a:solidFill>
                <a:latin typeface="Times New Roman" pitchFamily="18" charset="0"/>
                <a:cs typeface="Times New Roman" pitchFamily="18" charset="0"/>
              </a:rPr>
              <a:t>Concise Representation</a:t>
            </a:r>
            <a:r>
              <a:rPr lang="en-US" sz="2000" b="1">
                <a:solidFill>
                  <a:schemeClr val="hlink"/>
                </a:solidFill>
                <a:latin typeface="Times New Roman" pitchFamily="18" charset="0"/>
                <a:cs typeface="Times New Roman" pitchFamily="18" charset="0"/>
              </a:rPr>
              <a:t>:</a:t>
            </a:r>
            <a:r>
              <a:rPr lang="en-US" sz="2000" b="1">
                <a:latin typeface="Times New Roman" pitchFamily="18" charset="0"/>
                <a:cs typeface="Times New Roman" pitchFamily="18" charset="0"/>
              </a:rPr>
              <a:t>	</a:t>
            </a:r>
          </a:p>
          <a:p>
            <a:pPr>
              <a:lnSpc>
                <a:spcPct val="90000"/>
              </a:lnSpc>
              <a:spcBef>
                <a:spcPts val="500"/>
              </a:spcBef>
              <a:spcAft>
                <a:spcPts val="500"/>
              </a:spcAft>
              <a:buFontTx/>
              <a:buNone/>
            </a:pPr>
            <a:r>
              <a:rPr lang="en-US" sz="2000" b="1">
                <a:latin typeface="Times New Roman" pitchFamily="18" charset="0"/>
                <a:cs typeface="Times New Roman" pitchFamily="18" charset="0"/>
              </a:rPr>
              <a:t>		Data must be compactly represented without 		being overwhelming. </a:t>
            </a:r>
          </a:p>
          <a:p>
            <a:pPr>
              <a:lnSpc>
                <a:spcPct val="90000"/>
              </a:lnSpc>
              <a:spcBef>
                <a:spcPts val="500"/>
              </a:spcBef>
              <a:spcAft>
                <a:spcPts val="500"/>
              </a:spcAft>
              <a:buFontTx/>
              <a:buNone/>
            </a:pPr>
            <a:endParaRPr lang="en-US" sz="2000" b="1">
              <a:latin typeface="Times New Roman" pitchFamily="18" charset="0"/>
              <a:cs typeface="Times New Roman" pitchFamily="18" charset="0"/>
            </a:endParaRPr>
          </a:p>
          <a:p>
            <a:pPr>
              <a:lnSpc>
                <a:spcPct val="90000"/>
              </a:lnSpc>
              <a:spcBef>
                <a:spcPts val="500"/>
              </a:spcBef>
              <a:spcAft>
                <a:spcPts val="500"/>
              </a:spcAft>
            </a:pPr>
            <a:r>
              <a:rPr lang="en-US" sz="2000" b="1">
                <a:solidFill>
                  <a:srgbClr val="FF3399"/>
                </a:solidFill>
                <a:latin typeface="Times New Roman" pitchFamily="18" charset="0"/>
                <a:cs typeface="Times New Roman" pitchFamily="18" charset="0"/>
              </a:rPr>
              <a:t>Ease of Understanding:</a:t>
            </a:r>
            <a:r>
              <a:rPr lang="en-US" sz="2000" b="1">
                <a:solidFill>
                  <a:schemeClr val="hlink"/>
                </a:solidFill>
                <a:latin typeface="Times New Roman" pitchFamily="18" charset="0"/>
                <a:cs typeface="Times New Roman" pitchFamily="18" charset="0"/>
              </a:rPr>
              <a:t> </a:t>
            </a:r>
          </a:p>
          <a:p>
            <a:pPr>
              <a:lnSpc>
                <a:spcPct val="90000"/>
              </a:lnSpc>
              <a:spcBef>
                <a:spcPts val="500"/>
              </a:spcBef>
              <a:spcAft>
                <a:spcPts val="500"/>
              </a:spcAft>
              <a:buFontTx/>
              <a:buNone/>
            </a:pPr>
            <a:r>
              <a:rPr lang="en-US" sz="2000" b="1">
                <a:latin typeface="Times New Roman" pitchFamily="18" charset="0"/>
                <a:cs typeface="Times New Roman" pitchFamily="18" charset="0"/>
              </a:rPr>
              <a:t>		Data must be clear, without ambiguity, and 		easily comprehended.</a:t>
            </a:r>
          </a:p>
          <a:p>
            <a:pPr>
              <a:lnSpc>
                <a:spcPct val="90000"/>
              </a:lnSpc>
              <a:spcBef>
                <a:spcPts val="500"/>
              </a:spcBef>
              <a:spcAft>
                <a:spcPts val="500"/>
              </a:spcAft>
              <a:buFontTx/>
              <a:buNone/>
            </a:pPr>
            <a:endParaRPr lang="en-US" sz="2800">
              <a:latin typeface="Times New Roman" pitchFamily="18" charset="0"/>
              <a:cs typeface="Times New Roman" pitchFamily="18" charset="0"/>
            </a:endParaRPr>
          </a:p>
          <a:p>
            <a:pPr>
              <a:lnSpc>
                <a:spcPct val="90000"/>
              </a:lnSpc>
              <a:spcBef>
                <a:spcPts val="500"/>
              </a:spcBef>
              <a:spcAft>
                <a:spcPts val="500"/>
              </a:spcAft>
            </a:pPr>
            <a:endParaRPr lang="en-US" sz="2000" b="1"/>
          </a:p>
          <a:p>
            <a:pPr>
              <a:lnSpc>
                <a:spcPct val="90000"/>
              </a:lnSpc>
              <a:buClr>
                <a:schemeClr val="accent1"/>
              </a:buClr>
            </a:pP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B5AD917-03FC-46F1-928C-0099A666A350}" type="slidenum">
              <a:rPr lang="en-US"/>
              <a:pPr/>
              <a:t>26</a:t>
            </a:fld>
            <a:endParaRPr lang="en-US"/>
          </a:p>
        </p:txBody>
      </p:sp>
      <p:sp>
        <p:nvSpPr>
          <p:cNvPr id="112642" name="Rectangle 2"/>
          <p:cNvSpPr>
            <a:spLocks noGrp="1" noChangeArrowheads="1"/>
          </p:cNvSpPr>
          <p:nvPr>
            <p:ph type="title"/>
          </p:nvPr>
        </p:nvSpPr>
        <p:spPr>
          <a:xfrm>
            <a:off x="381000" y="457200"/>
            <a:ext cx="8229600" cy="677863"/>
          </a:xfrm>
        </p:spPr>
        <p:txBody>
          <a:bodyPr/>
          <a:lstStyle/>
          <a:p>
            <a:r>
              <a:rPr lang="en-US" sz="3200" b="1">
                <a:solidFill>
                  <a:schemeClr val="hlink"/>
                </a:solidFill>
                <a:latin typeface="Arial" charset="0"/>
              </a:rPr>
              <a:t>Data Quality Dimensions -</a:t>
            </a:r>
            <a:r>
              <a:rPr lang="en-US" sz="4000" b="1">
                <a:solidFill>
                  <a:schemeClr val="hlink"/>
                </a:solidFill>
                <a:latin typeface="Arial" charset="0"/>
              </a:rPr>
              <a:t> </a:t>
            </a:r>
            <a:r>
              <a:rPr lang="en-US" sz="3200" b="1">
                <a:solidFill>
                  <a:schemeClr val="hlink"/>
                </a:solidFill>
                <a:latin typeface="Arial" charset="0"/>
              </a:rPr>
              <a:t>Definitions</a:t>
            </a:r>
          </a:p>
        </p:txBody>
      </p:sp>
      <p:sp>
        <p:nvSpPr>
          <p:cNvPr id="112643" name="Rectangle 3"/>
          <p:cNvSpPr>
            <a:spLocks noGrp="1" noChangeArrowheads="1"/>
          </p:cNvSpPr>
          <p:nvPr>
            <p:ph type="body" idx="1"/>
          </p:nvPr>
        </p:nvSpPr>
        <p:spPr/>
        <p:txBody>
          <a:bodyPr/>
          <a:lstStyle/>
          <a:p>
            <a:pPr>
              <a:lnSpc>
                <a:spcPct val="90000"/>
              </a:lnSpc>
              <a:spcBef>
                <a:spcPts val="500"/>
              </a:spcBef>
              <a:spcAft>
                <a:spcPts val="500"/>
              </a:spcAft>
            </a:pPr>
            <a:r>
              <a:rPr lang="en-US" sz="2000" b="1">
                <a:solidFill>
                  <a:srgbClr val="FF3399"/>
                </a:solidFill>
                <a:latin typeface="Times New Roman" pitchFamily="18" charset="0"/>
                <a:cs typeface="Times New Roman" pitchFamily="18" charset="0"/>
              </a:rPr>
              <a:t>Interpretability:</a:t>
            </a:r>
            <a:r>
              <a:rPr lang="en-US" sz="2000" b="1">
                <a:latin typeface="Times New Roman" pitchFamily="18" charset="0"/>
                <a:cs typeface="Times New Roman" pitchFamily="18" charset="0"/>
              </a:rPr>
              <a:t>	</a:t>
            </a:r>
          </a:p>
          <a:p>
            <a:pPr>
              <a:lnSpc>
                <a:spcPct val="90000"/>
              </a:lnSpc>
              <a:spcBef>
                <a:spcPts val="500"/>
              </a:spcBef>
              <a:spcAft>
                <a:spcPts val="500"/>
              </a:spcAft>
              <a:buFontTx/>
              <a:buNone/>
            </a:pPr>
            <a:r>
              <a:rPr lang="en-US" sz="2000" b="1">
                <a:latin typeface="Times New Roman" pitchFamily="18" charset="0"/>
                <a:cs typeface="Times New Roman" pitchFamily="18" charset="0"/>
              </a:rPr>
              <a:t>	Data must be in appropriate language 	and units, and the data definitions must be clear. </a:t>
            </a:r>
          </a:p>
          <a:p>
            <a:pPr>
              <a:lnSpc>
                <a:spcPct val="90000"/>
              </a:lnSpc>
              <a:spcBef>
                <a:spcPts val="500"/>
              </a:spcBef>
              <a:spcAft>
                <a:spcPts val="500"/>
              </a:spcAft>
              <a:buFontTx/>
              <a:buNone/>
            </a:pPr>
            <a:endParaRPr lang="en-US" sz="2000" b="1">
              <a:latin typeface="Times New Roman" pitchFamily="18" charset="0"/>
              <a:cs typeface="Times New Roman" pitchFamily="18" charset="0"/>
            </a:endParaRPr>
          </a:p>
          <a:p>
            <a:pPr>
              <a:lnSpc>
                <a:spcPct val="90000"/>
              </a:lnSpc>
              <a:spcBef>
                <a:spcPts val="500"/>
              </a:spcBef>
              <a:spcAft>
                <a:spcPts val="500"/>
              </a:spcAft>
            </a:pPr>
            <a:r>
              <a:rPr lang="en-US" sz="2000" b="1">
                <a:solidFill>
                  <a:srgbClr val="FF3399"/>
                </a:solidFill>
                <a:latin typeface="Times New Roman" pitchFamily="18" charset="0"/>
                <a:cs typeface="Times New Roman" pitchFamily="18" charset="0"/>
              </a:rPr>
              <a:t>Representational Consistency :</a:t>
            </a:r>
            <a:r>
              <a:rPr lang="en-US" sz="2000" b="1">
                <a:solidFill>
                  <a:schemeClr val="hlink"/>
                </a:solidFill>
                <a:latin typeface="Times New Roman" pitchFamily="18" charset="0"/>
                <a:cs typeface="Times New Roman" pitchFamily="18" charset="0"/>
              </a:rPr>
              <a:t>  </a:t>
            </a:r>
          </a:p>
          <a:p>
            <a:pPr>
              <a:lnSpc>
                <a:spcPct val="90000"/>
              </a:lnSpc>
              <a:spcBef>
                <a:spcPts val="500"/>
              </a:spcBef>
              <a:spcAft>
                <a:spcPts val="500"/>
              </a:spcAft>
              <a:buFontTx/>
              <a:buNone/>
            </a:pPr>
            <a:r>
              <a:rPr lang="en-US" sz="2000" b="1">
                <a:latin typeface="Times New Roman" pitchFamily="18" charset="0"/>
                <a:cs typeface="Times New Roman" pitchFamily="18" charset="0"/>
              </a:rPr>
              <a:t>		Data must always be presented in the same 		format and compatible with previous data. </a:t>
            </a:r>
          </a:p>
          <a:p>
            <a:pPr>
              <a:lnSpc>
                <a:spcPct val="90000"/>
              </a:lnSpc>
              <a:spcBef>
                <a:spcPts val="500"/>
              </a:spcBef>
              <a:spcAft>
                <a:spcPts val="500"/>
              </a:spcAft>
              <a:buFontTx/>
              <a:buNone/>
            </a:pPr>
            <a:endParaRPr lang="en-US" sz="2000" b="1">
              <a:latin typeface="Times New Roman" pitchFamily="18" charset="0"/>
              <a:cs typeface="Times New Roman" pitchFamily="18" charset="0"/>
            </a:endParaRPr>
          </a:p>
          <a:p>
            <a:pPr eaLnBrk="0" hangingPunct="0">
              <a:lnSpc>
                <a:spcPct val="90000"/>
              </a:lnSpc>
              <a:spcBef>
                <a:spcPct val="0"/>
              </a:spcBef>
            </a:pPr>
            <a:r>
              <a:rPr lang="en-US" sz="2000" b="1">
                <a:solidFill>
                  <a:srgbClr val="FF3399"/>
                </a:solidFill>
                <a:latin typeface="Times New Roman" pitchFamily="18" charset="0"/>
                <a:cs typeface="Times New Roman" pitchFamily="18" charset="0"/>
              </a:rPr>
              <a:t>Ease of manipulation</a:t>
            </a:r>
          </a:p>
          <a:p>
            <a:pPr eaLnBrk="0" hangingPunct="0">
              <a:lnSpc>
                <a:spcPct val="90000"/>
              </a:lnSpc>
              <a:spcBef>
                <a:spcPct val="0"/>
              </a:spcBef>
              <a:buFontTx/>
              <a:buNone/>
            </a:pPr>
            <a:r>
              <a:rPr lang="en-US" sz="2000" b="1">
                <a:solidFill>
                  <a:srgbClr val="6600CC"/>
                </a:solidFill>
                <a:latin typeface="Times New Roman" pitchFamily="18" charset="0"/>
                <a:cs typeface="Times New Roman" pitchFamily="18" charset="0"/>
              </a:rPr>
              <a:t>     </a:t>
            </a:r>
            <a:r>
              <a:rPr lang="en-US" sz="2000" b="1">
                <a:latin typeface="Times New Roman" pitchFamily="18" charset="0"/>
                <a:cs typeface="Times New Roman" pitchFamily="18" charset="0"/>
              </a:rPr>
              <a:t>Derivation integrity:  Two or more pieces of information are combined to create new information</a:t>
            </a:r>
            <a:endParaRPr lang="en-US" sz="2000" b="1">
              <a:solidFill>
                <a:srgbClr val="6600CC"/>
              </a:solidFill>
              <a:latin typeface="Times New Roman" pitchFamily="18" charset="0"/>
              <a:cs typeface="Times New Roman" pitchFamily="18" charset="0"/>
            </a:endParaRPr>
          </a:p>
          <a:p>
            <a:pPr>
              <a:lnSpc>
                <a:spcPct val="90000"/>
              </a:lnSpc>
              <a:spcBef>
                <a:spcPts val="500"/>
              </a:spcBef>
              <a:spcAft>
                <a:spcPts val="500"/>
              </a:spcAft>
              <a:buFontTx/>
              <a:buNone/>
            </a:pPr>
            <a:endParaRPr lang="en-US" sz="2000" b="1">
              <a:solidFill>
                <a:srgbClr val="6600CC"/>
              </a:solidFill>
              <a:latin typeface="Times New Roman" pitchFamily="18" charset="0"/>
              <a:cs typeface="Times New Roman" pitchFamily="18" charset="0"/>
            </a:endParaRPr>
          </a:p>
          <a:p>
            <a:pPr>
              <a:lnSpc>
                <a:spcPct val="90000"/>
              </a:lnSpc>
            </a:pPr>
            <a:endParaRPr lang="en-US" sz="2000">
              <a:solidFill>
                <a:srgbClr val="6600CC"/>
              </a:solidFill>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43EB0F5-D630-4A99-A64D-4C7790FE7D8C}" type="slidenum">
              <a:rPr lang="en-US"/>
              <a:pPr/>
              <a:t>27</a:t>
            </a:fld>
            <a:endParaRPr lang="en-US"/>
          </a:p>
        </p:txBody>
      </p:sp>
      <p:sp>
        <p:nvSpPr>
          <p:cNvPr id="106498" name="Rectangle 2"/>
          <p:cNvSpPr>
            <a:spLocks noGrp="1" noChangeArrowheads="1"/>
          </p:cNvSpPr>
          <p:nvPr>
            <p:ph type="title"/>
          </p:nvPr>
        </p:nvSpPr>
        <p:spPr>
          <a:xfrm>
            <a:off x="914400" y="533400"/>
            <a:ext cx="7924800" cy="762000"/>
          </a:xfrm>
          <a:noFill/>
          <a:ln/>
        </p:spPr>
        <p:txBody>
          <a:bodyPr lIns="90488" tIns="44450" rIns="90488" bIns="44450"/>
          <a:lstStyle/>
          <a:p>
            <a:r>
              <a:rPr lang="en-US" sz="2800" b="1">
                <a:solidFill>
                  <a:schemeClr val="hlink"/>
                </a:solidFill>
                <a:latin typeface="Arial" charset="0"/>
              </a:rPr>
              <a:t>Data Quality Dimensions -</a:t>
            </a:r>
            <a:r>
              <a:rPr lang="en-US" sz="3600" b="1">
                <a:solidFill>
                  <a:schemeClr val="hlink"/>
                </a:solidFill>
                <a:latin typeface="Arial" charset="0"/>
              </a:rPr>
              <a:t> </a:t>
            </a:r>
            <a:r>
              <a:rPr lang="en-US" sz="2800" b="1">
                <a:solidFill>
                  <a:schemeClr val="hlink"/>
                </a:solidFill>
                <a:latin typeface="Arial" charset="0"/>
              </a:rPr>
              <a:t>Definitions</a:t>
            </a:r>
          </a:p>
        </p:txBody>
      </p:sp>
      <p:sp>
        <p:nvSpPr>
          <p:cNvPr id="106499" name="Rectangle 3"/>
          <p:cNvSpPr>
            <a:spLocks noGrp="1" noChangeArrowheads="1"/>
          </p:cNvSpPr>
          <p:nvPr>
            <p:ph type="body" idx="1"/>
          </p:nvPr>
        </p:nvSpPr>
        <p:spPr>
          <a:xfrm>
            <a:off x="762000" y="1905000"/>
            <a:ext cx="7467600" cy="4038600"/>
          </a:xfrm>
          <a:noFill/>
          <a:ln/>
        </p:spPr>
        <p:txBody>
          <a:bodyPr lIns="90488" tIns="44450" rIns="90488" bIns="44450"/>
          <a:lstStyle/>
          <a:p>
            <a:pPr>
              <a:spcBef>
                <a:spcPts val="500"/>
              </a:spcBef>
              <a:spcAft>
                <a:spcPts val="500"/>
              </a:spcAft>
              <a:buFontTx/>
              <a:buNone/>
            </a:pPr>
            <a:r>
              <a:rPr lang="en-US" sz="2400" b="1" dirty="0">
                <a:latin typeface="Times New Roman" pitchFamily="18" charset="0"/>
                <a:cs typeface="Times New Roman" pitchFamily="18" charset="0"/>
              </a:rPr>
              <a:t>Category:</a:t>
            </a:r>
            <a:r>
              <a:rPr lang="en-US" sz="2400" b="1" dirty="0">
                <a:solidFill>
                  <a:schemeClr val="accent1"/>
                </a:solidFill>
                <a:latin typeface="Times New Roman" pitchFamily="18" charset="0"/>
                <a:cs typeface="Times New Roman" pitchFamily="18" charset="0"/>
              </a:rPr>
              <a:t> Accessibility </a:t>
            </a:r>
            <a:r>
              <a:rPr lang="en-US" sz="2000" b="1" dirty="0">
                <a:latin typeface="Times New Roman" pitchFamily="18" charset="0"/>
                <a:cs typeface="Times New Roman" pitchFamily="18" charset="0"/>
              </a:rPr>
              <a:t>(emphasize the importance of 			           the role of systems)</a:t>
            </a:r>
            <a:r>
              <a:rPr lang="en-US" sz="2000" b="1" dirty="0">
                <a:solidFill>
                  <a:srgbClr val="6600CC"/>
                </a:solidFill>
                <a:latin typeface="Times New Roman" pitchFamily="18" charset="0"/>
                <a:cs typeface="Times New Roman" pitchFamily="18" charset="0"/>
              </a:rPr>
              <a:t> </a:t>
            </a:r>
          </a:p>
          <a:p>
            <a:pPr>
              <a:spcBef>
                <a:spcPts val="500"/>
              </a:spcBef>
              <a:spcAft>
                <a:spcPts val="500"/>
              </a:spcAft>
              <a:buFontTx/>
              <a:buNone/>
            </a:pPr>
            <a:endParaRPr lang="en-US" sz="2000" b="1" dirty="0">
              <a:latin typeface="Times New Roman" pitchFamily="18" charset="0"/>
              <a:cs typeface="Times New Roman" pitchFamily="18" charset="0"/>
            </a:endParaRPr>
          </a:p>
          <a:p>
            <a:pPr>
              <a:spcBef>
                <a:spcPts val="500"/>
              </a:spcBef>
              <a:spcAft>
                <a:spcPts val="500"/>
              </a:spcAft>
            </a:pPr>
            <a:r>
              <a:rPr lang="en-US" sz="2000" b="1" dirty="0">
                <a:solidFill>
                  <a:schemeClr val="accent1"/>
                </a:solidFill>
                <a:latin typeface="Times New Roman" pitchFamily="18" charset="0"/>
                <a:cs typeface="Times New Roman" pitchFamily="18" charset="0"/>
              </a:rPr>
              <a:t>Accessibility: </a:t>
            </a:r>
            <a:r>
              <a:rPr lang="en-US" sz="2000" b="1" dirty="0">
                <a:latin typeface="Times New Roman" pitchFamily="18" charset="0"/>
                <a:cs typeface="Times New Roman" pitchFamily="18" charset="0"/>
              </a:rPr>
              <a:t>	</a:t>
            </a:r>
          </a:p>
          <a:p>
            <a:pPr>
              <a:spcBef>
                <a:spcPts val="500"/>
              </a:spcBef>
              <a:spcAft>
                <a:spcPts val="500"/>
              </a:spcAft>
              <a:buFontTx/>
              <a:buNone/>
            </a:pPr>
            <a:r>
              <a:rPr lang="en-US" sz="2000" b="1" dirty="0">
                <a:latin typeface="Times New Roman" pitchFamily="18" charset="0"/>
                <a:cs typeface="Times New Roman" pitchFamily="18" charset="0"/>
              </a:rPr>
              <a:t>                 Data must be available or easily and 			 quickly retrievable. </a:t>
            </a:r>
          </a:p>
          <a:p>
            <a:pPr>
              <a:spcBef>
                <a:spcPts val="500"/>
              </a:spcBef>
              <a:spcAft>
                <a:spcPts val="500"/>
              </a:spcAft>
              <a:buFontTx/>
              <a:buNone/>
            </a:pPr>
            <a:r>
              <a:rPr lang="en-US" sz="2000" b="1" dirty="0">
                <a:latin typeface="Times New Roman" pitchFamily="18" charset="0"/>
                <a:cs typeface="Times New Roman" pitchFamily="18" charset="0"/>
              </a:rPr>
              <a:t>	</a:t>
            </a:r>
            <a:r>
              <a:rPr lang="en-US" sz="2000" b="1" dirty="0">
                <a:solidFill>
                  <a:schemeClr val="accent2"/>
                </a:solidFill>
                <a:latin typeface="Times New Roman" pitchFamily="18" charset="0"/>
                <a:cs typeface="Times New Roman" pitchFamily="18" charset="0"/>
              </a:rPr>
              <a:t>	</a:t>
            </a:r>
          </a:p>
          <a:p>
            <a:pPr>
              <a:spcBef>
                <a:spcPts val="500"/>
              </a:spcBef>
              <a:spcAft>
                <a:spcPts val="500"/>
              </a:spcAft>
            </a:pPr>
            <a:r>
              <a:rPr lang="en-US" sz="2000" b="1" dirty="0">
                <a:solidFill>
                  <a:schemeClr val="accent1"/>
                </a:solidFill>
                <a:latin typeface="Times New Roman" pitchFamily="18" charset="0"/>
                <a:cs typeface="Times New Roman" pitchFamily="18" charset="0"/>
              </a:rPr>
              <a:t>Access Security:</a:t>
            </a:r>
            <a:r>
              <a:rPr lang="en-US" sz="2000" b="1" dirty="0">
                <a:latin typeface="Times New Roman" pitchFamily="18" charset="0"/>
                <a:cs typeface="Times New Roman" pitchFamily="18" charset="0"/>
              </a:rPr>
              <a:t>	</a:t>
            </a:r>
          </a:p>
          <a:p>
            <a:pPr>
              <a:spcBef>
                <a:spcPts val="500"/>
              </a:spcBef>
              <a:spcAft>
                <a:spcPts val="500"/>
              </a:spcAft>
              <a:buFontTx/>
              <a:buNone/>
            </a:pPr>
            <a:r>
              <a:rPr lang="en-US" sz="2000" b="1" dirty="0">
                <a:latin typeface="Times New Roman" pitchFamily="18" charset="0"/>
                <a:cs typeface="Times New Roman" pitchFamily="18" charset="0"/>
              </a:rPr>
              <a:t>               Access to data must be restricted, 			and hence, kept secure. </a:t>
            </a:r>
          </a:p>
          <a:p>
            <a:pPr>
              <a:spcBef>
                <a:spcPts val="500"/>
              </a:spcBef>
              <a:spcAft>
                <a:spcPts val="500"/>
              </a:spcAft>
              <a:buFontTx/>
              <a:buNone/>
            </a:pPr>
            <a:r>
              <a:rPr lang="en-US" sz="2000" b="1" dirty="0">
                <a:latin typeface="Times New Roman" pitchFamily="18" charset="0"/>
                <a:cs typeface="Times New Roman" pitchFamily="18" charset="0"/>
              </a:rPr>
              <a:t>		 </a:t>
            </a:r>
          </a:p>
          <a:p>
            <a:pPr lvl="2">
              <a:spcBef>
                <a:spcPts val="500"/>
              </a:spcBef>
              <a:spcAft>
                <a:spcPts val="500"/>
              </a:spcAft>
            </a:pPr>
            <a:endParaRPr lang="en-US" sz="2000" b="1" dirty="0">
              <a:latin typeface="Times New Roman" pitchFamily="18" charset="0"/>
              <a:cs typeface="Times New Roman" pitchFamily="18" charset="0"/>
            </a:endParaRPr>
          </a:p>
          <a:p>
            <a:pPr>
              <a:spcBef>
                <a:spcPts val="500"/>
              </a:spcBef>
              <a:spcAft>
                <a:spcPts val="500"/>
              </a:spcAft>
              <a:buFontTx/>
              <a:buNone/>
            </a:pPr>
            <a:endParaRPr lang="en-US" dirty="0">
              <a:latin typeface="Times New Roman" pitchFamily="18" charset="0"/>
              <a:cs typeface="Times New Roman" pitchFamily="18" charset="0"/>
            </a:endParaRPr>
          </a:p>
          <a:p>
            <a:pPr>
              <a:spcBef>
                <a:spcPts val="500"/>
              </a:spcBef>
              <a:spcAft>
                <a:spcPts val="500"/>
              </a:spcAft>
            </a:pPr>
            <a:endParaRPr lang="en-US" sz="2400" b="1" dirty="0"/>
          </a:p>
          <a:p>
            <a:pPr>
              <a:buClr>
                <a:schemeClr val="accent1"/>
              </a:buClr>
            </a:pPr>
            <a:endParaRPr lang="en-US" sz="36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D71F775-A437-4AD8-AC1A-983A0B8CA2FA}" type="slidenum">
              <a:rPr lang="en-US"/>
              <a:pPr/>
              <a:t>28</a:t>
            </a:fld>
            <a:endParaRPr lang="en-US"/>
          </a:p>
        </p:txBody>
      </p:sp>
      <p:sp>
        <p:nvSpPr>
          <p:cNvPr id="397314" name="Rectangle 2"/>
          <p:cNvSpPr>
            <a:spLocks noGrp="1" noChangeArrowheads="1"/>
          </p:cNvSpPr>
          <p:nvPr>
            <p:ph type="title"/>
          </p:nvPr>
        </p:nvSpPr>
        <p:spPr>
          <a:xfrm>
            <a:off x="457200" y="228600"/>
            <a:ext cx="8229600" cy="1384300"/>
          </a:xfrm>
        </p:spPr>
        <p:txBody>
          <a:bodyPr/>
          <a:lstStyle/>
          <a:p>
            <a:pPr algn="ctr"/>
            <a:r>
              <a:rPr lang="en-US" sz="4000"/>
              <a:t>Interactive Relationships of Dimensions</a:t>
            </a:r>
          </a:p>
        </p:txBody>
      </p:sp>
      <p:sp>
        <p:nvSpPr>
          <p:cNvPr id="397315" name="Rectangle 3"/>
          <p:cNvSpPr>
            <a:spLocks noGrp="1" noChangeArrowheads="1"/>
          </p:cNvSpPr>
          <p:nvPr>
            <p:ph type="body" idx="1"/>
          </p:nvPr>
        </p:nvSpPr>
        <p:spPr>
          <a:xfrm>
            <a:off x="457200" y="1600200"/>
            <a:ext cx="8382000" cy="4648200"/>
          </a:xfrm>
        </p:spPr>
        <p:txBody>
          <a:bodyPr/>
          <a:lstStyle/>
          <a:p>
            <a:r>
              <a:rPr lang="en-US" sz="2400"/>
              <a:t>Some of the 16 dimensions of DQ are in relationship to others.</a:t>
            </a:r>
          </a:p>
          <a:p>
            <a:pPr lvl="1"/>
            <a:r>
              <a:rPr lang="en-US" sz="2000"/>
              <a:t>Increasing security may decrease accessibility</a:t>
            </a:r>
          </a:p>
          <a:p>
            <a:pPr lvl="1"/>
            <a:r>
              <a:rPr lang="en-US" sz="2000"/>
              <a:t>Shorter time may decrease accuracy</a:t>
            </a:r>
          </a:p>
          <a:p>
            <a:pPr lvl="1"/>
            <a:r>
              <a:rPr lang="en-US" sz="2000"/>
              <a:t>Etc.</a:t>
            </a:r>
          </a:p>
          <a:p>
            <a:pPr lvl="1"/>
            <a:endParaRPr lang="en-US" sz="2000"/>
          </a:p>
          <a:p>
            <a:r>
              <a:rPr lang="en-US" sz="2400"/>
              <a:t>Dimensions provide a framework for organizations to review all aspects of DQ and IQ.</a:t>
            </a:r>
          </a:p>
          <a:p>
            <a:endParaRPr lang="en-US" sz="2400"/>
          </a:p>
          <a:p>
            <a:r>
              <a:rPr lang="en-US" sz="2400"/>
              <a:t>Reviews must be done with full awareness of other dimensions and their relationships.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0"/>
            <a:ext cx="8229600" cy="563563"/>
          </a:xfrm>
        </p:spPr>
        <p:txBody>
          <a:bodyPr/>
          <a:lstStyle/>
          <a:p>
            <a:pPr eaLnBrk="1" hangingPunct="1"/>
            <a:r>
              <a:rPr lang="en-US" sz="2800" u="sng" dirty="0">
                <a:solidFill>
                  <a:schemeClr val="tx1"/>
                </a:solidFill>
              </a:rPr>
              <a:t>Dimensions in Physical  Products?</a:t>
            </a:r>
          </a:p>
        </p:txBody>
      </p:sp>
      <p:sp>
        <p:nvSpPr>
          <p:cNvPr id="38915" name="Content Placeholder 2"/>
          <p:cNvSpPr>
            <a:spLocks noGrp="1"/>
          </p:cNvSpPr>
          <p:nvPr>
            <p:ph idx="1"/>
          </p:nvPr>
        </p:nvSpPr>
        <p:spPr>
          <a:xfrm>
            <a:off x="381000" y="533400"/>
            <a:ext cx="8534400" cy="6096000"/>
          </a:xfrm>
        </p:spPr>
        <p:txBody>
          <a:bodyPr/>
          <a:lstStyle/>
          <a:p>
            <a:pPr marL="457200" indent="-457200" eaLnBrk="1" hangingPunct="1"/>
            <a:r>
              <a:rPr lang="en-US" sz="2400" u="sng" dirty="0">
                <a:solidFill>
                  <a:srgbClr val="FF0000"/>
                </a:solidFill>
              </a:rPr>
              <a:t>Accuracy</a:t>
            </a:r>
            <a:r>
              <a:rPr lang="en-US" sz="2400" dirty="0"/>
              <a:t>	</a:t>
            </a:r>
          </a:p>
          <a:p>
            <a:pPr marL="857250" lvl="1" indent="-457200" eaLnBrk="1" hangingPunct="1">
              <a:buFontTx/>
              <a:buNone/>
            </a:pPr>
            <a:r>
              <a:rPr lang="en-US" dirty="0"/>
              <a:t>	Exact specifications, wrong spark plug spec.  </a:t>
            </a:r>
          </a:p>
          <a:p>
            <a:pPr marL="457200" indent="-457200" eaLnBrk="1" hangingPunct="1"/>
            <a:r>
              <a:rPr lang="en-US" sz="2400" u="sng" dirty="0">
                <a:solidFill>
                  <a:srgbClr val="FF0000"/>
                </a:solidFill>
              </a:rPr>
              <a:t>Believability</a:t>
            </a:r>
            <a:r>
              <a:rPr lang="en-US" sz="2400" dirty="0">
                <a:solidFill>
                  <a:srgbClr val="FF0000"/>
                </a:solidFill>
              </a:rPr>
              <a:t>  </a:t>
            </a:r>
          </a:p>
          <a:p>
            <a:pPr marL="857250" lvl="1" indent="-457200" eaLnBrk="1" hangingPunct="1">
              <a:buFontTx/>
              <a:buNone/>
            </a:pPr>
            <a:r>
              <a:rPr lang="en-US" dirty="0">
                <a:solidFill>
                  <a:srgbClr val="0000FF"/>
                </a:solidFill>
              </a:rPr>
              <a:t>	</a:t>
            </a:r>
            <a:r>
              <a:rPr lang="en-US" dirty="0"/>
              <a:t>Trust a product, drive across desert?</a:t>
            </a:r>
          </a:p>
          <a:p>
            <a:pPr marL="457200" indent="-457200" eaLnBrk="1" hangingPunct="1"/>
            <a:r>
              <a:rPr lang="en-US" sz="2400" u="sng" dirty="0">
                <a:solidFill>
                  <a:srgbClr val="FF0000"/>
                </a:solidFill>
              </a:rPr>
              <a:t>Objectivity  </a:t>
            </a:r>
          </a:p>
          <a:p>
            <a:pPr marL="857250" lvl="1" indent="-457200" eaLnBrk="1" hangingPunct="1">
              <a:buFontTx/>
              <a:buNone/>
            </a:pPr>
            <a:r>
              <a:rPr lang="en-US" dirty="0">
                <a:solidFill>
                  <a:srgbClr val="0000FF"/>
                </a:solidFill>
              </a:rPr>
              <a:t>	</a:t>
            </a:r>
            <a:r>
              <a:rPr lang="en-US" dirty="0"/>
              <a:t>Electrical bill based on consumption not estimate</a:t>
            </a:r>
          </a:p>
          <a:p>
            <a:pPr marL="457200" indent="-457200" eaLnBrk="1" hangingPunct="1"/>
            <a:r>
              <a:rPr lang="en-US" sz="2400" u="sng" dirty="0">
                <a:solidFill>
                  <a:srgbClr val="FF0000"/>
                </a:solidFill>
              </a:rPr>
              <a:t>Reputation </a:t>
            </a:r>
          </a:p>
          <a:p>
            <a:pPr marL="857250" lvl="1" indent="-457200" eaLnBrk="1" hangingPunct="1">
              <a:buFontTx/>
              <a:buNone/>
            </a:pPr>
            <a:r>
              <a:rPr lang="en-US" dirty="0">
                <a:solidFill>
                  <a:srgbClr val="0000FF"/>
                </a:solidFill>
              </a:rPr>
              <a:t>	</a:t>
            </a:r>
            <a:r>
              <a:rPr lang="en-US" dirty="0"/>
              <a:t>Used Car Salesman v Honda, Toyota, VW</a:t>
            </a:r>
          </a:p>
          <a:p>
            <a:pPr marL="457200" indent="-457200" eaLnBrk="1" hangingPunct="1"/>
            <a:r>
              <a:rPr lang="en-US" sz="2400" u="sng" dirty="0">
                <a:solidFill>
                  <a:srgbClr val="FF0000"/>
                </a:solidFill>
              </a:rPr>
              <a:t>Value-Added </a:t>
            </a:r>
          </a:p>
          <a:p>
            <a:pPr marL="857250" lvl="1" indent="-457200" eaLnBrk="1" hangingPunct="1">
              <a:buFontTx/>
              <a:buNone/>
            </a:pPr>
            <a:r>
              <a:rPr lang="en-US" dirty="0">
                <a:solidFill>
                  <a:srgbClr val="0000FF"/>
                </a:solidFill>
              </a:rPr>
              <a:t>	</a:t>
            </a:r>
            <a:r>
              <a:rPr lang="en-US" dirty="0"/>
              <a:t>Long handle wrench provides more leverage</a:t>
            </a:r>
          </a:p>
          <a:p>
            <a:pPr marL="457200" indent="-457200" eaLnBrk="1" hangingPunct="1"/>
            <a:r>
              <a:rPr lang="en-US" sz="2400" u="sng" dirty="0">
                <a:solidFill>
                  <a:srgbClr val="FF0000"/>
                </a:solidFill>
              </a:rPr>
              <a:t>Relevancy</a:t>
            </a:r>
            <a:r>
              <a:rPr lang="en-US" sz="2400" dirty="0"/>
              <a:t> </a:t>
            </a:r>
          </a:p>
          <a:p>
            <a:pPr marL="1257300" lvl="2" indent="-457200" eaLnBrk="1" hangingPunct="1">
              <a:buFontTx/>
              <a:buNone/>
            </a:pPr>
            <a:r>
              <a:rPr lang="en-US" dirty="0"/>
              <a:t>If need screw driver then a hammer is irrelevant;</a:t>
            </a:r>
          </a:p>
          <a:p>
            <a:pPr marL="1257300" lvl="2" indent="-457200" eaLnBrk="1" hangingPunct="1">
              <a:buFontTx/>
              <a:buNone/>
            </a:pPr>
            <a:r>
              <a:rPr lang="en-US" dirty="0"/>
              <a:t>Outside handle on “push-in” door</a:t>
            </a:r>
          </a:p>
        </p:txBody>
      </p:sp>
      <p:sp>
        <p:nvSpPr>
          <p:cNvPr id="38916" name="Slide Number Placeholder 3"/>
          <p:cNvSpPr>
            <a:spLocks noGrp="1"/>
          </p:cNvSpPr>
          <p:nvPr>
            <p:ph type="sldNum" sz="quarter" idx="12"/>
          </p:nvPr>
        </p:nvSpPr>
        <p:spPr>
          <a:noFill/>
        </p:spPr>
        <p:txBody>
          <a:bodyPr/>
          <a:lstStyle/>
          <a:p>
            <a:fld id="{BDBB2438-8B73-4EE9-BC4D-83EF24441A12}" type="slidenum">
              <a:rPr lang="en-US" smtClean="0"/>
              <a:pPr/>
              <a:t>29</a:t>
            </a:fld>
            <a:endParaRPr lang="en-US"/>
          </a:p>
        </p:txBody>
      </p:sp>
    </p:spTree>
    <p:extLst>
      <p:ext uri="{BB962C8B-B14F-4D97-AF65-F5344CB8AC3E}">
        <p14:creationId xmlns:p14="http://schemas.microsoft.com/office/powerpoint/2010/main" val="385286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7" dur="2000"/>
                                        <p:tgtEl>
                                          <p:spTgt spid="389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5">
                                            <p:txEl>
                                              <p:pRg st="3" end="3"/>
                                            </p:txEl>
                                          </p:spTgt>
                                        </p:tgtEl>
                                        <p:attrNameLst>
                                          <p:attrName>style.visibility</p:attrName>
                                        </p:attrNameLst>
                                      </p:cBhvr>
                                      <p:to>
                                        <p:strVal val="visible"/>
                                      </p:to>
                                    </p:set>
                                    <p:animEffect transition="in" filter="blinds(horizontal)">
                                      <p:cBhvr>
                                        <p:cTn id="12" dur="500"/>
                                        <p:tgtEl>
                                          <p:spTgt spid="3891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15">
                                            <p:txEl>
                                              <p:pRg st="5" end="5"/>
                                            </p:txEl>
                                          </p:spTgt>
                                        </p:tgtEl>
                                        <p:attrNameLst>
                                          <p:attrName>style.visibility</p:attrName>
                                        </p:attrNameLst>
                                      </p:cBhvr>
                                      <p:to>
                                        <p:strVal val="visible"/>
                                      </p:to>
                                    </p:set>
                                    <p:animEffect transition="in" filter="blinds(horizontal)">
                                      <p:cBhvr>
                                        <p:cTn id="17" dur="2000"/>
                                        <p:tgtEl>
                                          <p:spTgt spid="3891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915">
                                            <p:txEl>
                                              <p:pRg st="7" end="7"/>
                                            </p:txEl>
                                          </p:spTgt>
                                        </p:tgtEl>
                                        <p:attrNameLst>
                                          <p:attrName>style.visibility</p:attrName>
                                        </p:attrNameLst>
                                      </p:cBhvr>
                                      <p:to>
                                        <p:strVal val="visible"/>
                                      </p:to>
                                    </p:set>
                                    <p:animEffect transition="in" filter="blinds(horizontal)">
                                      <p:cBhvr>
                                        <p:cTn id="22" dur="2000"/>
                                        <p:tgtEl>
                                          <p:spTgt spid="3891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915">
                                            <p:txEl>
                                              <p:pRg st="9" end="9"/>
                                            </p:txEl>
                                          </p:spTgt>
                                        </p:tgtEl>
                                        <p:attrNameLst>
                                          <p:attrName>style.visibility</p:attrName>
                                        </p:attrNameLst>
                                      </p:cBhvr>
                                      <p:to>
                                        <p:strVal val="visible"/>
                                      </p:to>
                                    </p:set>
                                    <p:animEffect transition="in" filter="blinds(horizontal)">
                                      <p:cBhvr>
                                        <p:cTn id="27" dur="500"/>
                                        <p:tgtEl>
                                          <p:spTgt spid="38915">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915">
                                            <p:txEl>
                                              <p:pRg st="11" end="11"/>
                                            </p:txEl>
                                          </p:spTgt>
                                        </p:tgtEl>
                                        <p:attrNameLst>
                                          <p:attrName>style.visibility</p:attrName>
                                        </p:attrNameLst>
                                      </p:cBhvr>
                                      <p:to>
                                        <p:strVal val="visible"/>
                                      </p:to>
                                    </p:set>
                                    <p:animEffect transition="in" filter="blinds(horizontal)">
                                      <p:cBhvr>
                                        <p:cTn id="32" dur="500"/>
                                        <p:tgtEl>
                                          <p:spTgt spid="38915">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915">
                                            <p:txEl>
                                              <p:pRg st="12" end="12"/>
                                            </p:txEl>
                                          </p:spTgt>
                                        </p:tgtEl>
                                        <p:attrNameLst>
                                          <p:attrName>style.visibility</p:attrName>
                                        </p:attrNameLst>
                                      </p:cBhvr>
                                      <p:to>
                                        <p:strVal val="visible"/>
                                      </p:to>
                                    </p:set>
                                    <p:animEffect transition="in" filter="blinds(horizontal)">
                                      <p:cBhvr>
                                        <p:cTn id="37" dur="5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71A9AF3-C45D-4BA6-B8F7-D38C7E4347B8}" type="slidenum">
              <a:rPr lang="en-US"/>
              <a:pPr/>
              <a:t>3</a:t>
            </a:fld>
            <a:endParaRPr lang="en-US"/>
          </a:p>
        </p:txBody>
      </p:sp>
      <p:sp>
        <p:nvSpPr>
          <p:cNvPr id="18434" name="Rectangle 2"/>
          <p:cNvSpPr>
            <a:spLocks noGrp="1" noChangeArrowheads="1"/>
          </p:cNvSpPr>
          <p:nvPr>
            <p:ph type="title"/>
          </p:nvPr>
        </p:nvSpPr>
        <p:spPr/>
        <p:txBody>
          <a:bodyPr/>
          <a:lstStyle/>
          <a:p>
            <a:r>
              <a:rPr lang="en-US">
                <a:solidFill>
                  <a:schemeClr val="folHlink"/>
                </a:solidFill>
                <a:latin typeface="Times New Roman" pitchFamily="18" charset="0"/>
                <a:cs typeface="Times New Roman" pitchFamily="18" charset="0"/>
              </a:rPr>
              <a:t>Information</a:t>
            </a:r>
          </a:p>
        </p:txBody>
      </p:sp>
      <p:sp>
        <p:nvSpPr>
          <p:cNvPr id="18435" name="Rectangle 3"/>
          <p:cNvSpPr>
            <a:spLocks noGrp="1" noChangeArrowheads="1"/>
          </p:cNvSpPr>
          <p:nvPr>
            <p:ph type="body" idx="1"/>
          </p:nvPr>
        </p:nvSpPr>
        <p:spPr>
          <a:xfrm>
            <a:off x="457200" y="1371600"/>
            <a:ext cx="8229600" cy="4876800"/>
          </a:xfrm>
        </p:spPr>
        <p:txBody>
          <a:bodyPr/>
          <a:lstStyle/>
          <a:p>
            <a:pPr>
              <a:buFont typeface="Wingdings" pitchFamily="2" charset="2"/>
              <a:buNone/>
            </a:pPr>
            <a:r>
              <a:rPr lang="en-US">
                <a:latin typeface="Times New Roman" pitchFamily="18" charset="0"/>
                <a:cs typeface="Times New Roman" pitchFamily="18" charset="0"/>
              </a:rPr>
              <a:t>If data is the raw material, information is:</a:t>
            </a:r>
          </a:p>
          <a:p>
            <a:pPr>
              <a:buFont typeface="Wingdings" pitchFamily="2" charset="2"/>
              <a:buNone/>
            </a:pPr>
            <a:endParaRPr lang="en-US">
              <a:latin typeface="Times New Roman" pitchFamily="18" charset="0"/>
              <a:cs typeface="Times New Roman" pitchFamily="18" charset="0"/>
            </a:endParaRPr>
          </a:p>
          <a:p>
            <a:r>
              <a:rPr lang="en-US">
                <a:latin typeface="Times New Roman" pitchFamily="18" charset="0"/>
                <a:cs typeface="Times New Roman" pitchFamily="18" charset="0"/>
              </a:rPr>
              <a:t>A finished product</a:t>
            </a:r>
          </a:p>
          <a:p>
            <a:r>
              <a:rPr lang="en-US">
                <a:latin typeface="Times New Roman" pitchFamily="18" charset="0"/>
                <a:cs typeface="Times New Roman" pitchFamily="18" charset="0"/>
              </a:rPr>
              <a:t>Data in context</a:t>
            </a:r>
          </a:p>
          <a:p>
            <a:r>
              <a:rPr lang="en-US">
                <a:latin typeface="Times New Roman" pitchFamily="18" charset="0"/>
                <a:cs typeface="Times New Roman" pitchFamily="18" charset="0"/>
              </a:rPr>
              <a:t>Usable data </a:t>
            </a:r>
          </a:p>
          <a:p>
            <a:r>
              <a:rPr lang="en-US">
                <a:latin typeface="Times New Roman" pitchFamily="18" charset="0"/>
                <a:cs typeface="Times New Roman" pitchFamily="18" charset="0"/>
              </a:rPr>
              <a:t>Meaning of the data</a:t>
            </a:r>
          </a:p>
          <a:p>
            <a:pPr>
              <a:buFont typeface="Wingdings" pitchFamily="2" charset="2"/>
              <a:buNone/>
            </a:pPr>
            <a:r>
              <a:rPr lang="en-US">
                <a:latin typeface="Times New Roman" pitchFamily="18" charset="0"/>
                <a:cs typeface="Times New Roman" pitchFamily="18" charset="0"/>
              </a:rPr>
              <a:t>     1(402) 654-1346</a:t>
            </a:r>
          </a:p>
          <a:p>
            <a:pPr>
              <a:buFont typeface="Wingdings" pitchFamily="2" charset="2"/>
              <a:buNone/>
            </a:pPr>
            <a:endParaRPr lang="en-US">
              <a:latin typeface="Times New Roman" pitchFamily="18" charset="0"/>
              <a:cs typeface="Times New Roman" pitchFamily="18" charset="0"/>
            </a:endParaRPr>
          </a:p>
          <a:p>
            <a:pPr>
              <a:buFont typeface="Wingdings" pitchFamily="2" charset="2"/>
              <a:buNone/>
            </a:pPr>
            <a:endParaRPr lang="en-US">
              <a:latin typeface="Times New Roman" pitchFamily="18" charset="0"/>
              <a:cs typeface="Times New Roman" pitchFamily="18" charset="0"/>
            </a:endParaRPr>
          </a:p>
          <a:p>
            <a:pPr>
              <a:buFont typeface="Wingdings" pitchFamily="2" charset="2"/>
              <a:buNone/>
            </a:pPr>
            <a:endParaRPr lang="en-US">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04800"/>
            <a:ext cx="7772400" cy="8770938"/>
          </a:xfrm>
          <a:prstGeom prst="rect">
            <a:avLst/>
          </a:prstGeom>
        </p:spPr>
        <p:txBody>
          <a:bodyPr>
            <a:spAutoFit/>
          </a:bodyPr>
          <a:lstStyle/>
          <a:p>
            <a:pPr marL="457200" indent="-457200">
              <a:defRPr/>
            </a:pPr>
            <a:r>
              <a:rPr lang="en-US" sz="2400" b="1" dirty="0">
                <a:solidFill>
                  <a:srgbClr val="FF0000"/>
                </a:solidFill>
              </a:rPr>
              <a:t>				</a:t>
            </a:r>
            <a:r>
              <a:rPr lang="en-US" sz="2400" b="1" u="sng" dirty="0">
                <a:latin typeface="+mj-lt"/>
              </a:rPr>
              <a:t>More Dimensions</a:t>
            </a:r>
            <a:endParaRPr lang="en-US" sz="2400" b="1" u="sng" dirty="0">
              <a:solidFill>
                <a:srgbClr val="FF0000"/>
              </a:solidFill>
              <a:latin typeface="+mj-lt"/>
            </a:endParaRPr>
          </a:p>
          <a:p>
            <a:pPr marL="457200" indent="-457200">
              <a:buFont typeface="Arial" pitchFamily="34" charset="0"/>
              <a:buChar char="•"/>
              <a:defRPr/>
            </a:pPr>
            <a:r>
              <a:rPr lang="en-US" sz="2400" b="1" u="sng" dirty="0">
                <a:solidFill>
                  <a:srgbClr val="FF0000"/>
                </a:solidFill>
              </a:rPr>
              <a:t>Timeliness </a:t>
            </a:r>
          </a:p>
          <a:p>
            <a:pPr marL="857250" lvl="1" indent="-457200">
              <a:defRPr/>
            </a:pPr>
            <a:r>
              <a:rPr lang="en-US" sz="2400" dirty="0"/>
              <a:t>	Cassette tape not work in my car (not up to date)</a:t>
            </a:r>
          </a:p>
          <a:p>
            <a:pPr marL="457200" indent="-457200">
              <a:buFont typeface="Arial" pitchFamily="34" charset="0"/>
              <a:buChar char="•"/>
              <a:defRPr/>
            </a:pPr>
            <a:endParaRPr lang="en-US" sz="2400" u="sng" dirty="0"/>
          </a:p>
          <a:p>
            <a:pPr marL="457200" indent="-457200">
              <a:buFont typeface="Arial" pitchFamily="34" charset="0"/>
              <a:buChar char="•"/>
              <a:defRPr/>
            </a:pPr>
            <a:r>
              <a:rPr lang="en-US" sz="2400" b="1" u="sng" dirty="0">
                <a:solidFill>
                  <a:srgbClr val="FF0000"/>
                </a:solidFill>
              </a:rPr>
              <a:t>Completeness</a:t>
            </a:r>
            <a:r>
              <a:rPr lang="en-US" sz="2400" u="sng" dirty="0"/>
              <a:t> </a:t>
            </a:r>
          </a:p>
          <a:p>
            <a:pPr marL="857250" lvl="1" indent="-457200">
              <a:defRPr/>
            </a:pPr>
            <a:r>
              <a:rPr lang="en-US" sz="2400" dirty="0">
                <a:solidFill>
                  <a:srgbClr val="0000FF"/>
                </a:solidFill>
              </a:rPr>
              <a:t>	</a:t>
            </a:r>
            <a:r>
              <a:rPr lang="en-US" sz="2400" dirty="0"/>
              <a:t>Buy product, expect to receive all parts</a:t>
            </a:r>
          </a:p>
          <a:p>
            <a:pPr marL="457200" indent="-457200">
              <a:buFont typeface="Arial" pitchFamily="34" charset="0"/>
              <a:buChar char="•"/>
              <a:defRPr/>
            </a:pPr>
            <a:endParaRPr lang="en-US" sz="2400" u="sng" dirty="0"/>
          </a:p>
          <a:p>
            <a:pPr marL="457200" indent="-457200">
              <a:buFont typeface="Arial" pitchFamily="34" charset="0"/>
              <a:buChar char="•"/>
              <a:defRPr/>
            </a:pPr>
            <a:r>
              <a:rPr lang="en-US" sz="2400" b="1" u="sng" dirty="0">
                <a:solidFill>
                  <a:srgbClr val="FF0000"/>
                </a:solidFill>
              </a:rPr>
              <a:t>Amount</a:t>
            </a:r>
            <a:r>
              <a:rPr lang="en-US" sz="2400" u="sng" dirty="0"/>
              <a:t> </a:t>
            </a:r>
          </a:p>
          <a:p>
            <a:pPr marL="857250" lvl="1" indent="-457200">
              <a:defRPr/>
            </a:pPr>
            <a:r>
              <a:rPr lang="en-US" sz="2400" dirty="0">
                <a:solidFill>
                  <a:srgbClr val="0000FF"/>
                </a:solidFill>
              </a:rPr>
              <a:t>	If  </a:t>
            </a:r>
            <a:r>
              <a:rPr lang="en-US" sz="2400" dirty="0"/>
              <a:t>product has x screw holes, then cannot receive x – n </a:t>
            </a:r>
            <a:r>
              <a:rPr lang="en-US" sz="2400" dirty="0">
                <a:solidFill>
                  <a:srgbClr val="0000FF"/>
                </a:solidFill>
              </a:rPr>
              <a:t>screws</a:t>
            </a:r>
          </a:p>
          <a:p>
            <a:pPr marL="857250" lvl="1" indent="-457200">
              <a:buFont typeface="Arial" pitchFamily="34" charset="0"/>
              <a:buChar char="•"/>
              <a:defRPr/>
            </a:pPr>
            <a:endParaRPr lang="en-US" sz="2400" dirty="0">
              <a:solidFill>
                <a:srgbClr val="0000FF"/>
              </a:solidFill>
            </a:endParaRPr>
          </a:p>
          <a:p>
            <a:pPr marL="457200" indent="-457200">
              <a:buFont typeface="Arial" pitchFamily="34" charset="0"/>
              <a:buChar char="•"/>
              <a:defRPr/>
            </a:pPr>
            <a:r>
              <a:rPr lang="en-US" sz="2400" b="1" u="sng" dirty="0">
                <a:solidFill>
                  <a:srgbClr val="FF0000"/>
                </a:solidFill>
              </a:rPr>
              <a:t>Interpretability </a:t>
            </a:r>
          </a:p>
          <a:p>
            <a:pPr marL="1314450" lvl="2" indent="-457200">
              <a:defRPr/>
            </a:pPr>
            <a:r>
              <a:rPr lang="en-US" sz="2400" dirty="0"/>
              <a:t>Product operational instructions clear</a:t>
            </a:r>
          </a:p>
          <a:p>
            <a:pPr marL="457200" indent="-457200">
              <a:buFont typeface="Arial" pitchFamily="34" charset="0"/>
              <a:buChar char="•"/>
              <a:defRPr/>
            </a:pPr>
            <a:endParaRPr lang="en-US" sz="2400" b="1" u="sng" dirty="0">
              <a:solidFill>
                <a:srgbClr val="FF0000"/>
              </a:solidFill>
            </a:endParaRPr>
          </a:p>
          <a:p>
            <a:pPr marL="457200" indent="-457200">
              <a:buFont typeface="Arial" pitchFamily="34" charset="0"/>
              <a:buChar char="•"/>
              <a:defRPr/>
            </a:pPr>
            <a:r>
              <a:rPr lang="en-US" sz="2400" b="1" u="sng" dirty="0">
                <a:solidFill>
                  <a:srgbClr val="FF0000"/>
                </a:solidFill>
              </a:rPr>
              <a:t>Ease-Understanding</a:t>
            </a:r>
            <a:r>
              <a:rPr lang="en-US" sz="2400" b="1" dirty="0">
                <a:solidFill>
                  <a:srgbClr val="FF0000"/>
                </a:solidFill>
              </a:rPr>
              <a:t> </a:t>
            </a:r>
          </a:p>
          <a:p>
            <a:pPr marL="857250" lvl="1" indent="-457200">
              <a:defRPr/>
            </a:pPr>
            <a:r>
              <a:rPr lang="en-US" sz="2400" dirty="0"/>
              <a:t>	Overly complex controls in some cars</a:t>
            </a:r>
          </a:p>
          <a:p>
            <a:pPr marL="857250" lvl="1" indent="-457200">
              <a:defRPr/>
            </a:pPr>
            <a:endParaRPr lang="en-US" sz="1600" dirty="0">
              <a:solidFill>
                <a:srgbClr val="0000FF"/>
              </a:solidFill>
            </a:endParaRPr>
          </a:p>
          <a:p>
            <a:pPr marL="857250" lvl="1" indent="-457200">
              <a:defRPr/>
            </a:pPr>
            <a:endParaRPr lang="en-US" sz="1600" dirty="0">
              <a:solidFill>
                <a:srgbClr val="0000FF"/>
              </a:solidFill>
            </a:endParaRPr>
          </a:p>
          <a:p>
            <a:pPr marL="857250" lvl="1" indent="-457200">
              <a:defRPr/>
            </a:pPr>
            <a:endParaRPr lang="en-US" sz="1600" dirty="0">
              <a:solidFill>
                <a:srgbClr val="0000FF"/>
              </a:solidFill>
            </a:endParaRPr>
          </a:p>
          <a:p>
            <a:pPr marL="857250" lvl="1" indent="-457200">
              <a:defRPr/>
            </a:pPr>
            <a:endParaRPr lang="en-US" sz="1600" dirty="0">
              <a:solidFill>
                <a:srgbClr val="0000FF"/>
              </a:solidFill>
            </a:endParaRPr>
          </a:p>
          <a:p>
            <a:pPr marL="857250" lvl="1" indent="-457200">
              <a:defRPr/>
            </a:pPr>
            <a:endParaRPr lang="en-US" sz="1600" dirty="0">
              <a:solidFill>
                <a:srgbClr val="0000FF"/>
              </a:solidFill>
            </a:endParaRPr>
          </a:p>
          <a:p>
            <a:pPr marL="857250" lvl="1" indent="-457200">
              <a:defRPr/>
            </a:pPr>
            <a:endParaRPr lang="en-US" sz="1600" dirty="0">
              <a:solidFill>
                <a:srgbClr val="0000FF"/>
              </a:solidFill>
            </a:endParaRPr>
          </a:p>
          <a:p>
            <a:pPr marL="857250" lvl="1" indent="-457200">
              <a:defRPr/>
            </a:pPr>
            <a:endParaRPr lang="en-US" sz="1600" dirty="0">
              <a:solidFill>
                <a:srgbClr val="0000FF"/>
              </a:solidFill>
            </a:endParaRPr>
          </a:p>
          <a:p>
            <a:pPr marL="857250" lvl="1" indent="-457200">
              <a:defRPr/>
            </a:pPr>
            <a:endParaRPr lang="en-US" sz="1600" dirty="0">
              <a:solidFill>
                <a:srgbClr val="0000FF"/>
              </a:solidFill>
            </a:endParaRPr>
          </a:p>
          <a:p>
            <a:pPr marL="857250" lvl="1" indent="-457200">
              <a:defRPr/>
            </a:pPr>
            <a:endParaRPr lang="en-US" sz="1600" dirty="0">
              <a:solidFill>
                <a:srgbClr val="0000FF"/>
              </a:solidFill>
            </a:endParaRPr>
          </a:p>
          <a:p>
            <a:pPr marL="857250" lvl="1" indent="-457200">
              <a:defRPr/>
            </a:pPr>
            <a:endParaRPr lang="en-US" sz="1600" dirty="0">
              <a:solidFill>
                <a:srgbClr val="0000FF"/>
              </a:solidFill>
            </a:endParaRPr>
          </a:p>
          <a:p>
            <a:pPr marL="857250" lvl="1" indent="-457200">
              <a:defRPr/>
            </a:pPr>
            <a:endParaRPr lang="en-US" sz="2000" dirty="0">
              <a:solidFill>
                <a:srgbClr val="0000FF"/>
              </a:solidFill>
            </a:endParaRPr>
          </a:p>
        </p:txBody>
      </p:sp>
      <p:sp>
        <p:nvSpPr>
          <p:cNvPr id="39939" name="Slide Number Placeholder 2"/>
          <p:cNvSpPr>
            <a:spLocks noGrp="1"/>
          </p:cNvSpPr>
          <p:nvPr>
            <p:ph type="sldNum" sz="quarter" idx="12"/>
          </p:nvPr>
        </p:nvSpPr>
        <p:spPr>
          <a:noFill/>
        </p:spPr>
        <p:txBody>
          <a:bodyPr/>
          <a:lstStyle/>
          <a:p>
            <a:fld id="{F4A6E3CD-3814-4A77-B04E-C059E422DBF0}" type="slidenum">
              <a:rPr lang="en-US" smtClean="0"/>
              <a:pPr/>
              <a:t>30</a:t>
            </a:fld>
            <a:endParaRPr lang="en-US"/>
          </a:p>
        </p:txBody>
      </p:sp>
    </p:spTree>
    <p:extLst>
      <p:ext uri="{BB962C8B-B14F-4D97-AF65-F5344CB8AC3E}">
        <p14:creationId xmlns:p14="http://schemas.microsoft.com/office/powerpoint/2010/main" val="379729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blinds(horizontal)">
                                      <p:cBhvr>
                                        <p:cTn id="12" dur="20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blinds(horizontal)">
                                      <p:cBhvr>
                                        <p:cTn id="17" dur="2000"/>
                                        <p:tgtEl>
                                          <p:spTgt spid="2">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11" end="11"/>
                                            </p:txEl>
                                          </p:spTgt>
                                        </p:tgtEl>
                                        <p:attrNameLst>
                                          <p:attrName>style.visibility</p:attrName>
                                        </p:attrNameLst>
                                      </p:cBhvr>
                                      <p:to>
                                        <p:strVal val="visible"/>
                                      </p:to>
                                    </p:set>
                                    <p:animEffect transition="in" filter="blinds(horizontal)">
                                      <p:cBhvr>
                                        <p:cTn id="22" dur="2000"/>
                                        <p:tgtEl>
                                          <p:spTgt spid="2">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animEffect transition="in" filter="blinds(horizontal)">
                                      <p:cBhvr>
                                        <p:cTn id="27" dur="20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04800" y="0"/>
            <a:ext cx="8229600" cy="609600"/>
          </a:xfrm>
        </p:spPr>
        <p:txBody>
          <a:bodyPr/>
          <a:lstStyle/>
          <a:p>
            <a:r>
              <a:rPr lang="en-US" sz="2800" u="sng">
                <a:solidFill>
                  <a:schemeClr val="tx1"/>
                </a:solidFill>
              </a:rPr>
              <a:t>More Dimensions</a:t>
            </a:r>
          </a:p>
        </p:txBody>
      </p:sp>
      <p:sp>
        <p:nvSpPr>
          <p:cNvPr id="3" name="Content Placeholder 2"/>
          <p:cNvSpPr>
            <a:spLocks noGrp="1"/>
          </p:cNvSpPr>
          <p:nvPr>
            <p:ph idx="1"/>
          </p:nvPr>
        </p:nvSpPr>
        <p:spPr>
          <a:xfrm>
            <a:off x="533400" y="609600"/>
            <a:ext cx="8229600" cy="5867400"/>
          </a:xfrm>
        </p:spPr>
        <p:txBody>
          <a:bodyPr/>
          <a:lstStyle/>
          <a:p>
            <a:pPr marL="457200" indent="-457200" eaLnBrk="1" hangingPunct="1"/>
            <a:r>
              <a:rPr lang="en-US" sz="2400" u="sng" dirty="0">
                <a:solidFill>
                  <a:srgbClr val="FF0000"/>
                </a:solidFill>
              </a:rPr>
              <a:t>Consistency </a:t>
            </a:r>
            <a:r>
              <a:rPr lang="en-US" sz="2400" u="sng" dirty="0"/>
              <a:t> </a:t>
            </a:r>
          </a:p>
          <a:p>
            <a:pPr marL="857250" lvl="1" indent="-457200" eaLnBrk="1" hangingPunct="1">
              <a:buFontTx/>
              <a:buNone/>
            </a:pPr>
            <a:r>
              <a:rPr lang="en-US" sz="2000" dirty="0">
                <a:solidFill>
                  <a:srgbClr val="0000FF"/>
                </a:solidFill>
              </a:rPr>
              <a:t>	</a:t>
            </a:r>
            <a:r>
              <a:rPr lang="en-US" sz="2000" dirty="0"/>
              <a:t>Gas Pedal on right and brake pedal on the left</a:t>
            </a:r>
          </a:p>
          <a:p>
            <a:pPr marL="457200" indent="-457200" eaLnBrk="1" hangingPunct="1"/>
            <a:r>
              <a:rPr lang="en-US" sz="2400" u="sng" dirty="0">
                <a:solidFill>
                  <a:srgbClr val="FF0000"/>
                </a:solidFill>
              </a:rPr>
              <a:t>Conciseness </a:t>
            </a:r>
          </a:p>
          <a:p>
            <a:pPr marL="857250" lvl="1" indent="-457200" eaLnBrk="1" hangingPunct="1">
              <a:buFontTx/>
              <a:buNone/>
            </a:pPr>
            <a:r>
              <a:rPr lang="en-US" sz="2000" dirty="0"/>
              <a:t>	Not too many control knobs</a:t>
            </a:r>
          </a:p>
          <a:p>
            <a:pPr marL="457200" indent="-457200" eaLnBrk="1" hangingPunct="1"/>
            <a:r>
              <a:rPr lang="en-US" sz="2400" u="sng" dirty="0">
                <a:solidFill>
                  <a:srgbClr val="FF0000"/>
                </a:solidFill>
              </a:rPr>
              <a:t>Manipulability </a:t>
            </a:r>
          </a:p>
          <a:p>
            <a:pPr marL="857250" lvl="1" indent="-457200" eaLnBrk="1" hangingPunct="1">
              <a:buFontTx/>
              <a:buNone/>
            </a:pPr>
            <a:r>
              <a:rPr lang="en-US" sz="2000" dirty="0">
                <a:solidFill>
                  <a:srgbClr val="0000FF"/>
                </a:solidFill>
              </a:rPr>
              <a:t>	</a:t>
            </a:r>
            <a:r>
              <a:rPr lang="en-US" sz="2000" dirty="0"/>
              <a:t>Can change seat position in a car</a:t>
            </a:r>
          </a:p>
          <a:p>
            <a:pPr marL="457200" indent="-457200" eaLnBrk="1" hangingPunct="1"/>
            <a:r>
              <a:rPr lang="en-US" sz="2400" u="sng" dirty="0">
                <a:solidFill>
                  <a:srgbClr val="FF0000"/>
                </a:solidFill>
              </a:rPr>
              <a:t>Access </a:t>
            </a:r>
          </a:p>
          <a:p>
            <a:pPr marL="857250" lvl="1" indent="-457200" eaLnBrk="1" hangingPunct="1">
              <a:buFontTx/>
              <a:buNone/>
            </a:pPr>
            <a:r>
              <a:rPr lang="en-US" sz="2000" dirty="0"/>
              <a:t>	Can reach control knobs</a:t>
            </a:r>
          </a:p>
          <a:p>
            <a:pPr marL="457200" indent="-457200" eaLnBrk="1" hangingPunct="1"/>
            <a:r>
              <a:rPr lang="en-US" sz="2400" u="sng" dirty="0">
                <a:solidFill>
                  <a:srgbClr val="FF0000"/>
                </a:solidFill>
              </a:rPr>
              <a:t>Security </a:t>
            </a:r>
          </a:p>
          <a:p>
            <a:pPr marL="857250" lvl="1" indent="-457200" eaLnBrk="1" hangingPunct="1">
              <a:buFontTx/>
              <a:buNone/>
            </a:pPr>
            <a:r>
              <a:rPr lang="en-US" sz="2000" dirty="0"/>
              <a:t>	Antitheft devices on cars</a:t>
            </a:r>
          </a:p>
        </p:txBody>
      </p:sp>
      <p:sp>
        <p:nvSpPr>
          <p:cNvPr id="40964" name="Slide Number Placeholder 3"/>
          <p:cNvSpPr>
            <a:spLocks noGrp="1"/>
          </p:cNvSpPr>
          <p:nvPr>
            <p:ph type="sldNum" sz="quarter" idx="12"/>
          </p:nvPr>
        </p:nvSpPr>
        <p:spPr>
          <a:noFill/>
        </p:spPr>
        <p:txBody>
          <a:bodyPr/>
          <a:lstStyle/>
          <a:p>
            <a:fld id="{46E9F96C-A586-4320-A6BF-0F93A4820B6E}" type="slidenum">
              <a:rPr lang="en-US" smtClean="0"/>
              <a:pPr/>
              <a:t>31</a:t>
            </a:fld>
            <a:endParaRPr lang="en-US"/>
          </a:p>
        </p:txBody>
      </p:sp>
    </p:spTree>
    <p:extLst>
      <p:ext uri="{BB962C8B-B14F-4D97-AF65-F5344CB8AC3E}">
        <p14:creationId xmlns:p14="http://schemas.microsoft.com/office/powerpoint/2010/main" val="130093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20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linds(horizontal)">
                                      <p:cBhvr>
                                        <p:cTn id="2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765D08B-47F2-46DE-AD2C-6A0911DB1188}" type="slidenum">
              <a:rPr lang="en-US"/>
              <a:pPr/>
              <a:t>32</a:t>
            </a:fld>
            <a:endParaRPr lang="en-US"/>
          </a:p>
        </p:txBody>
      </p:sp>
      <p:sp>
        <p:nvSpPr>
          <p:cNvPr id="35842" name="Rectangle 2"/>
          <p:cNvSpPr>
            <a:spLocks noGrp="1" noChangeArrowheads="1"/>
          </p:cNvSpPr>
          <p:nvPr>
            <p:ph type="title"/>
          </p:nvPr>
        </p:nvSpPr>
        <p:spPr/>
        <p:txBody>
          <a:bodyPr/>
          <a:lstStyle/>
          <a:p>
            <a:r>
              <a:rPr lang="en-US">
                <a:solidFill>
                  <a:schemeClr val="folHlink"/>
                </a:solidFill>
              </a:rPr>
              <a:t>Conclusion</a:t>
            </a:r>
          </a:p>
        </p:txBody>
      </p:sp>
      <p:sp>
        <p:nvSpPr>
          <p:cNvPr id="35844" name="Text Box 4"/>
          <p:cNvSpPr txBox="1">
            <a:spLocks noChangeArrowheads="1"/>
          </p:cNvSpPr>
          <p:nvPr/>
        </p:nvSpPr>
        <p:spPr bwMode="auto">
          <a:xfrm>
            <a:off x="0" y="1600200"/>
            <a:ext cx="8837613" cy="5203825"/>
          </a:xfrm>
          <a:prstGeom prst="rect">
            <a:avLst/>
          </a:prstGeom>
          <a:noFill/>
          <a:ln w="9525">
            <a:noFill/>
            <a:miter lim="800000"/>
            <a:headEnd/>
            <a:tailEnd/>
          </a:ln>
          <a:effectLst/>
        </p:spPr>
        <p:txBody>
          <a:bodyPr>
            <a:spAutoFit/>
          </a:bodyPr>
          <a:lstStyle/>
          <a:p>
            <a:r>
              <a:rPr lang="en-US" sz="2400">
                <a:latin typeface="Times New Roman" pitchFamily="18" charset="0"/>
              </a:rPr>
              <a:t>To put it another way, information quality is:</a:t>
            </a:r>
          </a:p>
          <a:p>
            <a:r>
              <a:rPr lang="en-US" sz="2400">
                <a:solidFill>
                  <a:srgbClr val="DF23A5"/>
                </a:solidFill>
                <a:latin typeface="Times New Roman" pitchFamily="18" charset="0"/>
              </a:rPr>
              <a:t>QUALITY CHARACTERISTIC           KNOWLEDGE WORKER </a:t>
            </a:r>
          </a:p>
          <a:p>
            <a:r>
              <a:rPr lang="en-US" sz="2400">
                <a:solidFill>
                  <a:srgbClr val="DF23A5"/>
                </a:solidFill>
                <a:latin typeface="Times New Roman" pitchFamily="18" charset="0"/>
              </a:rPr>
              <a:t>                                                                           BENEFIT</a:t>
            </a:r>
          </a:p>
          <a:p>
            <a:endParaRPr lang="en-US" sz="2400">
              <a:solidFill>
                <a:srgbClr val="DF23A5"/>
              </a:solidFill>
              <a:latin typeface="Times New Roman" pitchFamily="18" charset="0"/>
            </a:endParaRPr>
          </a:p>
          <a:p>
            <a:r>
              <a:rPr lang="en-US" sz="2400">
                <a:latin typeface="Times New Roman" pitchFamily="18" charset="0"/>
              </a:rPr>
              <a:t>The right data                                                     The data I need</a:t>
            </a:r>
          </a:p>
          <a:p>
            <a:r>
              <a:rPr lang="en-US" sz="2400">
                <a:latin typeface="Times New Roman" pitchFamily="18" charset="0"/>
              </a:rPr>
              <a:t>With the right completeness                           All the data I need</a:t>
            </a:r>
          </a:p>
          <a:p>
            <a:r>
              <a:rPr lang="en-US" sz="2400">
                <a:latin typeface="Times New Roman" pitchFamily="18" charset="0"/>
              </a:rPr>
              <a:t>In the right context                                      Whose meaning I know</a:t>
            </a:r>
          </a:p>
          <a:p>
            <a:r>
              <a:rPr lang="en-US" sz="2400">
                <a:latin typeface="Times New Roman" pitchFamily="18" charset="0"/>
              </a:rPr>
              <a:t>With the right accuracy                               I can trust and rely on it</a:t>
            </a:r>
          </a:p>
          <a:p>
            <a:r>
              <a:rPr lang="en-US" sz="2400">
                <a:latin typeface="Times New Roman" pitchFamily="18" charset="0"/>
              </a:rPr>
              <a:t>In the right format                                               I can use it easily</a:t>
            </a:r>
          </a:p>
          <a:p>
            <a:r>
              <a:rPr lang="en-US" sz="2400">
                <a:latin typeface="Times New Roman" pitchFamily="18" charset="0"/>
              </a:rPr>
              <a:t>At the right time                                               When I need it</a:t>
            </a:r>
          </a:p>
          <a:p>
            <a:r>
              <a:rPr lang="en-US" sz="2400">
                <a:latin typeface="Times New Roman" pitchFamily="18" charset="0"/>
              </a:rPr>
              <a:t>At the right place                                            Where I need it</a:t>
            </a:r>
          </a:p>
          <a:p>
            <a:r>
              <a:rPr lang="en-US" sz="2400">
                <a:latin typeface="Times New Roman" pitchFamily="18" charset="0"/>
              </a:rPr>
              <a:t>For the right purpose                  I can accomplish our objectives and</a:t>
            </a:r>
          </a:p>
          <a:p>
            <a:r>
              <a:rPr lang="en-US" sz="2400">
                <a:latin typeface="Times New Roman" pitchFamily="18" charset="0"/>
              </a:rPr>
              <a:t>                                                     delight our customers</a:t>
            </a:r>
          </a:p>
          <a:p>
            <a:endParaRPr lang="en-US" sz="2400">
              <a:latin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A19CA6C-65AF-4904-BDAF-2AC8C912C1D4}" type="slidenum">
              <a:rPr lang="en-US"/>
              <a:pPr/>
              <a:t>33</a:t>
            </a:fld>
            <a:endParaRPr lang="en-US"/>
          </a:p>
        </p:txBody>
      </p:sp>
      <p:sp>
        <p:nvSpPr>
          <p:cNvPr id="401410" name="Rectangle 2"/>
          <p:cNvSpPr>
            <a:spLocks noGrp="1" noChangeArrowheads="1"/>
          </p:cNvSpPr>
          <p:nvPr>
            <p:ph type="title"/>
          </p:nvPr>
        </p:nvSpPr>
        <p:spPr/>
        <p:txBody>
          <a:bodyPr/>
          <a:lstStyle/>
          <a:p>
            <a:pPr algn="ctr"/>
            <a:r>
              <a:rPr lang="en-US" sz="4000"/>
              <a:t>NASA Space Shuttles</a:t>
            </a:r>
            <a:br>
              <a:rPr lang="en-US" sz="4000"/>
            </a:br>
            <a:r>
              <a:rPr lang="en-US" sz="4000" i="1"/>
              <a:t>Columbia</a:t>
            </a:r>
          </a:p>
        </p:txBody>
      </p:sp>
      <p:sp>
        <p:nvSpPr>
          <p:cNvPr id="401411" name="Rectangle 3"/>
          <p:cNvSpPr>
            <a:spLocks noGrp="1" noChangeArrowheads="1"/>
          </p:cNvSpPr>
          <p:nvPr>
            <p:ph type="body" idx="1"/>
          </p:nvPr>
        </p:nvSpPr>
        <p:spPr/>
        <p:txBody>
          <a:bodyPr/>
          <a:lstStyle/>
          <a:p>
            <a:r>
              <a:rPr lang="en-US" sz="2800"/>
              <a:t>The Space Shuttle </a:t>
            </a:r>
            <a:r>
              <a:rPr lang="en-US" sz="2800" i="1"/>
              <a:t>Columbia</a:t>
            </a:r>
            <a:r>
              <a:rPr lang="en-US" sz="2800"/>
              <a:t> disintegrated in the earth’s atmosphere on February 1, 2003 when the heat resistant tiles failed or were lost.</a:t>
            </a:r>
          </a:p>
          <a:p>
            <a:endParaRPr lang="en-US" sz="2800"/>
          </a:p>
          <a:p>
            <a:r>
              <a:rPr lang="en-US" sz="2800"/>
              <a:t>The facts surrounding the </a:t>
            </a:r>
            <a:r>
              <a:rPr lang="en-US" sz="2800" i="1"/>
              <a:t>Columbia</a:t>
            </a:r>
            <a:r>
              <a:rPr lang="en-US" sz="2800"/>
              <a:t> disaster showed deficiencies in several dimensions of DQ that contributed to the failed landing.</a:t>
            </a:r>
          </a:p>
          <a:p>
            <a:endParaRPr lang="en-US" sz="2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99A0FBA-E3BD-46F3-AE65-588E43BEED7F}" type="slidenum">
              <a:rPr lang="en-US"/>
              <a:pPr/>
              <a:t>34</a:t>
            </a:fld>
            <a:endParaRPr lang="en-US"/>
          </a:p>
        </p:txBody>
      </p:sp>
      <p:sp>
        <p:nvSpPr>
          <p:cNvPr id="402434" name="Rectangle 2"/>
          <p:cNvSpPr>
            <a:spLocks noGrp="1" noChangeArrowheads="1"/>
          </p:cNvSpPr>
          <p:nvPr>
            <p:ph type="title"/>
          </p:nvPr>
        </p:nvSpPr>
        <p:spPr/>
        <p:txBody>
          <a:bodyPr/>
          <a:lstStyle/>
          <a:p>
            <a:pPr algn="ctr"/>
            <a:r>
              <a:rPr lang="en-US" i="1"/>
              <a:t>Columbia</a:t>
            </a:r>
            <a:r>
              <a:rPr lang="en-US"/>
              <a:t> (continued)</a:t>
            </a:r>
          </a:p>
        </p:txBody>
      </p:sp>
      <p:sp>
        <p:nvSpPr>
          <p:cNvPr id="402435" name="Rectangle 3"/>
          <p:cNvSpPr>
            <a:spLocks noGrp="1" noChangeArrowheads="1"/>
          </p:cNvSpPr>
          <p:nvPr>
            <p:ph type="body" idx="1"/>
          </p:nvPr>
        </p:nvSpPr>
        <p:spPr>
          <a:xfrm>
            <a:off x="381000" y="1600200"/>
            <a:ext cx="8229600" cy="4114800"/>
          </a:xfrm>
        </p:spPr>
        <p:txBody>
          <a:bodyPr/>
          <a:lstStyle/>
          <a:p>
            <a:r>
              <a:rPr lang="en-US" sz="2800"/>
              <a:t>The deficient dimensions include:</a:t>
            </a:r>
          </a:p>
          <a:p>
            <a:endParaRPr lang="en-US" sz="2800"/>
          </a:p>
          <a:p>
            <a:r>
              <a:rPr lang="en-US" sz="2800"/>
              <a:t>Believability – Officials did not believe pieces of falling foam could damage the shuttle’s heat shield.</a:t>
            </a:r>
          </a:p>
          <a:p>
            <a:endParaRPr lang="en-US" sz="2800"/>
          </a:p>
          <a:p>
            <a:r>
              <a:rPr lang="en-US" sz="2800"/>
              <a:t>Accessibility – NASA engineers requested pictures of the Shuttle in flight from the Department of Defense but were overruled.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621870B-4C51-488D-B172-F8C2643325EC}" type="slidenum">
              <a:rPr lang="en-US"/>
              <a:pPr/>
              <a:t>35</a:t>
            </a:fld>
            <a:endParaRPr lang="en-US"/>
          </a:p>
        </p:txBody>
      </p:sp>
      <p:sp>
        <p:nvSpPr>
          <p:cNvPr id="403458" name="Rectangle 2"/>
          <p:cNvSpPr>
            <a:spLocks noGrp="1" noChangeArrowheads="1"/>
          </p:cNvSpPr>
          <p:nvPr>
            <p:ph type="title"/>
          </p:nvPr>
        </p:nvSpPr>
        <p:spPr/>
        <p:txBody>
          <a:bodyPr/>
          <a:lstStyle/>
          <a:p>
            <a:r>
              <a:rPr lang="en-US" i="1"/>
              <a:t>Columbia</a:t>
            </a:r>
            <a:r>
              <a:rPr lang="en-US"/>
              <a:t> (continued)</a:t>
            </a:r>
          </a:p>
        </p:txBody>
      </p:sp>
      <p:sp>
        <p:nvSpPr>
          <p:cNvPr id="403459" name="Rectangle 3"/>
          <p:cNvSpPr>
            <a:spLocks noGrp="1" noChangeArrowheads="1"/>
          </p:cNvSpPr>
          <p:nvPr>
            <p:ph type="body" idx="1"/>
          </p:nvPr>
        </p:nvSpPr>
        <p:spPr/>
        <p:txBody>
          <a:bodyPr/>
          <a:lstStyle/>
          <a:p>
            <a:r>
              <a:rPr lang="en-US"/>
              <a:t>Completeness – Certain analysis charts omitted problems with the foam and pictures were not available for analysis.</a:t>
            </a:r>
          </a:p>
          <a:p>
            <a:endParaRPr lang="en-US"/>
          </a:p>
          <a:p>
            <a:r>
              <a:rPr lang="en-US"/>
              <a:t>Timeliness – A task force that was called to analyze the risks of the loss of heat shield tiles was not given time to finish.</a:t>
            </a:r>
          </a:p>
          <a:p>
            <a:endParaRPr lang="en-US"/>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6D182AC-B679-4355-AD24-84A2782773C3}" type="slidenum">
              <a:rPr lang="en-US"/>
              <a:pPr/>
              <a:t>36</a:t>
            </a:fld>
            <a:endParaRPr lang="en-US"/>
          </a:p>
        </p:txBody>
      </p:sp>
      <p:sp>
        <p:nvSpPr>
          <p:cNvPr id="404482" name="Rectangle 2"/>
          <p:cNvSpPr>
            <a:spLocks noGrp="1" noChangeArrowheads="1"/>
          </p:cNvSpPr>
          <p:nvPr>
            <p:ph type="title"/>
          </p:nvPr>
        </p:nvSpPr>
        <p:spPr/>
        <p:txBody>
          <a:bodyPr/>
          <a:lstStyle/>
          <a:p>
            <a:r>
              <a:rPr lang="en-US" i="1"/>
              <a:t>Columbia</a:t>
            </a:r>
            <a:r>
              <a:rPr lang="en-US"/>
              <a:t> (continued)</a:t>
            </a:r>
          </a:p>
        </p:txBody>
      </p:sp>
      <p:sp>
        <p:nvSpPr>
          <p:cNvPr id="404483" name="Rectangle 3"/>
          <p:cNvSpPr>
            <a:spLocks noGrp="1" noChangeArrowheads="1"/>
          </p:cNvSpPr>
          <p:nvPr>
            <p:ph type="body" idx="1"/>
          </p:nvPr>
        </p:nvSpPr>
        <p:spPr/>
        <p:txBody>
          <a:bodyPr/>
          <a:lstStyle/>
          <a:p>
            <a:r>
              <a:rPr lang="en-US"/>
              <a:t>Accuracy – Models meant to illustrate where debris would hit the shuttle if the debris fell from varying points along the rockets were not accurate.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B44BD4E-E941-4B07-86CB-DA4058D08F97}" type="slidenum">
              <a:rPr lang="en-US"/>
              <a:pPr/>
              <a:t>37</a:t>
            </a:fld>
            <a:endParaRPr lang="en-US"/>
          </a:p>
        </p:txBody>
      </p:sp>
      <p:sp>
        <p:nvSpPr>
          <p:cNvPr id="405506" name="Rectangle 2"/>
          <p:cNvSpPr>
            <a:spLocks noGrp="1" noChangeArrowheads="1"/>
          </p:cNvSpPr>
          <p:nvPr>
            <p:ph type="title"/>
          </p:nvPr>
        </p:nvSpPr>
        <p:spPr>
          <a:xfrm>
            <a:off x="457200" y="0"/>
            <a:ext cx="8229600" cy="1384300"/>
          </a:xfrm>
        </p:spPr>
        <p:txBody>
          <a:bodyPr/>
          <a:lstStyle/>
          <a:p>
            <a:pPr algn="ctr"/>
            <a:r>
              <a:rPr lang="en-US" sz="4000"/>
              <a:t>NASA Space Shuttles</a:t>
            </a:r>
            <a:br>
              <a:rPr lang="en-US" sz="4000"/>
            </a:br>
            <a:r>
              <a:rPr lang="en-US" sz="4000" i="1"/>
              <a:t>Challenger</a:t>
            </a:r>
          </a:p>
        </p:txBody>
      </p:sp>
      <p:sp>
        <p:nvSpPr>
          <p:cNvPr id="405507" name="Rectangle 3"/>
          <p:cNvSpPr>
            <a:spLocks noGrp="1" noChangeArrowheads="1"/>
          </p:cNvSpPr>
          <p:nvPr>
            <p:ph type="body" idx="1"/>
          </p:nvPr>
        </p:nvSpPr>
        <p:spPr>
          <a:xfrm>
            <a:off x="457200" y="1524000"/>
            <a:ext cx="8229600" cy="4876800"/>
          </a:xfrm>
        </p:spPr>
        <p:txBody>
          <a:bodyPr/>
          <a:lstStyle/>
          <a:p>
            <a:pPr>
              <a:lnSpc>
                <a:spcPct val="90000"/>
              </a:lnSpc>
            </a:pPr>
            <a:r>
              <a:rPr lang="en-US" sz="2800"/>
              <a:t>On January 28, 1986, just after takeoff, the Space Shuttle </a:t>
            </a:r>
            <a:r>
              <a:rPr lang="en-US" sz="2800" i="1"/>
              <a:t>Challenger </a:t>
            </a:r>
            <a:r>
              <a:rPr lang="en-US" sz="2800"/>
              <a:t>exploded due to an O-ring failure that caused the solid rocket booster joint seals to burst.</a:t>
            </a:r>
          </a:p>
          <a:p>
            <a:pPr>
              <a:lnSpc>
                <a:spcPct val="90000"/>
              </a:lnSpc>
            </a:pPr>
            <a:endParaRPr lang="en-US" sz="2800"/>
          </a:p>
          <a:p>
            <a:pPr>
              <a:lnSpc>
                <a:spcPct val="90000"/>
              </a:lnSpc>
            </a:pPr>
            <a:r>
              <a:rPr lang="en-US" sz="2800"/>
              <a:t>NASA was aware of the potential O-ring problem for several years.</a:t>
            </a:r>
          </a:p>
          <a:p>
            <a:pPr>
              <a:lnSpc>
                <a:spcPct val="90000"/>
              </a:lnSpc>
            </a:pPr>
            <a:endParaRPr lang="en-US" sz="2800"/>
          </a:p>
          <a:p>
            <a:pPr>
              <a:lnSpc>
                <a:spcPct val="90000"/>
              </a:lnSpc>
            </a:pPr>
            <a:r>
              <a:rPr lang="en-US" sz="2800"/>
              <a:t>The presidential commission that investigated the accident found that NASA used a flawed decision making process to approve the launch.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66E21DB-06DA-4535-9DF9-8B09F5C92471}" type="slidenum">
              <a:rPr lang="en-US"/>
              <a:pPr/>
              <a:t>38</a:t>
            </a:fld>
            <a:endParaRPr lang="en-US"/>
          </a:p>
        </p:txBody>
      </p:sp>
      <p:sp>
        <p:nvSpPr>
          <p:cNvPr id="406530" name="Rectangle 2"/>
          <p:cNvSpPr>
            <a:spLocks noGrp="1" noChangeArrowheads="1"/>
          </p:cNvSpPr>
          <p:nvPr>
            <p:ph type="title"/>
          </p:nvPr>
        </p:nvSpPr>
        <p:spPr/>
        <p:txBody>
          <a:bodyPr/>
          <a:lstStyle/>
          <a:p>
            <a:pPr algn="ctr"/>
            <a:r>
              <a:rPr lang="en-US" i="1"/>
              <a:t>Challenger</a:t>
            </a:r>
            <a:r>
              <a:rPr lang="en-US"/>
              <a:t> (Continued)</a:t>
            </a:r>
          </a:p>
        </p:txBody>
      </p:sp>
      <p:sp>
        <p:nvSpPr>
          <p:cNvPr id="406531" name="Rectangle 3"/>
          <p:cNvSpPr>
            <a:spLocks noGrp="1" noChangeArrowheads="1"/>
          </p:cNvSpPr>
          <p:nvPr>
            <p:ph type="body" idx="1"/>
          </p:nvPr>
        </p:nvSpPr>
        <p:spPr/>
        <p:txBody>
          <a:bodyPr/>
          <a:lstStyle/>
          <a:p>
            <a:r>
              <a:rPr lang="en-US"/>
              <a:t>Critical Issue - DQ deficiencies in the database and reporting system of the management information system (MIS) contributed to the disaster.</a:t>
            </a:r>
          </a:p>
          <a:p>
            <a:endParaRPr lang="en-US"/>
          </a:p>
          <a:p>
            <a:r>
              <a:rPr lang="en-US"/>
              <a:t>Correction of these deficiencies might have changed the flawed launch decision.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B4AE859-1362-479E-88E8-B15517F15D71}" type="slidenum">
              <a:rPr lang="en-US"/>
              <a:pPr/>
              <a:t>39</a:t>
            </a:fld>
            <a:endParaRPr lang="en-US"/>
          </a:p>
        </p:txBody>
      </p:sp>
      <p:sp>
        <p:nvSpPr>
          <p:cNvPr id="407554" name="Rectangle 2"/>
          <p:cNvSpPr>
            <a:spLocks noGrp="1" noChangeArrowheads="1"/>
          </p:cNvSpPr>
          <p:nvPr>
            <p:ph type="title"/>
          </p:nvPr>
        </p:nvSpPr>
        <p:spPr/>
        <p:txBody>
          <a:bodyPr/>
          <a:lstStyle/>
          <a:p>
            <a:r>
              <a:rPr lang="en-US" i="1"/>
              <a:t>Challenger</a:t>
            </a:r>
            <a:r>
              <a:rPr lang="en-US"/>
              <a:t> (Continued)</a:t>
            </a:r>
          </a:p>
        </p:txBody>
      </p:sp>
      <p:sp>
        <p:nvSpPr>
          <p:cNvPr id="407555" name="Rectangle 3"/>
          <p:cNvSpPr>
            <a:spLocks noGrp="1" noChangeArrowheads="1"/>
          </p:cNvSpPr>
          <p:nvPr>
            <p:ph type="body" idx="1"/>
          </p:nvPr>
        </p:nvSpPr>
        <p:spPr/>
        <p:txBody>
          <a:bodyPr/>
          <a:lstStyle/>
          <a:p>
            <a:r>
              <a:rPr lang="en-US"/>
              <a:t>MIS – Provides information to management in a usable format.</a:t>
            </a:r>
          </a:p>
          <a:p>
            <a:endParaRPr lang="en-US"/>
          </a:p>
          <a:p>
            <a:r>
              <a:rPr lang="en-US"/>
              <a:t>DQ is a key factor in the success of an MIS.</a:t>
            </a:r>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12ACA1-AE70-4D67-BDD6-C7B27E3509B5}" type="slidenum">
              <a:rPr lang="en-US"/>
              <a:pPr/>
              <a:t>4</a:t>
            </a:fld>
            <a:endParaRPr lang="en-US"/>
          </a:p>
        </p:txBody>
      </p:sp>
      <p:sp>
        <p:nvSpPr>
          <p:cNvPr id="40962" name="Rectangle 2"/>
          <p:cNvSpPr>
            <a:spLocks noGrp="1" noChangeArrowheads="1"/>
          </p:cNvSpPr>
          <p:nvPr>
            <p:ph type="title"/>
          </p:nvPr>
        </p:nvSpPr>
        <p:spPr/>
        <p:txBody>
          <a:bodyPr/>
          <a:lstStyle/>
          <a:p>
            <a:r>
              <a:rPr lang="en-US">
                <a:solidFill>
                  <a:schemeClr val="folHlink"/>
                </a:solidFill>
                <a:latin typeface="Times New Roman" pitchFamily="18" charset="0"/>
                <a:cs typeface="Times New Roman" pitchFamily="18" charset="0"/>
              </a:rPr>
              <a:t>Information (cont.)</a:t>
            </a:r>
          </a:p>
        </p:txBody>
      </p:sp>
      <p:sp>
        <p:nvSpPr>
          <p:cNvPr id="40963" name="Rectangle 3"/>
          <p:cNvSpPr>
            <a:spLocks noGrp="1" noChangeArrowheads="1"/>
          </p:cNvSpPr>
          <p:nvPr>
            <p:ph type="body" idx="1"/>
          </p:nvPr>
        </p:nvSpPr>
        <p:spPr>
          <a:xfrm>
            <a:off x="457200" y="1371600"/>
            <a:ext cx="8229600" cy="5181600"/>
          </a:xfrm>
        </p:spPr>
        <p:txBody>
          <a:bodyPr/>
          <a:lstStyle/>
          <a:p>
            <a:pPr>
              <a:lnSpc>
                <a:spcPct val="90000"/>
              </a:lnSpc>
            </a:pPr>
            <a:r>
              <a:rPr lang="en-US">
                <a:latin typeface="Times New Roman" pitchFamily="18" charset="0"/>
              </a:rPr>
              <a:t>Three components of information quality:</a:t>
            </a:r>
          </a:p>
          <a:p>
            <a:pPr>
              <a:lnSpc>
                <a:spcPct val="90000"/>
              </a:lnSpc>
            </a:pPr>
            <a:endParaRPr lang="en-US">
              <a:latin typeface="Times New Roman" pitchFamily="18" charset="0"/>
            </a:endParaRPr>
          </a:p>
          <a:p>
            <a:pPr>
              <a:lnSpc>
                <a:spcPct val="90000"/>
              </a:lnSpc>
              <a:buFont typeface="Wingdings" pitchFamily="2" charset="2"/>
              <a:buNone/>
            </a:pPr>
            <a:r>
              <a:rPr lang="en-US">
                <a:latin typeface="Times New Roman" pitchFamily="18" charset="0"/>
              </a:rPr>
              <a:t>    - clear definition or meaning of the data</a:t>
            </a:r>
          </a:p>
          <a:p>
            <a:pPr>
              <a:lnSpc>
                <a:spcPct val="90000"/>
              </a:lnSpc>
              <a:buFont typeface="Wingdings" pitchFamily="2" charset="2"/>
              <a:buNone/>
            </a:pPr>
            <a:r>
              <a:rPr lang="en-US">
                <a:latin typeface="Times New Roman" pitchFamily="18" charset="0"/>
              </a:rPr>
              <a:t>    - correct value (s)</a:t>
            </a:r>
          </a:p>
          <a:p>
            <a:pPr>
              <a:lnSpc>
                <a:spcPct val="90000"/>
              </a:lnSpc>
              <a:buFont typeface="Wingdings" pitchFamily="2" charset="2"/>
              <a:buNone/>
            </a:pPr>
            <a:r>
              <a:rPr lang="en-US">
                <a:latin typeface="Times New Roman" pitchFamily="18" charset="0"/>
              </a:rPr>
              <a:t>    - understandable presentation</a:t>
            </a:r>
          </a:p>
          <a:p>
            <a:pPr>
              <a:lnSpc>
                <a:spcPct val="90000"/>
              </a:lnSpc>
              <a:buFont typeface="Wingdings" pitchFamily="2" charset="2"/>
              <a:buNone/>
            </a:pPr>
            <a:endParaRPr lang="en-US">
              <a:latin typeface="Times New Roman" pitchFamily="18" charset="0"/>
            </a:endParaRPr>
          </a:p>
          <a:p>
            <a:pPr>
              <a:lnSpc>
                <a:spcPct val="90000"/>
              </a:lnSpc>
            </a:pPr>
            <a:r>
              <a:rPr lang="en-US">
                <a:latin typeface="Times New Roman" pitchFamily="18" charset="0"/>
              </a:rPr>
              <a:t>Information is applied data</a:t>
            </a:r>
          </a:p>
          <a:p>
            <a:pPr>
              <a:lnSpc>
                <a:spcPct val="90000"/>
              </a:lnSpc>
              <a:buFont typeface="Wingdings" pitchFamily="2" charset="2"/>
              <a:buNone/>
            </a:pPr>
            <a:endParaRPr lang="en-US">
              <a:latin typeface="Times New Roman" pitchFamily="18" charset="0"/>
            </a:endParaRPr>
          </a:p>
          <a:p>
            <a:pPr>
              <a:lnSpc>
                <a:spcPct val="90000"/>
              </a:lnSpc>
            </a:pPr>
            <a:r>
              <a:rPr lang="en-US">
                <a:latin typeface="Times New Roman" pitchFamily="18" charset="0"/>
                <a:cs typeface="Times New Roman" pitchFamily="18" charset="0"/>
              </a:rPr>
              <a:t>Information=f (data+ definition + presentation)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4D4F0D0-4509-4294-AEC3-6D36CC3A1BEA}" type="slidenum">
              <a:rPr lang="en-US"/>
              <a:pPr/>
              <a:t>40</a:t>
            </a:fld>
            <a:endParaRPr lang="en-US"/>
          </a:p>
        </p:txBody>
      </p:sp>
      <p:sp>
        <p:nvSpPr>
          <p:cNvPr id="408578" name="Rectangle 2"/>
          <p:cNvSpPr>
            <a:spLocks noGrp="1" noChangeArrowheads="1"/>
          </p:cNvSpPr>
          <p:nvPr>
            <p:ph type="title"/>
          </p:nvPr>
        </p:nvSpPr>
        <p:spPr/>
        <p:txBody>
          <a:bodyPr/>
          <a:lstStyle/>
          <a:p>
            <a:r>
              <a:rPr lang="en-US" i="1"/>
              <a:t>Challenger</a:t>
            </a:r>
            <a:r>
              <a:rPr lang="en-US"/>
              <a:t> (Continued)</a:t>
            </a:r>
          </a:p>
        </p:txBody>
      </p:sp>
      <p:sp>
        <p:nvSpPr>
          <p:cNvPr id="408579" name="Rectangle 3"/>
          <p:cNvSpPr>
            <a:spLocks noGrp="1" noChangeArrowheads="1"/>
          </p:cNvSpPr>
          <p:nvPr>
            <p:ph type="body" idx="1"/>
          </p:nvPr>
        </p:nvSpPr>
        <p:spPr/>
        <p:txBody>
          <a:bodyPr/>
          <a:lstStyle/>
          <a:p>
            <a:r>
              <a:rPr lang="en-US"/>
              <a:t>DQ problems in NASA’s MIS included:</a:t>
            </a:r>
          </a:p>
          <a:p>
            <a:pPr lvl="1"/>
            <a:r>
              <a:rPr lang="en-US"/>
              <a:t>Database inconsistencies and errors</a:t>
            </a:r>
          </a:p>
          <a:p>
            <a:pPr lvl="1"/>
            <a:r>
              <a:rPr lang="en-US"/>
              <a:t>Reporting violations</a:t>
            </a:r>
          </a:p>
          <a:p>
            <a:pPr lvl="1"/>
            <a:r>
              <a:rPr lang="en-US"/>
              <a:t>Lack of modeling for trend analysis</a:t>
            </a:r>
          </a:p>
          <a:p>
            <a:pPr lvl="1"/>
            <a:r>
              <a:rPr lang="en-US"/>
              <a:t>Poor integration of components and tests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0CB10CA-6C82-450A-933A-5FF5318184CC}" type="slidenum">
              <a:rPr lang="en-US"/>
              <a:pPr/>
              <a:t>41</a:t>
            </a:fld>
            <a:endParaRPr lang="en-US"/>
          </a:p>
        </p:txBody>
      </p:sp>
      <p:sp>
        <p:nvSpPr>
          <p:cNvPr id="409602" name="Rectangle 2"/>
          <p:cNvSpPr>
            <a:spLocks noGrp="1" noChangeArrowheads="1"/>
          </p:cNvSpPr>
          <p:nvPr>
            <p:ph type="title"/>
          </p:nvPr>
        </p:nvSpPr>
        <p:spPr>
          <a:xfrm>
            <a:off x="381000" y="152400"/>
            <a:ext cx="8229600" cy="1384300"/>
          </a:xfrm>
        </p:spPr>
        <p:txBody>
          <a:bodyPr/>
          <a:lstStyle/>
          <a:p>
            <a:r>
              <a:rPr lang="en-US" sz="4000"/>
              <a:t>Database DQ Problems at NASA</a:t>
            </a:r>
          </a:p>
        </p:txBody>
      </p:sp>
      <p:sp>
        <p:nvSpPr>
          <p:cNvPr id="409603" name="Rectangle 3"/>
          <p:cNvSpPr>
            <a:spLocks noGrp="1" noChangeArrowheads="1"/>
          </p:cNvSpPr>
          <p:nvPr>
            <p:ph type="body" idx="1"/>
          </p:nvPr>
        </p:nvSpPr>
        <p:spPr>
          <a:xfrm>
            <a:off x="304800" y="1524000"/>
            <a:ext cx="8229600" cy="5029200"/>
          </a:xfrm>
        </p:spPr>
        <p:txBody>
          <a:bodyPr/>
          <a:lstStyle/>
          <a:p>
            <a:pPr>
              <a:lnSpc>
                <a:spcPct val="90000"/>
              </a:lnSpc>
            </a:pPr>
            <a:r>
              <a:rPr lang="en-US" sz="2800"/>
              <a:t>O-rings were misclassified and misreported – DQ problems of accuracy and consistency</a:t>
            </a:r>
          </a:p>
          <a:p>
            <a:pPr>
              <a:lnSpc>
                <a:spcPct val="90000"/>
              </a:lnSpc>
            </a:pPr>
            <a:endParaRPr lang="en-US" sz="2800"/>
          </a:p>
          <a:p>
            <a:pPr>
              <a:lnSpc>
                <a:spcPct val="90000"/>
              </a:lnSpc>
            </a:pPr>
            <a:r>
              <a:rPr lang="en-US" sz="2800"/>
              <a:t>Critical components were not cross-referenced with the test plans – DQ problem of completeness.</a:t>
            </a:r>
          </a:p>
          <a:p>
            <a:pPr>
              <a:lnSpc>
                <a:spcPct val="90000"/>
              </a:lnSpc>
            </a:pPr>
            <a:endParaRPr lang="en-US" sz="2800"/>
          </a:p>
          <a:p>
            <a:pPr>
              <a:lnSpc>
                <a:spcPct val="90000"/>
              </a:lnSpc>
            </a:pPr>
            <a:r>
              <a:rPr lang="en-US" sz="2800"/>
              <a:t>Database was inaccurate and the O-ring issue was closed as resolved without an authorizing signature – DQ problems of accuracy and security.</a:t>
            </a:r>
          </a:p>
          <a:p>
            <a:pPr>
              <a:lnSpc>
                <a:spcPct val="90000"/>
              </a:lnSpc>
            </a:pPr>
            <a:endParaRPr lang="en-US" sz="2800"/>
          </a:p>
          <a:p>
            <a:pPr>
              <a:lnSpc>
                <a:spcPct val="90000"/>
              </a:lnSpc>
            </a:pPr>
            <a:endParaRPr lang="en-US"/>
          </a:p>
          <a:p>
            <a:pPr>
              <a:lnSpc>
                <a:spcPct val="90000"/>
              </a:lnSpc>
            </a:pP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B54AD98-7FA4-42BA-9C59-1A0D1464F129}" type="slidenum">
              <a:rPr lang="en-US"/>
              <a:pPr/>
              <a:t>42</a:t>
            </a:fld>
            <a:endParaRPr lang="en-US"/>
          </a:p>
        </p:txBody>
      </p:sp>
      <p:sp>
        <p:nvSpPr>
          <p:cNvPr id="410626" name="Rectangle 2"/>
          <p:cNvSpPr>
            <a:spLocks noGrp="1" noChangeArrowheads="1"/>
          </p:cNvSpPr>
          <p:nvPr>
            <p:ph type="title"/>
          </p:nvPr>
        </p:nvSpPr>
        <p:spPr/>
        <p:txBody>
          <a:bodyPr/>
          <a:lstStyle/>
          <a:p>
            <a:r>
              <a:rPr lang="en-US"/>
              <a:t>Reporting Problems at NASA</a:t>
            </a:r>
          </a:p>
        </p:txBody>
      </p:sp>
      <p:sp>
        <p:nvSpPr>
          <p:cNvPr id="410627" name="Rectangle 3"/>
          <p:cNvSpPr>
            <a:spLocks noGrp="1" noChangeArrowheads="1"/>
          </p:cNvSpPr>
          <p:nvPr>
            <p:ph type="body" idx="1"/>
          </p:nvPr>
        </p:nvSpPr>
        <p:spPr/>
        <p:txBody>
          <a:bodyPr/>
          <a:lstStyle/>
          <a:p>
            <a:r>
              <a:rPr lang="en-US"/>
              <a:t>NASA mid-level managers did not inform upper-level managers of the engineers’ objection to the launch - DQ problem of completeness.</a:t>
            </a:r>
          </a:p>
          <a:p>
            <a:endParaRPr lang="en-US"/>
          </a:p>
          <a:p>
            <a:r>
              <a:rPr lang="en-US"/>
              <a:t>Data to analyze temperature impact on O-rings was available, but used incorrectly – DQ problem of completeness.</a:t>
            </a:r>
          </a:p>
          <a:p>
            <a:endParaRPr lang="en-US"/>
          </a:p>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5DDCEA1-1778-4836-8B1F-D43435972948}" type="slidenum">
              <a:rPr lang="en-US"/>
              <a:pPr/>
              <a:t>43</a:t>
            </a:fld>
            <a:endParaRPr lang="en-US"/>
          </a:p>
        </p:txBody>
      </p:sp>
      <p:sp>
        <p:nvSpPr>
          <p:cNvPr id="411650" name="Rectangle 2"/>
          <p:cNvSpPr>
            <a:spLocks noGrp="1" noChangeArrowheads="1"/>
          </p:cNvSpPr>
          <p:nvPr>
            <p:ph type="title"/>
          </p:nvPr>
        </p:nvSpPr>
        <p:spPr/>
        <p:txBody>
          <a:bodyPr/>
          <a:lstStyle/>
          <a:p>
            <a:r>
              <a:rPr lang="en-US"/>
              <a:t>Reporting Problems at NASA</a:t>
            </a:r>
          </a:p>
        </p:txBody>
      </p:sp>
      <p:sp>
        <p:nvSpPr>
          <p:cNvPr id="411651" name="Rectangle 3"/>
          <p:cNvSpPr>
            <a:spLocks noGrp="1" noChangeArrowheads="1"/>
          </p:cNvSpPr>
          <p:nvPr>
            <p:ph type="body" idx="1"/>
          </p:nvPr>
        </p:nvSpPr>
        <p:spPr/>
        <p:txBody>
          <a:bodyPr/>
          <a:lstStyle/>
          <a:p>
            <a:r>
              <a:rPr lang="en-US"/>
              <a:t>Consequences of information overload (DQ problem of quantity) included:</a:t>
            </a:r>
          </a:p>
          <a:p>
            <a:pPr lvl="1"/>
            <a:r>
              <a:rPr lang="en-US"/>
              <a:t>Difficulty in finding relevant data – DQ problem of relevancy</a:t>
            </a:r>
          </a:p>
          <a:p>
            <a:pPr lvl="1"/>
            <a:r>
              <a:rPr lang="en-US"/>
              <a:t>A decrease in innovation in decision making</a:t>
            </a:r>
          </a:p>
          <a:p>
            <a:pPr lvl="1"/>
            <a:r>
              <a:rPr lang="en-US"/>
              <a:t>Inability to verify data – DQ problem of accuracy</a:t>
            </a:r>
          </a:p>
          <a:p>
            <a:pPr lvl="1"/>
            <a:r>
              <a:rPr lang="en-US"/>
              <a:t>Inability to determine data completeness – DQ problem of completeness.</a:t>
            </a:r>
          </a:p>
          <a:p>
            <a:pPr lvl="1"/>
            <a:endParaRPr lang="en-US"/>
          </a:p>
          <a:p>
            <a:pPr lvl="1"/>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FC24458-9F71-49F2-BB44-2D3B659B76E7}" type="slidenum">
              <a:rPr lang="en-US"/>
              <a:pPr/>
              <a:t>44</a:t>
            </a:fld>
            <a:endParaRPr lang="en-US"/>
          </a:p>
        </p:txBody>
      </p:sp>
      <p:sp>
        <p:nvSpPr>
          <p:cNvPr id="412674" name="Rectangle 2"/>
          <p:cNvSpPr>
            <a:spLocks noGrp="1" noChangeArrowheads="1"/>
          </p:cNvSpPr>
          <p:nvPr>
            <p:ph type="title"/>
          </p:nvPr>
        </p:nvSpPr>
        <p:spPr>
          <a:xfrm>
            <a:off x="381000" y="152400"/>
            <a:ext cx="8229600" cy="1384300"/>
          </a:xfrm>
        </p:spPr>
        <p:txBody>
          <a:bodyPr/>
          <a:lstStyle/>
          <a:p>
            <a:pPr algn="ctr"/>
            <a:r>
              <a:rPr lang="en-US"/>
              <a:t>U.S.S. </a:t>
            </a:r>
            <a:r>
              <a:rPr lang="en-US" i="1"/>
              <a:t>Vincennes</a:t>
            </a:r>
          </a:p>
        </p:txBody>
      </p:sp>
      <p:sp>
        <p:nvSpPr>
          <p:cNvPr id="412675" name="Rectangle 3"/>
          <p:cNvSpPr>
            <a:spLocks noGrp="1" noChangeArrowheads="1"/>
          </p:cNvSpPr>
          <p:nvPr>
            <p:ph type="body" idx="1"/>
          </p:nvPr>
        </p:nvSpPr>
        <p:spPr>
          <a:xfrm>
            <a:off x="457200" y="1676400"/>
            <a:ext cx="8229600" cy="4572000"/>
          </a:xfrm>
        </p:spPr>
        <p:txBody>
          <a:bodyPr/>
          <a:lstStyle/>
          <a:p>
            <a:pPr>
              <a:lnSpc>
                <a:spcPct val="90000"/>
              </a:lnSpc>
            </a:pPr>
            <a:r>
              <a:rPr lang="en-US" sz="2800"/>
              <a:t>U.S.S. </a:t>
            </a:r>
            <a:r>
              <a:rPr lang="en-US" sz="2800" i="1"/>
              <a:t>Vincennes</a:t>
            </a:r>
            <a:r>
              <a:rPr lang="en-US" sz="2800"/>
              <a:t> – Navy cruiser equipped with state of the art technology.</a:t>
            </a:r>
          </a:p>
          <a:p>
            <a:pPr>
              <a:lnSpc>
                <a:spcPct val="90000"/>
              </a:lnSpc>
            </a:pPr>
            <a:endParaRPr lang="en-US" sz="2800"/>
          </a:p>
          <a:p>
            <a:pPr>
              <a:lnSpc>
                <a:spcPct val="90000"/>
              </a:lnSpc>
            </a:pPr>
            <a:r>
              <a:rPr lang="en-US" sz="2800"/>
              <a:t>Destroyed Iran Flight 655, a civilian aircraft, on July 3, 1988 because it erroneously believed it to be a hostile aircraft in attack mode.</a:t>
            </a:r>
          </a:p>
          <a:p>
            <a:pPr>
              <a:lnSpc>
                <a:spcPct val="90000"/>
              </a:lnSpc>
            </a:pPr>
            <a:endParaRPr lang="en-US" sz="2800"/>
          </a:p>
          <a:p>
            <a:pPr>
              <a:lnSpc>
                <a:spcPct val="90000"/>
              </a:lnSpc>
            </a:pPr>
            <a:r>
              <a:rPr lang="en-US" sz="2800"/>
              <a:t>Most important problem – reuse of entity identifiers caused incorrect identification of Flight 655.</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Introduction to Information Quality</a:t>
            </a:r>
          </a:p>
          <a:p>
            <a:endParaRPr lang="en-US"/>
          </a:p>
        </p:txBody>
      </p:sp>
      <p:sp>
        <p:nvSpPr>
          <p:cNvPr id="8195" name="Rectangle 2"/>
          <p:cNvSpPr>
            <a:spLocks noGrp="1" noChangeArrowheads="1"/>
          </p:cNvSpPr>
          <p:nvPr>
            <p:ph type="title"/>
          </p:nvPr>
        </p:nvSpPr>
        <p:spPr/>
        <p:txBody>
          <a:bodyPr/>
          <a:lstStyle/>
          <a:p>
            <a:pPr eaLnBrk="1" hangingPunct="1"/>
            <a:br>
              <a:rPr lang="en-US" sz="3600"/>
            </a:br>
            <a:r>
              <a:rPr lang="en-US"/>
              <a:t>Poor-quality Data Complaints</a:t>
            </a:r>
          </a:p>
        </p:txBody>
      </p:sp>
      <p:sp>
        <p:nvSpPr>
          <p:cNvPr id="8196" name="Rectangle 3"/>
          <p:cNvSpPr>
            <a:spLocks noGrp="1" noChangeArrowheads="1"/>
          </p:cNvSpPr>
          <p:nvPr>
            <p:ph type="body" idx="1"/>
          </p:nvPr>
        </p:nvSpPr>
        <p:spPr/>
        <p:txBody>
          <a:bodyPr/>
          <a:lstStyle/>
          <a:p>
            <a:pPr eaLnBrk="1" hangingPunct="1"/>
            <a:r>
              <a:rPr lang="en-US"/>
              <a:t>Despite techniques and processes to assure quality, organizations are frequently dissatisfied with the quality of their information.</a:t>
            </a:r>
          </a:p>
          <a:p>
            <a:pPr eaLnBrk="1" hangingPunct="1"/>
            <a:endParaRPr lang="en-US"/>
          </a:p>
          <a:p>
            <a:pPr eaLnBrk="1" hangingPunct="1"/>
            <a:endParaRPr lang="en-US"/>
          </a:p>
        </p:txBody>
      </p:sp>
      <p:sp>
        <p:nvSpPr>
          <p:cNvPr id="8197" name="Slide Number Placeholder 4"/>
          <p:cNvSpPr>
            <a:spLocks noGrp="1"/>
          </p:cNvSpPr>
          <p:nvPr>
            <p:ph type="sldNum" sz="quarter" idx="11"/>
          </p:nvPr>
        </p:nvSpPr>
        <p:spPr>
          <a:noFill/>
        </p:spPr>
        <p:txBody>
          <a:bodyPr/>
          <a:lstStyle/>
          <a:p>
            <a:fld id="{9F2C4055-25FB-48D5-BC1E-CDDD7A769126}"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Introduction to Information Quality</a:t>
            </a:r>
          </a:p>
          <a:p>
            <a:endParaRPr lang="en-US"/>
          </a:p>
        </p:txBody>
      </p:sp>
      <p:sp>
        <p:nvSpPr>
          <p:cNvPr id="9219" name="Rectangle 2"/>
          <p:cNvSpPr>
            <a:spLocks noGrp="1" noChangeArrowheads="1"/>
          </p:cNvSpPr>
          <p:nvPr>
            <p:ph type="title"/>
          </p:nvPr>
        </p:nvSpPr>
        <p:spPr/>
        <p:txBody>
          <a:bodyPr/>
          <a:lstStyle/>
          <a:p>
            <a:pPr eaLnBrk="1" hangingPunct="1"/>
            <a:r>
              <a:rPr lang="en-US" dirty="0"/>
              <a:t>Causes of Poor Quality</a:t>
            </a:r>
          </a:p>
        </p:txBody>
      </p:sp>
      <p:sp>
        <p:nvSpPr>
          <p:cNvPr id="9220" name="Rectangle 3"/>
          <p:cNvSpPr>
            <a:spLocks noGrp="1" noChangeArrowheads="1"/>
          </p:cNvSpPr>
          <p:nvPr>
            <p:ph type="body" idx="1"/>
          </p:nvPr>
        </p:nvSpPr>
        <p:spPr/>
        <p:txBody>
          <a:bodyPr/>
          <a:lstStyle/>
          <a:p>
            <a:pPr eaLnBrk="1" hangingPunct="1"/>
            <a:r>
              <a:rPr lang="en-US" dirty="0"/>
              <a:t>Quality assurance processes are frequently bypassed in an effort to save time.</a:t>
            </a:r>
          </a:p>
          <a:p>
            <a:pPr eaLnBrk="1" hangingPunct="1"/>
            <a:endParaRPr lang="en-US" dirty="0"/>
          </a:p>
          <a:p>
            <a:pPr eaLnBrk="1" hangingPunct="1"/>
            <a:r>
              <a:rPr lang="en-US" dirty="0"/>
              <a:t>Many of the processes are full of errors.</a:t>
            </a:r>
          </a:p>
          <a:p>
            <a:pPr eaLnBrk="1" hangingPunct="1"/>
            <a:endParaRPr lang="en-US" dirty="0"/>
          </a:p>
          <a:p>
            <a:pPr eaLnBrk="1" hangingPunct="1"/>
            <a:r>
              <a:rPr lang="en-US" dirty="0"/>
              <a:t>Size and complexity of modern systems.</a:t>
            </a:r>
          </a:p>
          <a:p>
            <a:pPr eaLnBrk="1" hangingPunct="1"/>
            <a:r>
              <a:rPr lang="en-US" dirty="0"/>
              <a:t>End-user computing (EUC).</a:t>
            </a:r>
          </a:p>
          <a:p>
            <a:pPr eaLnBrk="1" hangingPunct="1"/>
            <a:endParaRPr lang="en-US" dirty="0"/>
          </a:p>
          <a:p>
            <a:pPr eaLnBrk="1" hangingPunct="1"/>
            <a:endParaRPr lang="en-US" dirty="0"/>
          </a:p>
          <a:p>
            <a:pPr eaLnBrk="1" hangingPunct="1"/>
            <a:endParaRPr lang="en-US" dirty="0"/>
          </a:p>
          <a:p>
            <a:pPr eaLnBrk="1" hangingPunct="1"/>
            <a:endParaRPr lang="en-US" dirty="0"/>
          </a:p>
        </p:txBody>
      </p:sp>
      <p:sp>
        <p:nvSpPr>
          <p:cNvPr id="9221" name="Slide Number Placeholder 4"/>
          <p:cNvSpPr>
            <a:spLocks noGrp="1"/>
          </p:cNvSpPr>
          <p:nvPr>
            <p:ph type="sldNum" sz="quarter" idx="11"/>
          </p:nvPr>
        </p:nvSpPr>
        <p:spPr>
          <a:noFill/>
        </p:spPr>
        <p:txBody>
          <a:bodyPr/>
          <a:lstStyle/>
          <a:p>
            <a:fld id="{DC1355BF-AD19-430B-B9A9-F1B0D203F98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Introduction to Information Quality</a:t>
            </a:r>
          </a:p>
          <a:p>
            <a:endParaRPr lang="en-US"/>
          </a:p>
        </p:txBody>
      </p:sp>
      <p:sp>
        <p:nvSpPr>
          <p:cNvPr id="14339" name="Rectangle 2"/>
          <p:cNvSpPr>
            <a:spLocks noGrp="1" noChangeArrowheads="1"/>
          </p:cNvSpPr>
          <p:nvPr>
            <p:ph type="title"/>
          </p:nvPr>
        </p:nvSpPr>
        <p:spPr/>
        <p:txBody>
          <a:bodyPr/>
          <a:lstStyle/>
          <a:p>
            <a:pPr eaLnBrk="1" hangingPunct="1"/>
            <a:r>
              <a:rPr lang="en-US"/>
              <a:t>Impacts of Poor Data Quality</a:t>
            </a:r>
          </a:p>
        </p:txBody>
      </p:sp>
      <p:sp>
        <p:nvSpPr>
          <p:cNvPr id="14340" name="Rectangle 3"/>
          <p:cNvSpPr>
            <a:spLocks noGrp="1" noChangeArrowheads="1"/>
          </p:cNvSpPr>
          <p:nvPr>
            <p:ph type="body" idx="1"/>
          </p:nvPr>
        </p:nvSpPr>
        <p:spPr/>
        <p:txBody>
          <a:bodyPr/>
          <a:lstStyle/>
          <a:p>
            <a:pPr eaLnBrk="1" hangingPunct="1"/>
            <a:r>
              <a:rPr lang="en-US" dirty="0"/>
              <a:t>Data quality (DQ) is one of the most critical problems facing organizations today.</a:t>
            </a:r>
          </a:p>
          <a:p>
            <a:pPr eaLnBrk="1" hangingPunct="1"/>
            <a:r>
              <a:rPr lang="en-US" dirty="0"/>
              <a:t>Poor DQ Inhibits people at all levels in all types of organization from performing their jobs properly.</a:t>
            </a:r>
          </a:p>
          <a:p>
            <a:pPr eaLnBrk="1" hangingPunct="1"/>
            <a:r>
              <a:rPr lang="en-US" dirty="0"/>
              <a:t>As organizations become more dependent on IS, DQ becomes an even bigger issue.</a:t>
            </a:r>
          </a:p>
        </p:txBody>
      </p:sp>
      <p:sp>
        <p:nvSpPr>
          <p:cNvPr id="14341" name="Slide Number Placeholder 4"/>
          <p:cNvSpPr>
            <a:spLocks noGrp="1"/>
          </p:cNvSpPr>
          <p:nvPr>
            <p:ph type="sldNum" sz="quarter" idx="11"/>
          </p:nvPr>
        </p:nvSpPr>
        <p:spPr>
          <a:noFill/>
        </p:spPr>
        <p:txBody>
          <a:bodyPr/>
          <a:lstStyle/>
          <a:p>
            <a:fld id="{9D25461F-675F-4416-A93F-0595423E2688}"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Introduction to Information Quality</a:t>
            </a:r>
          </a:p>
          <a:p>
            <a:endParaRPr lang="en-US"/>
          </a:p>
        </p:txBody>
      </p:sp>
      <p:sp>
        <p:nvSpPr>
          <p:cNvPr id="16387" name="Rectangle 2"/>
          <p:cNvSpPr>
            <a:spLocks noGrp="1" noChangeArrowheads="1"/>
          </p:cNvSpPr>
          <p:nvPr>
            <p:ph type="title"/>
          </p:nvPr>
        </p:nvSpPr>
        <p:spPr/>
        <p:txBody>
          <a:bodyPr/>
          <a:lstStyle/>
          <a:p>
            <a:pPr eaLnBrk="1" hangingPunct="1"/>
            <a:r>
              <a:rPr lang="en-US"/>
              <a:t>Survey Results</a:t>
            </a:r>
          </a:p>
        </p:txBody>
      </p:sp>
      <p:sp>
        <p:nvSpPr>
          <p:cNvPr id="16388" name="Rectangle 3"/>
          <p:cNvSpPr>
            <a:spLocks noGrp="1" noChangeArrowheads="1"/>
          </p:cNvSpPr>
          <p:nvPr>
            <p:ph type="body" idx="1"/>
          </p:nvPr>
        </p:nvSpPr>
        <p:spPr>
          <a:xfrm>
            <a:off x="685800" y="1981200"/>
            <a:ext cx="7848600" cy="4495800"/>
          </a:xfrm>
        </p:spPr>
        <p:txBody>
          <a:bodyPr/>
          <a:lstStyle/>
          <a:p>
            <a:pPr eaLnBrk="1" hangingPunct="1"/>
            <a:r>
              <a:rPr lang="en-US" dirty="0"/>
              <a:t>70% of respondents reported their jobs had been interrupted at least once by poor-quality data.</a:t>
            </a:r>
          </a:p>
          <a:p>
            <a:pPr eaLnBrk="1" hangingPunct="1"/>
            <a:endParaRPr lang="en-US" dirty="0"/>
          </a:p>
          <a:p>
            <a:pPr eaLnBrk="1" hangingPunct="1"/>
            <a:r>
              <a:rPr lang="en-US" dirty="0"/>
              <a:t>32% experienced inaccurate data entry.</a:t>
            </a:r>
          </a:p>
          <a:p>
            <a:pPr eaLnBrk="1" hangingPunct="1"/>
            <a:r>
              <a:rPr lang="en-US" dirty="0"/>
              <a:t>25% reported incomplete data entry.</a:t>
            </a:r>
          </a:p>
          <a:p>
            <a:pPr eaLnBrk="1" hangingPunct="1">
              <a:buFontTx/>
              <a:buNone/>
            </a:pPr>
            <a:r>
              <a:rPr lang="en-US" dirty="0"/>
              <a:t>                           </a:t>
            </a:r>
          </a:p>
          <a:p>
            <a:pPr eaLnBrk="1" hangingPunct="1">
              <a:buFontTx/>
              <a:buNone/>
            </a:pPr>
            <a:r>
              <a:rPr lang="en-US" dirty="0"/>
              <a:t>                                  </a:t>
            </a:r>
          </a:p>
          <a:p>
            <a:pPr eaLnBrk="1" hangingPunct="1"/>
            <a:endParaRPr lang="en-US" dirty="0"/>
          </a:p>
        </p:txBody>
      </p:sp>
      <p:sp>
        <p:nvSpPr>
          <p:cNvPr id="16389" name="Slide Number Placeholder 4"/>
          <p:cNvSpPr>
            <a:spLocks noGrp="1"/>
          </p:cNvSpPr>
          <p:nvPr>
            <p:ph type="sldNum" sz="quarter" idx="11"/>
          </p:nvPr>
        </p:nvSpPr>
        <p:spPr>
          <a:noFill/>
        </p:spPr>
        <p:txBody>
          <a:bodyPr/>
          <a:lstStyle/>
          <a:p>
            <a:fld id="{8E875E9D-8F82-478D-A26A-314EF9DC316E}"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Introduction to Information Quality</a:t>
            </a:r>
          </a:p>
          <a:p>
            <a:endParaRPr lang="en-US"/>
          </a:p>
        </p:txBody>
      </p:sp>
      <p:sp>
        <p:nvSpPr>
          <p:cNvPr id="17411" name="Rectangle 2"/>
          <p:cNvSpPr>
            <a:spLocks noGrp="1" noChangeArrowheads="1"/>
          </p:cNvSpPr>
          <p:nvPr>
            <p:ph type="title"/>
          </p:nvPr>
        </p:nvSpPr>
        <p:spPr/>
        <p:txBody>
          <a:bodyPr/>
          <a:lstStyle/>
          <a:p>
            <a:pPr eaLnBrk="1" hangingPunct="1"/>
            <a:r>
              <a:rPr lang="en-US"/>
              <a:t>Survey Results (Continued)</a:t>
            </a:r>
          </a:p>
        </p:txBody>
      </p:sp>
      <p:sp>
        <p:nvSpPr>
          <p:cNvPr id="17412" name="Rectangle 3"/>
          <p:cNvSpPr>
            <a:spLocks noGrp="1" noChangeArrowheads="1"/>
          </p:cNvSpPr>
          <p:nvPr>
            <p:ph type="body" idx="1"/>
          </p:nvPr>
        </p:nvSpPr>
        <p:spPr/>
        <p:txBody>
          <a:bodyPr/>
          <a:lstStyle/>
          <a:p>
            <a:pPr eaLnBrk="1" hangingPunct="1"/>
            <a:r>
              <a:rPr lang="en-US" dirty="0"/>
              <a:t>69% described the overall quality of their data as unacceptable.</a:t>
            </a:r>
          </a:p>
          <a:p>
            <a:pPr eaLnBrk="1" hangingPunct="1"/>
            <a:endParaRPr lang="en-US" dirty="0"/>
          </a:p>
          <a:p>
            <a:pPr marL="0" indent="0" eaLnBrk="1" hangingPunct="1">
              <a:buNone/>
            </a:pPr>
            <a:endParaRPr lang="en-US" dirty="0"/>
          </a:p>
          <a:p>
            <a:pPr eaLnBrk="1" hangingPunct="1"/>
            <a:r>
              <a:rPr lang="en-US" dirty="0"/>
              <a:t>44% had no system in place to check the quality of their data.</a:t>
            </a:r>
          </a:p>
          <a:p>
            <a:pPr eaLnBrk="1" hangingPunct="1"/>
            <a:endParaRPr lang="en-US" dirty="0"/>
          </a:p>
          <a:p>
            <a:pPr algn="ctr" eaLnBrk="1" hangingPunct="1">
              <a:buFontTx/>
              <a:buNone/>
            </a:pPr>
            <a:r>
              <a:rPr lang="en-US" dirty="0"/>
              <a:t>   </a:t>
            </a:r>
          </a:p>
          <a:p>
            <a:pPr lvl="1" eaLnBrk="1" hangingPunct="1"/>
            <a:r>
              <a:rPr lang="en-US" dirty="0"/>
              <a:t>                                </a:t>
            </a:r>
            <a:r>
              <a:rPr lang="en-US" sz="2000" dirty="0"/>
              <a:t>47</a:t>
            </a:r>
          </a:p>
          <a:p>
            <a:pPr eaLnBrk="1" hangingPunct="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FB04693-727F-4A87-BB9B-3ED24016DC15}" type="slidenum">
              <a:rPr lang="en-US"/>
              <a:pPr/>
              <a:t>5</a:t>
            </a:fld>
            <a:endParaRPr lang="en-US"/>
          </a:p>
        </p:txBody>
      </p:sp>
      <p:sp>
        <p:nvSpPr>
          <p:cNvPr id="19458" name="Rectangle 2"/>
          <p:cNvSpPr>
            <a:spLocks noGrp="1" noChangeArrowheads="1"/>
          </p:cNvSpPr>
          <p:nvPr>
            <p:ph type="title"/>
          </p:nvPr>
        </p:nvSpPr>
        <p:spPr>
          <a:xfrm>
            <a:off x="457200" y="304800"/>
            <a:ext cx="8229600" cy="1139825"/>
          </a:xfrm>
        </p:spPr>
        <p:txBody>
          <a:bodyPr/>
          <a:lstStyle/>
          <a:p>
            <a:r>
              <a:rPr lang="en-US">
                <a:solidFill>
                  <a:schemeClr val="folHlink"/>
                </a:solidFill>
                <a:latin typeface="Times New Roman" pitchFamily="18" charset="0"/>
                <a:cs typeface="Times New Roman" pitchFamily="18" charset="0"/>
              </a:rPr>
              <a:t>Knowledge</a:t>
            </a:r>
          </a:p>
        </p:txBody>
      </p:sp>
      <p:sp>
        <p:nvSpPr>
          <p:cNvPr id="19459" name="Rectangle 3"/>
          <p:cNvSpPr>
            <a:spLocks noGrp="1" noChangeArrowheads="1"/>
          </p:cNvSpPr>
          <p:nvPr>
            <p:ph type="body" idx="1"/>
          </p:nvPr>
        </p:nvSpPr>
        <p:spPr>
          <a:xfrm>
            <a:off x="381000" y="1219200"/>
            <a:ext cx="8229600" cy="5029200"/>
          </a:xfrm>
        </p:spPr>
        <p:txBody>
          <a:bodyPr/>
          <a:lstStyle/>
          <a:p>
            <a:pPr>
              <a:buFont typeface="Wingdings" pitchFamily="2" charset="2"/>
              <a:buNone/>
            </a:pPr>
            <a:endParaRPr lang="en-US">
              <a:latin typeface="Times New Roman" pitchFamily="18" charset="0"/>
              <a:cs typeface="Times New Roman" pitchFamily="18" charset="0"/>
            </a:endParaRPr>
          </a:p>
          <a:p>
            <a:r>
              <a:rPr lang="en-US">
                <a:latin typeface="Times New Roman" pitchFamily="18" charset="0"/>
                <a:cs typeface="Times New Roman" pitchFamily="18" charset="0"/>
              </a:rPr>
              <a:t>Knowledge is information in context </a:t>
            </a:r>
          </a:p>
          <a:p>
            <a:endParaRPr lang="en-US">
              <a:latin typeface="Times New Roman" pitchFamily="18" charset="0"/>
              <a:cs typeface="Times New Roman" pitchFamily="18" charset="0"/>
            </a:endParaRPr>
          </a:p>
          <a:p>
            <a:r>
              <a:rPr lang="en-US">
                <a:latin typeface="Times New Roman" pitchFamily="18" charset="0"/>
                <a:cs typeface="Times New Roman" pitchFamily="18" charset="0"/>
              </a:rPr>
              <a:t>Knowledge means understanding the significance of the information</a:t>
            </a:r>
          </a:p>
          <a:p>
            <a:endParaRPr lang="en-US">
              <a:latin typeface="Times New Roman" pitchFamily="18" charset="0"/>
              <a:cs typeface="Times New Roman" pitchFamily="18" charset="0"/>
            </a:endParaRPr>
          </a:p>
          <a:p>
            <a:r>
              <a:rPr lang="en-US">
                <a:latin typeface="Times New Roman" pitchFamily="18" charset="0"/>
                <a:cs typeface="Times New Roman" pitchFamily="18" charset="0"/>
              </a:rPr>
              <a:t>Knowledge is the value added to information by the expert people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Introduction to Information Quality</a:t>
            </a:r>
          </a:p>
          <a:p>
            <a:endParaRPr lang="en-US"/>
          </a:p>
        </p:txBody>
      </p:sp>
      <p:sp>
        <p:nvSpPr>
          <p:cNvPr id="18435" name="Rectangle 2"/>
          <p:cNvSpPr>
            <a:spLocks noGrp="1" noChangeArrowheads="1"/>
          </p:cNvSpPr>
          <p:nvPr>
            <p:ph type="title"/>
          </p:nvPr>
        </p:nvSpPr>
        <p:spPr/>
        <p:txBody>
          <a:bodyPr/>
          <a:lstStyle/>
          <a:p>
            <a:pPr eaLnBrk="1" hangingPunct="1"/>
            <a:r>
              <a:rPr lang="en-US"/>
              <a:t>Nature of DQ Problems</a:t>
            </a:r>
            <a:br>
              <a:rPr lang="en-US" sz="3600"/>
            </a:br>
            <a:endParaRPr lang="en-US" sz="3600"/>
          </a:p>
        </p:txBody>
      </p:sp>
      <p:sp>
        <p:nvSpPr>
          <p:cNvPr id="18436" name="Rectangle 3"/>
          <p:cNvSpPr>
            <a:spLocks noGrp="1" noChangeArrowheads="1"/>
          </p:cNvSpPr>
          <p:nvPr>
            <p:ph type="body" idx="1"/>
          </p:nvPr>
        </p:nvSpPr>
        <p:spPr/>
        <p:txBody>
          <a:bodyPr/>
          <a:lstStyle/>
          <a:p>
            <a:pPr eaLnBrk="1" hangingPunct="1"/>
            <a:r>
              <a:rPr lang="en-US" dirty="0"/>
              <a:t>Due to the nature of the system, some incidents of DQ problems may be unavoidable.</a:t>
            </a:r>
          </a:p>
          <a:p>
            <a:pPr eaLnBrk="1" hangingPunct="1"/>
            <a:r>
              <a:rPr lang="en-US" dirty="0"/>
              <a:t>Human error is avoidable.</a:t>
            </a:r>
          </a:p>
          <a:p>
            <a:pPr eaLnBrk="1" hangingPunct="1"/>
            <a:r>
              <a:rPr lang="en-US" dirty="0"/>
              <a:t>In between these two extremes lie the not-so-obvious problems that lead to undetected problems that plague end users.</a:t>
            </a:r>
          </a:p>
        </p:txBody>
      </p:sp>
      <p:sp>
        <p:nvSpPr>
          <p:cNvPr id="18437" name="Slide Number Placeholder 4"/>
          <p:cNvSpPr>
            <a:spLocks noGrp="1"/>
          </p:cNvSpPr>
          <p:nvPr>
            <p:ph type="sldNum" sz="quarter" idx="11"/>
          </p:nvPr>
        </p:nvSpPr>
        <p:spPr>
          <a:noFill/>
        </p:spPr>
        <p:txBody>
          <a:bodyPr/>
          <a:lstStyle/>
          <a:p>
            <a:r>
              <a:rPr lang="en-US" dirty="0"/>
              <a:t>48</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Introduction to Information Quality</a:t>
            </a:r>
          </a:p>
          <a:p>
            <a:endParaRPr lang="en-US"/>
          </a:p>
        </p:txBody>
      </p:sp>
      <p:sp>
        <p:nvSpPr>
          <p:cNvPr id="19459" name="Rectangle 2"/>
          <p:cNvSpPr>
            <a:spLocks noGrp="1" noChangeArrowheads="1"/>
          </p:cNvSpPr>
          <p:nvPr>
            <p:ph type="title"/>
          </p:nvPr>
        </p:nvSpPr>
        <p:spPr/>
        <p:txBody>
          <a:bodyPr/>
          <a:lstStyle/>
          <a:p>
            <a:pPr eaLnBrk="1" hangingPunct="1"/>
            <a:r>
              <a:rPr lang="en-US"/>
              <a:t>Mandating Quality Information</a:t>
            </a:r>
          </a:p>
        </p:txBody>
      </p:sp>
      <p:sp>
        <p:nvSpPr>
          <p:cNvPr id="19460" name="Rectangle 3"/>
          <p:cNvSpPr>
            <a:spLocks noGrp="1" noChangeArrowheads="1"/>
          </p:cNvSpPr>
          <p:nvPr>
            <p:ph type="body" idx="1"/>
          </p:nvPr>
        </p:nvSpPr>
        <p:spPr/>
        <p:txBody>
          <a:bodyPr/>
          <a:lstStyle/>
          <a:p>
            <a:pPr eaLnBrk="1" hangingPunct="1"/>
            <a:r>
              <a:rPr lang="en-US" sz="2400" dirty="0"/>
              <a:t>Section 515 of the Treasury and General Government Appropriations Act of 2001 (PL 106-544, H. R. 5658) directs the Office of Management and Budget (OMB) to issue government-wide guidelines that “provide policy and procedural guidance to Federal agencies for ensuring and maximizing the quality, objectivity, utility and integrity of information (including statistical information) disseminated by Federal agencies.”</a:t>
            </a:r>
          </a:p>
          <a:p>
            <a:pPr eaLnBrk="1" hangingPunct="1"/>
            <a:endParaRPr lang="en-US" sz="2400" dirty="0"/>
          </a:p>
          <a:p>
            <a:pPr eaLnBrk="1" hangingPunct="1"/>
            <a:r>
              <a:rPr lang="en-US" sz="1800" dirty="0"/>
              <a:t>OMB, </a:t>
            </a:r>
            <a:r>
              <a:rPr lang="en-US" sz="1800" i="1" dirty="0"/>
              <a:t>Information and Quality Act</a:t>
            </a:r>
            <a:r>
              <a:rPr lang="en-US" sz="1800" dirty="0"/>
              <a:t>, in </a:t>
            </a:r>
            <a:r>
              <a:rPr lang="en-US" sz="1800" i="1" dirty="0"/>
              <a:t>Section 515</a:t>
            </a:r>
            <a:r>
              <a:rPr lang="en-US" sz="1800" dirty="0"/>
              <a:t>. 2001, Office of Management and Budget; The Executive Office of the President, 17.</a:t>
            </a:r>
          </a:p>
        </p:txBody>
      </p:sp>
      <p:sp>
        <p:nvSpPr>
          <p:cNvPr id="19461" name="Slide Number Placeholder 4"/>
          <p:cNvSpPr>
            <a:spLocks noGrp="1"/>
          </p:cNvSpPr>
          <p:nvPr>
            <p:ph type="sldNum" sz="quarter" idx="11"/>
          </p:nvPr>
        </p:nvSpPr>
        <p:spPr>
          <a:noFill/>
        </p:spPr>
        <p:txBody>
          <a:bodyPr/>
          <a:lstStyle/>
          <a:p>
            <a:fld id="{7E1D0432-DE80-4911-B849-28B0937BD172}"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5800" y="381000"/>
            <a:ext cx="7772400" cy="1143000"/>
          </a:xfrm>
        </p:spPr>
        <p:txBody>
          <a:bodyPr/>
          <a:lstStyle/>
          <a:p>
            <a:r>
              <a:rPr lang="en-US" dirty="0"/>
              <a:t>Information Warfare</a:t>
            </a:r>
          </a:p>
        </p:txBody>
      </p:sp>
      <p:sp>
        <p:nvSpPr>
          <p:cNvPr id="20483" name="Content Placeholder 2"/>
          <p:cNvSpPr>
            <a:spLocks noGrp="1"/>
          </p:cNvSpPr>
          <p:nvPr>
            <p:ph idx="1"/>
          </p:nvPr>
        </p:nvSpPr>
        <p:spPr>
          <a:xfrm>
            <a:off x="762000" y="1447800"/>
            <a:ext cx="7848600" cy="4495800"/>
          </a:xfrm>
        </p:spPr>
        <p:txBody>
          <a:bodyPr/>
          <a:lstStyle/>
          <a:p>
            <a:r>
              <a:rPr lang="en-US" sz="2800" dirty="0"/>
              <a:t>information warfare is the application of destructive force on a large scale against information assets and systems, against the computers and networks that support the four critical infrastructures:</a:t>
            </a:r>
          </a:p>
          <a:p>
            <a:r>
              <a:rPr lang="en-US" dirty="0"/>
              <a:t> the power grid, </a:t>
            </a:r>
          </a:p>
          <a:p>
            <a:r>
              <a:rPr lang="en-US" dirty="0"/>
              <a:t>communications, </a:t>
            </a:r>
          </a:p>
          <a:p>
            <a:r>
              <a:rPr lang="en-US" dirty="0"/>
              <a:t>financial, and</a:t>
            </a:r>
          </a:p>
          <a:p>
            <a:r>
              <a:rPr lang="en-US" dirty="0"/>
              <a:t> transportation. </a:t>
            </a:r>
          </a:p>
        </p:txBody>
      </p:sp>
      <p:sp>
        <p:nvSpPr>
          <p:cNvPr id="20484" name="Footer Placeholder 3"/>
          <p:cNvSpPr>
            <a:spLocks noGrp="1"/>
          </p:cNvSpPr>
          <p:nvPr>
            <p:ph type="ftr" sz="quarter" idx="10"/>
          </p:nvPr>
        </p:nvSpPr>
        <p:spPr>
          <a:noFill/>
        </p:spPr>
        <p:txBody>
          <a:bodyPr/>
          <a:lstStyle/>
          <a:p>
            <a:r>
              <a:rPr lang="en-US" dirty="0"/>
              <a:t>Introduction to Information Quality</a:t>
            </a:r>
          </a:p>
        </p:txBody>
      </p:sp>
      <p:sp>
        <p:nvSpPr>
          <p:cNvPr id="20485" name="Slide Number Placeholder 4"/>
          <p:cNvSpPr>
            <a:spLocks noGrp="1"/>
          </p:cNvSpPr>
          <p:nvPr>
            <p:ph type="sldNum" sz="quarter" idx="11"/>
          </p:nvPr>
        </p:nvSpPr>
        <p:spPr>
          <a:noFill/>
        </p:spPr>
        <p:txBody>
          <a:bodyPr/>
          <a:lstStyle/>
          <a:p>
            <a:fld id="{D536019A-7D64-4933-924B-CB53F7EE5BA8}"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Introduction to Information Quality</a:t>
            </a:r>
          </a:p>
          <a:p>
            <a:endParaRPr lang="en-US"/>
          </a:p>
        </p:txBody>
      </p:sp>
      <p:sp>
        <p:nvSpPr>
          <p:cNvPr id="28675" name="Rectangle 2"/>
          <p:cNvSpPr>
            <a:spLocks noGrp="1" noChangeArrowheads="1"/>
          </p:cNvSpPr>
          <p:nvPr>
            <p:ph type="title"/>
          </p:nvPr>
        </p:nvSpPr>
        <p:spPr>
          <a:xfrm>
            <a:off x="762000" y="304800"/>
            <a:ext cx="7772400" cy="1143000"/>
          </a:xfrm>
        </p:spPr>
        <p:txBody>
          <a:bodyPr/>
          <a:lstStyle/>
          <a:p>
            <a:pPr eaLnBrk="1" hangingPunct="1"/>
            <a:r>
              <a:rPr lang="en-US" dirty="0"/>
              <a:t>Healthcare and Medical Profession</a:t>
            </a:r>
          </a:p>
        </p:txBody>
      </p:sp>
      <p:sp>
        <p:nvSpPr>
          <p:cNvPr id="28676" name="Rectangle 3"/>
          <p:cNvSpPr>
            <a:spLocks noGrp="1" noChangeArrowheads="1"/>
          </p:cNvSpPr>
          <p:nvPr>
            <p:ph type="body" idx="1"/>
          </p:nvPr>
        </p:nvSpPr>
        <p:spPr>
          <a:xfrm>
            <a:off x="685800" y="1600200"/>
            <a:ext cx="7772400" cy="4114800"/>
          </a:xfrm>
        </p:spPr>
        <p:txBody>
          <a:bodyPr/>
          <a:lstStyle/>
          <a:p>
            <a:pPr eaLnBrk="1" hangingPunct="1"/>
            <a:r>
              <a:rPr lang="en-US" sz="2800" dirty="0"/>
              <a:t>From  the Institute of medicine:</a:t>
            </a:r>
          </a:p>
          <a:p>
            <a:pPr lvl="1" eaLnBrk="1" hangingPunct="1">
              <a:buFontTx/>
              <a:buNone/>
            </a:pPr>
            <a:r>
              <a:rPr lang="en-US" sz="2400" dirty="0"/>
              <a:t>	“In December 1999, the Institute of Medicine issued a report estimating that 44,000–98,000 Americans die each year from </a:t>
            </a:r>
            <a:r>
              <a:rPr lang="en-US" sz="2400" u="sng" dirty="0"/>
              <a:t>preventable medical errors </a:t>
            </a:r>
            <a:r>
              <a:rPr lang="en-US" sz="2400" dirty="0"/>
              <a:t>such as:</a:t>
            </a:r>
          </a:p>
          <a:p>
            <a:pPr lvl="1" eaLnBrk="1" hangingPunct="1">
              <a:buFont typeface="Wingdings" pitchFamily="2" charset="2"/>
              <a:buChar char="§"/>
            </a:pPr>
            <a:r>
              <a:rPr lang="en-US" sz="2400" dirty="0"/>
              <a:t> prescription mistakes,</a:t>
            </a:r>
          </a:p>
          <a:p>
            <a:pPr lvl="1" eaLnBrk="1" hangingPunct="1">
              <a:buFont typeface="Wingdings" pitchFamily="2" charset="2"/>
              <a:buChar char="§"/>
            </a:pPr>
            <a:r>
              <a:rPr lang="en-US" sz="2400" dirty="0"/>
              <a:t> mislabeled blood samples, and </a:t>
            </a:r>
          </a:p>
          <a:p>
            <a:pPr lvl="1" eaLnBrk="1" hangingPunct="1">
              <a:buFont typeface="Wingdings" pitchFamily="2" charset="2"/>
              <a:buChar char="§"/>
            </a:pPr>
            <a:r>
              <a:rPr lang="en-US" sz="2400" dirty="0"/>
              <a:t>illegible handwritten patient data on paper forms” </a:t>
            </a:r>
          </a:p>
          <a:p>
            <a:pPr lvl="1" eaLnBrk="1" hangingPunct="1">
              <a:buFont typeface="Wingdings" pitchFamily="2" charset="2"/>
              <a:buChar char="§"/>
            </a:pPr>
            <a:endParaRPr lang="en-US" sz="2400" dirty="0"/>
          </a:p>
          <a:p>
            <a:pPr lvl="1" eaLnBrk="1" hangingPunct="1">
              <a:buFontTx/>
              <a:buNone/>
            </a:pPr>
            <a:r>
              <a:rPr lang="en-US" sz="1800" dirty="0"/>
              <a:t>Pierce, E.M., </a:t>
            </a:r>
            <a:r>
              <a:rPr lang="en-US" sz="1800" i="1" dirty="0"/>
              <a:t>Introduction to Information Quality</a:t>
            </a:r>
            <a:r>
              <a:rPr lang="en-US" sz="1800" dirty="0"/>
              <a:t>, in </a:t>
            </a:r>
            <a:r>
              <a:rPr lang="en-US" sz="1800" i="1" dirty="0"/>
              <a:t>Information Quality</a:t>
            </a:r>
            <a:r>
              <a:rPr lang="en-US" sz="1800" dirty="0"/>
              <a:t>, R.Y. Wang, et al., Editors. 2005, M. E. Sharpe: Armonk, NY, 265.</a:t>
            </a:r>
          </a:p>
        </p:txBody>
      </p:sp>
      <p:sp>
        <p:nvSpPr>
          <p:cNvPr id="28677" name="Slide Number Placeholder 4"/>
          <p:cNvSpPr>
            <a:spLocks noGrp="1"/>
          </p:cNvSpPr>
          <p:nvPr>
            <p:ph type="sldNum" sz="quarter" idx="11"/>
          </p:nvPr>
        </p:nvSpPr>
        <p:spPr>
          <a:noFill/>
        </p:spPr>
        <p:txBody>
          <a:bodyPr/>
          <a:lstStyle/>
          <a:p>
            <a:fld id="{B1790643-AF8E-4532-9979-0703E62BB4F1}"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Introduction to Information Quality</a:t>
            </a:r>
          </a:p>
          <a:p>
            <a:endParaRPr lang="en-US"/>
          </a:p>
        </p:txBody>
      </p:sp>
      <p:sp>
        <p:nvSpPr>
          <p:cNvPr id="29699" name="Rectangle 2"/>
          <p:cNvSpPr>
            <a:spLocks noGrp="1" noChangeArrowheads="1"/>
          </p:cNvSpPr>
          <p:nvPr>
            <p:ph type="title"/>
          </p:nvPr>
        </p:nvSpPr>
        <p:spPr/>
        <p:txBody>
          <a:bodyPr/>
          <a:lstStyle/>
          <a:p>
            <a:pPr eaLnBrk="1" hangingPunct="1"/>
            <a:r>
              <a:rPr lang="en-US" sz="3600"/>
              <a:t>Healthcare and Medical Profession</a:t>
            </a:r>
            <a:br>
              <a:rPr lang="en-US" sz="3600"/>
            </a:br>
            <a:r>
              <a:rPr lang="en-US" sz="3600"/>
              <a:t>(Continued)</a:t>
            </a:r>
          </a:p>
        </p:txBody>
      </p:sp>
      <p:sp>
        <p:nvSpPr>
          <p:cNvPr id="29700" name="Rectangle 3"/>
          <p:cNvSpPr>
            <a:spLocks noGrp="1" noChangeArrowheads="1"/>
          </p:cNvSpPr>
          <p:nvPr>
            <p:ph type="body" idx="1"/>
          </p:nvPr>
        </p:nvSpPr>
        <p:spPr/>
        <p:txBody>
          <a:bodyPr/>
          <a:lstStyle/>
          <a:p>
            <a:pPr marL="533400" indent="-533400" eaLnBrk="1" hangingPunct="1"/>
            <a:r>
              <a:rPr lang="en-US" dirty="0"/>
              <a:t>A recent survey indicates the areas impacted by the misreporting of patient data.(33), pp.86-87.2003.</a:t>
            </a:r>
          </a:p>
          <a:p>
            <a:pPr marL="914400" lvl="1" indent="-457200" eaLnBrk="1" hangingPunct="1">
              <a:buFontTx/>
              <a:buChar char="•"/>
            </a:pPr>
            <a:r>
              <a:rPr lang="en-US" dirty="0"/>
              <a:t>Over-reimbursement: errors caused over-reimbursement of billing claims in about 5% of records (no amount). </a:t>
            </a:r>
          </a:p>
          <a:p>
            <a:pPr marL="914400" lvl="1" indent="-457200" eaLnBrk="1" hangingPunct="1">
              <a:buFontTx/>
              <a:buChar char="•"/>
            </a:pPr>
            <a:r>
              <a:rPr lang="en-US" dirty="0"/>
              <a:t>Under-reimbursement: errors resulted in under-reimbursement in 16.8% of claims.</a:t>
            </a:r>
          </a:p>
        </p:txBody>
      </p:sp>
      <p:sp>
        <p:nvSpPr>
          <p:cNvPr id="29701" name="Slide Number Placeholder 4"/>
          <p:cNvSpPr>
            <a:spLocks noGrp="1"/>
          </p:cNvSpPr>
          <p:nvPr>
            <p:ph type="sldNum" sz="quarter" idx="11"/>
          </p:nvPr>
        </p:nvSpPr>
        <p:spPr>
          <a:noFill/>
        </p:spPr>
        <p:txBody>
          <a:bodyPr/>
          <a:lstStyle/>
          <a:p>
            <a:fld id="{D4A1B979-4D45-4B8C-992D-8F77B0823327}"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2"/>
          <p:cNvSpPr>
            <a:spLocks noGrp="1"/>
          </p:cNvSpPr>
          <p:nvPr>
            <p:ph type="ftr" sz="quarter" idx="10"/>
          </p:nvPr>
        </p:nvSpPr>
        <p:spPr>
          <a:noFill/>
        </p:spPr>
        <p:txBody>
          <a:bodyPr/>
          <a:lstStyle/>
          <a:p>
            <a:r>
              <a:rPr lang="en-US"/>
              <a:t>Introduction to Information Quality</a:t>
            </a:r>
          </a:p>
          <a:p>
            <a:endParaRPr lang="en-US"/>
          </a:p>
        </p:txBody>
      </p:sp>
      <p:sp>
        <p:nvSpPr>
          <p:cNvPr id="30723" name="Rectangle 2"/>
          <p:cNvSpPr>
            <a:spLocks noGrp="1" noChangeArrowheads="1"/>
          </p:cNvSpPr>
          <p:nvPr>
            <p:ph type="title"/>
          </p:nvPr>
        </p:nvSpPr>
        <p:spPr>
          <a:xfrm>
            <a:off x="685800" y="381000"/>
            <a:ext cx="7772400" cy="1143000"/>
          </a:xfrm>
        </p:spPr>
        <p:txBody>
          <a:bodyPr/>
          <a:lstStyle/>
          <a:p>
            <a:pPr eaLnBrk="1" hangingPunct="1"/>
            <a:r>
              <a:rPr lang="en-US" sz="3600" dirty="0"/>
              <a:t>Healthcare and Medical Profession</a:t>
            </a:r>
            <a:br>
              <a:rPr lang="en-US" sz="3600" dirty="0"/>
            </a:br>
            <a:r>
              <a:rPr lang="en-US" sz="3600" dirty="0"/>
              <a:t>(Continued)</a:t>
            </a:r>
          </a:p>
        </p:txBody>
      </p:sp>
      <p:sp>
        <p:nvSpPr>
          <p:cNvPr id="30724" name="Rectangle 3"/>
          <p:cNvSpPr>
            <a:spLocks noGrp="1" noChangeArrowheads="1"/>
          </p:cNvSpPr>
          <p:nvPr>
            <p:ph type="body" idx="4294967295"/>
          </p:nvPr>
        </p:nvSpPr>
        <p:spPr>
          <a:xfrm>
            <a:off x="0" y="1600200"/>
            <a:ext cx="8229600" cy="4297363"/>
          </a:xfrm>
        </p:spPr>
        <p:txBody>
          <a:bodyPr/>
          <a:lstStyle/>
          <a:p>
            <a:pPr marL="914400" lvl="1" indent="-457200" eaLnBrk="1" hangingPunct="1">
              <a:lnSpc>
                <a:spcPct val="90000"/>
              </a:lnSpc>
              <a:buFontTx/>
              <a:buChar char="•"/>
            </a:pPr>
            <a:r>
              <a:rPr lang="en-US" sz="2400" dirty="0"/>
              <a:t>Billing recoding: 14% of managers reported that data classification codes are changed by their billing departments. The data classification codes reflect things like principle diagnosis, and changes make it difficult to reconcile doctors' reports with billing reports. This contributes to the confounding of medical data reporting. “Data is often changed by health care billing departments, often to the financial advantage of organizations” .(33), pp.86-87. </a:t>
            </a:r>
          </a:p>
          <a:p>
            <a:pPr marL="914400" lvl="1" indent="-457200" eaLnBrk="1" hangingPunct="1">
              <a:lnSpc>
                <a:spcPct val="90000"/>
              </a:lnSpc>
              <a:buFontTx/>
              <a:buChar char="•"/>
            </a:pPr>
            <a:endParaRPr lang="en-US" dirty="0"/>
          </a:p>
          <a:p>
            <a:pPr marL="914400" lvl="1" indent="-457200" eaLnBrk="1" hangingPunct="1">
              <a:lnSpc>
                <a:spcPct val="90000"/>
              </a:lnSpc>
              <a:buFontTx/>
              <a:buChar char="•"/>
            </a:pPr>
            <a:r>
              <a:rPr lang="en-US" sz="1800" dirty="0"/>
              <a:t>33. </a:t>
            </a:r>
            <a:r>
              <a:rPr lang="en-US" sz="1800" dirty="0" err="1"/>
              <a:t>Lorence</a:t>
            </a:r>
            <a:r>
              <a:rPr lang="en-US" sz="1800" dirty="0"/>
              <a:t>, D.P., </a:t>
            </a:r>
            <a:r>
              <a:rPr lang="en-US" sz="1800" i="1" dirty="0"/>
              <a:t>The Perils of Data Misreporting.</a:t>
            </a:r>
            <a:r>
              <a:rPr lang="en-US" sz="1800" dirty="0"/>
              <a:t> Communications of the ACM, 2003: 46(11), 85–89.</a:t>
            </a:r>
          </a:p>
        </p:txBody>
      </p:sp>
      <p:sp>
        <p:nvSpPr>
          <p:cNvPr id="30725" name="Slide Number Placeholder 4"/>
          <p:cNvSpPr>
            <a:spLocks noGrp="1"/>
          </p:cNvSpPr>
          <p:nvPr>
            <p:ph type="sldNum" sz="quarter" idx="11"/>
          </p:nvPr>
        </p:nvSpPr>
        <p:spPr>
          <a:noFill/>
        </p:spPr>
        <p:txBody>
          <a:bodyPr/>
          <a:lstStyle/>
          <a:p>
            <a:fld id="{983B70FF-99EB-42D2-BAAA-16CD6AB43D19}" type="slidenum">
              <a:rPr lang="en-US" smtClean="0"/>
              <a:pPr/>
              <a:t>55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FAC912F-DE9B-4943-BD8C-FE92D232C6CD}" type="slidenum">
              <a:rPr lang="en-US"/>
              <a:pPr/>
              <a:t>6</a:t>
            </a:fld>
            <a:endParaRPr lang="en-US"/>
          </a:p>
        </p:txBody>
      </p:sp>
      <p:sp>
        <p:nvSpPr>
          <p:cNvPr id="41986" name="Rectangle 2"/>
          <p:cNvSpPr>
            <a:spLocks noGrp="1" noChangeArrowheads="1"/>
          </p:cNvSpPr>
          <p:nvPr>
            <p:ph type="title"/>
          </p:nvPr>
        </p:nvSpPr>
        <p:spPr/>
        <p:txBody>
          <a:bodyPr/>
          <a:lstStyle/>
          <a:p>
            <a:r>
              <a:rPr lang="en-US">
                <a:solidFill>
                  <a:schemeClr val="folHlink"/>
                </a:solidFill>
                <a:latin typeface="Times New Roman" pitchFamily="18" charset="0"/>
                <a:cs typeface="Times New Roman" pitchFamily="18" charset="0"/>
              </a:rPr>
              <a:t>Knowledge (cont.)</a:t>
            </a:r>
          </a:p>
        </p:txBody>
      </p:sp>
      <p:sp>
        <p:nvSpPr>
          <p:cNvPr id="41987" name="Rectangle 3"/>
          <p:cNvSpPr>
            <a:spLocks noGrp="1" noChangeArrowheads="1"/>
          </p:cNvSpPr>
          <p:nvPr>
            <p:ph type="body" idx="1"/>
          </p:nvPr>
        </p:nvSpPr>
        <p:spPr/>
        <p:txBody>
          <a:bodyPr/>
          <a:lstStyle/>
          <a:p>
            <a:r>
              <a:rPr lang="en-US">
                <a:latin typeface="Times New Roman" pitchFamily="18" charset="0"/>
                <a:cs typeface="Times New Roman" pitchFamily="18" charset="0"/>
              </a:rPr>
              <a:t>Knowledge is applied information </a:t>
            </a:r>
          </a:p>
          <a:p>
            <a:endParaRPr lang="en-US">
              <a:latin typeface="Times New Roman" pitchFamily="18" charset="0"/>
              <a:cs typeface="Times New Roman" pitchFamily="18" charset="0"/>
            </a:endParaRPr>
          </a:p>
          <a:p>
            <a:r>
              <a:rPr lang="en-US">
                <a:latin typeface="Times New Roman" pitchFamily="18" charset="0"/>
                <a:cs typeface="Times New Roman" pitchFamily="18" charset="0"/>
              </a:rPr>
              <a:t>Knowledge =f (people + information +   </a:t>
            </a:r>
          </a:p>
          <a:p>
            <a:pPr>
              <a:buFont typeface="Wingdings" pitchFamily="2" charset="2"/>
              <a:buNone/>
            </a:pPr>
            <a:r>
              <a:rPr lang="en-US">
                <a:latin typeface="Times New Roman" pitchFamily="18" charset="0"/>
                <a:cs typeface="Times New Roman" pitchFamily="18" charset="0"/>
              </a:rPr>
              <a:t>                              significance)</a:t>
            </a:r>
          </a:p>
          <a:p>
            <a:endParaRPr lang="en-US">
              <a:latin typeface="Times New Roman" pitchFamily="18" charset="0"/>
              <a:cs typeface="Times New Roman" pitchFamily="18" charset="0"/>
            </a:endParaRPr>
          </a:p>
          <a:p>
            <a:r>
              <a:rPr lang="en-US">
                <a:latin typeface="Times New Roman" pitchFamily="18" charset="0"/>
                <a:cs typeface="Times New Roman" pitchFamily="18" charset="0"/>
              </a:rPr>
              <a:t>Knowledge has value only when acted on</a:t>
            </a: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7A207C7-FD6E-4724-A899-A2042AD0D6DE}" type="slidenum">
              <a:rPr lang="en-US"/>
              <a:pPr/>
              <a:t>7</a:t>
            </a:fld>
            <a:endParaRPr lang="en-US"/>
          </a:p>
        </p:txBody>
      </p:sp>
      <p:sp>
        <p:nvSpPr>
          <p:cNvPr id="20482" name="Rectangle 2"/>
          <p:cNvSpPr>
            <a:spLocks noGrp="1" noChangeArrowheads="1"/>
          </p:cNvSpPr>
          <p:nvPr>
            <p:ph type="title"/>
          </p:nvPr>
        </p:nvSpPr>
        <p:spPr/>
        <p:txBody>
          <a:bodyPr/>
          <a:lstStyle/>
          <a:p>
            <a:r>
              <a:rPr lang="en-US">
                <a:solidFill>
                  <a:schemeClr val="folHlink"/>
                </a:solidFill>
                <a:latin typeface="Times New Roman" pitchFamily="18" charset="0"/>
                <a:cs typeface="Times New Roman" pitchFamily="18" charset="0"/>
              </a:rPr>
              <a:t>Wisdom</a:t>
            </a:r>
          </a:p>
        </p:txBody>
      </p:sp>
      <p:sp>
        <p:nvSpPr>
          <p:cNvPr id="20483" name="Rectangle 3"/>
          <p:cNvSpPr>
            <a:spLocks noGrp="1" noChangeArrowheads="1"/>
          </p:cNvSpPr>
          <p:nvPr>
            <p:ph type="body" idx="1"/>
          </p:nvPr>
        </p:nvSpPr>
        <p:spPr>
          <a:xfrm>
            <a:off x="457200" y="1371600"/>
            <a:ext cx="8229600" cy="5029200"/>
          </a:xfrm>
        </p:spPr>
        <p:txBody>
          <a:bodyPr/>
          <a:lstStyle/>
          <a:p>
            <a:pPr>
              <a:lnSpc>
                <a:spcPct val="90000"/>
              </a:lnSpc>
            </a:pPr>
            <a:r>
              <a:rPr lang="en-US">
                <a:latin typeface="Times New Roman" pitchFamily="18" charset="0"/>
                <a:cs typeface="Times New Roman" pitchFamily="18" charset="0"/>
              </a:rPr>
              <a:t>The goal of any organization is to maximize the value of its resources to accomplish its mission.</a:t>
            </a:r>
          </a:p>
          <a:p>
            <a:pPr>
              <a:lnSpc>
                <a:spcPct val="90000"/>
              </a:lnSpc>
            </a:pPr>
            <a:endParaRPr lang="en-US">
              <a:latin typeface="Times New Roman" pitchFamily="18" charset="0"/>
              <a:cs typeface="Times New Roman" pitchFamily="18" charset="0"/>
            </a:endParaRPr>
          </a:p>
          <a:p>
            <a:pPr>
              <a:lnSpc>
                <a:spcPct val="90000"/>
              </a:lnSpc>
            </a:pPr>
            <a:r>
              <a:rPr lang="en-US">
                <a:latin typeface="Times New Roman" pitchFamily="18" charset="0"/>
                <a:cs typeface="Times New Roman" pitchFamily="18" charset="0"/>
              </a:rPr>
              <a:t>Wisdom is applied knowledge</a:t>
            </a:r>
          </a:p>
          <a:p>
            <a:pPr>
              <a:lnSpc>
                <a:spcPct val="90000"/>
              </a:lnSpc>
            </a:pPr>
            <a:endParaRPr lang="en-US">
              <a:latin typeface="Times New Roman" pitchFamily="18" charset="0"/>
              <a:cs typeface="Times New Roman" pitchFamily="18" charset="0"/>
            </a:endParaRPr>
          </a:p>
          <a:p>
            <a:pPr>
              <a:lnSpc>
                <a:spcPct val="90000"/>
              </a:lnSpc>
            </a:pPr>
            <a:endParaRPr lang="en-US">
              <a:latin typeface="Times New Roman" pitchFamily="18" charset="0"/>
              <a:cs typeface="Times New Roman" pitchFamily="18" charset="0"/>
            </a:endParaRPr>
          </a:p>
          <a:p>
            <a:pPr>
              <a:lnSpc>
                <a:spcPct val="90000"/>
              </a:lnSpc>
            </a:pPr>
            <a:endParaRPr lang="en-US">
              <a:latin typeface="Times New Roman" pitchFamily="18" charset="0"/>
              <a:cs typeface="Times New Roman" pitchFamily="18" charset="0"/>
            </a:endParaRPr>
          </a:p>
          <a:p>
            <a:pPr>
              <a:lnSpc>
                <a:spcPct val="90000"/>
              </a:lnSpc>
            </a:pPr>
            <a:r>
              <a:rPr lang="en-US">
                <a:latin typeface="Times New Roman" pitchFamily="18" charset="0"/>
                <a:cs typeface="Times New Roman" pitchFamily="18" charset="0"/>
              </a:rPr>
              <a:t>Wisdom =f (people + knowledge + action)</a:t>
            </a:r>
          </a:p>
          <a:p>
            <a:pPr>
              <a:lnSpc>
                <a:spcPct val="90000"/>
              </a:lnSpc>
            </a:pPr>
            <a:endParaRPr lang="en-US">
              <a:latin typeface="Times New Roman" pitchFamily="18" charset="0"/>
              <a:cs typeface="Times New Roman" pitchFamily="18" charset="0"/>
            </a:endParaRPr>
          </a:p>
          <a:p>
            <a:pPr>
              <a:lnSpc>
                <a:spcPct val="90000"/>
              </a:lnSpc>
            </a:pPr>
            <a:endParaRPr lang="en-US">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7D3B57F-01F6-418F-95B7-42528DFC0B99}" type="slidenum">
              <a:rPr lang="en-US"/>
              <a:pPr/>
              <a:t>8</a:t>
            </a:fld>
            <a:endParaRPr lang="en-US"/>
          </a:p>
        </p:txBody>
      </p:sp>
      <p:sp>
        <p:nvSpPr>
          <p:cNvPr id="22530" name="Rectangle 2"/>
          <p:cNvSpPr>
            <a:spLocks noGrp="1" noChangeArrowheads="1"/>
          </p:cNvSpPr>
          <p:nvPr>
            <p:ph type="title"/>
          </p:nvPr>
        </p:nvSpPr>
        <p:spPr/>
        <p:txBody>
          <a:bodyPr/>
          <a:lstStyle/>
          <a:p>
            <a:r>
              <a:rPr lang="en-US">
                <a:solidFill>
                  <a:schemeClr val="folHlink"/>
                </a:solidFill>
                <a:latin typeface="Times New Roman" pitchFamily="18" charset="0"/>
                <a:cs typeface="Times New Roman" pitchFamily="18" charset="0"/>
              </a:rPr>
              <a:t>What is Information Quality ?</a:t>
            </a:r>
          </a:p>
        </p:txBody>
      </p:sp>
      <p:sp>
        <p:nvSpPr>
          <p:cNvPr id="22531" name="Rectangle 3"/>
          <p:cNvSpPr>
            <a:spLocks noGrp="1" noChangeArrowheads="1"/>
          </p:cNvSpPr>
          <p:nvPr>
            <p:ph type="body" idx="1"/>
          </p:nvPr>
        </p:nvSpPr>
        <p:spPr>
          <a:xfrm>
            <a:off x="457200" y="1600200"/>
            <a:ext cx="8229600" cy="4800600"/>
          </a:xfrm>
        </p:spPr>
        <p:txBody>
          <a:bodyPr/>
          <a:lstStyle/>
          <a:p>
            <a:pPr marL="609600" indent="-609600">
              <a:buFont typeface="Wingdings" pitchFamily="2" charset="2"/>
              <a:buNone/>
            </a:pPr>
            <a:r>
              <a:rPr lang="en-US" dirty="0">
                <a:latin typeface="Times New Roman" pitchFamily="18" charset="0"/>
                <a:cs typeface="Times New Roman" pitchFamily="18" charset="0"/>
              </a:rPr>
              <a:t>Two significant definitions :</a:t>
            </a:r>
          </a:p>
          <a:p>
            <a:pPr marL="0" indent="0">
              <a:buNone/>
            </a:pPr>
            <a:r>
              <a:rPr lang="en-US" b="1" dirty="0">
                <a:latin typeface="Times New Roman" pitchFamily="18" charset="0"/>
                <a:cs typeface="Times New Roman" pitchFamily="18" charset="0"/>
              </a:rPr>
              <a:t>1.  Inherent Information Quality:</a:t>
            </a:r>
            <a:r>
              <a:rPr lang="en-US" b="1" dirty="0">
                <a:solidFill>
                  <a:schemeClr val="folHlink"/>
                </a:solidFill>
                <a:latin typeface="Times New Roman" pitchFamily="18" charset="0"/>
                <a:cs typeface="Times New Roman" pitchFamily="18" charset="0"/>
              </a:rPr>
              <a:t> </a:t>
            </a:r>
          </a:p>
          <a:p>
            <a:pPr marL="609600" indent="-609600">
              <a:buFont typeface="Wingdings" pitchFamily="2" charset="2"/>
              <a:buNone/>
            </a:pPr>
            <a:r>
              <a:rPr lang="en-US" dirty="0">
                <a:solidFill>
                  <a:schemeClr val="folHlink"/>
                </a:solidFill>
                <a:latin typeface="Times New Roman" pitchFamily="18" charset="0"/>
                <a:cs typeface="Times New Roman" pitchFamily="18" charset="0"/>
              </a:rPr>
              <a:t>      </a:t>
            </a:r>
            <a:r>
              <a:rPr lang="en-US" dirty="0">
                <a:latin typeface="Times New Roman" pitchFamily="18" charset="0"/>
                <a:cs typeface="Times New Roman" pitchFamily="18" charset="0"/>
              </a:rPr>
              <a:t>data is correct</a:t>
            </a:r>
          </a:p>
          <a:p>
            <a:pPr marL="609600" indent="-609600">
              <a:buFont typeface="Wingdings" pitchFamily="2" charset="2"/>
              <a:buNone/>
            </a:pPr>
            <a:endParaRPr lang="en-US" dirty="0">
              <a:latin typeface="Times New Roman" pitchFamily="18" charset="0"/>
              <a:cs typeface="Times New Roman" pitchFamily="18" charset="0"/>
            </a:endParaRPr>
          </a:p>
          <a:p>
            <a:pPr marL="609600" indent="-609600">
              <a:buFont typeface="Wingdings" pitchFamily="2" charset="2"/>
              <a:buNone/>
            </a:pPr>
            <a:r>
              <a:rPr lang="en-US" dirty="0">
                <a:latin typeface="Times New Roman" pitchFamily="18" charset="0"/>
                <a:cs typeface="Times New Roman" pitchFamily="18" charset="0"/>
              </a:rPr>
              <a:t>2. </a:t>
            </a:r>
            <a:r>
              <a:rPr lang="en-US" b="1" dirty="0">
                <a:latin typeface="Times New Roman" pitchFamily="18" charset="0"/>
                <a:cs typeface="Times New Roman" pitchFamily="18" charset="0"/>
              </a:rPr>
              <a:t>Pragmatic Information Quality:</a:t>
            </a:r>
          </a:p>
          <a:p>
            <a:pPr marL="609600" indent="-609600">
              <a:buFont typeface="Wingdings" pitchFamily="2" charset="2"/>
              <a:buNone/>
            </a:pPr>
            <a:r>
              <a:rPr lang="en-US" dirty="0">
                <a:latin typeface="Times New Roman" pitchFamily="18" charset="0"/>
                <a:cs typeface="Times New Roman" pitchFamily="18" charset="0"/>
              </a:rPr>
              <a:t>Is the degree of customer satisfaction derived by the knowledge workers who use it to do their jobs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23C0553-EDB4-4767-8523-4221BC88C96A}" type="slidenum">
              <a:rPr lang="en-US"/>
              <a:pPr/>
              <a:t>9</a:t>
            </a:fld>
            <a:endParaRPr lang="en-US"/>
          </a:p>
        </p:txBody>
      </p:sp>
      <p:sp>
        <p:nvSpPr>
          <p:cNvPr id="24578" name="Rectangle 2"/>
          <p:cNvSpPr>
            <a:spLocks noGrp="1" noChangeArrowheads="1"/>
          </p:cNvSpPr>
          <p:nvPr>
            <p:ph type="title"/>
          </p:nvPr>
        </p:nvSpPr>
        <p:spPr/>
        <p:txBody>
          <a:bodyPr/>
          <a:lstStyle/>
          <a:p>
            <a:r>
              <a:rPr lang="en-US" b="1">
                <a:solidFill>
                  <a:schemeClr val="folHlink"/>
                </a:solidFill>
                <a:latin typeface="Times New Roman" pitchFamily="18" charset="0"/>
                <a:cs typeface="Times New Roman" pitchFamily="18" charset="0"/>
              </a:rPr>
              <a:t>Pragmatic Information Quality</a:t>
            </a:r>
          </a:p>
        </p:txBody>
      </p:sp>
      <p:sp>
        <p:nvSpPr>
          <p:cNvPr id="24580" name="Text Box 4"/>
          <p:cNvSpPr txBox="1">
            <a:spLocks noChangeArrowheads="1"/>
          </p:cNvSpPr>
          <p:nvPr/>
        </p:nvSpPr>
        <p:spPr bwMode="auto">
          <a:xfrm>
            <a:off x="228600" y="1458913"/>
            <a:ext cx="8534400" cy="5399087"/>
          </a:xfrm>
          <a:prstGeom prst="rect">
            <a:avLst/>
          </a:prstGeom>
          <a:noFill/>
          <a:ln w="9525">
            <a:noFill/>
            <a:miter lim="800000"/>
            <a:headEnd/>
            <a:tailEnd/>
          </a:ln>
          <a:effectLst/>
        </p:spPr>
        <p:txBody>
          <a:bodyPr>
            <a:spAutoFit/>
          </a:bodyPr>
          <a:lstStyle/>
          <a:p>
            <a:endParaRPr lang="en-US" sz="1200"/>
          </a:p>
          <a:p>
            <a:r>
              <a:rPr lang="en-US" sz="2800">
                <a:latin typeface="Times New Roman" pitchFamily="18" charset="0"/>
              </a:rPr>
              <a:t>Pragmatic information quality prevents people from:</a:t>
            </a:r>
          </a:p>
          <a:p>
            <a:endParaRPr lang="en-US" sz="2800">
              <a:latin typeface="Times New Roman" pitchFamily="18" charset="0"/>
            </a:endParaRPr>
          </a:p>
          <a:p>
            <a:pPr>
              <a:buFontTx/>
              <a:buChar char="•"/>
            </a:pPr>
            <a:r>
              <a:rPr lang="en-US" sz="2800">
                <a:latin typeface="Times New Roman" pitchFamily="18" charset="0"/>
              </a:rPr>
              <a:t> Performing work incorrectly or making a wrong decision</a:t>
            </a:r>
          </a:p>
          <a:p>
            <a:pPr>
              <a:buFontTx/>
              <a:buChar char="•"/>
            </a:pPr>
            <a:endParaRPr lang="en-US" sz="2800">
              <a:latin typeface="Times New Roman" pitchFamily="18" charset="0"/>
            </a:endParaRPr>
          </a:p>
          <a:p>
            <a:pPr>
              <a:buFontTx/>
              <a:buChar char="•"/>
            </a:pPr>
            <a:r>
              <a:rPr lang="en-US" sz="2800">
                <a:latin typeface="Times New Roman" pitchFamily="18" charset="0"/>
              </a:rPr>
              <a:t> Performing work over again because it was previously </a:t>
            </a:r>
          </a:p>
          <a:p>
            <a:r>
              <a:rPr lang="en-US" sz="2800">
                <a:latin typeface="Times New Roman" pitchFamily="18" charset="0"/>
              </a:rPr>
              <a:t>    performed incorrectly</a:t>
            </a:r>
          </a:p>
          <a:p>
            <a:endParaRPr lang="en-US" sz="2800">
              <a:latin typeface="Times New Roman" pitchFamily="18" charset="0"/>
            </a:endParaRPr>
          </a:p>
          <a:p>
            <a:pPr>
              <a:buFontTx/>
              <a:buChar char="•"/>
            </a:pPr>
            <a:r>
              <a:rPr lang="en-US" sz="2800">
                <a:latin typeface="Times New Roman" pitchFamily="18" charset="0"/>
              </a:rPr>
              <a:t> Recovering from the impact of making a wrong decision</a:t>
            </a:r>
          </a:p>
          <a:p>
            <a:pPr>
              <a:buFontTx/>
              <a:buChar char="•"/>
            </a:pPr>
            <a:endParaRPr lang="en-US" sz="2800">
              <a:latin typeface="Times New Roman" pitchFamily="18" charset="0"/>
            </a:endParaRPr>
          </a:p>
          <a:p>
            <a:pPr>
              <a:buFontTx/>
              <a:buChar char="•"/>
            </a:pPr>
            <a:r>
              <a:rPr lang="en-US" sz="2800">
                <a:latin typeface="Times New Roman" pitchFamily="18" charset="0"/>
              </a:rPr>
              <a:t> Taking unnecessary time to investigate the integrity of </a:t>
            </a:r>
          </a:p>
          <a:p>
            <a:r>
              <a:rPr lang="en-US" sz="2800">
                <a:latin typeface="Times New Roman" pitchFamily="18" charset="0"/>
              </a:rPr>
              <a:t>  the data before using it</a:t>
            </a:r>
          </a:p>
          <a:p>
            <a:r>
              <a:rPr lang="en-US" sz="2800">
                <a:latin typeface="Times New Roman" pitchFamily="18" charset="0"/>
              </a:rPr>
              <a:t>. </a:t>
            </a:r>
          </a:p>
        </p:txBody>
      </p:sp>
    </p:spTree>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884</TotalTime>
  <Words>2186</Words>
  <Application>Microsoft Office PowerPoint</Application>
  <PresentationFormat>On-screen Show (4:3)</PresentationFormat>
  <Paragraphs>473</Paragraphs>
  <Slides>55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宋体</vt:lpstr>
      <vt:lpstr>宋体</vt:lpstr>
      <vt:lpstr>AdvP5B4A</vt:lpstr>
      <vt:lpstr>Arial</vt:lpstr>
      <vt:lpstr>Tahoma</vt:lpstr>
      <vt:lpstr>Times New Roman</vt:lpstr>
      <vt:lpstr>Wingdings</vt:lpstr>
      <vt:lpstr>Soaring</vt:lpstr>
      <vt:lpstr> </vt:lpstr>
      <vt:lpstr>What Is Data?</vt:lpstr>
      <vt:lpstr>Information</vt:lpstr>
      <vt:lpstr>Information (cont.)</vt:lpstr>
      <vt:lpstr>Knowledge</vt:lpstr>
      <vt:lpstr>Knowledge (cont.)</vt:lpstr>
      <vt:lpstr>Wisdom</vt:lpstr>
      <vt:lpstr>What is Information Quality ?</vt:lpstr>
      <vt:lpstr>Pragmatic Information Quality</vt:lpstr>
      <vt:lpstr>Pragmatic Information Quality (cont.)</vt:lpstr>
      <vt:lpstr>Measurements</vt:lpstr>
      <vt:lpstr>Definitions</vt:lpstr>
      <vt:lpstr>Definitions of Quality</vt:lpstr>
      <vt:lpstr>What is Quality ?</vt:lpstr>
      <vt:lpstr>Information Quality Defined</vt:lpstr>
      <vt:lpstr>Data Quality Dimensions </vt:lpstr>
      <vt:lpstr>Data Quality Dimensions</vt:lpstr>
      <vt:lpstr>Data Quality Dimensions </vt:lpstr>
      <vt:lpstr>Data Quality Dimensions</vt:lpstr>
      <vt:lpstr>Data Quality Dimensions (cont.)</vt:lpstr>
      <vt:lpstr>PowerPoint Presentation</vt:lpstr>
      <vt:lpstr>Data Quality Dimensions - Definitions</vt:lpstr>
      <vt:lpstr>Data Quality Dimensions - Definitions</vt:lpstr>
      <vt:lpstr>Data Quality Dimensions - Definitions</vt:lpstr>
      <vt:lpstr>Data Quality Dimensions - Definitions</vt:lpstr>
      <vt:lpstr>Data Quality Dimensions - Definitions</vt:lpstr>
      <vt:lpstr>Data Quality Dimensions - Definitions</vt:lpstr>
      <vt:lpstr>Interactive Relationships of Dimensions</vt:lpstr>
      <vt:lpstr>Dimensions in Physical  Products?</vt:lpstr>
      <vt:lpstr>PowerPoint Presentation</vt:lpstr>
      <vt:lpstr>More Dimensions</vt:lpstr>
      <vt:lpstr>Conclusion</vt:lpstr>
      <vt:lpstr>NASA Space Shuttles Columbia</vt:lpstr>
      <vt:lpstr>Columbia (continued)</vt:lpstr>
      <vt:lpstr>Columbia (continued)</vt:lpstr>
      <vt:lpstr>Columbia (continued)</vt:lpstr>
      <vt:lpstr>NASA Space Shuttles Challenger</vt:lpstr>
      <vt:lpstr>Challenger (Continued)</vt:lpstr>
      <vt:lpstr>Challenger (Continued)</vt:lpstr>
      <vt:lpstr>Challenger (Continued)</vt:lpstr>
      <vt:lpstr>Database DQ Problems at NASA</vt:lpstr>
      <vt:lpstr>Reporting Problems at NASA</vt:lpstr>
      <vt:lpstr>Reporting Problems at NASA</vt:lpstr>
      <vt:lpstr>U.S.S. Vincennes</vt:lpstr>
      <vt:lpstr> Poor-quality Data Complaints</vt:lpstr>
      <vt:lpstr>Causes of Poor Quality</vt:lpstr>
      <vt:lpstr>Impacts of Poor Data Quality</vt:lpstr>
      <vt:lpstr>Survey Results</vt:lpstr>
      <vt:lpstr>Survey Results (Continued)</vt:lpstr>
      <vt:lpstr>Nature of DQ Problems </vt:lpstr>
      <vt:lpstr>Mandating Quality Information</vt:lpstr>
      <vt:lpstr>Information Warfare</vt:lpstr>
      <vt:lpstr>Healthcare and Medical Profession</vt:lpstr>
      <vt:lpstr>Healthcare and Medical Profession (Continued)</vt:lpstr>
      <vt:lpstr>Healthcare and Medical Profession (Continued)</vt:lpstr>
    </vt:vector>
  </TitlesOfParts>
  <Company>PKI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Reengineering Design is Radical; Reengineering Change is Not!</dc:title>
  <dc:creator>donna dufner</dc:creator>
  <cp:lastModifiedBy>lotfi</cp:lastModifiedBy>
  <cp:revision>56</cp:revision>
  <cp:lastPrinted>1601-01-01T00:00:00Z</cp:lastPrinted>
  <dcterms:created xsi:type="dcterms:W3CDTF">2002-04-03T21:23:35Z</dcterms:created>
  <dcterms:modified xsi:type="dcterms:W3CDTF">2017-08-29T05:43:57Z</dcterms:modified>
</cp:coreProperties>
</file>