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3E33-1D3B-40C6-9E90-52C13367E845}" type="datetimeFigureOut">
              <a:rPr lang="en-US" smtClean="0"/>
              <a:t>5/26/2022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498FCF-A64F-4BE5-A1D0-301FFFC40A6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3E33-1D3B-40C6-9E90-52C13367E845}" type="datetimeFigureOut">
              <a:rPr lang="en-US" smtClean="0"/>
              <a:t>5/26/2022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8FCF-A64F-4BE5-A1D0-301FFFC40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3E33-1D3B-40C6-9E90-52C13367E845}" type="datetimeFigureOut">
              <a:rPr lang="en-US" smtClean="0"/>
              <a:t>5/26/2022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8FCF-A64F-4BE5-A1D0-301FFFC40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A7E3E33-1D3B-40C6-9E90-52C13367E845}" type="datetimeFigureOut">
              <a:rPr lang="en-US" smtClean="0"/>
              <a:t>5/26/2022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7498FCF-A64F-4BE5-A1D0-301FFFC40A65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3E33-1D3B-40C6-9E90-52C13367E845}" type="datetimeFigureOut">
              <a:rPr lang="en-US" smtClean="0"/>
              <a:t>5/26/2022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8FCF-A64F-4BE5-A1D0-301FFFC40A65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3E33-1D3B-40C6-9E90-52C13367E845}" type="datetimeFigureOut">
              <a:rPr lang="en-US" smtClean="0"/>
              <a:t>5/26/2022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8FCF-A64F-4BE5-A1D0-301FFFC40A65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8FCF-A64F-4BE5-A1D0-301FFFC40A6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3E33-1D3B-40C6-9E90-52C13367E845}" type="datetimeFigureOut">
              <a:rPr lang="en-US" smtClean="0"/>
              <a:t>5/26/2022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3E33-1D3B-40C6-9E90-52C13367E845}" type="datetimeFigureOut">
              <a:rPr lang="en-US" smtClean="0"/>
              <a:t>5/26/2022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8FCF-A64F-4BE5-A1D0-301FFFC40A65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3E33-1D3B-40C6-9E90-52C13367E845}" type="datetimeFigureOut">
              <a:rPr lang="en-US" smtClean="0"/>
              <a:t>5/26/2022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8FCF-A64F-4BE5-A1D0-301FFFC40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A7E3E33-1D3B-40C6-9E90-52C13367E845}" type="datetimeFigureOut">
              <a:rPr lang="en-US" smtClean="0"/>
              <a:t>5/26/2022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498FCF-A64F-4BE5-A1D0-301FFFC40A6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3E33-1D3B-40C6-9E90-52C13367E845}" type="datetimeFigureOut">
              <a:rPr lang="en-US" smtClean="0"/>
              <a:t>5/26/2022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498FCF-A64F-4BE5-A1D0-301FFFC40A6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A7E3E33-1D3B-40C6-9E90-52C13367E845}" type="datetimeFigureOut">
              <a:rPr lang="en-US" smtClean="0"/>
              <a:t>5/26/2022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7498FCF-A64F-4BE5-A1D0-301FFFC40A6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643042" y="1785926"/>
          <a:ext cx="6786610" cy="392909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{125E5076-3810-47DD-B79F-674D7AD40C01}</a:tableStyleId>
              </a:tblPr>
              <a:tblGrid>
                <a:gridCol w="1986306"/>
                <a:gridCol w="4800304"/>
              </a:tblGrid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Primary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Keys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Create ,alter , drop,</a:t>
                      </a:r>
                      <a:r>
                        <a:rPr lang="en-IN" b="0" baseline="0" dirty="0" smtClean="0"/>
                        <a:t> enable and disable primary keys</a:t>
                      </a:r>
                      <a:endParaRPr lang="en-IN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Foreign Keys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Create, drop , enable and disable foreign keys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Unique Constraints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 , add and drop unique constraints</a:t>
                      </a:r>
                      <a:endParaRPr lang="en-IN" dirty="0"/>
                    </a:p>
                  </a:txBody>
                  <a:tcPr>
                    <a:lnT>
                      <a:noFill/>
                    </a:lnT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Check Constraints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 , alter , drop</a:t>
                      </a:r>
                      <a:r>
                        <a:rPr lang="en-IN" baseline="0" dirty="0" smtClean="0"/>
                        <a:t> , enable and disable check constraints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Indexes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 , rename and drop indexes</a:t>
                      </a:r>
                      <a:r>
                        <a:rPr lang="en-IN" baseline="0" dirty="0" smtClean="0"/>
                        <a:t> (Performance tuning)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20" y="285728"/>
            <a:ext cx="785818" cy="6286544"/>
          </a:xfrm>
        </p:spPr>
        <p:txBody>
          <a:bodyPr vert="vert270" anchor="ctr">
            <a:normAutofit/>
          </a:bodyPr>
          <a:lstStyle/>
          <a:p>
            <a:pPr algn="ctr"/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SQL SERVER </a:t>
            </a:r>
            <a:endParaRPr lang="en-IN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3042" y="785794"/>
            <a:ext cx="6643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KEYS, CONSTRAINTS &amp; INDEXES</a:t>
            </a:r>
            <a:endParaRPr lang="en-IN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20" y="285728"/>
            <a:ext cx="785818" cy="6286544"/>
          </a:xfrm>
        </p:spPr>
        <p:txBody>
          <a:bodyPr vert="vert270" anchor="ctr">
            <a:normAutofit/>
          </a:bodyPr>
          <a:lstStyle/>
          <a:p>
            <a:pPr algn="ctr"/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SQL SERVER </a:t>
            </a:r>
            <a:endParaRPr lang="en-IN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1714480" y="1428736"/>
          <a:ext cx="6786610" cy="3857652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{125E5076-3810-47DD-B79F-674D7AD40C01}</a:tableStyleId>
              </a:tblPr>
              <a:tblGrid>
                <a:gridCol w="1986306"/>
                <a:gridCol w="4800304"/>
              </a:tblGrid>
              <a:tr h="64294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Two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or more conditions to be met</a:t>
                      </a:r>
                      <a:endParaRPr kumimoji="0" lang="en-IN" b="0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Any one of the conditions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are met</a:t>
                      </a:r>
                      <a:endParaRPr kumimoji="0" lang="en-IN" b="0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 </a:t>
                      </a:r>
                      <a:r>
                        <a:rPr lang="en-IN" b="1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OR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Combine AND </a:t>
                      </a:r>
                      <a:r>
                        <a:rPr kumimoji="0" lang="en-IN" b="0" kern="1200" dirty="0" err="1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</a:t>
                      </a:r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OR conditions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LIKE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Use Wildcard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in a WHERE clause </a:t>
                      </a:r>
                      <a:endParaRPr kumimoji="0" lang="en-IN" b="0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Alternate to multiple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OR Conditions</a:t>
                      </a:r>
                      <a:endParaRPr kumimoji="0" lang="en-IN" b="0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Negate a condition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643042" y="785794"/>
            <a:ext cx="6643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CONDITIONS</a:t>
            </a:r>
            <a:endParaRPr lang="en-IN" sz="2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20" y="285728"/>
            <a:ext cx="785818" cy="6286544"/>
          </a:xfrm>
        </p:spPr>
        <p:txBody>
          <a:bodyPr vert="vert270" anchor="ctr">
            <a:normAutofit/>
          </a:bodyPr>
          <a:lstStyle/>
          <a:p>
            <a:pPr algn="ctr"/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SQL SERVER </a:t>
            </a:r>
            <a:endParaRPr lang="en-IN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1785918" y="1857364"/>
          <a:ext cx="6786610" cy="271464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{125E5076-3810-47DD-B79F-674D7AD40C01}</a:tableStyleId>
              </a:tblPr>
              <a:tblGrid>
                <a:gridCol w="1986306"/>
                <a:gridCol w="4800304"/>
              </a:tblGrid>
              <a:tr h="67866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NULL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Test for a NULL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Value</a:t>
                      </a:r>
                      <a:endParaRPr kumimoji="0" lang="en-IN" b="0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NOT NULL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Test for a NOT NULL Value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BETWEEN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Retrieve within a range (inclusive)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EXISTS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Condition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is met is </a:t>
                      </a:r>
                      <a:r>
                        <a:rPr kumimoji="0" lang="en-IN" b="0" kern="1200" baseline="0" dirty="0" err="1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subquery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returns at least one row</a:t>
                      </a:r>
                      <a:endParaRPr kumimoji="0" lang="en-IN" b="0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20" y="285728"/>
            <a:ext cx="785818" cy="6286544"/>
          </a:xfrm>
        </p:spPr>
        <p:txBody>
          <a:bodyPr vert="vert270" anchor="ctr">
            <a:normAutofit/>
          </a:bodyPr>
          <a:lstStyle/>
          <a:p>
            <a:pPr algn="ctr"/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SQL SERVER </a:t>
            </a:r>
            <a:endParaRPr lang="en-IN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1428728" y="1357298"/>
          <a:ext cx="7072362" cy="4750627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{125E5076-3810-47DD-B79F-674D7AD40C01}</a:tableStyleId>
              </a:tblPr>
              <a:tblGrid>
                <a:gridCol w="2069940"/>
                <a:gridCol w="5002422"/>
              </a:tblGrid>
              <a:tr h="67866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CREATE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TABLE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Create a Table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SELECT INTO 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Create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 table from another table’s definition and data</a:t>
                      </a:r>
                      <a:endParaRPr kumimoji="0" lang="en-IN" b="0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ALTER TABLE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Add, Modify or delete columns in a table,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rename a table</a:t>
                      </a:r>
                      <a:endParaRPr kumimoji="0" lang="en-IN" b="0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DROP TABLE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Delete a table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LOCAL TEMP TABLE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Temporary tables that are distinct within modules and embedded SQL Programs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GLOBAL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TEMP TABLE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Temporary tables that are distinct within SQL sessions.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VIEW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Virtual Tables (Views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of other tables)</a:t>
                      </a:r>
                      <a:endParaRPr kumimoji="0" lang="en-IN" b="0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57290" y="571480"/>
            <a:ext cx="714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TABLES &amp; VIEWS</a:t>
            </a:r>
            <a:endParaRPr lang="en-IN" sz="2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20" y="285728"/>
            <a:ext cx="785818" cy="6286544"/>
          </a:xfrm>
        </p:spPr>
        <p:txBody>
          <a:bodyPr vert="vert270" anchor="ctr">
            <a:normAutofit/>
          </a:bodyPr>
          <a:lstStyle/>
          <a:p>
            <a:pPr algn="ctr"/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SQL SERVER </a:t>
            </a:r>
            <a:endParaRPr lang="en-IN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1428728" y="1357298"/>
          <a:ext cx="7072362" cy="454344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{125E5076-3810-47DD-B79F-674D7AD40C01}</a:tableStyleId>
              </a:tblPr>
              <a:tblGrid>
                <a:gridCol w="2069940"/>
                <a:gridCol w="5002422"/>
              </a:tblGrid>
              <a:tr h="67866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CHAR(size)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Maximum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size of 8000 characters</a:t>
                      </a:r>
                      <a:endParaRPr kumimoji="0" lang="en-IN" b="0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VARCHAR(size) or VARCHAR(max)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Maximum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size of 8000 or max characters</a:t>
                      </a:r>
                      <a:endParaRPr kumimoji="0" lang="en-IN" b="0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Maximum size of 2 GB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NCHAR(size)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Maximum size of 4000 characters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NVARCHAR(size) or NVARCHAR(max)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Maximum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size of 4000 characters or max characters</a:t>
                      </a:r>
                      <a:endParaRPr kumimoji="0" lang="en-IN" b="0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NTEXT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Maximum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size of 1,073,741,823 bytes</a:t>
                      </a:r>
                      <a:endParaRPr kumimoji="0" lang="en-IN" b="0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57290" y="571480"/>
            <a:ext cx="714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DATA TYPES</a:t>
            </a:r>
            <a:endParaRPr lang="en-IN" sz="2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20" y="285728"/>
            <a:ext cx="785818" cy="6286544"/>
          </a:xfrm>
        </p:spPr>
        <p:txBody>
          <a:bodyPr vert="vert270" anchor="ctr">
            <a:normAutofit/>
          </a:bodyPr>
          <a:lstStyle/>
          <a:p>
            <a:pPr algn="ctr"/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SQL SERVER </a:t>
            </a:r>
            <a:endParaRPr lang="en-IN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1357290" y="2357430"/>
          <a:ext cx="7286676" cy="2271722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{125E5076-3810-47DD-B79F-674D7AD40C01}</a:tableStyleId>
              </a:tblPr>
              <a:tblGrid>
                <a:gridCol w="2132665"/>
                <a:gridCol w="5154011"/>
              </a:tblGrid>
              <a:tr h="67866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BINARY(size)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Maximum size of 8000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characters</a:t>
                      </a:r>
                      <a:endParaRPr kumimoji="0" lang="en-IN" b="0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VARBINARY(size) or VARBINARY(max)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Maximum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size of 8000 or max characters</a:t>
                      </a:r>
                      <a:endParaRPr kumimoji="0" lang="en-IN" b="0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IMAGE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Maximum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size of 2GB</a:t>
                      </a:r>
                      <a:endParaRPr kumimoji="0" lang="en-IN" b="0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643042" y="2500306"/>
          <a:ext cx="6786610" cy="1571636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{125E5076-3810-47DD-B79F-674D7AD40C01}</a:tableStyleId>
              </a:tblPr>
              <a:tblGrid>
                <a:gridCol w="1986306"/>
                <a:gridCol w="4800304"/>
              </a:tblGrid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Grant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/ Revoke Privileges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Grant or Revoke</a:t>
                      </a:r>
                      <a:r>
                        <a:rPr lang="en-IN" b="0" baseline="0" dirty="0" smtClean="0"/>
                        <a:t> Privileges(Permissions)</a:t>
                      </a:r>
                      <a:endParaRPr lang="en-IN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Change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</a:rPr>
                        <a:t> Password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Change a password for user /login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20" y="285728"/>
            <a:ext cx="785818" cy="6286544"/>
          </a:xfrm>
        </p:spPr>
        <p:txBody>
          <a:bodyPr vert="vert270" anchor="ctr">
            <a:normAutofit/>
          </a:bodyPr>
          <a:lstStyle/>
          <a:p>
            <a:pPr algn="ctr"/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SQL SERVER </a:t>
            </a:r>
            <a:endParaRPr lang="en-IN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3042" y="1285860"/>
            <a:ext cx="6643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PRIVILEGES</a:t>
            </a:r>
            <a:endParaRPr lang="en-IN" sz="2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571604" y="1643050"/>
          <a:ext cx="6786610" cy="1571636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{125E5076-3810-47DD-B79F-674D7AD40C01}</a:tableStyleId>
              </a:tblPr>
              <a:tblGrid>
                <a:gridCol w="1986306"/>
                <a:gridCol w="4800304"/>
              </a:tblGrid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Logins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Identity used to connect to a SQL Server</a:t>
                      </a:r>
                      <a:r>
                        <a:rPr lang="en-IN" b="0" baseline="0" dirty="0" smtClean="0"/>
                        <a:t> instance(Create, alter, drop)</a:t>
                      </a:r>
                      <a:endParaRPr lang="en-IN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Users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Database</a:t>
                      </a:r>
                      <a:r>
                        <a:rPr lang="en-IN" b="0" baseline="0" dirty="0" smtClean="0"/>
                        <a:t> user to log into SQL Server (create , drop)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20" y="285728"/>
            <a:ext cx="785818" cy="6286544"/>
          </a:xfrm>
        </p:spPr>
        <p:txBody>
          <a:bodyPr vert="vert270" anchor="ctr">
            <a:normAutofit/>
          </a:bodyPr>
          <a:lstStyle/>
          <a:p>
            <a:pPr algn="ctr"/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SQL SERVER </a:t>
            </a:r>
            <a:endParaRPr lang="en-IN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71604" y="714356"/>
            <a:ext cx="6643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DATABASE ADMINISTRATION</a:t>
            </a:r>
            <a:endParaRPr lang="en-IN" sz="2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1714480" y="4786322"/>
          <a:ext cx="6786610" cy="785818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{125E5076-3810-47DD-B79F-674D7AD40C01}</a:tableStyleId>
              </a:tblPr>
              <a:tblGrid>
                <a:gridCol w="1986306"/>
                <a:gridCol w="4800304"/>
              </a:tblGrid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Comparison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Operators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Operators such</a:t>
                      </a:r>
                      <a:r>
                        <a:rPr lang="en-IN" b="0" baseline="0" dirty="0" smtClean="0"/>
                        <a:t> as = , &lt;&gt; , != , &gt; , &lt; and so on.</a:t>
                      </a:r>
                      <a:endParaRPr lang="en-IN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14480" y="3929066"/>
            <a:ext cx="6643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COMPARISON OPERATORS</a:t>
            </a:r>
            <a:endParaRPr lang="en-IN" sz="2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000100" y="1500175"/>
          <a:ext cx="7786742" cy="4266285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{125E5076-3810-47DD-B79F-674D7AD40C01}</a:tableStyleId>
              </a:tblPr>
              <a:tblGrid>
                <a:gridCol w="2279024"/>
                <a:gridCol w="5507718"/>
              </a:tblGrid>
              <a:tr h="53599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Functions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Create</a:t>
                      </a:r>
                      <a:r>
                        <a:rPr lang="en-IN" b="0" baseline="0" dirty="0" smtClean="0"/>
                        <a:t> and drop functions</a:t>
                      </a:r>
                      <a:endParaRPr lang="en-IN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459398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Procedures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Create</a:t>
                      </a:r>
                      <a:r>
                        <a:rPr lang="en-IN" b="0" baseline="0" dirty="0" smtClean="0"/>
                        <a:t> and drop stored procedures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459398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Literals(Constants)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String , integer , decimal ,</a:t>
                      </a:r>
                      <a:r>
                        <a:rPr lang="en-IN" b="0" dirty="0" err="1" smtClean="0"/>
                        <a:t>datetime</a:t>
                      </a:r>
                      <a:r>
                        <a:rPr lang="en-IN" b="0" dirty="0" smtClean="0"/>
                        <a:t> literals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459398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Declare Variables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Declare variables and set variables 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980043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Loops and conditional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</a:rPr>
                        <a:t> statements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WHILE Loop , IF...ELSE Statement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86029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Sequence(Auto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</a:rPr>
                        <a:t> Number)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Create and drop sequence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86029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Comments within SQL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How to create comments within SQL statements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20" y="285728"/>
            <a:ext cx="785818" cy="6286544"/>
          </a:xfrm>
        </p:spPr>
        <p:txBody>
          <a:bodyPr vert="vert270" anchor="ctr">
            <a:normAutofit/>
          </a:bodyPr>
          <a:lstStyle/>
          <a:p>
            <a:pPr algn="ctr"/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SQL SERVER </a:t>
            </a:r>
            <a:endParaRPr lang="en-IN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3042" y="785794"/>
            <a:ext cx="6643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endParaRPr lang="en-IN" sz="2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357290" y="1500172"/>
          <a:ext cx="7143800" cy="476631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{125E5076-3810-47DD-B79F-674D7AD40C01}</a:tableStyleId>
              </a:tblPr>
              <a:tblGrid>
                <a:gridCol w="2090848"/>
                <a:gridCol w="5052952"/>
              </a:tblGrid>
              <a:tr h="680902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SELECT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Retrieve all</a:t>
                      </a:r>
                      <a:r>
                        <a:rPr lang="en-IN" b="0" baseline="0" dirty="0" smtClean="0"/>
                        <a:t> the records from a table</a:t>
                      </a:r>
                      <a:endParaRPr lang="en-IN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8090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SELECT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</a:rPr>
                        <a:t> TOP 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Retrieve</a:t>
                      </a:r>
                      <a:r>
                        <a:rPr lang="en-IN" b="0" baseline="0" dirty="0" smtClean="0"/>
                        <a:t> records from a table and limit results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8090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SELECT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</a:rPr>
                        <a:t> INTO 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Create</a:t>
                      </a:r>
                      <a:r>
                        <a:rPr lang="en-IN" b="0" baseline="0" dirty="0" smtClean="0"/>
                        <a:t> a new table with columns and data from another table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8090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INSERT 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Insert records into a table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8090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UPDATE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Update</a:t>
                      </a:r>
                      <a:r>
                        <a:rPr lang="en-IN" b="0" baseline="0" dirty="0" smtClean="0"/>
                        <a:t> records in a table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8090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DELETE 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Delete</a:t>
                      </a:r>
                      <a:r>
                        <a:rPr lang="en-IN" b="0" baseline="0" dirty="0" smtClean="0"/>
                        <a:t> all the records from a table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8090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DELETE TOP 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Delete records and limit number of</a:t>
                      </a:r>
                      <a:r>
                        <a:rPr lang="en-IN" b="0" baseline="0" dirty="0" smtClean="0"/>
                        <a:t> deletions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20" y="285728"/>
            <a:ext cx="785818" cy="6286544"/>
          </a:xfrm>
        </p:spPr>
        <p:txBody>
          <a:bodyPr vert="vert270" anchor="ctr">
            <a:normAutofit/>
          </a:bodyPr>
          <a:lstStyle/>
          <a:p>
            <a:pPr algn="ctr"/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SQL SERVER </a:t>
            </a:r>
            <a:endParaRPr lang="en-IN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3042" y="785794"/>
            <a:ext cx="6643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QUERY TYPES</a:t>
            </a:r>
            <a:endParaRPr lang="en-IN" sz="2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500166" y="1357298"/>
          <a:ext cx="6786610" cy="3994788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{125E5076-3810-47DD-B79F-674D7AD40C01}</a:tableStyleId>
              </a:tblPr>
              <a:tblGrid>
                <a:gridCol w="1986306"/>
                <a:gridCol w="4800304"/>
              </a:tblGrid>
              <a:tr h="500090">
                <a:tc>
                  <a:txBody>
                    <a:bodyPr/>
                    <a:lstStyle/>
                    <a:p>
                      <a:pPr algn="l"/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TRUNCATE TABLE 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Delete</a:t>
                      </a:r>
                      <a:r>
                        <a:rPr lang="en-IN" b="0" baseline="0" dirty="0" smtClean="0"/>
                        <a:t> all records from a table (no rollback)</a:t>
                      </a:r>
                      <a:endParaRPr lang="en-IN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UNION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Operator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Combine</a:t>
                      </a:r>
                      <a:r>
                        <a:rPr lang="en-IN" b="0" baseline="0" dirty="0" smtClean="0"/>
                        <a:t> two or more result sets(removes duplicates)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UNION ALL </a:t>
                      </a:r>
                      <a:r>
                        <a:rPr lang="en-IN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Operator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Combine two or more result</a:t>
                      </a:r>
                      <a:r>
                        <a:rPr lang="en-IN" b="0" baseline="0" dirty="0" smtClean="0"/>
                        <a:t> sets (include duplicates)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INTERSECT </a:t>
                      </a:r>
                      <a:r>
                        <a:rPr lang="en-IN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Operator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Intersection of two result</a:t>
                      </a:r>
                      <a:r>
                        <a:rPr lang="en-IN" b="0" baseline="0" dirty="0" smtClean="0"/>
                        <a:t> sets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EXCEPT /MINUS </a:t>
                      </a:r>
                      <a:r>
                        <a:rPr lang="en-IN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Operator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Result</a:t>
                      </a:r>
                      <a:r>
                        <a:rPr lang="en-IN" b="0" baseline="0" dirty="0" smtClean="0"/>
                        <a:t> set of one minus the result set of another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SUBQUERIES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A query within</a:t>
                      </a:r>
                      <a:r>
                        <a:rPr lang="en-IN" b="0" baseline="0" dirty="0" smtClean="0"/>
                        <a:t> a query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PIVOT Clause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Create a cross tabulation query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20" y="285728"/>
            <a:ext cx="785818" cy="6286544"/>
          </a:xfrm>
        </p:spPr>
        <p:txBody>
          <a:bodyPr vert="vert270" anchor="ctr">
            <a:normAutofit/>
          </a:bodyPr>
          <a:lstStyle/>
          <a:p>
            <a:pPr algn="ctr"/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SQL SERVER </a:t>
            </a:r>
            <a:endParaRPr lang="en-IN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20" y="285728"/>
            <a:ext cx="785818" cy="6286544"/>
          </a:xfrm>
        </p:spPr>
        <p:txBody>
          <a:bodyPr vert="vert270" anchor="ctr">
            <a:normAutofit/>
          </a:bodyPr>
          <a:lstStyle/>
          <a:p>
            <a:pPr algn="ctr"/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SQL SERVER </a:t>
            </a:r>
            <a:endParaRPr lang="en-IN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1571604" y="1357298"/>
          <a:ext cx="6786610" cy="4572032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{125E5076-3810-47DD-B79F-674D7AD40C01}</a:tableStyleId>
              </a:tblPr>
              <a:tblGrid>
                <a:gridCol w="1986306"/>
                <a:gridCol w="4800304"/>
              </a:tblGrid>
              <a:tr h="64294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INNER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JOIN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Select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records that have matching values in both tables</a:t>
                      </a:r>
                      <a:endParaRPr kumimoji="0" lang="en-IN" b="0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LEFT OUTER /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LEFT JOIN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Returns all records from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the left table and matching records from the right table.</a:t>
                      </a:r>
                      <a:endParaRPr kumimoji="0" lang="en-IN" b="0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RIGHT OUTER/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RIGHT JOIN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Returns all the records from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the right table and matching records from the left table.</a:t>
                      </a:r>
                      <a:endParaRPr kumimoji="0" lang="en-IN" b="0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OUTER JOIN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Returns all the records when there is a match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in left table or right table.</a:t>
                      </a:r>
                      <a:endParaRPr kumimoji="0" lang="en-IN" b="0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CROSS JOIN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Returns all the records from both the tables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SELF JOIN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self join is a regular join , but the table is joined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with itself.</a:t>
                      </a:r>
                      <a:endParaRPr kumimoji="0" lang="en-IN" b="0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643042" y="785794"/>
            <a:ext cx="6643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JOINS</a:t>
            </a:r>
            <a:endParaRPr lang="en-IN" sz="2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20" y="285728"/>
            <a:ext cx="785818" cy="6286544"/>
          </a:xfrm>
        </p:spPr>
        <p:txBody>
          <a:bodyPr vert="vert270" anchor="ctr">
            <a:normAutofit/>
          </a:bodyPr>
          <a:lstStyle/>
          <a:p>
            <a:pPr algn="ctr"/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SQL SERVER </a:t>
            </a:r>
            <a:endParaRPr lang="en-IN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1571604" y="2285992"/>
          <a:ext cx="6786610" cy="642942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{125E5076-3810-47DD-B79F-674D7AD40C01}</a:tableStyleId>
              </a:tblPr>
              <a:tblGrid>
                <a:gridCol w="1986306"/>
                <a:gridCol w="4800304"/>
              </a:tblGrid>
              <a:tr h="64294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ALIASES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Create a temporary name for column or a table.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643042" y="785794"/>
            <a:ext cx="6643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ALIASES</a:t>
            </a:r>
            <a:endParaRPr lang="en-IN" sz="2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20" y="285728"/>
            <a:ext cx="785818" cy="6286544"/>
          </a:xfrm>
        </p:spPr>
        <p:txBody>
          <a:bodyPr vert="vert270" anchor="ctr">
            <a:normAutofit/>
          </a:bodyPr>
          <a:lstStyle/>
          <a:p>
            <a:pPr algn="ctr"/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SQL SERVER </a:t>
            </a:r>
            <a:endParaRPr lang="en-IN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1571604" y="2143116"/>
          <a:ext cx="6786610" cy="321471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{125E5076-3810-47DD-B79F-674D7AD40C01}</a:tableStyleId>
              </a:tblPr>
              <a:tblGrid>
                <a:gridCol w="1986306"/>
                <a:gridCol w="4800304"/>
              </a:tblGrid>
              <a:tr h="64294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COUNT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 the count of an expression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SUM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 the sum of an expression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MIN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 the minimum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of an expression</a:t>
                      </a:r>
                      <a:endParaRPr kumimoji="0" lang="en-IN" b="0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MAX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 the maximum</a:t>
                      </a:r>
                      <a:r>
                        <a:rPr kumimoji="0" lang="en-IN" b="0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of an expression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AVG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b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Return the average of an expression.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28728" y="785794"/>
            <a:ext cx="6858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AGGREGATE FUNCTIONS</a:t>
            </a:r>
            <a:endParaRPr lang="en-IN" sz="2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184</TotalTime>
  <Words>725</Words>
  <Application>Microsoft Office PowerPoint</Application>
  <PresentationFormat>On-screen Show (4:3)</PresentationFormat>
  <Paragraphs>164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Paper</vt:lpstr>
      <vt:lpstr>SQL SERVER </vt:lpstr>
      <vt:lpstr>SQL SERVER </vt:lpstr>
      <vt:lpstr>SQL SERVER </vt:lpstr>
      <vt:lpstr>SQL SERVER </vt:lpstr>
      <vt:lpstr>SQL SERVER </vt:lpstr>
      <vt:lpstr>SQL SERVER </vt:lpstr>
      <vt:lpstr>SQL SERVER </vt:lpstr>
      <vt:lpstr>SQL SERVER </vt:lpstr>
      <vt:lpstr>SQL SERVER </vt:lpstr>
      <vt:lpstr>SQL SERVER </vt:lpstr>
      <vt:lpstr>SQL SERVER </vt:lpstr>
      <vt:lpstr>SQL SERVER </vt:lpstr>
      <vt:lpstr>SQL SERVER </vt:lpstr>
      <vt:lpstr>SQL SERVER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</dc:title>
  <dc:creator>DELL</dc:creator>
  <cp:lastModifiedBy>DELL</cp:lastModifiedBy>
  <cp:revision>42</cp:revision>
  <dcterms:created xsi:type="dcterms:W3CDTF">2022-05-26T06:52:01Z</dcterms:created>
  <dcterms:modified xsi:type="dcterms:W3CDTF">2022-05-26T09:56:34Z</dcterms:modified>
</cp:coreProperties>
</file>