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0" r:id="rId6"/>
    <p:sldId id="272" r:id="rId7"/>
    <p:sldId id="261" r:id="rId8"/>
    <p:sldId id="273" r:id="rId9"/>
    <p:sldId id="262" r:id="rId10"/>
    <p:sldId id="263" r:id="rId11"/>
    <p:sldId id="265" r:id="rId12"/>
    <p:sldId id="274"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3457" autoAdjust="0"/>
  </p:normalViewPr>
  <p:slideViewPr>
    <p:cSldViewPr snapToGrid="0">
      <p:cViewPr varScale="1">
        <p:scale>
          <a:sx n="60" d="100"/>
          <a:sy n="60" d="100"/>
        </p:scale>
        <p:origin x="11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B3DA-FDF5-43AC-92C5-D6AF8C2920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8CCD5E-CEFC-437C-B8A9-C2FC1794B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7454D1-F496-4DA9-99A3-A70E986A3BA8}"/>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1A4BDEEC-C811-4F37-8E83-F4136E063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4BD9C-4AD5-40AF-9902-2338C28F16E0}"/>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58399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0CA60-2E92-4167-AECF-75FD64A785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6744B6-4B63-4779-96E6-113DBAE676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8F473-DF83-45DF-A41A-B16B2FA6AB90}"/>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710CEE50-E537-4E97-B0AE-977445B21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4E5C0-9A54-481D-98EC-ACE15B800E33}"/>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3837233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13471-08CE-4EDC-B29E-C606921C9D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8FEFC6-822F-4A7F-A95F-7D37733465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C0A69-C143-4970-9C5C-8AB6ADBA9B75}"/>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3F2FF4ED-614C-4F27-856F-275CA54F2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739C5-3E2D-4793-828E-7EC1D6DE720D}"/>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854150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83A2-566B-47C9-ACF1-A7830320E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CFE7DA-20B3-4642-9BAA-5264E45E29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B6EEF-A230-49D4-B2E5-5291DCF14CF4}"/>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75CB3065-C554-49CD-A3D3-BDDFD0BE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CB1D0-7E63-4172-9E06-2DFA2401387D}"/>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155990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7284-1948-4EB4-98C3-0555B4B7A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52E92D-3CF5-46A0-BCC8-AE2D480F14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7DEB0AB-42ED-4FA7-93B9-DC0A7F5FA574}"/>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783DBDAD-EB7B-493B-955E-B38260636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DB724-DA53-43A5-BCE3-0174160CD44B}"/>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46178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DCDD3-BCCF-4B15-9BE1-BC6DAB7381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CAD354-F497-443A-87EF-81FD9433FA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B284F-B9F6-4A98-B3B5-86A05739AD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A11B8-5DD8-4275-9F48-E157ABF4E2C3}"/>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6" name="Footer Placeholder 5">
            <a:extLst>
              <a:ext uri="{FF2B5EF4-FFF2-40B4-BE49-F238E27FC236}">
                <a16:creationId xmlns:a16="http://schemas.microsoft.com/office/drawing/2014/main" id="{896971BC-01E4-4CAB-81EC-46816A4BA8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3CD67-9890-4A0C-B10F-B9766EA0401E}"/>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3122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2CB6F-324A-4E90-AA6B-8A199D4B40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FD6E2B-22AB-4703-B010-9C3598C78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03C558-42D7-4175-A404-3CF748806D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7DCC3B-01A5-448B-B48C-5C940DEA4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92BB065-B58E-43FB-BA1F-22386D50331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8353E8-828A-4002-B53A-B873545E6A5A}"/>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8" name="Footer Placeholder 7">
            <a:extLst>
              <a:ext uri="{FF2B5EF4-FFF2-40B4-BE49-F238E27FC236}">
                <a16:creationId xmlns:a16="http://schemas.microsoft.com/office/drawing/2014/main" id="{45AE6F15-D296-404D-B04F-48705F494C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9B714-11A9-43A9-9512-F49FB124DA2E}"/>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314116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2630-86CC-4A78-A2AA-5462F491DC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A0972-A1BF-4A16-9476-08B12F2D14BD}"/>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4" name="Footer Placeholder 3">
            <a:extLst>
              <a:ext uri="{FF2B5EF4-FFF2-40B4-BE49-F238E27FC236}">
                <a16:creationId xmlns:a16="http://schemas.microsoft.com/office/drawing/2014/main" id="{C2AACAC6-93F0-4D7D-ACC3-BBB4B73F46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5148E4-73B0-4EE6-A621-386EB2C2E2AB}"/>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223055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6B383-5654-4841-968A-DB77F8BCB442}"/>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3" name="Footer Placeholder 2">
            <a:extLst>
              <a:ext uri="{FF2B5EF4-FFF2-40B4-BE49-F238E27FC236}">
                <a16:creationId xmlns:a16="http://schemas.microsoft.com/office/drawing/2014/main" id="{239A3BC2-C532-46D1-B9A9-26E8F3586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306AB-FB2C-4BE3-8DE8-DF8BB5E2D094}"/>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200675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58ED-3905-4DB2-88B4-C57447428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115A97-0061-41D2-AAF4-089D2DF806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C746B9-F5EE-4D6A-8485-FDFEF71BA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46A4C9-6D62-4AD3-AA8E-A3F0AAD85823}"/>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6" name="Footer Placeholder 5">
            <a:extLst>
              <a:ext uri="{FF2B5EF4-FFF2-40B4-BE49-F238E27FC236}">
                <a16:creationId xmlns:a16="http://schemas.microsoft.com/office/drawing/2014/main" id="{B1C891DC-3FA7-42B3-A2D3-FEED31BC0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DA84A-88A4-4C02-A439-C82A0B358B68}"/>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83992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F0C0-529C-45D4-8A4F-D8B59D193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3143D9-29B7-4CE7-A1CF-6E4A0EC95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4A518-B5AE-4F6A-8FB6-81BD09A3D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B2C415-E387-4776-8015-83C80741B229}"/>
              </a:ext>
            </a:extLst>
          </p:cNvPr>
          <p:cNvSpPr>
            <a:spLocks noGrp="1"/>
          </p:cNvSpPr>
          <p:nvPr>
            <p:ph type="dt" sz="half" idx="10"/>
          </p:nvPr>
        </p:nvSpPr>
        <p:spPr/>
        <p:txBody>
          <a:bodyPr/>
          <a:lstStyle/>
          <a:p>
            <a:fld id="{02EBDEB7-3D3F-4164-816B-8AE8EE9578E1}" type="datetimeFigureOut">
              <a:rPr lang="en-US" smtClean="0"/>
              <a:t>5/7/2019</a:t>
            </a:fld>
            <a:endParaRPr lang="en-US"/>
          </a:p>
        </p:txBody>
      </p:sp>
      <p:sp>
        <p:nvSpPr>
          <p:cNvPr id="6" name="Footer Placeholder 5">
            <a:extLst>
              <a:ext uri="{FF2B5EF4-FFF2-40B4-BE49-F238E27FC236}">
                <a16:creationId xmlns:a16="http://schemas.microsoft.com/office/drawing/2014/main" id="{D8416402-D7DC-4945-A348-0FA4E5C167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1C5E4-269C-432B-83EE-87EA2F6A0959}"/>
              </a:ext>
            </a:extLst>
          </p:cNvPr>
          <p:cNvSpPr>
            <a:spLocks noGrp="1"/>
          </p:cNvSpPr>
          <p:nvPr>
            <p:ph type="sldNum" sz="quarter" idx="12"/>
          </p:nvPr>
        </p:nvSpPr>
        <p:spPr/>
        <p:txBody>
          <a:bodyPr/>
          <a:lstStyle/>
          <a:p>
            <a:fld id="{9F8E71DF-202A-45CD-A4B6-0081935B43E7}" type="slidenum">
              <a:rPr lang="en-US" smtClean="0"/>
              <a:t>‹#›</a:t>
            </a:fld>
            <a:endParaRPr lang="en-US"/>
          </a:p>
        </p:txBody>
      </p:sp>
    </p:spTree>
    <p:extLst>
      <p:ext uri="{BB962C8B-B14F-4D97-AF65-F5344CB8AC3E}">
        <p14:creationId xmlns:p14="http://schemas.microsoft.com/office/powerpoint/2010/main" val="256052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33D99-8A6F-4CDE-B293-7558D0A3C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20A161-C383-4670-A6D7-9E499BE6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7DE68-8AFD-4708-A1AB-B133878D3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BDEB7-3D3F-4164-816B-8AE8EE9578E1}" type="datetimeFigureOut">
              <a:rPr lang="en-US" smtClean="0"/>
              <a:t>5/7/2019</a:t>
            </a:fld>
            <a:endParaRPr lang="en-US"/>
          </a:p>
        </p:txBody>
      </p:sp>
      <p:sp>
        <p:nvSpPr>
          <p:cNvPr id="5" name="Footer Placeholder 4">
            <a:extLst>
              <a:ext uri="{FF2B5EF4-FFF2-40B4-BE49-F238E27FC236}">
                <a16:creationId xmlns:a16="http://schemas.microsoft.com/office/drawing/2014/main" id="{9D49B3B5-CEC2-487C-8881-22357486A5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C08C29-7BBC-4E49-9B79-216257F75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E71DF-202A-45CD-A4B6-0081935B43E7}" type="slidenum">
              <a:rPr lang="en-US" smtClean="0"/>
              <a:t>‹#›</a:t>
            </a:fld>
            <a:endParaRPr lang="en-US"/>
          </a:p>
        </p:txBody>
      </p:sp>
    </p:spTree>
    <p:extLst>
      <p:ext uri="{BB962C8B-B14F-4D97-AF65-F5344CB8AC3E}">
        <p14:creationId xmlns:p14="http://schemas.microsoft.com/office/powerpoint/2010/main" val="35354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6200-5813-4011-A297-BFA058A92BDC}"/>
              </a:ext>
            </a:extLst>
          </p:cNvPr>
          <p:cNvSpPr>
            <a:spLocks noGrp="1"/>
          </p:cNvSpPr>
          <p:nvPr>
            <p:ph type="ctrTitle"/>
          </p:nvPr>
        </p:nvSpPr>
        <p:spPr/>
        <p:txBody>
          <a:bodyPr>
            <a:normAutofit fontScale="90000"/>
          </a:bodyPr>
          <a:lstStyle/>
          <a:p>
            <a:r>
              <a:rPr lang="en-US" dirty="0"/>
              <a:t>Social Media Analytics &amp; Web Mining Final Project: Nike</a:t>
            </a:r>
          </a:p>
        </p:txBody>
      </p:sp>
      <p:sp>
        <p:nvSpPr>
          <p:cNvPr id="3" name="Subtitle 2">
            <a:extLst>
              <a:ext uri="{FF2B5EF4-FFF2-40B4-BE49-F238E27FC236}">
                <a16:creationId xmlns:a16="http://schemas.microsoft.com/office/drawing/2014/main" id="{A13299E4-F1FE-40CF-8C74-92E8222E1660}"/>
              </a:ext>
            </a:extLst>
          </p:cNvPr>
          <p:cNvSpPr>
            <a:spLocks noGrp="1"/>
          </p:cNvSpPr>
          <p:nvPr>
            <p:ph type="subTitle" idx="1"/>
          </p:nvPr>
        </p:nvSpPr>
        <p:spPr/>
        <p:txBody>
          <a:bodyPr/>
          <a:lstStyle/>
          <a:p>
            <a:r>
              <a:rPr lang="en-US" dirty="0"/>
              <a:t>Brock </a:t>
            </a:r>
            <a:r>
              <a:rPr lang="en-US" dirty="0" err="1"/>
              <a:t>DeVolder</a:t>
            </a:r>
            <a:r>
              <a:rPr lang="en-US" dirty="0"/>
              <a:t> &amp; Mitchell Hogan</a:t>
            </a:r>
          </a:p>
        </p:txBody>
      </p:sp>
    </p:spTree>
    <p:extLst>
      <p:ext uri="{BB962C8B-B14F-4D97-AF65-F5344CB8AC3E}">
        <p14:creationId xmlns:p14="http://schemas.microsoft.com/office/powerpoint/2010/main" val="399220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2C4A5-D882-4437-885A-D6FDAE5B6C1E}"/>
              </a:ext>
            </a:extLst>
          </p:cNvPr>
          <p:cNvSpPr>
            <a:spLocks noGrp="1"/>
          </p:cNvSpPr>
          <p:nvPr>
            <p:ph type="title"/>
          </p:nvPr>
        </p:nvSpPr>
        <p:spPr/>
        <p:txBody>
          <a:bodyPr/>
          <a:lstStyle/>
          <a:p>
            <a:r>
              <a:rPr lang="en-US" dirty="0"/>
              <a:t>Web Crawling with Selenium</a:t>
            </a:r>
          </a:p>
        </p:txBody>
      </p:sp>
      <p:sp>
        <p:nvSpPr>
          <p:cNvPr id="3" name="Content Placeholder 2">
            <a:extLst>
              <a:ext uri="{FF2B5EF4-FFF2-40B4-BE49-F238E27FC236}">
                <a16:creationId xmlns:a16="http://schemas.microsoft.com/office/drawing/2014/main" id="{0BBCB040-6F9C-4DC5-A961-F98BCEB0367B}"/>
              </a:ext>
            </a:extLst>
          </p:cNvPr>
          <p:cNvSpPr>
            <a:spLocks noGrp="1"/>
          </p:cNvSpPr>
          <p:nvPr>
            <p:ph idx="1"/>
          </p:nvPr>
        </p:nvSpPr>
        <p:spPr/>
        <p:txBody>
          <a:bodyPr/>
          <a:lstStyle/>
          <a:p>
            <a:r>
              <a:rPr lang="en-US" dirty="0"/>
              <a:t>Recent Reviews coming from Influenster.com</a:t>
            </a:r>
          </a:p>
          <a:p>
            <a:r>
              <a:rPr lang="en-US" dirty="0"/>
              <a:t>100 reviews, reviews had an average of 4.7 out of 5 star rating</a:t>
            </a:r>
          </a:p>
          <a:p>
            <a:r>
              <a:rPr lang="en-US" dirty="0"/>
              <a:t>Sentiment Analysis</a:t>
            </a:r>
          </a:p>
          <a:p>
            <a:r>
              <a:rPr lang="en-US" dirty="0"/>
              <a:t>Word Frequency/Bigrams</a:t>
            </a:r>
          </a:p>
        </p:txBody>
      </p:sp>
    </p:spTree>
    <p:extLst>
      <p:ext uri="{BB962C8B-B14F-4D97-AF65-F5344CB8AC3E}">
        <p14:creationId xmlns:p14="http://schemas.microsoft.com/office/powerpoint/2010/main" val="2070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76E7-F1DB-43B4-ABF8-473A6ABBEB88}"/>
              </a:ext>
            </a:extLst>
          </p:cNvPr>
          <p:cNvSpPr>
            <a:spLocks noGrp="1"/>
          </p:cNvSpPr>
          <p:nvPr>
            <p:ph type="title"/>
          </p:nvPr>
        </p:nvSpPr>
        <p:spPr/>
        <p:txBody>
          <a:bodyPr/>
          <a:lstStyle/>
          <a:p>
            <a:r>
              <a:rPr lang="en-US" dirty="0"/>
              <a:t>Sentiment Analysis (All Reviews)</a:t>
            </a:r>
          </a:p>
        </p:txBody>
      </p:sp>
      <p:sp>
        <p:nvSpPr>
          <p:cNvPr id="3" name="Content Placeholder 2">
            <a:extLst>
              <a:ext uri="{FF2B5EF4-FFF2-40B4-BE49-F238E27FC236}">
                <a16:creationId xmlns:a16="http://schemas.microsoft.com/office/drawing/2014/main" id="{B84CDEF4-DD0B-4594-A983-AD61CE1E3473}"/>
              </a:ext>
            </a:extLst>
          </p:cNvPr>
          <p:cNvSpPr>
            <a:spLocks noGrp="1"/>
          </p:cNvSpPr>
          <p:nvPr>
            <p:ph idx="1"/>
          </p:nvPr>
        </p:nvSpPr>
        <p:spPr/>
        <p:txBody>
          <a:bodyPr/>
          <a:lstStyle/>
          <a:p>
            <a:r>
              <a:rPr lang="en-US" dirty="0"/>
              <a:t>Bing Liu Lexicon</a:t>
            </a:r>
          </a:p>
          <a:p>
            <a:pPr lvl="1"/>
            <a:r>
              <a:rPr lang="en-US" dirty="0"/>
              <a:t>According to Bing Liu Analysis, there are 88 positive reviews, 3 negative reviews, and 10 neutral reviews.</a:t>
            </a:r>
          </a:p>
        </p:txBody>
      </p:sp>
    </p:spTree>
    <p:extLst>
      <p:ext uri="{BB962C8B-B14F-4D97-AF65-F5344CB8AC3E}">
        <p14:creationId xmlns:p14="http://schemas.microsoft.com/office/powerpoint/2010/main" val="108014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76E7-F1DB-43B4-ABF8-473A6ABBEB88}"/>
              </a:ext>
            </a:extLst>
          </p:cNvPr>
          <p:cNvSpPr>
            <a:spLocks noGrp="1"/>
          </p:cNvSpPr>
          <p:nvPr>
            <p:ph type="title"/>
          </p:nvPr>
        </p:nvSpPr>
        <p:spPr/>
        <p:txBody>
          <a:bodyPr/>
          <a:lstStyle/>
          <a:p>
            <a:r>
              <a:rPr lang="en-US" dirty="0"/>
              <a:t>Sentiment Analysis (All Reviews)</a:t>
            </a:r>
          </a:p>
        </p:txBody>
      </p:sp>
      <p:sp>
        <p:nvSpPr>
          <p:cNvPr id="3" name="Content Placeholder 2">
            <a:extLst>
              <a:ext uri="{FF2B5EF4-FFF2-40B4-BE49-F238E27FC236}">
                <a16:creationId xmlns:a16="http://schemas.microsoft.com/office/drawing/2014/main" id="{B84CDEF4-DD0B-4594-A983-AD61CE1E3473}"/>
              </a:ext>
            </a:extLst>
          </p:cNvPr>
          <p:cNvSpPr>
            <a:spLocks noGrp="1"/>
          </p:cNvSpPr>
          <p:nvPr>
            <p:ph idx="1"/>
          </p:nvPr>
        </p:nvSpPr>
        <p:spPr/>
        <p:txBody>
          <a:bodyPr/>
          <a:lstStyle/>
          <a:p>
            <a:r>
              <a:rPr lang="en-US" dirty="0"/>
              <a:t>Pattern Lexicon</a:t>
            </a:r>
          </a:p>
          <a:p>
            <a:pPr lvl="1"/>
            <a:r>
              <a:rPr lang="en-US" dirty="0"/>
              <a:t>The mean pattern sentiment score is .32, the minimum is -0.26, and the maximum is 0.80</a:t>
            </a:r>
          </a:p>
          <a:p>
            <a:pPr lvl="2"/>
            <a:r>
              <a:rPr lang="en-US" dirty="0"/>
              <a:t>Fairly Positive</a:t>
            </a:r>
          </a:p>
          <a:p>
            <a:pPr lvl="1"/>
            <a:endParaRPr lang="en-US" dirty="0"/>
          </a:p>
          <a:p>
            <a:pPr lvl="1"/>
            <a:r>
              <a:rPr lang="en-US" dirty="0"/>
              <a:t>Most pattern sentiment scores are between 0.175 </a:t>
            </a:r>
            <a:br>
              <a:rPr lang="en-US" dirty="0"/>
            </a:br>
            <a:r>
              <a:rPr lang="en-US" dirty="0"/>
              <a:t>and .58</a:t>
            </a:r>
          </a:p>
        </p:txBody>
      </p:sp>
      <p:pic>
        <p:nvPicPr>
          <p:cNvPr id="4" name="Picture 3">
            <a:extLst>
              <a:ext uri="{FF2B5EF4-FFF2-40B4-BE49-F238E27FC236}">
                <a16:creationId xmlns:a16="http://schemas.microsoft.com/office/drawing/2014/main" id="{48D7EB8A-55F2-40D3-AA42-6286E97663E2}"/>
              </a:ext>
            </a:extLst>
          </p:cNvPr>
          <p:cNvPicPr>
            <a:picLocks noChangeAspect="1"/>
          </p:cNvPicPr>
          <p:nvPr/>
        </p:nvPicPr>
        <p:blipFill rotWithShape="1">
          <a:blip r:embed="rId2"/>
          <a:srcRect l="12563" t="44176" r="58187" b="18941"/>
          <a:stretch/>
        </p:blipFill>
        <p:spPr>
          <a:xfrm>
            <a:off x="8161020" y="4479925"/>
            <a:ext cx="3550045" cy="2378075"/>
          </a:xfrm>
          <a:prstGeom prst="rect">
            <a:avLst/>
          </a:prstGeom>
        </p:spPr>
      </p:pic>
    </p:spTree>
    <p:extLst>
      <p:ext uri="{BB962C8B-B14F-4D97-AF65-F5344CB8AC3E}">
        <p14:creationId xmlns:p14="http://schemas.microsoft.com/office/powerpoint/2010/main" val="185455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76E7-F1DB-43B4-ABF8-473A6ABBEB88}"/>
              </a:ext>
            </a:extLst>
          </p:cNvPr>
          <p:cNvSpPr>
            <a:spLocks noGrp="1"/>
          </p:cNvSpPr>
          <p:nvPr>
            <p:ph type="title"/>
          </p:nvPr>
        </p:nvSpPr>
        <p:spPr/>
        <p:txBody>
          <a:bodyPr/>
          <a:lstStyle/>
          <a:p>
            <a:r>
              <a:rPr lang="en-US" dirty="0"/>
              <a:t>Sentiment Analysis (All Reviews)</a:t>
            </a:r>
          </a:p>
        </p:txBody>
      </p:sp>
      <p:sp>
        <p:nvSpPr>
          <p:cNvPr id="3" name="Content Placeholder 2">
            <a:extLst>
              <a:ext uri="{FF2B5EF4-FFF2-40B4-BE49-F238E27FC236}">
                <a16:creationId xmlns:a16="http://schemas.microsoft.com/office/drawing/2014/main" id="{B84CDEF4-DD0B-4594-A983-AD61CE1E3473}"/>
              </a:ext>
            </a:extLst>
          </p:cNvPr>
          <p:cNvSpPr>
            <a:spLocks noGrp="1"/>
          </p:cNvSpPr>
          <p:nvPr>
            <p:ph idx="1"/>
          </p:nvPr>
        </p:nvSpPr>
        <p:spPr/>
        <p:txBody>
          <a:bodyPr/>
          <a:lstStyle/>
          <a:p>
            <a:r>
              <a:rPr lang="en-US" dirty="0"/>
              <a:t>Pattern Lexicon</a:t>
            </a:r>
          </a:p>
          <a:p>
            <a:pPr lvl="1"/>
            <a:r>
              <a:rPr lang="en-US" dirty="0"/>
              <a:t>The mean pattern subjectivity score is .59, the minimum is 0, and the maximum is 1.</a:t>
            </a:r>
          </a:p>
          <a:p>
            <a:pPr lvl="2"/>
            <a:r>
              <a:rPr lang="en-US" dirty="0"/>
              <a:t>Fairly subjective</a:t>
            </a:r>
          </a:p>
          <a:p>
            <a:pPr lvl="1"/>
            <a:endParaRPr lang="en-US" dirty="0"/>
          </a:p>
          <a:p>
            <a:pPr lvl="1"/>
            <a:r>
              <a:rPr lang="en-US" dirty="0"/>
              <a:t>Most subjectivity scores are between 0.40 and 0.80</a:t>
            </a:r>
          </a:p>
          <a:p>
            <a:pPr marL="457200" lvl="1" indent="0">
              <a:buNone/>
            </a:pPr>
            <a:endParaRPr lang="en-US" dirty="0"/>
          </a:p>
        </p:txBody>
      </p:sp>
      <p:pic>
        <p:nvPicPr>
          <p:cNvPr id="4" name="Picture 3">
            <a:extLst>
              <a:ext uri="{FF2B5EF4-FFF2-40B4-BE49-F238E27FC236}">
                <a16:creationId xmlns:a16="http://schemas.microsoft.com/office/drawing/2014/main" id="{A187F872-F956-446C-BA9C-20CA169FB29D}"/>
              </a:ext>
            </a:extLst>
          </p:cNvPr>
          <p:cNvPicPr>
            <a:picLocks noChangeAspect="1"/>
          </p:cNvPicPr>
          <p:nvPr/>
        </p:nvPicPr>
        <p:blipFill rotWithShape="1">
          <a:blip r:embed="rId2"/>
          <a:srcRect l="13500" t="44176" r="57906" b="17706"/>
          <a:stretch/>
        </p:blipFill>
        <p:spPr>
          <a:xfrm>
            <a:off x="8115300" y="3985603"/>
            <a:ext cx="3851910" cy="2727910"/>
          </a:xfrm>
          <a:prstGeom prst="rect">
            <a:avLst/>
          </a:prstGeom>
        </p:spPr>
      </p:pic>
    </p:spTree>
    <p:extLst>
      <p:ext uri="{BB962C8B-B14F-4D97-AF65-F5344CB8AC3E}">
        <p14:creationId xmlns:p14="http://schemas.microsoft.com/office/powerpoint/2010/main" val="288232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3298-EEC2-4FC3-BA6B-2E0F3E25BE66}"/>
              </a:ext>
            </a:extLst>
          </p:cNvPr>
          <p:cNvSpPr>
            <a:spLocks noGrp="1"/>
          </p:cNvSpPr>
          <p:nvPr>
            <p:ph type="title"/>
          </p:nvPr>
        </p:nvSpPr>
        <p:spPr/>
        <p:txBody>
          <a:bodyPr/>
          <a:lstStyle/>
          <a:p>
            <a:r>
              <a:rPr lang="en-US" dirty="0"/>
              <a:t>Sentiment Analysis (All Reviews)</a:t>
            </a:r>
          </a:p>
        </p:txBody>
      </p:sp>
      <p:sp>
        <p:nvSpPr>
          <p:cNvPr id="3" name="Content Placeholder 2">
            <a:extLst>
              <a:ext uri="{FF2B5EF4-FFF2-40B4-BE49-F238E27FC236}">
                <a16:creationId xmlns:a16="http://schemas.microsoft.com/office/drawing/2014/main" id="{2040315D-C5C0-4508-93BB-286BC0E70BBA}"/>
              </a:ext>
            </a:extLst>
          </p:cNvPr>
          <p:cNvSpPr>
            <a:spLocks noGrp="1"/>
          </p:cNvSpPr>
          <p:nvPr>
            <p:ph idx="1"/>
          </p:nvPr>
        </p:nvSpPr>
        <p:spPr/>
        <p:txBody>
          <a:bodyPr/>
          <a:lstStyle/>
          <a:p>
            <a:r>
              <a:rPr lang="en-US" dirty="0"/>
              <a:t>Vader Sentiment</a:t>
            </a:r>
          </a:p>
          <a:p>
            <a:pPr lvl="1"/>
            <a:r>
              <a:rPr lang="en-US" dirty="0"/>
              <a:t>The mean </a:t>
            </a:r>
            <a:r>
              <a:rPr lang="en-US" dirty="0" err="1"/>
              <a:t>vader</a:t>
            </a:r>
            <a:r>
              <a:rPr lang="en-US" dirty="0"/>
              <a:t> sentiment score is 0.69, the minimum is -0.83, and the maximum is 0.99</a:t>
            </a:r>
          </a:p>
          <a:p>
            <a:pPr lvl="1"/>
            <a:endParaRPr lang="en-US" dirty="0"/>
          </a:p>
          <a:p>
            <a:pPr lvl="1"/>
            <a:r>
              <a:rPr lang="en-US" dirty="0"/>
              <a:t>Most reviews are between .75 and 1</a:t>
            </a:r>
          </a:p>
          <a:p>
            <a:pPr lvl="2"/>
            <a:r>
              <a:rPr lang="en-US" dirty="0"/>
              <a:t>Very positive reviews</a:t>
            </a:r>
          </a:p>
          <a:p>
            <a:pPr marL="457200" lvl="1" indent="0">
              <a:buNone/>
            </a:pPr>
            <a:endParaRPr lang="en-US" dirty="0"/>
          </a:p>
        </p:txBody>
      </p:sp>
      <p:pic>
        <p:nvPicPr>
          <p:cNvPr id="4" name="Picture 3">
            <a:extLst>
              <a:ext uri="{FF2B5EF4-FFF2-40B4-BE49-F238E27FC236}">
                <a16:creationId xmlns:a16="http://schemas.microsoft.com/office/drawing/2014/main" id="{2FA8A03C-3C73-4967-99AA-D2AF037F4712}"/>
              </a:ext>
            </a:extLst>
          </p:cNvPr>
          <p:cNvPicPr>
            <a:picLocks noChangeAspect="1"/>
          </p:cNvPicPr>
          <p:nvPr/>
        </p:nvPicPr>
        <p:blipFill rotWithShape="1">
          <a:blip r:embed="rId2"/>
          <a:srcRect l="12937" t="31500" r="57344" b="31500"/>
          <a:stretch/>
        </p:blipFill>
        <p:spPr>
          <a:xfrm>
            <a:off x="7090410" y="3738872"/>
            <a:ext cx="4453890" cy="3119128"/>
          </a:xfrm>
          <a:prstGeom prst="rect">
            <a:avLst/>
          </a:prstGeom>
        </p:spPr>
      </p:pic>
    </p:spTree>
    <p:extLst>
      <p:ext uri="{BB962C8B-B14F-4D97-AF65-F5344CB8AC3E}">
        <p14:creationId xmlns:p14="http://schemas.microsoft.com/office/powerpoint/2010/main" val="26816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8E29-6B3A-4774-B2D2-77BDB99FBB0A}"/>
              </a:ext>
            </a:extLst>
          </p:cNvPr>
          <p:cNvSpPr>
            <a:spLocks noGrp="1"/>
          </p:cNvSpPr>
          <p:nvPr>
            <p:ph type="title"/>
          </p:nvPr>
        </p:nvSpPr>
        <p:spPr/>
        <p:txBody>
          <a:bodyPr/>
          <a:lstStyle/>
          <a:p>
            <a:r>
              <a:rPr lang="en-US" dirty="0"/>
              <a:t>Word Frequency Analysis (All Reviews)</a:t>
            </a:r>
          </a:p>
        </p:txBody>
      </p:sp>
      <p:sp>
        <p:nvSpPr>
          <p:cNvPr id="3" name="Content Placeholder 2">
            <a:extLst>
              <a:ext uri="{FF2B5EF4-FFF2-40B4-BE49-F238E27FC236}">
                <a16:creationId xmlns:a16="http://schemas.microsoft.com/office/drawing/2014/main" id="{0C1F76E6-7127-4CF6-8C5C-0B98C9D36CDD}"/>
              </a:ext>
            </a:extLst>
          </p:cNvPr>
          <p:cNvSpPr>
            <a:spLocks noGrp="1"/>
          </p:cNvSpPr>
          <p:nvPr>
            <p:ph idx="1"/>
          </p:nvPr>
        </p:nvSpPr>
        <p:spPr/>
        <p:txBody>
          <a:bodyPr/>
          <a:lstStyle/>
          <a:p>
            <a:r>
              <a:rPr lang="en-US" dirty="0"/>
              <a:t>Most Common words</a:t>
            </a:r>
          </a:p>
          <a:p>
            <a:pPr lvl="1"/>
            <a:r>
              <a:rPr lang="en-US" dirty="0"/>
              <a:t>Shoes, love, quality, comfortable, good, great, favorite</a:t>
            </a:r>
          </a:p>
          <a:p>
            <a:endParaRPr lang="en-US" dirty="0"/>
          </a:p>
          <a:p>
            <a:r>
              <a:rPr lang="en-US" dirty="0"/>
              <a:t>Popular Bigrams</a:t>
            </a:r>
          </a:p>
          <a:p>
            <a:pPr lvl="1"/>
            <a:r>
              <a:rPr lang="en-US" dirty="0"/>
              <a:t>Good quality, very comfortable, running shoes, high quality,  last long</a:t>
            </a:r>
          </a:p>
        </p:txBody>
      </p:sp>
    </p:spTree>
    <p:extLst>
      <p:ext uri="{BB962C8B-B14F-4D97-AF65-F5344CB8AC3E}">
        <p14:creationId xmlns:p14="http://schemas.microsoft.com/office/powerpoint/2010/main" val="278150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82-AF9A-42B4-836A-A375BA66DC07}"/>
              </a:ext>
            </a:extLst>
          </p:cNvPr>
          <p:cNvSpPr>
            <a:spLocks noGrp="1"/>
          </p:cNvSpPr>
          <p:nvPr>
            <p:ph type="title"/>
          </p:nvPr>
        </p:nvSpPr>
        <p:spPr/>
        <p:txBody>
          <a:bodyPr/>
          <a:lstStyle/>
          <a:p>
            <a:r>
              <a:rPr lang="en-US" dirty="0"/>
              <a:t>Word Frequency Analysis (Bigrams)</a:t>
            </a:r>
          </a:p>
        </p:txBody>
      </p:sp>
      <p:pic>
        <p:nvPicPr>
          <p:cNvPr id="4" name="Picture 3">
            <a:extLst>
              <a:ext uri="{FF2B5EF4-FFF2-40B4-BE49-F238E27FC236}">
                <a16:creationId xmlns:a16="http://schemas.microsoft.com/office/drawing/2014/main" id="{A1BEAD54-C018-4859-B0ED-0A736B93DC63}"/>
              </a:ext>
            </a:extLst>
          </p:cNvPr>
          <p:cNvPicPr>
            <a:picLocks noChangeAspect="1"/>
          </p:cNvPicPr>
          <p:nvPr/>
        </p:nvPicPr>
        <p:blipFill rotWithShape="1">
          <a:blip r:embed="rId2"/>
          <a:srcRect l="12938" t="26619" r="29313" b="6668"/>
          <a:stretch/>
        </p:blipFill>
        <p:spPr>
          <a:xfrm>
            <a:off x="2183130" y="1783080"/>
            <a:ext cx="7493331" cy="4869180"/>
          </a:xfrm>
          <a:prstGeom prst="rect">
            <a:avLst/>
          </a:prstGeom>
        </p:spPr>
      </p:pic>
    </p:spTree>
    <p:extLst>
      <p:ext uri="{BB962C8B-B14F-4D97-AF65-F5344CB8AC3E}">
        <p14:creationId xmlns:p14="http://schemas.microsoft.com/office/powerpoint/2010/main" val="3679178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E31D-9B42-485A-8F58-62FC800AC80A}"/>
              </a:ext>
            </a:extLst>
          </p:cNvPr>
          <p:cNvSpPr>
            <a:spLocks noGrp="1"/>
          </p:cNvSpPr>
          <p:nvPr>
            <p:ph type="title"/>
          </p:nvPr>
        </p:nvSpPr>
        <p:spPr/>
        <p:txBody>
          <a:bodyPr/>
          <a:lstStyle/>
          <a:p>
            <a:r>
              <a:rPr lang="en-US" dirty="0"/>
              <a:t>Word Frequency Analysis: Word Cloud</a:t>
            </a:r>
          </a:p>
        </p:txBody>
      </p:sp>
      <p:pic>
        <p:nvPicPr>
          <p:cNvPr id="4" name="Picture 3">
            <a:extLst>
              <a:ext uri="{FF2B5EF4-FFF2-40B4-BE49-F238E27FC236}">
                <a16:creationId xmlns:a16="http://schemas.microsoft.com/office/drawing/2014/main" id="{717FAF95-B255-4702-93FA-002358D98A3B}"/>
              </a:ext>
            </a:extLst>
          </p:cNvPr>
          <p:cNvPicPr>
            <a:picLocks noChangeAspect="1"/>
          </p:cNvPicPr>
          <p:nvPr/>
        </p:nvPicPr>
        <p:blipFill rotWithShape="1">
          <a:blip r:embed="rId2"/>
          <a:srcRect l="15750" t="38530" r="40750" b="20882"/>
          <a:stretch/>
        </p:blipFill>
        <p:spPr>
          <a:xfrm>
            <a:off x="1700212" y="1969359"/>
            <a:ext cx="8791575" cy="4357893"/>
          </a:xfrm>
          <a:prstGeom prst="rect">
            <a:avLst/>
          </a:prstGeom>
        </p:spPr>
      </p:pic>
    </p:spTree>
    <p:extLst>
      <p:ext uri="{BB962C8B-B14F-4D97-AF65-F5344CB8AC3E}">
        <p14:creationId xmlns:p14="http://schemas.microsoft.com/office/powerpoint/2010/main" val="158279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CF2D2-5423-4790-AA35-42AA667739D6}"/>
              </a:ext>
            </a:extLst>
          </p:cNvPr>
          <p:cNvSpPr>
            <a:spLocks noGrp="1"/>
          </p:cNvSpPr>
          <p:nvPr>
            <p:ph type="title"/>
          </p:nvPr>
        </p:nvSpPr>
        <p:spPr/>
        <p:txBody>
          <a:bodyPr/>
          <a:lstStyle/>
          <a:p>
            <a:r>
              <a:rPr lang="en-US" dirty="0"/>
              <a:t>Overall Findings</a:t>
            </a:r>
          </a:p>
        </p:txBody>
      </p:sp>
      <p:sp>
        <p:nvSpPr>
          <p:cNvPr id="3" name="Content Placeholder 2">
            <a:extLst>
              <a:ext uri="{FF2B5EF4-FFF2-40B4-BE49-F238E27FC236}">
                <a16:creationId xmlns:a16="http://schemas.microsoft.com/office/drawing/2014/main" id="{AB646824-3E7D-47D9-92A7-E7C8211307D7}"/>
              </a:ext>
            </a:extLst>
          </p:cNvPr>
          <p:cNvSpPr>
            <a:spLocks noGrp="1"/>
          </p:cNvSpPr>
          <p:nvPr>
            <p:ph idx="1"/>
          </p:nvPr>
        </p:nvSpPr>
        <p:spPr/>
        <p:txBody>
          <a:bodyPr>
            <a:normAutofit lnSpcReduction="10000"/>
          </a:bodyPr>
          <a:lstStyle/>
          <a:p>
            <a:r>
              <a:rPr lang="en-US" dirty="0"/>
              <a:t>Nike’s main use for Twitter is for Customer Interactions &amp; Advertising</a:t>
            </a:r>
          </a:p>
          <a:p>
            <a:endParaRPr lang="en-US" dirty="0"/>
          </a:p>
          <a:p>
            <a:r>
              <a:rPr lang="en-US" dirty="0"/>
              <a:t>Nike offers a wide variety of products, but their shoes are still the most talked about</a:t>
            </a:r>
          </a:p>
          <a:p>
            <a:endParaRPr lang="en-US" dirty="0"/>
          </a:p>
          <a:p>
            <a:r>
              <a:rPr lang="en-US" dirty="0"/>
              <a:t>Reviews are very positive towards Nike; customers love their products</a:t>
            </a:r>
          </a:p>
          <a:p>
            <a:endParaRPr lang="en-US" dirty="0"/>
          </a:p>
          <a:p>
            <a:r>
              <a:rPr lang="en-US" dirty="0"/>
              <a:t>With a larger set of data, ranging over multiple sources, Nike could be able to better define what products give their customers the highest satisfaction, while also learning what they need to improve upon.</a:t>
            </a:r>
          </a:p>
          <a:p>
            <a:endParaRPr lang="en-US" dirty="0"/>
          </a:p>
          <a:p>
            <a:endParaRPr lang="en-US" dirty="0"/>
          </a:p>
        </p:txBody>
      </p:sp>
    </p:spTree>
    <p:extLst>
      <p:ext uri="{BB962C8B-B14F-4D97-AF65-F5344CB8AC3E}">
        <p14:creationId xmlns:p14="http://schemas.microsoft.com/office/powerpoint/2010/main" val="326423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E81-0C7E-493F-B8B7-52006EA1ECBA}"/>
              </a:ext>
            </a:extLst>
          </p:cNvPr>
          <p:cNvSpPr>
            <a:spLocks noGrp="1"/>
          </p:cNvSpPr>
          <p:nvPr>
            <p:ph type="title"/>
          </p:nvPr>
        </p:nvSpPr>
        <p:spPr/>
        <p:txBody>
          <a:bodyPr/>
          <a:lstStyle/>
          <a:p>
            <a:r>
              <a:rPr lang="en-US" dirty="0"/>
              <a:t>Business Questions </a:t>
            </a:r>
          </a:p>
        </p:txBody>
      </p:sp>
      <p:sp>
        <p:nvSpPr>
          <p:cNvPr id="3" name="Content Placeholder 2">
            <a:extLst>
              <a:ext uri="{FF2B5EF4-FFF2-40B4-BE49-F238E27FC236}">
                <a16:creationId xmlns:a16="http://schemas.microsoft.com/office/drawing/2014/main" id="{2824133E-F576-42A8-983A-CFFDB7A9DB14}"/>
              </a:ext>
            </a:extLst>
          </p:cNvPr>
          <p:cNvSpPr>
            <a:spLocks noGrp="1"/>
          </p:cNvSpPr>
          <p:nvPr>
            <p:ph idx="1"/>
          </p:nvPr>
        </p:nvSpPr>
        <p:spPr/>
        <p:txBody>
          <a:bodyPr>
            <a:normAutofit fontScale="85000" lnSpcReduction="20000"/>
          </a:bodyPr>
          <a:lstStyle/>
          <a:p>
            <a:r>
              <a:rPr lang="en-US" b="1" dirty="0"/>
              <a:t>How has Nike been using Twitter to reach customers?</a:t>
            </a:r>
          </a:p>
          <a:p>
            <a:r>
              <a:rPr lang="en-US" dirty="0"/>
              <a:t>Who is talking about Nike?</a:t>
            </a:r>
          </a:p>
          <a:p>
            <a:r>
              <a:rPr lang="en-US" b="1" dirty="0"/>
              <a:t>How many “unique” or different users are talking about Nike?</a:t>
            </a:r>
          </a:p>
          <a:p>
            <a:r>
              <a:rPr lang="en-US" dirty="0"/>
              <a:t>Are there popular people talking about Nike?</a:t>
            </a:r>
          </a:p>
          <a:p>
            <a:r>
              <a:rPr lang="en-US" dirty="0"/>
              <a:t>What kind of products does Nike advertise/sell?</a:t>
            </a:r>
          </a:p>
          <a:p>
            <a:r>
              <a:rPr lang="en-US" dirty="0"/>
              <a:t>Which of these products are the most popular?</a:t>
            </a:r>
          </a:p>
          <a:p>
            <a:r>
              <a:rPr lang="en-US" b="1" dirty="0"/>
              <a:t>Where in the world is Nike being talked about? Only the US?</a:t>
            </a:r>
          </a:p>
          <a:p>
            <a:r>
              <a:rPr lang="en-US" b="1" dirty="0"/>
              <a:t>What are some of the popular terms &amp; keywords in tweets about Nike?</a:t>
            </a:r>
          </a:p>
          <a:p>
            <a:r>
              <a:rPr lang="en-US" b="1" dirty="0"/>
              <a:t>How does Nike interact with customers on Twitter?</a:t>
            </a:r>
          </a:p>
          <a:p>
            <a:r>
              <a:rPr lang="en-US" b="1" dirty="0"/>
              <a:t>What do reviews say about Nike?</a:t>
            </a:r>
          </a:p>
          <a:p>
            <a:r>
              <a:rPr lang="en-US" b="1" dirty="0"/>
              <a:t>What are popular words/bigrams in the reviews about Nike?</a:t>
            </a:r>
          </a:p>
        </p:txBody>
      </p:sp>
    </p:spTree>
    <p:extLst>
      <p:ext uri="{BB962C8B-B14F-4D97-AF65-F5344CB8AC3E}">
        <p14:creationId xmlns:p14="http://schemas.microsoft.com/office/powerpoint/2010/main" val="307650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DD70-EC09-4E3C-8316-F7311E3AE23E}"/>
              </a:ext>
            </a:extLst>
          </p:cNvPr>
          <p:cNvSpPr>
            <a:spLocks noGrp="1"/>
          </p:cNvSpPr>
          <p:nvPr>
            <p:ph type="title"/>
          </p:nvPr>
        </p:nvSpPr>
        <p:spPr/>
        <p:txBody>
          <a:bodyPr/>
          <a:lstStyle/>
          <a:p>
            <a:r>
              <a:rPr lang="en-US" dirty="0"/>
              <a:t>Approaches/Methods of Collection</a:t>
            </a:r>
          </a:p>
        </p:txBody>
      </p:sp>
      <p:sp>
        <p:nvSpPr>
          <p:cNvPr id="3" name="Content Placeholder 2">
            <a:extLst>
              <a:ext uri="{FF2B5EF4-FFF2-40B4-BE49-F238E27FC236}">
                <a16:creationId xmlns:a16="http://schemas.microsoft.com/office/drawing/2014/main" id="{BDDDC972-47DD-462A-AC1C-AA5E8D07BA9B}"/>
              </a:ext>
            </a:extLst>
          </p:cNvPr>
          <p:cNvSpPr>
            <a:spLocks noGrp="1"/>
          </p:cNvSpPr>
          <p:nvPr>
            <p:ph idx="1"/>
          </p:nvPr>
        </p:nvSpPr>
        <p:spPr/>
        <p:txBody>
          <a:bodyPr/>
          <a:lstStyle/>
          <a:p>
            <a:r>
              <a:rPr lang="en-US" dirty="0"/>
              <a:t>Twitter API</a:t>
            </a:r>
          </a:p>
          <a:p>
            <a:endParaRPr lang="en-US" dirty="0"/>
          </a:p>
          <a:p>
            <a:r>
              <a:rPr lang="en-US" sz="2400" dirty="0"/>
              <a:t>3400+ tweets acquired from Nike’s Twitter account(s)</a:t>
            </a:r>
          </a:p>
          <a:p>
            <a:r>
              <a:rPr lang="en-US" sz="2400" dirty="0"/>
              <a:t>12,000 +Real-time tweets were acquired on May 1st 2019 from 3pm-12am</a:t>
            </a:r>
          </a:p>
          <a:p>
            <a:endParaRPr lang="en-US" dirty="0"/>
          </a:p>
        </p:txBody>
      </p:sp>
    </p:spTree>
    <p:extLst>
      <p:ext uri="{BB962C8B-B14F-4D97-AF65-F5344CB8AC3E}">
        <p14:creationId xmlns:p14="http://schemas.microsoft.com/office/powerpoint/2010/main" val="95104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DD70-EC09-4E3C-8316-F7311E3AE23E}"/>
              </a:ext>
            </a:extLst>
          </p:cNvPr>
          <p:cNvSpPr>
            <a:spLocks noGrp="1"/>
          </p:cNvSpPr>
          <p:nvPr>
            <p:ph type="title"/>
          </p:nvPr>
        </p:nvSpPr>
        <p:spPr/>
        <p:txBody>
          <a:bodyPr/>
          <a:lstStyle/>
          <a:p>
            <a:r>
              <a:rPr lang="en-US" dirty="0"/>
              <a:t>Approaches/Methods of Collection</a:t>
            </a:r>
          </a:p>
        </p:txBody>
      </p:sp>
      <p:sp>
        <p:nvSpPr>
          <p:cNvPr id="3" name="Content Placeholder 2">
            <a:extLst>
              <a:ext uri="{FF2B5EF4-FFF2-40B4-BE49-F238E27FC236}">
                <a16:creationId xmlns:a16="http://schemas.microsoft.com/office/drawing/2014/main" id="{BDDDC972-47DD-462A-AC1C-AA5E8D07BA9B}"/>
              </a:ext>
            </a:extLst>
          </p:cNvPr>
          <p:cNvSpPr>
            <a:spLocks noGrp="1"/>
          </p:cNvSpPr>
          <p:nvPr>
            <p:ph idx="1"/>
          </p:nvPr>
        </p:nvSpPr>
        <p:spPr/>
        <p:txBody>
          <a:bodyPr/>
          <a:lstStyle/>
          <a:p>
            <a:r>
              <a:rPr lang="en-US" dirty="0"/>
              <a:t>Web scraping</a:t>
            </a:r>
          </a:p>
          <a:p>
            <a:endParaRPr lang="en-US" dirty="0"/>
          </a:p>
          <a:p>
            <a:r>
              <a:rPr lang="en-US" sz="2400" dirty="0"/>
              <a:t>100+ reviews from Influenster.com</a:t>
            </a:r>
          </a:p>
          <a:p>
            <a:r>
              <a:rPr lang="en-US" sz="2400" dirty="0"/>
              <a:t>Reviews were open-ended and covered all facets of the company.</a:t>
            </a:r>
            <a:endParaRPr lang="en-US" dirty="0"/>
          </a:p>
        </p:txBody>
      </p:sp>
    </p:spTree>
    <p:extLst>
      <p:ext uri="{BB962C8B-B14F-4D97-AF65-F5344CB8AC3E}">
        <p14:creationId xmlns:p14="http://schemas.microsoft.com/office/powerpoint/2010/main" val="295054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ADB2-8A48-4B6C-85AC-0D31612F66C5}"/>
              </a:ext>
            </a:extLst>
          </p:cNvPr>
          <p:cNvSpPr>
            <a:spLocks noGrp="1"/>
          </p:cNvSpPr>
          <p:nvPr>
            <p:ph type="title"/>
          </p:nvPr>
        </p:nvSpPr>
        <p:spPr/>
        <p:txBody>
          <a:bodyPr/>
          <a:lstStyle/>
          <a:p>
            <a:r>
              <a:rPr lang="en-US" dirty="0"/>
              <a:t>Nike’s Tweets</a:t>
            </a:r>
          </a:p>
        </p:txBody>
      </p:sp>
      <p:sp>
        <p:nvSpPr>
          <p:cNvPr id="3" name="Content Placeholder 2">
            <a:extLst>
              <a:ext uri="{FF2B5EF4-FFF2-40B4-BE49-F238E27FC236}">
                <a16:creationId xmlns:a16="http://schemas.microsoft.com/office/drawing/2014/main" id="{52D93CAF-4228-4DD8-A523-139E95FA1CF4}"/>
              </a:ext>
            </a:extLst>
          </p:cNvPr>
          <p:cNvSpPr>
            <a:spLocks noGrp="1"/>
          </p:cNvSpPr>
          <p:nvPr>
            <p:ph idx="1"/>
          </p:nvPr>
        </p:nvSpPr>
        <p:spPr/>
        <p:txBody>
          <a:bodyPr/>
          <a:lstStyle/>
          <a:p>
            <a:r>
              <a:rPr lang="en-US" dirty="0"/>
              <a:t>Nike began tweeting in 2013</a:t>
            </a:r>
          </a:p>
          <a:p>
            <a:r>
              <a:rPr lang="en-US" dirty="0"/>
              <a:t>Drastically increased usage in 2017</a:t>
            </a:r>
          </a:p>
          <a:p>
            <a:endParaRPr lang="en-US" dirty="0"/>
          </a:p>
          <a:p>
            <a:endParaRPr lang="en-US" dirty="0"/>
          </a:p>
          <a:p>
            <a:r>
              <a:rPr lang="en-US" dirty="0"/>
              <a:t>Tweets mostly on Wed &amp; Fri</a:t>
            </a:r>
          </a:p>
          <a:p>
            <a:r>
              <a:rPr lang="en-US" dirty="0"/>
              <a:t>Drastic decrease in activity on weekends</a:t>
            </a:r>
          </a:p>
        </p:txBody>
      </p:sp>
      <p:pic>
        <p:nvPicPr>
          <p:cNvPr id="5" name="Picture 4">
            <a:extLst>
              <a:ext uri="{FF2B5EF4-FFF2-40B4-BE49-F238E27FC236}">
                <a16:creationId xmlns:a16="http://schemas.microsoft.com/office/drawing/2014/main" id="{575F5075-0325-4B8B-84C1-FBE357B8EF05}"/>
              </a:ext>
            </a:extLst>
          </p:cNvPr>
          <p:cNvPicPr>
            <a:picLocks noChangeAspect="1"/>
          </p:cNvPicPr>
          <p:nvPr/>
        </p:nvPicPr>
        <p:blipFill rotWithShape="1">
          <a:blip r:embed="rId2"/>
          <a:srcRect l="27938" t="55294" r="40936" b="7573"/>
          <a:stretch/>
        </p:blipFill>
        <p:spPr>
          <a:xfrm>
            <a:off x="7589520" y="1018127"/>
            <a:ext cx="4149090" cy="2629632"/>
          </a:xfrm>
          <a:prstGeom prst="rect">
            <a:avLst/>
          </a:prstGeom>
        </p:spPr>
      </p:pic>
      <p:pic>
        <p:nvPicPr>
          <p:cNvPr id="6" name="Picture 5">
            <a:extLst>
              <a:ext uri="{FF2B5EF4-FFF2-40B4-BE49-F238E27FC236}">
                <a16:creationId xmlns:a16="http://schemas.microsoft.com/office/drawing/2014/main" id="{3C4B8745-8106-4CE0-9160-D5E4704E5204}"/>
              </a:ext>
            </a:extLst>
          </p:cNvPr>
          <p:cNvPicPr>
            <a:picLocks noChangeAspect="1"/>
          </p:cNvPicPr>
          <p:nvPr/>
        </p:nvPicPr>
        <p:blipFill rotWithShape="1">
          <a:blip r:embed="rId3"/>
          <a:srcRect l="27844" t="59706" r="52563" b="13471"/>
          <a:stretch/>
        </p:blipFill>
        <p:spPr>
          <a:xfrm>
            <a:off x="7932420" y="4089862"/>
            <a:ext cx="3806190" cy="2768138"/>
          </a:xfrm>
          <a:prstGeom prst="rect">
            <a:avLst/>
          </a:prstGeom>
        </p:spPr>
      </p:pic>
    </p:spTree>
    <p:extLst>
      <p:ext uri="{BB962C8B-B14F-4D97-AF65-F5344CB8AC3E}">
        <p14:creationId xmlns:p14="http://schemas.microsoft.com/office/powerpoint/2010/main" val="116585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12BC-5E02-429F-9ADC-9A38023D47B4}"/>
              </a:ext>
            </a:extLst>
          </p:cNvPr>
          <p:cNvSpPr>
            <a:spLocks noGrp="1"/>
          </p:cNvSpPr>
          <p:nvPr>
            <p:ph type="title"/>
          </p:nvPr>
        </p:nvSpPr>
        <p:spPr/>
        <p:txBody>
          <a:bodyPr/>
          <a:lstStyle/>
          <a:p>
            <a:r>
              <a:rPr lang="en-US" dirty="0"/>
              <a:t>Business Questions Answered</a:t>
            </a:r>
          </a:p>
        </p:txBody>
      </p:sp>
      <p:sp>
        <p:nvSpPr>
          <p:cNvPr id="3" name="Content Placeholder 2">
            <a:extLst>
              <a:ext uri="{FF2B5EF4-FFF2-40B4-BE49-F238E27FC236}">
                <a16:creationId xmlns:a16="http://schemas.microsoft.com/office/drawing/2014/main" id="{73F86F43-C897-4E30-879A-2B2EE44D8C4A}"/>
              </a:ext>
            </a:extLst>
          </p:cNvPr>
          <p:cNvSpPr>
            <a:spLocks noGrp="1"/>
          </p:cNvSpPr>
          <p:nvPr>
            <p:ph idx="1"/>
          </p:nvPr>
        </p:nvSpPr>
        <p:spPr/>
        <p:txBody>
          <a:bodyPr/>
          <a:lstStyle/>
          <a:p>
            <a:r>
              <a:rPr lang="en-US" dirty="0"/>
              <a:t>How has Nike been using Twitter to reach customers?</a:t>
            </a:r>
          </a:p>
          <a:p>
            <a:pPr lvl="1"/>
            <a:r>
              <a:rPr lang="en-US" dirty="0"/>
              <a:t>Nike often replies to customers Tweets directly.</a:t>
            </a:r>
          </a:p>
          <a:p>
            <a:endParaRPr lang="en-US" dirty="0"/>
          </a:p>
          <a:p>
            <a:r>
              <a:rPr lang="en-US" dirty="0"/>
              <a:t>How does Nike interact with customers on Twitter?</a:t>
            </a:r>
          </a:p>
          <a:p>
            <a:pPr lvl="1"/>
            <a:r>
              <a:rPr lang="en-US" dirty="0"/>
              <a:t>Customer Service &amp; Advertising</a:t>
            </a:r>
          </a:p>
          <a:p>
            <a:endParaRPr lang="en-US" dirty="0"/>
          </a:p>
        </p:txBody>
      </p:sp>
    </p:spTree>
    <p:extLst>
      <p:ext uri="{BB962C8B-B14F-4D97-AF65-F5344CB8AC3E}">
        <p14:creationId xmlns:p14="http://schemas.microsoft.com/office/powerpoint/2010/main" val="352647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4E16-E0D2-4BBB-9173-E0950CD019CF}"/>
              </a:ext>
            </a:extLst>
          </p:cNvPr>
          <p:cNvSpPr>
            <a:spLocks noGrp="1"/>
          </p:cNvSpPr>
          <p:nvPr>
            <p:ph type="title"/>
          </p:nvPr>
        </p:nvSpPr>
        <p:spPr/>
        <p:txBody>
          <a:bodyPr/>
          <a:lstStyle/>
          <a:p>
            <a:r>
              <a:rPr lang="en-US" dirty="0"/>
              <a:t>Real-time Tweets about Nike</a:t>
            </a:r>
          </a:p>
        </p:txBody>
      </p:sp>
      <p:sp>
        <p:nvSpPr>
          <p:cNvPr id="3" name="Content Placeholder 2">
            <a:extLst>
              <a:ext uri="{FF2B5EF4-FFF2-40B4-BE49-F238E27FC236}">
                <a16:creationId xmlns:a16="http://schemas.microsoft.com/office/drawing/2014/main" id="{8F7365E1-D3A0-4AB3-9E11-7EC2F54B8660}"/>
              </a:ext>
            </a:extLst>
          </p:cNvPr>
          <p:cNvSpPr>
            <a:spLocks noGrp="1"/>
          </p:cNvSpPr>
          <p:nvPr>
            <p:ph idx="1"/>
          </p:nvPr>
        </p:nvSpPr>
        <p:spPr/>
        <p:txBody>
          <a:bodyPr>
            <a:normAutofit/>
          </a:bodyPr>
          <a:lstStyle/>
          <a:p>
            <a:r>
              <a:rPr lang="en-US" dirty="0"/>
              <a:t>9477 unique users out of 12,009 tweets</a:t>
            </a:r>
          </a:p>
          <a:p>
            <a:endParaRPr lang="en-US" dirty="0"/>
          </a:p>
          <a:p>
            <a:r>
              <a:rPr lang="en-US" dirty="0"/>
              <a:t>A few popular hashtags are #Jordan, #fashion, #</a:t>
            </a:r>
            <a:r>
              <a:rPr lang="en-US" dirty="0" err="1"/>
              <a:t>airmax</a:t>
            </a:r>
            <a:endParaRPr lang="en-US" dirty="0"/>
          </a:p>
          <a:p>
            <a:endParaRPr lang="en-US" dirty="0"/>
          </a:p>
          <a:p>
            <a:r>
              <a:rPr lang="en-US" dirty="0"/>
              <a:t>Out of the 12,009 tweets, 5884 were original &amp; 6125 were retweets</a:t>
            </a:r>
          </a:p>
          <a:p>
            <a:endParaRPr lang="en-US" dirty="0"/>
          </a:p>
        </p:txBody>
      </p:sp>
    </p:spTree>
    <p:extLst>
      <p:ext uri="{BB962C8B-B14F-4D97-AF65-F5344CB8AC3E}">
        <p14:creationId xmlns:p14="http://schemas.microsoft.com/office/powerpoint/2010/main" val="2199886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A316-966A-4A23-A7FF-3C3C3578073F}"/>
              </a:ext>
            </a:extLst>
          </p:cNvPr>
          <p:cNvSpPr>
            <a:spLocks noGrp="1"/>
          </p:cNvSpPr>
          <p:nvPr>
            <p:ph type="title"/>
          </p:nvPr>
        </p:nvSpPr>
        <p:spPr/>
        <p:txBody>
          <a:bodyPr/>
          <a:lstStyle/>
          <a:p>
            <a:r>
              <a:rPr lang="en-US" dirty="0"/>
              <a:t>Business Questions Answered</a:t>
            </a:r>
          </a:p>
        </p:txBody>
      </p:sp>
      <p:sp>
        <p:nvSpPr>
          <p:cNvPr id="3" name="Content Placeholder 2">
            <a:extLst>
              <a:ext uri="{FF2B5EF4-FFF2-40B4-BE49-F238E27FC236}">
                <a16:creationId xmlns:a16="http://schemas.microsoft.com/office/drawing/2014/main" id="{396C117D-0BD2-4339-A28A-543E178136F8}"/>
              </a:ext>
            </a:extLst>
          </p:cNvPr>
          <p:cNvSpPr>
            <a:spLocks noGrp="1"/>
          </p:cNvSpPr>
          <p:nvPr>
            <p:ph idx="1"/>
          </p:nvPr>
        </p:nvSpPr>
        <p:spPr/>
        <p:txBody>
          <a:bodyPr>
            <a:normAutofit lnSpcReduction="10000"/>
          </a:bodyPr>
          <a:lstStyle/>
          <a:p>
            <a:r>
              <a:rPr lang="en-US" dirty="0"/>
              <a:t>How many “unique” or different users are talking about Nike?</a:t>
            </a:r>
          </a:p>
          <a:p>
            <a:pPr lvl="1"/>
            <a:r>
              <a:rPr lang="en-US" dirty="0"/>
              <a:t>9477 unique user names</a:t>
            </a:r>
          </a:p>
          <a:p>
            <a:endParaRPr lang="en-US" dirty="0"/>
          </a:p>
          <a:p>
            <a:r>
              <a:rPr lang="en-US" dirty="0"/>
              <a:t>Where in the world is Nike being talked about? Only the US?</a:t>
            </a:r>
          </a:p>
          <a:p>
            <a:pPr lvl="1"/>
            <a:r>
              <a:rPr lang="en-US" dirty="0"/>
              <a:t>Tweets came from Cape Town, </a:t>
            </a:r>
            <a:r>
              <a:rPr lang="en-US" dirty="0" err="1"/>
              <a:t>Zimbawe</a:t>
            </a:r>
            <a:r>
              <a:rPr lang="en-US" dirty="0"/>
              <a:t>, Nigeria and other places from around the world</a:t>
            </a:r>
          </a:p>
          <a:p>
            <a:endParaRPr lang="en-US" dirty="0"/>
          </a:p>
          <a:p>
            <a:r>
              <a:rPr lang="en-US" dirty="0"/>
              <a:t>What are some of the popular terms &amp; keywords in tweets about Nike?</a:t>
            </a:r>
          </a:p>
          <a:p>
            <a:pPr lvl="1"/>
            <a:r>
              <a:rPr lang="en-US" dirty="0"/>
              <a:t>Nike, air, max, Jordan, retro, etc.</a:t>
            </a:r>
          </a:p>
          <a:p>
            <a:endParaRPr lang="en-US" dirty="0"/>
          </a:p>
          <a:p>
            <a:endParaRPr lang="en-US" dirty="0"/>
          </a:p>
        </p:txBody>
      </p:sp>
    </p:spTree>
    <p:extLst>
      <p:ext uri="{BB962C8B-B14F-4D97-AF65-F5344CB8AC3E}">
        <p14:creationId xmlns:p14="http://schemas.microsoft.com/office/powerpoint/2010/main" val="312335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6E4E-4292-43B7-9FCE-3FBDB39822D4}"/>
              </a:ext>
            </a:extLst>
          </p:cNvPr>
          <p:cNvSpPr>
            <a:spLocks noGrp="1"/>
          </p:cNvSpPr>
          <p:nvPr>
            <p:ph type="title"/>
          </p:nvPr>
        </p:nvSpPr>
        <p:spPr/>
        <p:txBody>
          <a:bodyPr/>
          <a:lstStyle/>
          <a:p>
            <a:r>
              <a:rPr lang="en-US" dirty="0"/>
              <a:t>Real-time Tweets about Nike</a:t>
            </a:r>
          </a:p>
        </p:txBody>
      </p:sp>
      <p:sp>
        <p:nvSpPr>
          <p:cNvPr id="3" name="Content Placeholder 2">
            <a:extLst>
              <a:ext uri="{FF2B5EF4-FFF2-40B4-BE49-F238E27FC236}">
                <a16:creationId xmlns:a16="http://schemas.microsoft.com/office/drawing/2014/main" id="{E27523C3-E12F-41D6-ADDB-C188B2BF4965}"/>
              </a:ext>
            </a:extLst>
          </p:cNvPr>
          <p:cNvSpPr>
            <a:spLocks noGrp="1"/>
          </p:cNvSpPr>
          <p:nvPr>
            <p:ph idx="1"/>
          </p:nvPr>
        </p:nvSpPr>
        <p:spPr/>
        <p:txBody>
          <a:bodyPr/>
          <a:lstStyle/>
          <a:p>
            <a:r>
              <a:rPr lang="en-US" dirty="0"/>
              <a:t>Nike store was the “most popular” user to Tweet about Nike</a:t>
            </a:r>
          </a:p>
          <a:p>
            <a:pPr lvl="1"/>
            <a:r>
              <a:rPr lang="en-US" dirty="0"/>
              <a:t>Would mainly be used for advertising and Customer Relations</a:t>
            </a:r>
          </a:p>
          <a:p>
            <a:pPr lvl="1"/>
            <a:endParaRPr lang="en-US" dirty="0"/>
          </a:p>
          <a:p>
            <a:r>
              <a:rPr lang="en-US" dirty="0"/>
              <a:t>Nike Store, </a:t>
            </a:r>
            <a:r>
              <a:rPr lang="en-US" dirty="0" err="1"/>
              <a:t>HotNewHipHop</a:t>
            </a:r>
            <a:r>
              <a:rPr lang="en-US" dirty="0"/>
              <a:t> &amp; the Sacramento Kings are among those most “visible” on Twitter that tweet about Nike</a:t>
            </a:r>
          </a:p>
          <a:p>
            <a:endParaRPr lang="en-US" dirty="0"/>
          </a:p>
        </p:txBody>
      </p:sp>
    </p:spTree>
    <p:extLst>
      <p:ext uri="{BB962C8B-B14F-4D97-AF65-F5344CB8AC3E}">
        <p14:creationId xmlns:p14="http://schemas.microsoft.com/office/powerpoint/2010/main" val="1467167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706</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Social Media Analytics &amp; Web Mining Final Project: Nike</vt:lpstr>
      <vt:lpstr>Business Questions </vt:lpstr>
      <vt:lpstr>Approaches/Methods of Collection</vt:lpstr>
      <vt:lpstr>Approaches/Methods of Collection</vt:lpstr>
      <vt:lpstr>Nike’s Tweets</vt:lpstr>
      <vt:lpstr>Business Questions Answered</vt:lpstr>
      <vt:lpstr>Real-time Tweets about Nike</vt:lpstr>
      <vt:lpstr>Business Questions Answered</vt:lpstr>
      <vt:lpstr>Real-time Tweets about Nike</vt:lpstr>
      <vt:lpstr>Web Crawling with Selenium</vt:lpstr>
      <vt:lpstr>Sentiment Analysis (All Reviews)</vt:lpstr>
      <vt:lpstr>Sentiment Analysis (All Reviews)</vt:lpstr>
      <vt:lpstr>Sentiment Analysis (All Reviews)</vt:lpstr>
      <vt:lpstr>Sentiment Analysis (All Reviews)</vt:lpstr>
      <vt:lpstr>Word Frequency Analysis (All Reviews)</vt:lpstr>
      <vt:lpstr>Word Frequency Analysis (Bigrams)</vt:lpstr>
      <vt:lpstr>Word Frequency Analysis: Word Cloud</vt:lpstr>
      <vt:lpstr>Overall 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&amp; Web Mining Final Project: Nike</dc:title>
  <dc:creator>Brock DeVolder</dc:creator>
  <cp:lastModifiedBy>Brock DeVolder</cp:lastModifiedBy>
  <cp:revision>22</cp:revision>
  <dcterms:created xsi:type="dcterms:W3CDTF">2019-05-02T21:22:07Z</dcterms:created>
  <dcterms:modified xsi:type="dcterms:W3CDTF">2019-05-07T22:20:45Z</dcterms:modified>
</cp:coreProperties>
</file>