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t="8767" r="2419" b="21101"/>
          <a:stretch/>
        </p:blipFill>
        <p:spPr>
          <a:xfrm>
            <a:off x="2893" y="1541257"/>
            <a:ext cx="9141107" cy="3657473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465842" y="5205475"/>
            <a:ext cx="4222917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14324C"/>
                </a:solidFill>
                <a:effectLst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374901" y="2431635"/>
            <a:ext cx="4343399" cy="1354951"/>
          </a:xfrm>
        </p:spPr>
        <p:txBody>
          <a:bodyPr>
            <a:noAutofit/>
          </a:bodyPr>
          <a:lstStyle>
            <a:lvl1pPr algn="ctr">
              <a:defRPr sz="32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添加您的标题文字</a:t>
            </a:r>
          </a:p>
        </p:txBody>
      </p:sp>
      <p:sp>
        <p:nvSpPr>
          <p:cNvPr id="8" name="图文框 7"/>
          <p:cNvSpPr/>
          <p:nvPr/>
        </p:nvSpPr>
        <p:spPr>
          <a:xfrm>
            <a:off x="2374901" y="952500"/>
            <a:ext cx="4457700" cy="4940300"/>
          </a:xfrm>
          <a:prstGeom prst="frame">
            <a:avLst>
              <a:gd name="adj1" fmla="val 637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16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02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81686" y="0"/>
            <a:ext cx="7806018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953062" y="0"/>
            <a:ext cx="231962" cy="6817368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8"/>
            <a:ext cx="886883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8"/>
            <a:ext cx="5949952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7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3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775858" y="2139020"/>
            <a:ext cx="4495799" cy="1235075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tx1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775858" y="3562998"/>
            <a:ext cx="4495799" cy="468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350">
                <a:solidFill>
                  <a:srgbClr val="14324C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文框 6"/>
          <p:cNvSpPr/>
          <p:nvPr/>
        </p:nvSpPr>
        <p:spPr>
          <a:xfrm>
            <a:off x="2775858" y="2139019"/>
            <a:ext cx="4495799" cy="2321109"/>
          </a:xfrm>
          <a:prstGeom prst="frame">
            <a:avLst>
              <a:gd name="adj1" fmla="val 637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769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543049" y="1220137"/>
            <a:ext cx="381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5382683" y="1220137"/>
            <a:ext cx="3820587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8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31275" y="247385"/>
            <a:ext cx="6984076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74" y="1607836"/>
            <a:ext cx="3467244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531274" y="2431748"/>
            <a:ext cx="34672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31935" y="1607836"/>
            <a:ext cx="3484319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5531935" y="2431748"/>
            <a:ext cx="3484319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39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9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9187704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14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81686" y="0"/>
            <a:ext cx="7806018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53062" y="0"/>
            <a:ext cx="231962" cy="6817368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88435" y="834937"/>
            <a:ext cx="2594720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845984" y="1365164"/>
            <a:ext cx="4072778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588435" y="2435137"/>
            <a:ext cx="2594720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92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81686" y="0"/>
            <a:ext cx="7806018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53062" y="0"/>
            <a:ext cx="231962" cy="6817368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09435" y="472282"/>
            <a:ext cx="2623033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656915" y="1002512"/>
            <a:ext cx="411722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509435" y="2072483"/>
            <a:ext cx="2623033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15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" t="711" r="17784" b="3388"/>
          <a:stretch/>
        </p:blipFill>
        <p:spPr>
          <a:xfrm>
            <a:off x="0" y="0"/>
            <a:ext cx="9187704" cy="685698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81686" y="0"/>
            <a:ext cx="7806018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43049" y="214133"/>
            <a:ext cx="7230015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543050" y="1061049"/>
            <a:ext cx="7230015" cy="5294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9" name="矩形 8"/>
          <p:cNvSpPr/>
          <p:nvPr/>
        </p:nvSpPr>
        <p:spPr>
          <a:xfrm>
            <a:off x="953062" y="0"/>
            <a:ext cx="231962" cy="6858000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67646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rgbClr val="14324C"/>
          </a:solidFill>
          <a:effectLst/>
          <a:latin typeface="+mj-ea"/>
          <a:ea typeface="+mj-ea"/>
          <a:cs typeface="+mj-cs"/>
        </a:defRPr>
      </a:lvl1pPr>
    </p:titleStyle>
    <p:bodyStyle>
      <a:lvl1pPr marL="200918" indent="-200918" algn="just" defTabSz="514350" rtl="0" eaLnBrk="1" latinLnBrk="0" hangingPunct="1">
        <a:lnSpc>
          <a:spcPct val="110000"/>
        </a:lnSpc>
        <a:spcBef>
          <a:spcPts val="1013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"/>
        <a:defRPr sz="22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266700" indent="-266700" algn="just" defTabSz="514350" rtl="0" eaLnBrk="1" latinLnBrk="0" hangingPunct="1">
        <a:lnSpc>
          <a:spcPct val="150000"/>
        </a:lnSpc>
        <a:spcBef>
          <a:spcPts val="0"/>
        </a:spcBef>
        <a:spcAft>
          <a:spcPts val="338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65842" y="5174987"/>
            <a:ext cx="4222917" cy="467211"/>
          </a:xfrm>
        </p:spPr>
        <p:txBody>
          <a:bodyPr/>
          <a:lstStyle/>
          <a:p>
            <a:r>
              <a:rPr lang="zh-CN" altLang="en-US" dirty="0"/>
              <a:t>指导教师 王楚</a:t>
            </a:r>
            <a:endParaRPr lang="en-US" altLang="zh-CN" dirty="0"/>
          </a:p>
          <a:p>
            <a:r>
              <a:rPr lang="zh-CN" altLang="en-US" dirty="0"/>
              <a:t>周翟恩和 谢梓涵 李天桐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猴子打字计划</a:t>
            </a:r>
            <a:br>
              <a:rPr lang="en-US" altLang="zh-CN" dirty="0"/>
            </a:br>
            <a:r>
              <a:rPr lang="zh-CN" altLang="en-US" sz="2000" dirty="0"/>
              <a:t>初一下学期信息组学段汇报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38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实现项目的步骤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寻找一个合适的单词库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编写一个专门用来分开所有单词的程序，这个程序将会把所有的单词拆分成续元音</a:t>
            </a:r>
            <a:r>
              <a:rPr lang="en-US" altLang="zh-CN" dirty="0"/>
              <a:t>+</a:t>
            </a:r>
            <a:r>
              <a:rPr lang="zh-CN" altLang="zh-CN" dirty="0"/>
              <a:t>连续辅音</a:t>
            </a:r>
            <a:r>
              <a:rPr lang="en-US" altLang="zh-CN" dirty="0"/>
              <a:t>+</a:t>
            </a:r>
            <a:r>
              <a:rPr lang="zh-CN" altLang="zh-CN" dirty="0"/>
              <a:t>连续元音</a:t>
            </a:r>
            <a:r>
              <a:rPr lang="en-US" altLang="zh-CN" dirty="0"/>
              <a:t>+</a:t>
            </a:r>
            <a:r>
              <a:rPr lang="zh-CN" altLang="zh-CN" dirty="0"/>
              <a:t>连续辅音</a:t>
            </a:r>
            <a:r>
              <a:rPr lang="en-US" altLang="zh-CN" dirty="0"/>
              <a:t>……</a:t>
            </a:r>
            <a:r>
              <a:rPr lang="zh-CN" altLang="zh-CN" dirty="0"/>
              <a:t>的组合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编写用于存储数据的结构体，后面所有函数封装到这个结构体里面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编写一个用来随机寻找一个组合的程序，我们在这里做到了按概率比例来随机生成：例如有</a:t>
            </a:r>
            <a:r>
              <a:rPr lang="en-US" altLang="zh-CN" dirty="0"/>
              <a:t>5</a:t>
            </a:r>
            <a:r>
              <a:rPr lang="zh-CN" altLang="zh-CN" dirty="0"/>
              <a:t>个单词有</a:t>
            </a:r>
            <a:r>
              <a:rPr lang="en-US" altLang="zh-CN" dirty="0" err="1"/>
              <a:t>sp+oi</a:t>
            </a:r>
            <a:r>
              <a:rPr lang="zh-CN" altLang="zh-CN" dirty="0"/>
              <a:t>的组合，</a:t>
            </a:r>
            <a:r>
              <a:rPr lang="en-US" altLang="zh-CN" dirty="0"/>
              <a:t>1</a:t>
            </a:r>
            <a:r>
              <a:rPr lang="zh-CN" altLang="zh-CN" dirty="0"/>
              <a:t>个单词有</a:t>
            </a:r>
            <a:r>
              <a:rPr lang="en-US" altLang="zh-CN" dirty="0" err="1"/>
              <a:t>sp+e</a:t>
            </a:r>
            <a:r>
              <a:rPr lang="zh-CN" altLang="zh-CN" dirty="0"/>
              <a:t>的组合，那么我们编写的程序随机生成</a:t>
            </a:r>
            <a:r>
              <a:rPr lang="en-US" altLang="zh-CN" dirty="0"/>
              <a:t>60000</a:t>
            </a:r>
            <a:r>
              <a:rPr lang="zh-CN" altLang="zh-CN" dirty="0"/>
              <a:t>个组合，将会有大约</a:t>
            </a:r>
            <a:r>
              <a:rPr lang="en-US" altLang="zh-CN" dirty="0"/>
              <a:t>50000</a:t>
            </a:r>
            <a:r>
              <a:rPr lang="zh-CN" altLang="zh-CN" dirty="0"/>
              <a:t>个</a:t>
            </a:r>
            <a:r>
              <a:rPr lang="en-US" altLang="zh-CN" dirty="0" err="1"/>
              <a:t>sp+oi</a:t>
            </a:r>
            <a:r>
              <a:rPr lang="zh-CN" altLang="zh-CN" dirty="0"/>
              <a:t>和</a:t>
            </a:r>
            <a:r>
              <a:rPr lang="en-US" altLang="zh-CN" dirty="0"/>
              <a:t>10000</a:t>
            </a:r>
            <a:r>
              <a:rPr lang="zh-CN" altLang="zh-CN" dirty="0"/>
              <a:t>个</a:t>
            </a:r>
            <a:r>
              <a:rPr lang="en-US" altLang="zh-CN" dirty="0" err="1"/>
              <a:t>sp+e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4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实现项目的步骤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5.  </a:t>
            </a:r>
            <a:r>
              <a:rPr lang="zh-CN" altLang="zh-CN" dirty="0"/>
              <a:t>展示用程序，将会从</a:t>
            </a:r>
            <a:r>
              <a:rPr lang="en-US" altLang="zh-CN" dirty="0"/>
              <a:t>start</a:t>
            </a:r>
            <a:r>
              <a:rPr lang="zh-CN" altLang="zh-CN" dirty="0"/>
              <a:t>节点随机一个路径到</a:t>
            </a:r>
            <a:r>
              <a:rPr lang="en-US" altLang="zh-CN" dirty="0"/>
              <a:t>end</a:t>
            </a:r>
            <a:r>
              <a:rPr lang="zh-CN" altLang="zh-CN" dirty="0"/>
              <a:t>节点：每一次采用随机一个组合的方法找到下一步，然后用递归的方法找到路径，并输出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  </a:t>
            </a:r>
            <a:r>
              <a:rPr lang="zh-CN" altLang="zh-CN" dirty="0"/>
              <a:t>进行量化分析，也就是类似于测算生成出的</a:t>
            </a:r>
            <a:r>
              <a:rPr lang="en-US" altLang="zh-CN" dirty="0"/>
              <a:t>10000</a:t>
            </a:r>
            <a:r>
              <a:rPr lang="zh-CN" altLang="zh-CN" dirty="0"/>
              <a:t>个单词中，有多少个是真正的英文单词。这样，就可以得出大致的相似度以及这个程序到底有多</a:t>
            </a:r>
            <a:r>
              <a:rPr lang="en-US" altLang="zh-CN" dirty="0"/>
              <a:t>“</a:t>
            </a:r>
            <a:r>
              <a:rPr lang="zh-CN" altLang="zh-CN" dirty="0"/>
              <a:t>聪明</a:t>
            </a:r>
            <a:r>
              <a:rPr lang="en-US" altLang="zh-CN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05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– </a:t>
            </a:r>
            <a:r>
              <a:rPr lang="zh-CN" altLang="en-US" dirty="0"/>
              <a:t>小组分工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周翟恩和负责完成第</a:t>
            </a:r>
            <a:r>
              <a:rPr lang="en-US" altLang="zh-CN" dirty="0"/>
              <a:t>2~5</a:t>
            </a:r>
            <a:r>
              <a:rPr lang="zh-CN" altLang="en-US" dirty="0"/>
              <a:t>步</a:t>
            </a:r>
            <a:endParaRPr lang="en-US" altLang="zh-CN" dirty="0"/>
          </a:p>
          <a:p>
            <a:r>
              <a:rPr lang="zh-CN" altLang="en-US" dirty="0"/>
              <a:t>谢梓涵负责完成</a:t>
            </a:r>
            <a:r>
              <a:rPr lang="en-US" altLang="zh-CN" dirty="0"/>
              <a:t>API</a:t>
            </a:r>
            <a:r>
              <a:rPr lang="zh-CN" altLang="en-US" dirty="0"/>
              <a:t>以及对代码进行常熟优化</a:t>
            </a:r>
            <a:endParaRPr lang="en-US" altLang="zh-CN" dirty="0"/>
          </a:p>
          <a:p>
            <a:r>
              <a:rPr lang="zh-CN" altLang="en-US" dirty="0"/>
              <a:t>李天桐负责完成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所有人都要完成论文的一部分。</a:t>
            </a:r>
            <a:endParaRPr lang="en-US" altLang="zh-CN" dirty="0"/>
          </a:p>
          <a:p>
            <a:r>
              <a:rPr lang="zh-CN" altLang="en-US" dirty="0"/>
              <a:t>所用平台为</a:t>
            </a:r>
            <a:r>
              <a:rPr lang="en-US" altLang="zh-CN" dirty="0" err="1"/>
              <a:t>GitHub</a:t>
            </a:r>
            <a:r>
              <a:rPr lang="zh-CN" altLang="en-US" dirty="0"/>
              <a:t>及</a:t>
            </a:r>
            <a:r>
              <a:rPr lang="en-US" altLang="zh-CN" dirty="0" err="1"/>
              <a:t>EtherPad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02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73412-AE41-4361-8EC9-DEA932D8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单词库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81922-627E-4C83-B8B4-F20517BD6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我们采用了英语四级词汇，大约有</a:t>
            </a:r>
            <a:r>
              <a:rPr lang="en-US" altLang="zh-CN" dirty="0"/>
              <a:t>4300</a:t>
            </a:r>
            <a:r>
              <a:rPr lang="zh-CN" altLang="zh-CN" dirty="0"/>
              <a:t>个。事实上，我们之前采用过</a:t>
            </a:r>
            <a:r>
              <a:rPr lang="en-US" altLang="zh-CN" dirty="0"/>
              <a:t>10000</a:t>
            </a:r>
            <a:r>
              <a:rPr lang="zh-CN" altLang="zh-CN" dirty="0"/>
              <a:t>个单词甚至更大的一个</a:t>
            </a:r>
            <a:r>
              <a:rPr lang="en-US" altLang="zh-CN" dirty="0"/>
              <a:t>7000000</a:t>
            </a:r>
            <a:r>
              <a:rPr lang="zh-CN" altLang="zh-CN" dirty="0"/>
              <a:t>个单词的大型词库，但经过人工查询后发现很多单词都不是正常的英文单词（如地名，带</a:t>
            </a:r>
            <a:r>
              <a:rPr lang="en-US" altLang="zh-CN" dirty="0"/>
              <a:t>“-”</a:t>
            </a:r>
            <a:r>
              <a:rPr lang="zh-CN" altLang="zh-CN" dirty="0"/>
              <a:t>的单词，或者没有元音的单词），这样生成出来的</a:t>
            </a:r>
            <a:r>
              <a:rPr lang="en-US" altLang="zh-CN" dirty="0"/>
              <a:t>“</a:t>
            </a:r>
            <a:r>
              <a:rPr lang="zh-CN" altLang="zh-CN" dirty="0"/>
              <a:t>单词</a:t>
            </a:r>
            <a:r>
              <a:rPr lang="en-US" altLang="zh-CN" dirty="0"/>
              <a:t>”</a:t>
            </a:r>
            <a:r>
              <a:rPr lang="zh-CN" altLang="zh-CN" dirty="0"/>
              <a:t>反而更不像正常的英语单词。因此，我们选择了英语四级词汇作为我们机器学习的用具。另外，单词量过大也不容易快速求解</a:t>
            </a:r>
            <a:r>
              <a:rPr lang="zh-CN" altLang="zh-CN" strike="sngStrike" dirty="0"/>
              <a:t>以及保护电脑健康。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15072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分开单词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我在这里采用了直接拆解的方法，直接把所有的字母组合拆出来当作图的节点，并记录下一个节点。我们把这一部分以及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4</a:t>
                </a:r>
                <a:r>
                  <a:rPr lang="zh-CN" altLang="zh-CN" dirty="0"/>
                  <a:t>部分写成了三个头文件。</a:t>
                </a:r>
              </a:p>
              <a:p>
                <a:r>
                  <a:rPr lang="zh-CN" altLang="zh-CN" dirty="0"/>
                  <a:t>这里的时间复杂度为</a:t>
                </a:r>
                <a14:m>
                  <m:oMath xmlns:m="http://schemas.openxmlformats.org/officeDocument/2006/math">
                    <m:r>
                      <a:rPr lang="en-US" altLang="zh-CN" i="1"/>
                      <m:t>𝛩</m:t>
                    </m:r>
                    <m:r>
                      <a:rPr lang="en-US" altLang="zh-CN" i="1"/>
                      <m:t>(4300|</m:t>
                    </m:r>
                    <m:r>
                      <a:rPr lang="en-US" altLang="zh-CN" i="1"/>
                      <m:t>𝑠</m:t>
                    </m:r>
                    <m:r>
                      <a:rPr lang="en-US" altLang="zh-CN" i="1"/>
                      <m:t>|)</m:t>
                    </m:r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i="1"/>
                      <m:t>|</m:t>
                    </m:r>
                    <m:r>
                      <a:rPr lang="en-US" altLang="zh-CN" i="1"/>
                      <m:t>𝑠</m:t>
                    </m:r>
                    <m:r>
                      <a:rPr lang="en-US" altLang="zh-CN" i="1"/>
                      <m:t>|</m:t>
                    </m:r>
                  </m:oMath>
                </a14:m>
                <a:r>
                  <a:rPr lang="zh-CN" altLang="zh-CN" dirty="0"/>
                  <a:t>代表单词的长度，平均长度大约在</a:t>
                </a:r>
                <a:r>
                  <a:rPr lang="en-US" altLang="zh-CN" dirty="0"/>
                  <a:t>10~15</a:t>
                </a:r>
                <a:r>
                  <a:rPr lang="zh-CN" altLang="zh-CN" dirty="0"/>
                  <a:t>左右。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690" r="-1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92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存储数据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为了存储和处理方便，以及节省空间，我们将每个元</a:t>
                </a:r>
                <a:r>
                  <a:rPr lang="en-US" altLang="zh-CN" dirty="0"/>
                  <a:t>/</a:t>
                </a:r>
                <a:r>
                  <a:rPr lang="zh-CN" altLang="zh-CN" dirty="0"/>
                  <a:t>辅音组利用谢梓涵通过</a:t>
                </a:r>
                <a:r>
                  <a:rPr lang="en-US" altLang="zh-CN" dirty="0"/>
                  <a:t>Splay</a:t>
                </a:r>
                <a:r>
                  <a:rPr lang="zh-CN" altLang="zh-CN" dirty="0"/>
                  <a:t>算法全都映射为一个整数。</a:t>
                </a:r>
                <a:r>
                  <a:rPr lang="en-US" altLang="zh-CN" dirty="0"/>
                  <a:t>Splay</a:t>
                </a:r>
                <a:r>
                  <a:rPr lang="zh-CN" altLang="zh-CN" dirty="0"/>
                  <a:t>是一种平衡树，可以维护</a:t>
                </a:r>
                <a:r>
                  <a:rPr lang="en-US" altLang="zh-CN" dirty="0"/>
                  <a:t>STL</a:t>
                </a:r>
                <a:r>
                  <a:rPr lang="zh-CN" altLang="zh-CN" dirty="0"/>
                  <a:t>中的</a:t>
                </a:r>
                <a:r>
                  <a:rPr lang="en-US" altLang="zh-CN" dirty="0"/>
                  <a:t>map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set</a:t>
                </a:r>
                <a:r>
                  <a:rPr lang="zh-CN" altLang="zh-CN" dirty="0"/>
                  <a:t>等容器的所有功能，且满足均摊复杂度为</a:t>
                </a:r>
                <a14:m>
                  <m:oMath xmlns:m="http://schemas.openxmlformats.org/officeDocument/2006/math">
                    <m:r>
                      <a:rPr lang="en-US" altLang="zh-CN" i="1"/>
                      <m:t>𝛩</m:t>
                    </m:r>
                    <m:r>
                      <a:rPr lang="en-US" altLang="zh-CN" i="1"/>
                      <m:t>(</m:t>
                    </m:r>
                    <m:r>
                      <m:rPr>
                        <m:sty m:val="p"/>
                      </m:rPr>
                      <a:rPr lang="en-US" altLang="zh-CN"/>
                      <m:t>log</m:t>
                    </m:r>
                    <m:r>
                      <a:rPr lang="en-US" altLang="zh-CN" i="1"/>
                      <m:t> </m:t>
                    </m:r>
                    <m:r>
                      <a:rPr lang="en-US" altLang="zh-CN" i="1"/>
                      <m:t>𝑁</m:t>
                    </m:r>
                    <m:r>
                      <a:rPr lang="en-US" altLang="zh-CN" i="1"/>
                      <m:t>)</m:t>
                    </m:r>
                  </m:oMath>
                </a14:m>
                <a:r>
                  <a:rPr lang="zh-CN" altLang="zh-CN" dirty="0"/>
                  <a:t>。</a:t>
                </a:r>
              </a:p>
              <a:p>
                <a:r>
                  <a:rPr lang="zh-CN" altLang="zh-CN" dirty="0"/>
                  <a:t>我们存储数据采用的是邻接表，即将每个节点的所有子节点全部顺序存下在一个数组里。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690" r="-4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374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随机一个组合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CD907-33CF-4EFC-A4AE-94F027BE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在生成单词中遇到一个问题便是由于最终可以生成的单词过多，甚至由于图中的自环（</a:t>
            </a:r>
            <a:r>
              <a:rPr lang="en-US" altLang="zh-CN" dirty="0"/>
              <a:t>o</a:t>
            </a:r>
            <a:r>
              <a:rPr lang="zh-CN" altLang="zh-CN" dirty="0"/>
              <a:t>后面可以接</a:t>
            </a:r>
            <a:r>
              <a:rPr lang="en-US" altLang="zh-CN" dirty="0"/>
              <a:t>n</a:t>
            </a:r>
            <a:r>
              <a:rPr lang="zh-CN" altLang="zh-CN" dirty="0"/>
              <a:t>，</a:t>
            </a:r>
            <a:r>
              <a:rPr lang="en-US" altLang="zh-CN" dirty="0"/>
              <a:t>n</a:t>
            </a:r>
            <a:r>
              <a:rPr lang="zh-CN" altLang="zh-CN" dirty="0"/>
              <a:t>后面可以接</a:t>
            </a:r>
            <a:r>
              <a:rPr lang="en-US" altLang="zh-CN" dirty="0"/>
              <a:t>o</a:t>
            </a:r>
            <a:r>
              <a:rPr lang="zh-CN" altLang="zh-CN" dirty="0"/>
              <a:t>），会导致我们在生成的过程中出现死循环，所以我们需要一个强有力的方法来在搜索过程中进行筛选，放弃某些情况，避免我们程序发生死循环。</a:t>
            </a:r>
          </a:p>
          <a:p>
            <a:r>
              <a:rPr lang="zh-CN" altLang="zh-CN" dirty="0"/>
              <a:t>由于可以生成的单词数量随着深度的增加，呈指数级增长，所以最有效的一个筛选方法就是控制搜索的深度，即单词由几个声</a:t>
            </a:r>
            <a:r>
              <a:rPr lang="en-US" altLang="zh-CN" dirty="0"/>
              <a:t>/</a:t>
            </a:r>
            <a:r>
              <a:rPr lang="zh-CN" altLang="zh-CN" dirty="0"/>
              <a:t>韵母组构成。</a:t>
            </a:r>
          </a:p>
        </p:txBody>
      </p:sp>
    </p:spTree>
    <p:extLst>
      <p:ext uri="{BB962C8B-B14F-4D97-AF65-F5344CB8AC3E}">
        <p14:creationId xmlns:p14="http://schemas.microsoft.com/office/powerpoint/2010/main" val="3478643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随机一个组合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CD907-33CF-4EFC-A4AE-94F027BE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对于一个数组，如下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我们的解决办法是对其</a:t>
            </a:r>
            <a:r>
              <a:rPr lang="en-US" altLang="zh-CN" dirty="0"/>
              <a:t>prop</a:t>
            </a:r>
            <a:r>
              <a:rPr lang="zh-CN" altLang="en-US" dirty="0"/>
              <a:t>属性求前缀和，如下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然后先生成一个随机数，这里假设是</a:t>
            </a:r>
            <a:r>
              <a:rPr lang="en-US" altLang="zh-CN" dirty="0"/>
              <a:t>157</a:t>
            </a:r>
            <a:r>
              <a:rPr lang="zh-CN" altLang="en-US" dirty="0"/>
              <a:t>，将其对</a:t>
            </a:r>
            <a:r>
              <a:rPr lang="en-US" altLang="zh-CN" dirty="0"/>
              <a:t>sum[3]</a:t>
            </a:r>
            <a:r>
              <a:rPr lang="zh-CN" altLang="en-US" dirty="0"/>
              <a:t>，即所有项的和取余，得到</a:t>
            </a:r>
            <a:r>
              <a:rPr lang="en-US" altLang="zh-CN" dirty="0"/>
              <a:t>7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发现</a:t>
            </a:r>
            <a:r>
              <a:rPr lang="en-US" altLang="zh-CN" dirty="0"/>
              <a:t>sum[3]&gt;7&gt;=sum[2]</a:t>
            </a:r>
            <a:r>
              <a:rPr lang="zh-CN" altLang="zh-CN" dirty="0"/>
              <a:t>，所以这次随机得到的结果便是下标为</a:t>
            </a:r>
            <a:r>
              <a:rPr lang="en-US" altLang="zh-CN" dirty="0"/>
              <a:t>3</a:t>
            </a:r>
            <a:r>
              <a:rPr lang="zh-CN" altLang="zh-CN" dirty="0"/>
              <a:t>，值为</a:t>
            </a:r>
            <a:r>
              <a:rPr lang="en-US" altLang="zh-CN" dirty="0"/>
              <a:t>value[3]</a:t>
            </a:r>
            <a:r>
              <a:rPr lang="zh-CN" altLang="zh-CN" dirty="0"/>
              <a:t>，即</a:t>
            </a:r>
            <a:r>
              <a:rPr lang="en-US" altLang="zh-CN" dirty="0"/>
              <a:t>12</a:t>
            </a:r>
            <a:r>
              <a:rPr lang="zh-CN" altLang="zh-CN" dirty="0"/>
              <a:t>这个数。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57EEA78-B862-4F5E-A482-D6EE8BD0C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43291"/>
              </p:ext>
            </p:extLst>
          </p:nvPr>
        </p:nvGraphicFramePr>
        <p:xfrm>
          <a:off x="2020124" y="1700808"/>
          <a:ext cx="3137932" cy="1364505"/>
        </p:xfrm>
        <a:graphic>
          <a:graphicData uri="http://schemas.openxmlformats.org/drawingml/2006/table">
            <a:tbl>
              <a:tblPr firstRow="1" firstCol="1" lastRow="1" lastCol="1">
                <a:tableStyleId>{5940675A-B579-460E-94D1-54222C63F5DA}</a:tableStyleId>
              </a:tblPr>
              <a:tblGrid>
                <a:gridCol w="784483">
                  <a:extLst>
                    <a:ext uri="{9D8B030D-6E8A-4147-A177-3AD203B41FA5}">
                      <a16:colId xmlns:a16="http://schemas.microsoft.com/office/drawing/2014/main" val="326763479"/>
                    </a:ext>
                  </a:extLst>
                </a:gridCol>
                <a:gridCol w="784483">
                  <a:extLst>
                    <a:ext uri="{9D8B030D-6E8A-4147-A177-3AD203B41FA5}">
                      <a16:colId xmlns:a16="http://schemas.microsoft.com/office/drawing/2014/main" val="1268504891"/>
                    </a:ext>
                  </a:extLst>
                </a:gridCol>
                <a:gridCol w="784483">
                  <a:extLst>
                    <a:ext uri="{9D8B030D-6E8A-4147-A177-3AD203B41FA5}">
                      <a16:colId xmlns:a16="http://schemas.microsoft.com/office/drawing/2014/main" val="3292139461"/>
                    </a:ext>
                  </a:extLst>
                </a:gridCol>
                <a:gridCol w="784483">
                  <a:extLst>
                    <a:ext uri="{9D8B030D-6E8A-4147-A177-3AD203B41FA5}">
                      <a16:colId xmlns:a16="http://schemas.microsoft.com/office/drawing/2014/main" val="3208274385"/>
                    </a:ext>
                  </a:extLst>
                </a:gridCol>
              </a:tblGrid>
              <a:tr h="454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index→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5760376"/>
                  </a:ext>
                </a:extLst>
              </a:tr>
              <a:tr h="454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value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31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6659904"/>
                  </a:ext>
                </a:extLst>
              </a:tr>
              <a:tr h="454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prop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460146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DAE8D80-98D3-4CAC-9A73-6FC3EF991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75775"/>
              </p:ext>
            </p:extLst>
          </p:nvPr>
        </p:nvGraphicFramePr>
        <p:xfrm>
          <a:off x="1929046" y="3562826"/>
          <a:ext cx="5645300" cy="772584"/>
        </p:xfrm>
        <a:graphic>
          <a:graphicData uri="http://schemas.openxmlformats.org/drawingml/2006/table">
            <a:tbl>
              <a:tblPr firstRow="1" firstCol="1" lastRow="1" lastCol="1">
                <a:tableStyleId>{5940675A-B579-460E-94D1-54222C63F5DA}</a:tableStyleId>
              </a:tblPr>
              <a:tblGrid>
                <a:gridCol w="1129060">
                  <a:extLst>
                    <a:ext uri="{9D8B030D-6E8A-4147-A177-3AD203B41FA5}">
                      <a16:colId xmlns:a16="http://schemas.microsoft.com/office/drawing/2014/main" val="4075022437"/>
                    </a:ext>
                  </a:extLst>
                </a:gridCol>
                <a:gridCol w="1129060">
                  <a:extLst>
                    <a:ext uri="{9D8B030D-6E8A-4147-A177-3AD203B41FA5}">
                      <a16:colId xmlns:a16="http://schemas.microsoft.com/office/drawing/2014/main" val="3300128040"/>
                    </a:ext>
                  </a:extLst>
                </a:gridCol>
                <a:gridCol w="1129060">
                  <a:extLst>
                    <a:ext uri="{9D8B030D-6E8A-4147-A177-3AD203B41FA5}">
                      <a16:colId xmlns:a16="http://schemas.microsoft.com/office/drawing/2014/main" val="298236768"/>
                    </a:ext>
                  </a:extLst>
                </a:gridCol>
                <a:gridCol w="1129060">
                  <a:extLst>
                    <a:ext uri="{9D8B030D-6E8A-4147-A177-3AD203B41FA5}">
                      <a16:colId xmlns:a16="http://schemas.microsoft.com/office/drawing/2014/main" val="619535288"/>
                    </a:ext>
                  </a:extLst>
                </a:gridCol>
                <a:gridCol w="1129060">
                  <a:extLst>
                    <a:ext uri="{9D8B030D-6E8A-4147-A177-3AD203B41FA5}">
                      <a16:colId xmlns:a16="http://schemas.microsoft.com/office/drawing/2014/main" val="4220715842"/>
                    </a:ext>
                  </a:extLst>
                </a:gridCol>
              </a:tblGrid>
              <a:tr h="386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index→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161429"/>
                  </a:ext>
                </a:extLst>
              </a:tr>
              <a:tr h="386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sum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940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69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随机一个组合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err="1"/>
                  <a:t>当这个</a:t>
                </a:r>
                <a:r>
                  <a:rPr lang="zh-CN" altLang="en-US" dirty="0"/>
                  <a:t>随机</a:t>
                </a:r>
                <a:r>
                  <a:rPr lang="en-US" altLang="zh-CN" dirty="0" err="1"/>
                  <a:t>数字对</a:t>
                </a:r>
                <a14:m>
                  <m:oMath xmlns:m="http://schemas.openxmlformats.org/officeDocument/2006/math">
                    <m:r>
                      <a:rPr lang="en-US" altLang="zh-CN" i="1"/>
                      <m:t>∑</m:t>
                    </m:r>
                    <m:r>
                      <a:rPr lang="en-US" altLang="zh-CN" i="1"/>
                      <m:t>𝑝𝑟𝑜𝑝</m:t>
                    </m:r>
                  </m:oMath>
                </a14:m>
                <a:r>
                  <a:rPr lang="en-US" altLang="zh-CN" dirty="0" err="1"/>
                  <a:t>取余时，其可以为</a:t>
                </a:r>
                <a14:m>
                  <m:oMath xmlns:m="http://schemas.openxmlformats.org/officeDocument/2006/math">
                    <m:r>
                      <a:rPr lang="en-US" altLang="zh-CN" i="1"/>
                      <m:t>[0,∑</m:t>
                    </m:r>
                    <m:r>
                      <a:rPr lang="en-US" altLang="zh-CN" i="1"/>
                      <m:t>𝑝𝑟𝑜𝑝</m:t>
                    </m:r>
                    <m:r>
                      <a:rPr lang="en-US" altLang="zh-CN" i="1"/>
                      <m:t>)</m:t>
                    </m:r>
                  </m:oMath>
                </a14:m>
                <a:r>
                  <a:rPr lang="en-US" altLang="zh-CN" dirty="0" err="1"/>
                  <a:t>中的任意一个数，每个数概率相等，而如果该数在</a:t>
                </a:r>
                <a:r>
                  <a:rPr lang="en-US" altLang="zh-CN" dirty="0"/>
                  <a:t>[sum[i-1],sum[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])</a:t>
                </a:r>
                <a:r>
                  <a:rPr lang="en-US" altLang="zh-CN" dirty="0" err="1"/>
                  <a:t>之间，共有prop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en-US" altLang="zh-CN" dirty="0" err="1"/>
                  <a:t>个数，所以其概率恰好为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𝑝𝑟𝑜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𝑝</m:t>
                            </m:r>
                          </m:e>
                          <m:sub>
                            <m:r>
                              <a:rPr lang="en-US" altLang="zh-CN" i="1"/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i="1"/>
                          <m:t>∑</m:t>
                        </m:r>
                        <m:r>
                          <a:rPr lang="en-US" altLang="zh-CN" i="1"/>
                          <m:t>𝑝𝑟𝑜𝑝</m:t>
                        </m:r>
                      </m:den>
                    </m:f>
                  </m:oMath>
                </a14:m>
                <a:r>
                  <a:rPr lang="en-US" altLang="zh-CN" dirty="0"/>
                  <a:t>。</a:t>
                </a:r>
                <a:endParaRPr lang="zh-CN" altLang="zh-CN" dirty="0"/>
              </a:p>
              <a:p>
                <a:endParaRPr lang="zh-CN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690" r="-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777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DFS</a:t>
            </a:r>
            <a:r>
              <a:rPr lang="zh-CN" altLang="zh-CN" dirty="0"/>
              <a:t>生成伪单词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CD907-33CF-4EFC-A4AE-94F027BE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DFS</a:t>
            </a:r>
            <a:r>
              <a:rPr lang="zh-CN" altLang="zh-CN" dirty="0"/>
              <a:t>就是正常的深度优先搜索。先通过随机生成的组合来建成一个有向图，拥有</a:t>
            </a:r>
            <a:r>
              <a:rPr lang="en-US" altLang="zh-CN" b="1" dirty="0"/>
              <a:t>start</a:t>
            </a:r>
            <a:r>
              <a:rPr lang="zh-CN" altLang="zh-CN" dirty="0"/>
              <a:t>节点及</a:t>
            </a:r>
            <a:r>
              <a:rPr lang="en-US" altLang="zh-CN" b="1" dirty="0"/>
              <a:t>end</a:t>
            </a:r>
            <a:r>
              <a:rPr lang="zh-CN" altLang="zh-CN" dirty="0"/>
              <a:t>节点。深度优先搜索即从</a:t>
            </a:r>
            <a:r>
              <a:rPr lang="en-US" altLang="zh-CN" b="1" dirty="0"/>
              <a:t>start</a:t>
            </a:r>
            <a:r>
              <a:rPr lang="zh-CN" altLang="zh-CN" dirty="0"/>
              <a:t>节点开始搜索。由于图可能存在环状结构，因此可以通过给定的深度（单词部分的长度）来判断单词是否结束。通过此种方法，可以按照某种顺序生成出伪单词。</a:t>
            </a:r>
            <a:endParaRPr lang="en-US" altLang="zh-CN" dirty="0"/>
          </a:p>
          <a:p>
            <a:r>
              <a:rPr lang="zh-CN" altLang="zh-CN" dirty="0"/>
              <a:t>这一步的原始数据完全依赖于上一步的随机单词。如果随机选出的单词出现了</a:t>
            </a:r>
            <a:r>
              <a:rPr lang="en-US" altLang="zh-CN" dirty="0"/>
              <a:t>o</a:t>
            </a:r>
            <a:r>
              <a:rPr lang="zh-CN" altLang="zh-CN" dirty="0"/>
              <a:t>接</a:t>
            </a:r>
            <a:r>
              <a:rPr lang="en-US" altLang="zh-CN" dirty="0"/>
              <a:t>n</a:t>
            </a:r>
            <a:r>
              <a:rPr lang="zh-CN" altLang="zh-CN" dirty="0"/>
              <a:t>，</a:t>
            </a:r>
            <a:r>
              <a:rPr lang="en-US" altLang="zh-CN" dirty="0"/>
              <a:t>n</a:t>
            </a:r>
            <a:r>
              <a:rPr lang="zh-CN" altLang="zh-CN" dirty="0"/>
              <a:t>接</a:t>
            </a:r>
            <a:r>
              <a:rPr lang="en-US" altLang="zh-CN" dirty="0"/>
              <a:t>o</a:t>
            </a:r>
            <a:r>
              <a:rPr lang="zh-CN" altLang="zh-CN" dirty="0"/>
              <a:t>的情况，生成出的单词将会出现像</a:t>
            </a:r>
            <a:r>
              <a:rPr lang="en-US" altLang="zh-CN" dirty="0" err="1"/>
              <a:t>nonononononono</a:t>
            </a:r>
            <a:r>
              <a:rPr lang="zh-CN" altLang="zh-CN" dirty="0"/>
              <a:t>一样的单词，所以对于</a:t>
            </a:r>
            <a:r>
              <a:rPr lang="en-US" altLang="zh-CN" dirty="0" err="1"/>
              <a:t>dfs</a:t>
            </a:r>
            <a:r>
              <a:rPr lang="zh-CN" altLang="zh-CN" dirty="0"/>
              <a:t>，我们同样需要对深度进行限制。</a:t>
            </a:r>
            <a:endParaRPr lang="en-US" altLang="zh-CN" dirty="0"/>
          </a:p>
          <a:p>
            <a:r>
              <a:rPr lang="zh-CN" altLang="en-US"/>
              <a:t>如下图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6924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开源项目地址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zh-CN" sz="1600" dirty="0"/>
              <a:t>https://github.com/bdfzoier/Monkey_Type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3028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DFS</a:t>
            </a:r>
            <a:r>
              <a:rPr lang="zh-CN" altLang="zh-CN" dirty="0"/>
              <a:t>生成伪单词</a:t>
            </a:r>
            <a:r>
              <a:rPr lang="zh-CN" altLang="en-US" dirty="0"/>
              <a:t>）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EE40E7B2-8732-4FCE-AD60-0605FA2775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489098" y="1045809"/>
            <a:ext cx="4680520" cy="48711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E5FFC4A-2CBC-495D-99A8-66CAEDA1110C}"/>
              </a:ext>
            </a:extLst>
          </p:cNvPr>
          <p:cNvSpPr txBox="1"/>
          <p:nvPr/>
        </p:nvSpPr>
        <p:spPr>
          <a:xfrm>
            <a:off x="6269002" y="1252547"/>
            <a:ext cx="2771800" cy="466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这样，如果深度为4，从start节点开始进行DFS搜索的序列为：start → g → </a:t>
            </a:r>
            <a:r>
              <a:rPr lang="en-US" altLang="zh-CN" dirty="0" err="1"/>
              <a:t>oo</a:t>
            </a:r>
            <a:r>
              <a:rPr lang="en-US" altLang="zh-CN" dirty="0"/>
              <a:t> → d → end ← d ← </a:t>
            </a:r>
            <a:r>
              <a:rPr lang="en-US" altLang="zh-CN" dirty="0" err="1"/>
              <a:t>oo</a:t>
            </a:r>
            <a:r>
              <a:rPr lang="en-US" altLang="zh-CN" dirty="0"/>
              <a:t> ← g ← start → gr → </a:t>
            </a:r>
            <a:r>
              <a:rPr lang="en-US" altLang="zh-CN" dirty="0" err="1"/>
              <a:t>ea</a:t>
            </a:r>
            <a:r>
              <a:rPr lang="en-US" altLang="zh-CN" dirty="0"/>
              <a:t> → s → e ← s ← </a:t>
            </a:r>
            <a:r>
              <a:rPr lang="en-US" altLang="zh-CN" dirty="0" err="1"/>
              <a:t>ea</a:t>
            </a:r>
            <a:r>
              <a:rPr lang="en-US" altLang="zh-CN" dirty="0"/>
              <a:t> → t → end ← t ← </a:t>
            </a:r>
            <a:r>
              <a:rPr lang="en-US" altLang="zh-CN" dirty="0" err="1"/>
              <a:t>ea</a:t>
            </a:r>
            <a:r>
              <a:rPr lang="en-US" altLang="zh-CN" dirty="0"/>
              <a:t> ← gr → a → </a:t>
            </a:r>
            <a:r>
              <a:rPr lang="en-US" altLang="zh-CN" dirty="0" err="1"/>
              <a:t>sp</a:t>
            </a:r>
            <a:r>
              <a:rPr lang="en-US" altLang="zh-CN" dirty="0"/>
              <a:t> → end ← </a:t>
            </a:r>
            <a:r>
              <a:rPr lang="en-US" altLang="zh-CN" dirty="0" err="1"/>
              <a:t>sp</a:t>
            </a:r>
            <a:r>
              <a:rPr lang="en-US" altLang="zh-CN" dirty="0"/>
              <a:t> ← a ← gr ← start （注：→</a:t>
            </a:r>
            <a:r>
              <a:rPr lang="en-US" altLang="zh-CN" dirty="0" err="1"/>
              <a:t>表示此深度优先搜索（DFS）算法的搜索顺序，而←表示回溯过程</a:t>
            </a:r>
            <a:r>
              <a:rPr lang="en-US" altLang="zh-CN" dirty="0"/>
              <a:t>）。</a:t>
            </a:r>
            <a:endParaRPr lang="zh-CN" altLang="zh-CN" dirty="0"/>
          </a:p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38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序言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43049" y="1220137"/>
            <a:ext cx="3810000" cy="2640911"/>
          </a:xfrm>
        </p:spPr>
        <p:txBody>
          <a:bodyPr/>
          <a:lstStyle/>
          <a:p>
            <a:r>
              <a:rPr lang="en-US" altLang="zh-CN" dirty="0" err="1"/>
              <a:t>aaliis</a:t>
            </a:r>
            <a:endParaRPr lang="en-US" altLang="zh-CN" dirty="0"/>
          </a:p>
          <a:p>
            <a:r>
              <a:rPr lang="en-US" altLang="zh-CN" dirty="0" err="1"/>
              <a:t>estheriidae</a:t>
            </a:r>
            <a:endParaRPr lang="en-US" altLang="zh-CN" dirty="0"/>
          </a:p>
          <a:p>
            <a:r>
              <a:rPr lang="en-US" altLang="zh-CN" dirty="0" err="1"/>
              <a:t>immorigerousness</a:t>
            </a:r>
            <a:endParaRPr lang="en-US" altLang="zh-CN" dirty="0"/>
          </a:p>
          <a:p>
            <a:r>
              <a:rPr lang="en-US" altLang="zh-CN" dirty="0" err="1"/>
              <a:t>overmelodiousness</a:t>
            </a:r>
            <a:endParaRPr lang="zh-CN" altLang="en-US" dirty="0"/>
          </a:p>
          <a:p>
            <a:r>
              <a:rPr lang="en-US" altLang="zh-CN" dirty="0" err="1"/>
              <a:t>unplummeted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82683" y="1220137"/>
            <a:ext cx="3820587" cy="2640911"/>
          </a:xfrm>
        </p:spPr>
        <p:txBody>
          <a:bodyPr/>
          <a:lstStyle/>
          <a:p>
            <a:r>
              <a:rPr lang="en-US" altLang="zh-CN" dirty="0" err="1"/>
              <a:t>sweath</a:t>
            </a:r>
            <a:endParaRPr lang="en-US" altLang="zh-CN" dirty="0"/>
          </a:p>
          <a:p>
            <a:r>
              <a:rPr lang="en-US" altLang="zh-CN" dirty="0" err="1"/>
              <a:t>chavely</a:t>
            </a:r>
            <a:endParaRPr lang="en-US" altLang="zh-CN" dirty="0"/>
          </a:p>
          <a:p>
            <a:r>
              <a:rPr lang="en-US" altLang="zh-CN" dirty="0" err="1"/>
              <a:t>hattest</a:t>
            </a:r>
            <a:endParaRPr lang="en-US" altLang="zh-CN" dirty="0"/>
          </a:p>
          <a:p>
            <a:r>
              <a:rPr lang="en-US" altLang="zh-CN" dirty="0" err="1"/>
              <a:t>pagun</a:t>
            </a:r>
            <a:endParaRPr lang="en-US" altLang="zh-CN" dirty="0"/>
          </a:p>
          <a:p>
            <a:r>
              <a:rPr lang="en-US" altLang="zh-CN" dirty="0" err="1"/>
              <a:t>suctent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11760" y="3933056"/>
            <a:ext cx="5211683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哪一边看起来像是真正的单词？</a:t>
            </a:r>
          </a:p>
        </p:txBody>
      </p:sp>
    </p:spTree>
    <p:extLst>
      <p:ext uri="{BB962C8B-B14F-4D97-AF65-F5344CB8AC3E}">
        <p14:creationId xmlns:p14="http://schemas.microsoft.com/office/powerpoint/2010/main" val="11536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– </a:t>
            </a:r>
            <a:r>
              <a:rPr lang="zh-CN" altLang="en-US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猴子打字项目是什么？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脸滚键盘能生成真正单词的概率如何？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我们能做到什么？</a:t>
            </a:r>
          </a:p>
        </p:txBody>
      </p:sp>
    </p:spTree>
    <p:extLst>
      <p:ext uri="{BB962C8B-B14F-4D97-AF65-F5344CB8AC3E}">
        <p14:creationId xmlns:p14="http://schemas.microsoft.com/office/powerpoint/2010/main" val="366141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– </a:t>
            </a:r>
            <a:r>
              <a:rPr lang="zh-CN" altLang="en-US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猴子打字项目是什么？</a:t>
            </a:r>
            <a:endParaRPr lang="en-US" altLang="zh-CN" dirty="0"/>
          </a:p>
          <a:p>
            <a:r>
              <a:rPr lang="zh-CN" altLang="en-US" dirty="0"/>
              <a:t>猴子打字项目是一个能够机器学习已有词库并且用一阶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马尔可夫链生成伪单词的程序。</a:t>
            </a:r>
            <a:endParaRPr lang="en-US" altLang="zh-CN" dirty="0"/>
          </a:p>
          <a:p>
            <a:r>
              <a:rPr lang="zh-CN" altLang="en-US" dirty="0"/>
              <a:t>脸滚键盘能生成真正单词的概率如何？</a:t>
            </a:r>
            <a:endParaRPr lang="en-US" altLang="zh-CN" dirty="0"/>
          </a:p>
          <a:p>
            <a:r>
              <a:rPr lang="zh-CN" altLang="en-US" dirty="0"/>
              <a:t>是你连续买</a:t>
            </a:r>
            <a:r>
              <a:rPr lang="en-US" altLang="zh-CN" dirty="0"/>
              <a:t>4</a:t>
            </a:r>
            <a:r>
              <a:rPr lang="zh-CN" altLang="en-US" dirty="0"/>
              <a:t>张彩票，</a:t>
            </a:r>
            <a:r>
              <a:rPr lang="en-US" altLang="zh-CN" dirty="0"/>
              <a:t>3</a:t>
            </a:r>
            <a:r>
              <a:rPr lang="zh-CN" altLang="en-US" dirty="0"/>
              <a:t>张中</a:t>
            </a:r>
            <a:r>
              <a:rPr lang="en-US" altLang="zh-CN" dirty="0"/>
              <a:t>500</a:t>
            </a:r>
            <a:r>
              <a:rPr lang="zh-CN" altLang="en-US" dirty="0"/>
              <a:t>万的几率。</a:t>
            </a:r>
            <a:endParaRPr lang="en-US" altLang="zh-CN" dirty="0"/>
          </a:p>
          <a:p>
            <a:r>
              <a:rPr lang="zh-CN" altLang="en-US" dirty="0"/>
              <a:t>我们能做到什么？</a:t>
            </a:r>
            <a:endParaRPr lang="en-US" altLang="zh-CN" dirty="0"/>
          </a:p>
          <a:p>
            <a:r>
              <a:rPr lang="zh-CN" altLang="en-US" dirty="0"/>
              <a:t>让生成的单词几乎全部可以满足发音规则，并且把生成真正单词的几率提升到</a:t>
            </a:r>
            <a:r>
              <a:rPr lang="en-US" altLang="zh-CN" dirty="0"/>
              <a:t>20%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0736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– </a:t>
            </a:r>
            <a:r>
              <a:rPr lang="zh-CN" altLang="en-US" dirty="0"/>
              <a:t>关键词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机器学习（</a:t>
            </a:r>
            <a:r>
              <a:rPr lang="en-US" altLang="zh-CN" dirty="0"/>
              <a:t>Machine Learning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马尔可夫链</a:t>
            </a:r>
            <a:endParaRPr lang="en-US" altLang="zh-CN" dirty="0"/>
          </a:p>
          <a:p>
            <a:r>
              <a:rPr lang="zh-CN" altLang="en-US" dirty="0"/>
              <a:t>生成单词</a:t>
            </a:r>
          </a:p>
        </p:txBody>
      </p:sp>
    </p:spTree>
    <p:extLst>
      <p:ext uri="{BB962C8B-B14F-4D97-AF65-F5344CB8AC3E}">
        <p14:creationId xmlns:p14="http://schemas.microsoft.com/office/powerpoint/2010/main" val="28867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– </a:t>
            </a:r>
            <a:r>
              <a:rPr lang="zh-CN" altLang="en-US" dirty="0"/>
              <a:t>拆解单词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43050" y="1061049"/>
            <a:ext cx="7230015" cy="1431847"/>
          </a:xfrm>
        </p:spPr>
        <p:txBody>
          <a:bodyPr/>
          <a:lstStyle/>
          <a:p>
            <a:r>
              <a:rPr lang="zh-CN" altLang="en-US" dirty="0"/>
              <a:t>将一个单词拆成连续元音</a:t>
            </a:r>
            <a:r>
              <a:rPr lang="en-US" altLang="zh-CN" dirty="0"/>
              <a:t>+</a:t>
            </a:r>
            <a:r>
              <a:rPr lang="zh-CN" altLang="en-US" dirty="0"/>
              <a:t>连续辅音</a:t>
            </a:r>
            <a:r>
              <a:rPr lang="en-US" altLang="zh-CN" dirty="0"/>
              <a:t>+</a:t>
            </a:r>
            <a:r>
              <a:rPr lang="zh-CN" altLang="en-US" dirty="0"/>
              <a:t>连续元音</a:t>
            </a:r>
            <a:r>
              <a:rPr lang="en-US" altLang="zh-CN" dirty="0"/>
              <a:t>+</a:t>
            </a:r>
            <a:r>
              <a:rPr lang="zh-CN" altLang="en-US" dirty="0"/>
              <a:t>连续辅音</a:t>
            </a:r>
            <a:r>
              <a:rPr lang="en-US" altLang="zh-CN" dirty="0"/>
              <a:t>…… </a:t>
            </a:r>
            <a:r>
              <a:rPr lang="zh-CN" altLang="en-US" dirty="0"/>
              <a:t>的组合</a:t>
            </a:r>
            <a:endParaRPr lang="en-US" altLang="zh-CN" dirty="0"/>
          </a:p>
          <a:p>
            <a:r>
              <a:rPr lang="zh-CN" altLang="en-US" dirty="0"/>
              <a:t>例子如下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2852935"/>
            <a:ext cx="3014735" cy="2012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</a:rPr>
              <a:t>Traditional</a:t>
            </a:r>
          </a:p>
          <a:p>
            <a:pPr algn="ctr">
              <a:lnSpc>
                <a:spcPct val="130000"/>
              </a:lnSpc>
            </a:pPr>
            <a:r>
              <a: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</a:rPr>
              <a:t>↓</a:t>
            </a:r>
            <a:endParaRPr lang="en-US" altLang="zh-CN" sz="3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3200" dirty="0" err="1">
                <a:latin typeface="Arial" panose="020B0604020202020204" pitchFamily="34" charset="0"/>
                <a:ea typeface="微软雅黑" panose="020B0503020204020204" pitchFamily="34" charset="-122"/>
              </a:rPr>
              <a:t>Tr</a:t>
            </a:r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</a:rPr>
              <a:t> a d I t </a:t>
            </a:r>
            <a:r>
              <a:rPr lang="en-US" altLang="zh-CN" sz="3200" dirty="0" err="1">
                <a:latin typeface="Arial" panose="020B0604020202020204" pitchFamily="34" charset="0"/>
                <a:ea typeface="微软雅黑" panose="020B0503020204020204" pitchFamily="34" charset="-122"/>
              </a:rPr>
              <a:t>io</a:t>
            </a:r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</a:rPr>
              <a:t> n a l</a:t>
            </a:r>
            <a:endParaRPr lang="zh-CN" altLang="en-US" sz="3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69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– </a:t>
            </a:r>
            <a:r>
              <a:rPr lang="zh-CN" altLang="en-US" dirty="0"/>
              <a:t>构筑图论模型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43050" y="1061050"/>
            <a:ext cx="7230015" cy="3736102"/>
          </a:xfrm>
        </p:spPr>
        <p:txBody>
          <a:bodyPr>
            <a:normAutofit/>
          </a:bodyPr>
          <a:lstStyle/>
          <a:p>
            <a:r>
              <a:rPr lang="zh-CN" altLang="en-US" dirty="0"/>
              <a:t>对于这个模型，我们需要有向无权图。将第</a:t>
            </a:r>
            <a:r>
              <a:rPr lang="en-US" altLang="zh-CN" dirty="0"/>
              <a:t>i</a:t>
            </a:r>
            <a:r>
              <a:rPr lang="zh-CN" altLang="en-US" dirty="0"/>
              <a:t>个字母组合像第</a:t>
            </a:r>
            <a:r>
              <a:rPr lang="en-US" altLang="zh-CN" dirty="0"/>
              <a:t>i+1</a:t>
            </a:r>
            <a:r>
              <a:rPr lang="zh-CN" altLang="en-US" dirty="0"/>
              <a:t>个字母组合连接一条边。</a:t>
            </a:r>
            <a:endParaRPr lang="en-US" altLang="zh-CN" dirty="0"/>
          </a:p>
          <a:p>
            <a:r>
              <a:rPr lang="zh-CN" altLang="en-US" dirty="0"/>
              <a:t>建立</a:t>
            </a:r>
            <a:r>
              <a:rPr lang="en-US" altLang="zh-CN" dirty="0"/>
              <a:t>start</a:t>
            </a:r>
            <a:r>
              <a:rPr lang="zh-CN" altLang="en-US" dirty="0"/>
              <a:t>节点，并向第</a:t>
            </a:r>
            <a:r>
              <a:rPr lang="en-US" altLang="zh-CN" dirty="0"/>
              <a:t>1</a:t>
            </a:r>
            <a:r>
              <a:rPr lang="zh-CN" altLang="en-US" dirty="0"/>
              <a:t>个组合连一条边</a:t>
            </a:r>
            <a:endParaRPr lang="en-US" altLang="zh-CN" dirty="0"/>
          </a:p>
          <a:p>
            <a:r>
              <a:rPr lang="zh-CN" altLang="en-US" dirty="0"/>
              <a:t>建立</a:t>
            </a:r>
            <a:r>
              <a:rPr lang="en-US" altLang="zh-CN" dirty="0"/>
              <a:t>end</a:t>
            </a:r>
            <a:r>
              <a:rPr lang="zh-CN" altLang="en-US" dirty="0"/>
              <a:t>节点，并从最后一个组合向其连一个边</a:t>
            </a:r>
            <a:endParaRPr lang="en-US" altLang="zh-CN" dirty="0"/>
          </a:p>
          <a:p>
            <a:r>
              <a:rPr lang="zh-CN" altLang="en-US" dirty="0"/>
              <a:t>例：我们采用</a:t>
            </a:r>
            <a:r>
              <a:rPr lang="en-US" altLang="zh-CN" dirty="0"/>
              <a:t>great</a:t>
            </a:r>
            <a:r>
              <a:rPr lang="zh-CN" altLang="en-US" dirty="0"/>
              <a:t>，</a:t>
            </a:r>
            <a:r>
              <a:rPr lang="en-US" altLang="zh-CN" dirty="0"/>
              <a:t>grasp</a:t>
            </a:r>
            <a:r>
              <a:rPr lang="zh-CN" altLang="en-US" dirty="0"/>
              <a:t>，</a:t>
            </a:r>
            <a:r>
              <a:rPr lang="en-US" altLang="zh-CN" dirty="0"/>
              <a:t>grease</a:t>
            </a:r>
            <a:r>
              <a:rPr lang="zh-CN" altLang="en-US" dirty="0"/>
              <a:t>和</a:t>
            </a:r>
            <a:r>
              <a:rPr lang="en-US" altLang="zh-CN" dirty="0"/>
              <a:t>good</a:t>
            </a:r>
            <a:r>
              <a:rPr lang="zh-CN" altLang="en-US" dirty="0"/>
              <a:t>这</a:t>
            </a:r>
            <a:r>
              <a:rPr lang="en-US" altLang="zh-CN" dirty="0"/>
              <a:t>4</a:t>
            </a:r>
            <a:r>
              <a:rPr lang="zh-CN" altLang="en-US" dirty="0"/>
              <a:t>个单词进行建图</a:t>
            </a:r>
            <a:endParaRPr lang="en-US" altLang="zh-CN" dirty="0"/>
          </a:p>
        </p:txBody>
      </p:sp>
      <p:pic>
        <p:nvPicPr>
          <p:cNvPr id="6" name="Picture"/>
          <p:cNvPicPr/>
          <p:nvPr/>
        </p:nvPicPr>
        <p:blipFill rotWithShape="1">
          <a:blip r:embed="rId2"/>
          <a:srcRect l="27116" t="24643" r="27312" b="26616"/>
          <a:stretch/>
        </p:blipFill>
        <p:spPr bwMode="auto">
          <a:xfrm>
            <a:off x="3419872" y="3429000"/>
            <a:ext cx="3168352" cy="33887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011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– </a:t>
            </a:r>
            <a:r>
              <a:rPr lang="zh-CN" altLang="en-US" dirty="0"/>
              <a:t>构筑图论模型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43050" y="1061050"/>
            <a:ext cx="7230015" cy="503224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接下来根据概率和随机生成的长度来生成单词，将路径上经过的所有节点连起来，就是一个新单词。</a:t>
            </a:r>
            <a:endParaRPr lang="en-US" altLang="zh-CN" dirty="0"/>
          </a:p>
          <a:p>
            <a:r>
              <a:rPr lang="zh-CN" altLang="en-US" dirty="0"/>
              <a:t>给定的词库里词量越多，可生成新单词的数量也就越多。</a:t>
            </a:r>
            <a:endParaRPr lang="en-US" altLang="zh-CN" dirty="0"/>
          </a:p>
          <a:p>
            <a:r>
              <a:rPr lang="zh-CN" altLang="en-US" dirty="0"/>
              <a:t>下面再来一个例子：</a:t>
            </a:r>
            <a:r>
              <a:rPr lang="en-US" altLang="zh-CN" dirty="0" err="1"/>
              <a:t>pumpkin+jumping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可以生成</a:t>
            </a:r>
            <a:endParaRPr lang="en-US" altLang="zh-CN" dirty="0"/>
          </a:p>
          <a:p>
            <a:r>
              <a:rPr lang="en-US" altLang="zh-CN" dirty="0"/>
              <a:t>jumping </a:t>
            </a:r>
            <a:r>
              <a:rPr lang="en-US" altLang="zh-CN" dirty="0" err="1"/>
              <a:t>jumpkin</a:t>
            </a:r>
            <a:endParaRPr lang="en-US" altLang="zh-CN" dirty="0"/>
          </a:p>
          <a:p>
            <a:r>
              <a:rPr lang="en-US" altLang="zh-CN" dirty="0" err="1"/>
              <a:t>jumpking</a:t>
            </a:r>
            <a:r>
              <a:rPr lang="en-US" altLang="zh-CN" dirty="0"/>
              <a:t> </a:t>
            </a:r>
            <a:r>
              <a:rPr lang="en-US" altLang="zh-CN" dirty="0" err="1"/>
              <a:t>jumpin</a:t>
            </a:r>
            <a:endParaRPr lang="en-US" altLang="zh-CN" dirty="0"/>
          </a:p>
          <a:p>
            <a:r>
              <a:rPr lang="en-US" altLang="zh-CN" dirty="0"/>
              <a:t>pumping </a:t>
            </a:r>
            <a:r>
              <a:rPr lang="en-US" altLang="zh-CN" dirty="0" err="1"/>
              <a:t>pumpin</a:t>
            </a:r>
            <a:endParaRPr lang="en-US" altLang="zh-CN" dirty="0"/>
          </a:p>
          <a:p>
            <a:r>
              <a:rPr lang="en-US" altLang="zh-CN" dirty="0"/>
              <a:t>pumpkin </a:t>
            </a:r>
            <a:r>
              <a:rPr lang="en-US" altLang="zh-CN" dirty="0" err="1"/>
              <a:t>pumpking</a:t>
            </a:r>
            <a:endParaRPr lang="en-US" altLang="zh-CN" dirty="0"/>
          </a:p>
          <a:p>
            <a:r>
              <a:rPr lang="zh-CN" altLang="en-US" dirty="0"/>
              <a:t>这</a:t>
            </a:r>
            <a:r>
              <a:rPr lang="en-US" altLang="zh-CN" dirty="0"/>
              <a:t>8</a:t>
            </a:r>
            <a:r>
              <a:rPr lang="zh-CN" altLang="en-US" dirty="0"/>
              <a:t>个单词</a:t>
            </a:r>
            <a:endParaRPr lang="en-US" altLang="zh-CN" dirty="0"/>
          </a:p>
        </p:txBody>
      </p:sp>
      <p:pic>
        <p:nvPicPr>
          <p:cNvPr id="5" name="Picture"/>
          <p:cNvPicPr/>
          <p:nvPr/>
        </p:nvPicPr>
        <p:blipFill rotWithShape="1">
          <a:blip r:embed="rId2"/>
          <a:srcRect l="30130" t="7532" r="23506"/>
          <a:stretch/>
        </p:blipFill>
        <p:spPr bwMode="auto">
          <a:xfrm>
            <a:off x="6732240" y="2996952"/>
            <a:ext cx="1779954" cy="354993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8706258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527">
      <a:dk1>
        <a:srgbClr val="2F2F2F"/>
      </a:dk1>
      <a:lt1>
        <a:srgbClr val="FFFFFF"/>
      </a:lt1>
      <a:dk2>
        <a:srgbClr val="FFFFFF"/>
      </a:dk2>
      <a:lt2>
        <a:srgbClr val="5F5F5F"/>
      </a:lt2>
      <a:accent1>
        <a:srgbClr val="0A3142"/>
      </a:accent1>
      <a:accent2>
        <a:srgbClr val="2A305C"/>
      </a:accent2>
      <a:accent3>
        <a:srgbClr val="5478C4"/>
      </a:accent3>
      <a:accent4>
        <a:srgbClr val="409EA6"/>
      </a:accent4>
      <a:accent5>
        <a:srgbClr val="86D7D4"/>
      </a:accent5>
      <a:accent6>
        <a:srgbClr val="FFC000"/>
      </a:accent6>
      <a:hlink>
        <a:srgbClr val="0A3142"/>
      </a:hlink>
      <a:folHlink>
        <a:srgbClr val="AFB2B4"/>
      </a:folHlink>
    </a:clrScheme>
    <a:fontScheme name="KSO主题文字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A000120150822A01PPBG</Template>
  <TotalTime>53</TotalTime>
  <Words>1464</Words>
  <Application>Microsoft Office PowerPoint</Application>
  <PresentationFormat>全屏显示(4:3)</PresentationFormat>
  <Paragraphs>124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微软雅黑</vt:lpstr>
      <vt:lpstr>幼圆</vt:lpstr>
      <vt:lpstr>Arial</vt:lpstr>
      <vt:lpstr>Cambria</vt:lpstr>
      <vt:lpstr>Wingdings</vt:lpstr>
      <vt:lpstr>A000120140530A99PPBG</vt:lpstr>
      <vt:lpstr>猴子打字计划 初一下学期信息组学段汇报</vt:lpstr>
      <vt:lpstr>开源项目地址</vt:lpstr>
      <vt:lpstr>0 – 序言</vt:lpstr>
      <vt:lpstr>1.1 – 引言</vt:lpstr>
      <vt:lpstr>1.1 – 引言</vt:lpstr>
      <vt:lpstr>1.2 – 关键词</vt:lpstr>
      <vt:lpstr>2.1 – 拆解单词</vt:lpstr>
      <vt:lpstr>2.2 – 构筑图论模型</vt:lpstr>
      <vt:lpstr>2.2 – 构筑图论模型</vt:lpstr>
      <vt:lpstr>3 – 实现项目的步骤</vt:lpstr>
      <vt:lpstr>3 – 实现项目的步骤</vt:lpstr>
      <vt:lpstr>4 – 小组分工</vt:lpstr>
      <vt:lpstr>5 – 实现过程 （单词库）</vt:lpstr>
      <vt:lpstr>5 – 实现过程 （分开单词）</vt:lpstr>
      <vt:lpstr>5 – 实现过程 （存储数据）</vt:lpstr>
      <vt:lpstr>5 – 实现过程 （随机一个组合）</vt:lpstr>
      <vt:lpstr>5 – 实现过程 （随机一个组合）</vt:lpstr>
      <vt:lpstr>5 – 实现过程 （随机一个组合）</vt:lpstr>
      <vt:lpstr>5 – 实现过程 （DFS生成伪单词）</vt:lpstr>
      <vt:lpstr>5 – 实现过程 （DFS生成伪单词）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猴子打字计划 初一下学期信息组学段汇报</dc:title>
  <dc:creator>home</dc:creator>
  <cp:lastModifiedBy> </cp:lastModifiedBy>
  <cp:revision>8</cp:revision>
  <dcterms:created xsi:type="dcterms:W3CDTF">2019-06-28T00:26:07Z</dcterms:created>
  <dcterms:modified xsi:type="dcterms:W3CDTF">2019-06-28T01:20:11Z</dcterms:modified>
</cp:coreProperties>
</file>