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02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t="8767" r="2419" b="21101"/>
          <a:stretch/>
        </p:blipFill>
        <p:spPr>
          <a:xfrm>
            <a:off x="2893" y="1541257"/>
            <a:ext cx="9141107" cy="3657473"/>
          </a:xfrm>
          <a:prstGeom prst="rect">
            <a:avLst/>
          </a:prstGeom>
        </p:spPr>
      </p:pic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465842" y="5205475"/>
            <a:ext cx="4222917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rgbClr val="14324C"/>
                </a:solidFill>
                <a:effectLst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2374901" y="2431635"/>
            <a:ext cx="4343399" cy="1354951"/>
          </a:xfrm>
        </p:spPr>
        <p:txBody>
          <a:bodyPr>
            <a:noAutofit/>
          </a:bodyPr>
          <a:lstStyle>
            <a:lvl1pPr algn="ctr">
              <a:defRPr sz="3200" baseline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添加您的标题文字</a:t>
            </a:r>
            <a:endParaRPr lang="zh-CN" altLang="en-US" dirty="0"/>
          </a:p>
        </p:txBody>
      </p:sp>
      <p:sp>
        <p:nvSpPr>
          <p:cNvPr id="8" name="图文框 7"/>
          <p:cNvSpPr/>
          <p:nvPr/>
        </p:nvSpPr>
        <p:spPr>
          <a:xfrm>
            <a:off x="2374901" y="952500"/>
            <a:ext cx="4457700" cy="4940300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8165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2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8"/>
            <a:ext cx="886883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8"/>
            <a:ext cx="5949952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7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3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775858" y="2139020"/>
            <a:ext cx="4495799" cy="1235075"/>
          </a:xfrm>
        </p:spPr>
        <p:txBody>
          <a:bodyPr anchor="b">
            <a:normAutofit/>
          </a:bodyPr>
          <a:lstStyle>
            <a:lvl1pPr algn="ctr">
              <a:defRPr sz="3000">
                <a:solidFill>
                  <a:schemeClr val="tx1">
                    <a:lumMod val="50000"/>
                  </a:schemeClr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775858" y="3562998"/>
            <a:ext cx="4495799" cy="468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350">
                <a:solidFill>
                  <a:srgbClr val="14324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文框 6"/>
          <p:cNvSpPr/>
          <p:nvPr/>
        </p:nvSpPr>
        <p:spPr>
          <a:xfrm>
            <a:off x="2775858" y="2139019"/>
            <a:ext cx="4495799" cy="2321109"/>
          </a:xfrm>
          <a:prstGeom prst="frame">
            <a:avLst>
              <a:gd name="adj1" fmla="val 637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6977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8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31275" y="247385"/>
            <a:ext cx="6984076" cy="71702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1274" y="1607836"/>
            <a:ext cx="3467244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531274" y="2431748"/>
            <a:ext cx="3467244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31935" y="1607836"/>
            <a:ext cx="3484319" cy="823912"/>
          </a:xfrm>
        </p:spPr>
        <p:txBody>
          <a:bodyPr anchor="b">
            <a:normAutofit/>
          </a:bodyPr>
          <a:lstStyle>
            <a:lvl1pPr marL="0" indent="0">
              <a:buNone/>
              <a:defRPr sz="1013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5531935" y="2431748"/>
            <a:ext cx="348431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9187704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88435" y="834937"/>
            <a:ext cx="2594720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845984" y="1365164"/>
            <a:ext cx="4072778" cy="4873625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88435" y="2435137"/>
            <a:ext cx="2594720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9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2" b="4332"/>
          <a:stretch/>
        </p:blipFill>
        <p:spPr>
          <a:xfrm>
            <a:off x="0" y="0"/>
            <a:ext cx="9187704" cy="683110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1686" y="0"/>
            <a:ext cx="7806018" cy="68173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53062" y="0"/>
            <a:ext cx="231962" cy="6817368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09435" y="472282"/>
            <a:ext cx="2623033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656915" y="1002512"/>
            <a:ext cx="4117220" cy="487362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509435" y="2072483"/>
            <a:ext cx="2623033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5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t="711" r="17784" b="3388"/>
          <a:stretch/>
        </p:blipFill>
        <p:spPr>
          <a:xfrm>
            <a:off x="0" y="0"/>
            <a:ext cx="9187704" cy="685698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81686" y="0"/>
            <a:ext cx="7806018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543049" y="214133"/>
            <a:ext cx="723001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335B2-46C0-4153-BD16-B3CACF54906E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6E84-9C00-4F8B-844C-C73D46304A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543050" y="1061049"/>
            <a:ext cx="7230015" cy="529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9" name="矩形 8"/>
          <p:cNvSpPr/>
          <p:nvPr/>
        </p:nvSpPr>
        <p:spPr>
          <a:xfrm>
            <a:off x="953062" y="0"/>
            <a:ext cx="231962" cy="6858000"/>
          </a:xfrm>
          <a:prstGeom prst="rect">
            <a:avLst/>
          </a:prstGeom>
          <a:solidFill>
            <a:srgbClr val="FFFFFF">
              <a:alpha val="8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7646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rgbClr val="14324C"/>
          </a:solidFill>
          <a:effectLst/>
          <a:latin typeface="+mj-ea"/>
          <a:ea typeface="+mj-ea"/>
          <a:cs typeface="+mj-cs"/>
        </a:defRPr>
      </a:lvl1pPr>
    </p:titleStyle>
    <p:bodyStyle>
      <a:lvl1pPr marL="200918" indent="-200918" algn="just" defTabSz="514350" rtl="0" eaLnBrk="1" latinLnBrk="0" hangingPunct="1">
        <a:lnSpc>
          <a:spcPct val="110000"/>
        </a:lnSpc>
        <a:spcBef>
          <a:spcPts val="1013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"/>
        <a:defRPr sz="2200" kern="1200" baseline="0">
          <a:solidFill>
            <a:schemeClr val="accent1"/>
          </a:solidFill>
          <a:latin typeface="+mj-ea"/>
          <a:ea typeface="+mj-ea"/>
          <a:cs typeface="+mn-cs"/>
        </a:defRPr>
      </a:lvl1pPr>
      <a:lvl2pPr marL="266700" indent="-266700" algn="just" defTabSz="514350" rtl="0" eaLnBrk="1" latinLnBrk="0" hangingPunct="1">
        <a:lnSpc>
          <a:spcPct val="150000"/>
        </a:lnSpc>
        <a:spcBef>
          <a:spcPts val="0"/>
        </a:spcBef>
        <a:spcAft>
          <a:spcPts val="338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65842" y="5174987"/>
            <a:ext cx="4222917" cy="467211"/>
          </a:xfrm>
        </p:spPr>
        <p:txBody>
          <a:bodyPr/>
          <a:lstStyle/>
          <a:p>
            <a:r>
              <a:rPr lang="zh-CN" altLang="en-US" dirty="0" smtClean="0"/>
              <a:t>指导教师 王楚</a:t>
            </a:r>
            <a:endParaRPr lang="en-US" altLang="zh-CN" dirty="0" smtClean="0"/>
          </a:p>
          <a:p>
            <a:r>
              <a:rPr lang="zh-CN" altLang="en-US" dirty="0" smtClean="0"/>
              <a:t>周翟恩和 谢梓涵 李天桐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猴子打字计划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2000" dirty="0"/>
              <a:t>初</a:t>
            </a:r>
            <a:r>
              <a:rPr lang="zh-CN" altLang="en-US" sz="2000" dirty="0" smtClean="0"/>
              <a:t>一下学期信息组学段汇报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389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实现项目的步骤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寻找一个合适的单</a:t>
            </a:r>
            <a:r>
              <a:rPr lang="zh-CN" altLang="zh-CN" dirty="0" smtClean="0"/>
              <a:t>词库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编写一个专门用来分开所有单词的程序，这个程序将会把所有的单词拆分成续元音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+</a:t>
            </a:r>
            <a:r>
              <a:rPr lang="zh-CN" altLang="zh-CN" dirty="0"/>
              <a:t>连续元音</a:t>
            </a:r>
            <a:r>
              <a:rPr lang="en-US" altLang="zh-CN" dirty="0"/>
              <a:t>+</a:t>
            </a:r>
            <a:r>
              <a:rPr lang="zh-CN" altLang="zh-CN" dirty="0"/>
              <a:t>连续辅音</a:t>
            </a:r>
            <a:r>
              <a:rPr lang="en-US" altLang="zh-CN" dirty="0"/>
              <a:t>……</a:t>
            </a:r>
            <a:r>
              <a:rPr lang="zh-CN" altLang="zh-CN" dirty="0"/>
              <a:t>的</a:t>
            </a:r>
            <a:r>
              <a:rPr lang="zh-CN" altLang="zh-CN" dirty="0" smtClean="0"/>
              <a:t>组合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编写用于存储数据的结构体，后面所有函数封装到这个结构体</a:t>
            </a:r>
            <a:r>
              <a:rPr lang="zh-CN" altLang="zh-CN" dirty="0" smtClean="0"/>
              <a:t>里面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zh-CN" dirty="0"/>
              <a:t>编写一个用来随机寻找一个组合的程序，我们在这里做到了按概率比例来随机生成：例如有</a:t>
            </a:r>
            <a:r>
              <a:rPr lang="en-US" altLang="zh-CN" dirty="0"/>
              <a:t>5</a:t>
            </a:r>
            <a:r>
              <a:rPr lang="zh-CN" altLang="zh-CN" dirty="0"/>
              <a:t>个单词有</a:t>
            </a:r>
            <a:r>
              <a:rPr lang="en-US" altLang="zh-CN" dirty="0" err="1"/>
              <a:t>sp+oi</a:t>
            </a:r>
            <a:r>
              <a:rPr lang="zh-CN" altLang="zh-CN" dirty="0"/>
              <a:t>的组合，</a:t>
            </a:r>
            <a:r>
              <a:rPr lang="en-US" altLang="zh-CN" dirty="0"/>
              <a:t>1</a:t>
            </a:r>
            <a:r>
              <a:rPr lang="zh-CN" altLang="zh-CN" dirty="0"/>
              <a:t>个单词有</a:t>
            </a:r>
            <a:r>
              <a:rPr lang="en-US" altLang="zh-CN" dirty="0" err="1"/>
              <a:t>sp+e</a:t>
            </a:r>
            <a:r>
              <a:rPr lang="zh-CN" altLang="zh-CN" dirty="0"/>
              <a:t>的组合，那么我们编写的程序随机生成</a:t>
            </a:r>
            <a:r>
              <a:rPr lang="en-US" altLang="zh-CN" dirty="0"/>
              <a:t>60000</a:t>
            </a:r>
            <a:r>
              <a:rPr lang="zh-CN" altLang="zh-CN" dirty="0"/>
              <a:t>个组合，将会有大约</a:t>
            </a:r>
            <a:r>
              <a:rPr lang="en-US" altLang="zh-CN" dirty="0"/>
              <a:t>50000</a:t>
            </a:r>
            <a:r>
              <a:rPr lang="zh-CN" altLang="zh-CN" dirty="0"/>
              <a:t>个</a:t>
            </a:r>
            <a:r>
              <a:rPr lang="en-US" altLang="zh-CN" dirty="0" err="1"/>
              <a:t>sp+oi</a:t>
            </a:r>
            <a:r>
              <a:rPr lang="zh-CN" altLang="zh-CN" dirty="0"/>
              <a:t>和</a:t>
            </a:r>
            <a:r>
              <a:rPr lang="en-US" altLang="zh-CN" dirty="0"/>
              <a:t>10000</a:t>
            </a:r>
            <a:r>
              <a:rPr lang="zh-CN" altLang="zh-CN" dirty="0"/>
              <a:t>个</a:t>
            </a:r>
            <a:r>
              <a:rPr lang="en-US" altLang="zh-CN" dirty="0" err="1"/>
              <a:t>sp+e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4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实现项目的步骤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5.  </a:t>
            </a:r>
            <a:r>
              <a:rPr lang="zh-CN" altLang="zh-CN" dirty="0" smtClean="0"/>
              <a:t>展示</a:t>
            </a:r>
            <a:r>
              <a:rPr lang="zh-CN" altLang="zh-CN" dirty="0"/>
              <a:t>用程序，将会从</a:t>
            </a:r>
            <a:r>
              <a:rPr lang="en-US" altLang="zh-CN" dirty="0"/>
              <a:t>start</a:t>
            </a:r>
            <a:r>
              <a:rPr lang="zh-CN" altLang="zh-CN" dirty="0"/>
              <a:t>节点随机一个路径到</a:t>
            </a:r>
            <a:r>
              <a:rPr lang="en-US" altLang="zh-CN" dirty="0"/>
              <a:t>end</a:t>
            </a:r>
            <a:r>
              <a:rPr lang="zh-CN" altLang="zh-CN" dirty="0"/>
              <a:t>节点：每一次采用随机一个组合的方法找到下一步，然后用递归的方法找到路径，并</a:t>
            </a:r>
            <a:r>
              <a:rPr lang="zh-CN" altLang="zh-CN" dirty="0" smtClean="0"/>
              <a:t>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6.  </a:t>
            </a:r>
            <a:r>
              <a:rPr lang="zh-CN" altLang="zh-CN" dirty="0" smtClean="0"/>
              <a:t>进行</a:t>
            </a:r>
            <a:r>
              <a:rPr lang="zh-CN" altLang="zh-CN" dirty="0"/>
              <a:t>量化分析，也就是类似于测算生成出的</a:t>
            </a:r>
            <a:r>
              <a:rPr lang="en-US" altLang="zh-CN" dirty="0"/>
              <a:t>10000</a:t>
            </a:r>
            <a:r>
              <a:rPr lang="zh-CN" altLang="zh-CN" dirty="0"/>
              <a:t>个单词中，有多少个是真正的英文单词。这样，就可以得出大致的相似度以及这个程序到底有多</a:t>
            </a:r>
            <a:r>
              <a:rPr lang="en-US" altLang="zh-CN" dirty="0"/>
              <a:t>“</a:t>
            </a:r>
            <a:r>
              <a:rPr lang="zh-CN" altLang="zh-CN" dirty="0"/>
              <a:t>聪明</a:t>
            </a:r>
            <a:r>
              <a:rPr lang="en-US" altLang="zh-CN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05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 – </a:t>
            </a:r>
            <a:r>
              <a:rPr lang="zh-CN" altLang="en-US" dirty="0" smtClean="0"/>
              <a:t>小组分工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周翟恩和负责完成第</a:t>
            </a:r>
            <a:r>
              <a:rPr lang="en-US" altLang="zh-CN" dirty="0" smtClean="0"/>
              <a:t>2~5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r>
              <a:rPr lang="zh-CN" altLang="en-US" dirty="0" smtClean="0"/>
              <a:t>谢梓涵负责完成</a:t>
            </a:r>
            <a:r>
              <a:rPr lang="en-US" altLang="zh-CN" dirty="0" smtClean="0"/>
              <a:t>API</a:t>
            </a:r>
            <a:r>
              <a:rPr lang="zh-CN" altLang="en-US" dirty="0" smtClean="0"/>
              <a:t>以及对代码进行常熟优化</a:t>
            </a:r>
            <a:endParaRPr lang="en-US" altLang="zh-CN" dirty="0" smtClean="0"/>
          </a:p>
          <a:p>
            <a:r>
              <a:rPr lang="zh-CN" altLang="en-US" dirty="0" smtClean="0"/>
              <a:t>李天桐负责完成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所有人都要完成论文的一部分。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用平台为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EtherPad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0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开源项目地址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smtClean="0"/>
              <a:t>https://github.com/bdfzoier/Monkey_Type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302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序言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43049" y="1220137"/>
            <a:ext cx="3810000" cy="2640911"/>
          </a:xfrm>
        </p:spPr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dirty="0" err="1" smtClean="0"/>
              <a:t>aliis</a:t>
            </a:r>
            <a:endParaRPr lang="en-US" altLang="zh-CN" dirty="0" smtClean="0"/>
          </a:p>
          <a:p>
            <a:r>
              <a:rPr lang="en-US" altLang="zh-CN" dirty="0" err="1" smtClean="0"/>
              <a:t>estheriidae</a:t>
            </a:r>
            <a:endParaRPr lang="en-US" altLang="zh-CN" dirty="0" smtClean="0"/>
          </a:p>
          <a:p>
            <a:r>
              <a:rPr lang="en-US" altLang="zh-CN" dirty="0" err="1"/>
              <a:t>i</a:t>
            </a:r>
            <a:r>
              <a:rPr lang="en-US" altLang="zh-CN" dirty="0" err="1" smtClean="0"/>
              <a:t>mmorigerousness</a:t>
            </a:r>
            <a:endParaRPr lang="en-US" altLang="zh-CN" dirty="0" smtClean="0"/>
          </a:p>
          <a:p>
            <a:r>
              <a:rPr lang="en-US" altLang="zh-CN" dirty="0" err="1"/>
              <a:t>overmelodiousness</a:t>
            </a:r>
            <a:endParaRPr lang="zh-CN" altLang="en-US" dirty="0"/>
          </a:p>
          <a:p>
            <a:r>
              <a:rPr lang="en-US" altLang="zh-CN" dirty="0" err="1" smtClean="0"/>
              <a:t>unplummeted</a:t>
            </a: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82683" y="1220137"/>
            <a:ext cx="3820587" cy="2640911"/>
          </a:xfrm>
        </p:spPr>
        <p:txBody>
          <a:bodyPr/>
          <a:lstStyle/>
          <a:p>
            <a:r>
              <a:rPr lang="en-US" altLang="zh-CN" dirty="0" err="1" smtClean="0"/>
              <a:t>sweath</a:t>
            </a:r>
            <a:endParaRPr lang="en-US" altLang="zh-CN" dirty="0" smtClean="0"/>
          </a:p>
          <a:p>
            <a:r>
              <a:rPr lang="en-US" altLang="zh-CN" dirty="0" err="1" smtClean="0"/>
              <a:t>chavely</a:t>
            </a:r>
            <a:endParaRPr lang="en-US" altLang="zh-CN" dirty="0" smtClean="0"/>
          </a:p>
          <a:p>
            <a:r>
              <a:rPr lang="en-US" altLang="zh-CN" dirty="0" err="1" smtClean="0"/>
              <a:t>hattest</a:t>
            </a:r>
            <a:endParaRPr lang="en-US" altLang="zh-CN" dirty="0" smtClean="0"/>
          </a:p>
          <a:p>
            <a:r>
              <a:rPr lang="en-US" altLang="zh-CN" dirty="0" err="1"/>
              <a:t>p</a:t>
            </a:r>
            <a:r>
              <a:rPr lang="en-US" altLang="zh-CN" dirty="0" err="1" smtClean="0"/>
              <a:t>agun</a:t>
            </a:r>
            <a:endParaRPr lang="en-US" altLang="zh-CN" dirty="0" smtClean="0"/>
          </a:p>
          <a:p>
            <a:r>
              <a:rPr lang="en-US" altLang="zh-CN" dirty="0" err="1" smtClean="0"/>
              <a:t>suctent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760" y="3933056"/>
            <a:ext cx="5211683" cy="597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哪一边看起来像是真正的单词？</a:t>
            </a:r>
            <a:endParaRPr lang="zh-CN" altLang="en-US" sz="28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6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–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猴子打字项目是什么？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脸滚键盘能生成真正单词的概率如何？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我们能做到什么？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41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– </a:t>
            </a: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猴子打字项目是什么？</a:t>
            </a:r>
            <a:endParaRPr lang="en-US" altLang="zh-CN" dirty="0" smtClean="0"/>
          </a:p>
          <a:p>
            <a:r>
              <a:rPr lang="zh-CN" altLang="en-US" dirty="0"/>
              <a:t>猴子打字</a:t>
            </a:r>
            <a:r>
              <a:rPr lang="zh-CN" altLang="en-US" dirty="0" smtClean="0"/>
              <a:t>项目是一个能够机器学习已有词库并且用一阶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 smtClean="0"/>
              <a:t>马尔可夫链生成伪单词的程序。</a:t>
            </a:r>
            <a:endParaRPr lang="en-US" altLang="zh-CN" dirty="0"/>
          </a:p>
          <a:p>
            <a:r>
              <a:rPr lang="zh-CN" altLang="en-US" dirty="0" smtClean="0"/>
              <a:t>脸滚键盘能生成真正单词的概率如何？</a:t>
            </a:r>
            <a:endParaRPr lang="en-US" altLang="zh-CN" dirty="0" smtClean="0"/>
          </a:p>
          <a:p>
            <a:r>
              <a:rPr lang="zh-CN" altLang="en-US" dirty="0" smtClean="0"/>
              <a:t>是你连续买</a:t>
            </a:r>
            <a:r>
              <a:rPr lang="en-US" altLang="zh-CN" dirty="0" smtClean="0"/>
              <a:t>4</a:t>
            </a:r>
            <a:r>
              <a:rPr lang="zh-CN" altLang="en-US" dirty="0" smtClean="0"/>
              <a:t>张彩票，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张中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万的几率。</a:t>
            </a:r>
            <a:endParaRPr lang="en-US" altLang="zh-CN" dirty="0"/>
          </a:p>
          <a:p>
            <a:r>
              <a:rPr lang="zh-CN" altLang="en-US" dirty="0" smtClean="0"/>
              <a:t>我们能做到什么？</a:t>
            </a:r>
            <a:endParaRPr lang="en-US" altLang="zh-CN" dirty="0" smtClean="0"/>
          </a:p>
          <a:p>
            <a:r>
              <a:rPr lang="zh-CN" altLang="en-US" dirty="0"/>
              <a:t>让生成</a:t>
            </a:r>
            <a:r>
              <a:rPr lang="zh-CN" altLang="en-US" dirty="0" smtClean="0"/>
              <a:t>的单词几乎全部可以满足发音规则，并且把生成真正单词的几率提升到</a:t>
            </a:r>
            <a:r>
              <a:rPr lang="en-US" altLang="zh-CN" dirty="0" smtClean="0"/>
              <a:t>20%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7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– </a:t>
            </a:r>
            <a:r>
              <a:rPr lang="zh-CN" altLang="en-US" dirty="0" smtClean="0"/>
              <a:t>关键词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机器学习（</a:t>
            </a:r>
            <a:r>
              <a:rPr lang="en-US" altLang="zh-CN" dirty="0" smtClean="0"/>
              <a:t>Machine Learning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马尔可夫链</a:t>
            </a:r>
            <a:endParaRPr lang="en-US" altLang="zh-CN" dirty="0" smtClean="0"/>
          </a:p>
          <a:p>
            <a:r>
              <a:rPr lang="zh-CN" altLang="en-US" dirty="0" smtClean="0"/>
              <a:t>生成单词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7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– </a:t>
            </a:r>
            <a:r>
              <a:rPr lang="zh-CN" altLang="en-US" dirty="0" smtClean="0"/>
              <a:t>拆解单词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49"/>
            <a:ext cx="7230015" cy="1431847"/>
          </a:xfrm>
        </p:spPr>
        <p:txBody>
          <a:bodyPr/>
          <a:lstStyle/>
          <a:p>
            <a:r>
              <a:rPr lang="zh-CN" altLang="en-US" dirty="0" smtClean="0"/>
              <a:t>将一个单词拆成连续元音</a:t>
            </a:r>
            <a:r>
              <a:rPr lang="en-US" altLang="zh-CN" dirty="0" smtClean="0"/>
              <a:t>+</a:t>
            </a:r>
            <a:r>
              <a:rPr lang="zh-CN" altLang="en-US" dirty="0" smtClean="0"/>
              <a:t>连续辅音</a:t>
            </a:r>
            <a:r>
              <a:rPr lang="en-US" altLang="zh-CN" dirty="0" smtClean="0"/>
              <a:t>+</a:t>
            </a:r>
            <a:r>
              <a:rPr lang="zh-CN" altLang="en-US" dirty="0" smtClean="0"/>
              <a:t>连续元音</a:t>
            </a:r>
            <a:r>
              <a:rPr lang="en-US" altLang="zh-CN" dirty="0" smtClean="0"/>
              <a:t>+</a:t>
            </a:r>
            <a:r>
              <a:rPr lang="zh-CN" altLang="en-US" dirty="0" smtClean="0"/>
              <a:t>连续辅音</a:t>
            </a:r>
            <a:r>
              <a:rPr lang="en-US" altLang="zh-CN" dirty="0" smtClean="0"/>
              <a:t>…… </a:t>
            </a:r>
            <a:r>
              <a:rPr lang="zh-CN" altLang="en-US" dirty="0" smtClean="0"/>
              <a:t>的组合</a:t>
            </a:r>
            <a:endParaRPr lang="en-US" altLang="zh-CN" dirty="0" smtClean="0"/>
          </a:p>
          <a:p>
            <a:r>
              <a:rPr lang="zh-CN" altLang="en-US" dirty="0" smtClean="0"/>
              <a:t>例子如下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2852935"/>
            <a:ext cx="3014735" cy="2012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Traditional</a:t>
            </a:r>
          </a:p>
          <a:p>
            <a:pPr algn="ctr">
              <a:lnSpc>
                <a:spcPct val="13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</a:rPr>
              <a:t>↓</a:t>
            </a:r>
            <a:endParaRPr lang="en-US" altLang="zh-CN" sz="3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en-US" altLang="zh-CN" sz="32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Tr</a:t>
            </a: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a d I t </a:t>
            </a:r>
            <a:r>
              <a:rPr lang="en-US" altLang="zh-CN" sz="3200" dirty="0" err="1" smtClean="0">
                <a:latin typeface="Arial" panose="020B0604020202020204" pitchFamily="34" charset="0"/>
                <a:ea typeface="微软雅黑" panose="020B0503020204020204" pitchFamily="34" charset="-122"/>
              </a:rPr>
              <a:t>io</a:t>
            </a:r>
            <a:r>
              <a:rPr lang="en-US" altLang="zh-CN" sz="32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n a l</a:t>
            </a:r>
            <a:endParaRPr lang="zh-CN" altLang="en-US" sz="32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869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– </a:t>
            </a:r>
            <a:r>
              <a:rPr lang="zh-CN" altLang="en-US" dirty="0" smtClean="0"/>
              <a:t>构筑图论模型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373610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对于这个模型，我们需要有向无权图。将第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个字母组合像第</a:t>
            </a:r>
            <a:r>
              <a:rPr lang="en-US" altLang="zh-CN" dirty="0" smtClean="0"/>
              <a:t>i+1</a:t>
            </a:r>
            <a:r>
              <a:rPr lang="zh-CN" altLang="en-US" dirty="0" smtClean="0"/>
              <a:t>个字母组合连接一条边。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节点，并向第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个组合连一条边</a:t>
            </a:r>
            <a:endParaRPr lang="en-US" altLang="zh-CN" dirty="0" smtClean="0"/>
          </a:p>
          <a:p>
            <a:r>
              <a:rPr lang="zh-CN" altLang="en-US" dirty="0" smtClean="0"/>
              <a:t>建立</a:t>
            </a:r>
            <a:r>
              <a:rPr lang="en-US" altLang="zh-CN" dirty="0" smtClean="0"/>
              <a:t>end</a:t>
            </a:r>
            <a:r>
              <a:rPr lang="zh-CN" altLang="en-US" dirty="0" smtClean="0"/>
              <a:t>节点，并从最后一个组合向其连一个边</a:t>
            </a:r>
            <a:endParaRPr lang="en-US" altLang="zh-CN" dirty="0"/>
          </a:p>
          <a:p>
            <a:r>
              <a:rPr lang="zh-CN" altLang="en-US" dirty="0" smtClean="0"/>
              <a:t>例：我们采用</a:t>
            </a:r>
            <a:r>
              <a:rPr lang="en-US" altLang="zh-CN" dirty="0" smtClean="0"/>
              <a:t>great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grasp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grease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good</a:t>
            </a:r>
            <a:r>
              <a:rPr lang="zh-CN" altLang="en-US" dirty="0" smtClean="0"/>
              <a:t>这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个单词进行建图</a:t>
            </a:r>
            <a:endParaRPr lang="en-US" altLang="zh-CN" dirty="0" smtClean="0"/>
          </a:p>
        </p:txBody>
      </p:sp>
      <p:pic>
        <p:nvPicPr>
          <p:cNvPr id="6" name="Picture"/>
          <p:cNvPicPr/>
          <p:nvPr/>
        </p:nvPicPr>
        <p:blipFill rotWithShape="1">
          <a:blip r:embed="rId2"/>
          <a:srcRect l="27116" t="24643" r="27312" b="26616"/>
          <a:stretch/>
        </p:blipFill>
        <p:spPr bwMode="auto">
          <a:xfrm>
            <a:off x="3419872" y="3429000"/>
            <a:ext cx="3168352" cy="338875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01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– </a:t>
            </a:r>
            <a:r>
              <a:rPr lang="zh-CN" altLang="en-US" dirty="0" smtClean="0"/>
              <a:t>构筑图论模型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543050" y="1061050"/>
            <a:ext cx="7230015" cy="503224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接下来根据概率和随机生成的长度来生成单词，将路径上经过的所有节点连起来，就是一个新单词。</a:t>
            </a:r>
            <a:endParaRPr lang="en-US" altLang="zh-CN" dirty="0" smtClean="0"/>
          </a:p>
          <a:p>
            <a:r>
              <a:rPr lang="zh-CN" altLang="en-US" dirty="0" smtClean="0"/>
              <a:t>给定的词库里词量越多，可生成新单词的数量也就越多。</a:t>
            </a:r>
            <a:endParaRPr lang="en-US" altLang="zh-CN" dirty="0"/>
          </a:p>
          <a:p>
            <a:r>
              <a:rPr lang="zh-CN" altLang="en-US" dirty="0" smtClean="0"/>
              <a:t>下面再来一个例子：</a:t>
            </a:r>
            <a:r>
              <a:rPr lang="en-US" altLang="zh-CN" dirty="0" err="1" smtClean="0"/>
              <a:t>pumpkin+jumping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可以生成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umping </a:t>
            </a:r>
            <a:r>
              <a:rPr lang="en-US" altLang="zh-CN" dirty="0" err="1" smtClean="0"/>
              <a:t>jumpkin</a:t>
            </a:r>
            <a:endParaRPr lang="en-US" altLang="zh-CN" dirty="0" smtClean="0"/>
          </a:p>
          <a:p>
            <a:r>
              <a:rPr lang="en-US" altLang="zh-CN" dirty="0" err="1" smtClean="0"/>
              <a:t>jumpking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jumpin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umping </a:t>
            </a:r>
            <a:r>
              <a:rPr lang="en-US" altLang="zh-CN" dirty="0" err="1" smtClean="0"/>
              <a:t>pumpin</a:t>
            </a:r>
            <a:endParaRPr lang="en-US" altLang="zh-CN" dirty="0" smtClean="0"/>
          </a:p>
          <a:p>
            <a:r>
              <a:rPr lang="en-US" altLang="zh-CN" dirty="0"/>
              <a:t>p</a:t>
            </a:r>
            <a:r>
              <a:rPr lang="en-US" altLang="zh-CN" dirty="0" smtClean="0"/>
              <a:t>umpkin </a:t>
            </a:r>
            <a:r>
              <a:rPr lang="en-US" altLang="zh-CN" dirty="0" err="1" smtClean="0"/>
              <a:t>pumpking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个单词</a:t>
            </a:r>
            <a:endParaRPr lang="en-US" altLang="zh-CN" dirty="0" smtClean="0"/>
          </a:p>
        </p:txBody>
      </p:sp>
      <p:pic>
        <p:nvPicPr>
          <p:cNvPr id="5" name="Picture"/>
          <p:cNvPicPr/>
          <p:nvPr/>
        </p:nvPicPr>
        <p:blipFill rotWithShape="1">
          <a:blip r:embed="rId2"/>
          <a:srcRect l="30130" t="7532" r="23506"/>
          <a:stretch/>
        </p:blipFill>
        <p:spPr bwMode="auto">
          <a:xfrm>
            <a:off x="6732240" y="2996952"/>
            <a:ext cx="1779954" cy="35499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8706258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527">
      <a:dk1>
        <a:srgbClr val="2F2F2F"/>
      </a:dk1>
      <a:lt1>
        <a:srgbClr val="FFFFFF"/>
      </a:lt1>
      <a:dk2>
        <a:srgbClr val="FFFFFF"/>
      </a:dk2>
      <a:lt2>
        <a:srgbClr val="5F5F5F"/>
      </a:lt2>
      <a:accent1>
        <a:srgbClr val="0A3142"/>
      </a:accent1>
      <a:accent2>
        <a:srgbClr val="2A305C"/>
      </a:accent2>
      <a:accent3>
        <a:srgbClr val="5478C4"/>
      </a:accent3>
      <a:accent4>
        <a:srgbClr val="409EA6"/>
      </a:accent4>
      <a:accent5>
        <a:srgbClr val="86D7D4"/>
      </a:accent5>
      <a:accent6>
        <a:srgbClr val="FFC000"/>
      </a:accent6>
      <a:hlink>
        <a:srgbClr val="0A3142"/>
      </a:hlink>
      <a:folHlink>
        <a:srgbClr val="AFB2B4"/>
      </a:folHlink>
    </a:clrScheme>
    <a:fontScheme name="KSO主题文字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A000120150822A01PPBG</Template>
  <TotalTime>35</TotalTime>
  <Words>622</Words>
  <Application>Microsoft Office PowerPoint</Application>
  <PresentationFormat>全屏显示(4:3)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A000120140530A99PPBG</vt:lpstr>
      <vt:lpstr>猴子打字计划 初一下学期信息组学段汇报</vt:lpstr>
      <vt:lpstr>开源项目地址</vt:lpstr>
      <vt:lpstr>0 – 序言</vt:lpstr>
      <vt:lpstr>1.1 – 引言</vt:lpstr>
      <vt:lpstr>1.1 – 引言</vt:lpstr>
      <vt:lpstr>1.2 – 关键词</vt:lpstr>
      <vt:lpstr>2.1 – 拆解单词</vt:lpstr>
      <vt:lpstr>2.2 – 构筑图论模型</vt:lpstr>
      <vt:lpstr>2.2 – 构筑图论模型</vt:lpstr>
      <vt:lpstr>3 – 实现项目的步骤</vt:lpstr>
      <vt:lpstr>3 – 实现项目的步骤</vt:lpstr>
      <vt:lpstr>4 – 小组分工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猴子打字计划 初一下学期信息组学段汇报</dc:title>
  <dc:creator>home</dc:creator>
  <cp:lastModifiedBy>home</cp:lastModifiedBy>
  <cp:revision>5</cp:revision>
  <dcterms:created xsi:type="dcterms:W3CDTF">2019-06-28T00:26:07Z</dcterms:created>
  <dcterms:modified xsi:type="dcterms:W3CDTF">2019-06-28T01:01:43Z</dcterms:modified>
</cp:coreProperties>
</file>