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8767" r="2419" b="21101"/>
          <a:stretch/>
        </p:blipFill>
        <p:spPr>
          <a:xfrm>
            <a:off x="2893" y="1541257"/>
            <a:ext cx="9141107" cy="36574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5842" y="5205475"/>
            <a:ext cx="422291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14324C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74901" y="2431635"/>
            <a:ext cx="4343399" cy="13549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8" name="图文框 7"/>
          <p:cNvSpPr/>
          <p:nvPr/>
        </p:nvSpPr>
        <p:spPr>
          <a:xfrm>
            <a:off x="2374901" y="952500"/>
            <a:ext cx="4457700" cy="4940300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775858" y="2139020"/>
            <a:ext cx="4495799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775858" y="3562998"/>
            <a:ext cx="449579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14324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/>
        </p:nvSpPr>
        <p:spPr>
          <a:xfrm>
            <a:off x="2775858" y="2139019"/>
            <a:ext cx="4495799" cy="2321109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75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74" y="1607836"/>
            <a:ext cx="34672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531274" y="2431748"/>
            <a:ext cx="34672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935" y="1607836"/>
            <a:ext cx="3484319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531935" y="2431748"/>
            <a:ext cx="348431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87704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88435" y="834937"/>
            <a:ext cx="2594720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45984" y="1365164"/>
            <a:ext cx="4072778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88435" y="2435137"/>
            <a:ext cx="2594720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09435" y="472282"/>
            <a:ext cx="262303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656915" y="1002512"/>
            <a:ext cx="411722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09435" y="2072483"/>
            <a:ext cx="262303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11" r="17784" b="3388"/>
          <a:stretch/>
        </p:blipFill>
        <p:spPr>
          <a:xfrm>
            <a:off x="0" y="0"/>
            <a:ext cx="9187704" cy="6856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3049" y="214133"/>
            <a:ext cx="723001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35B2-46C0-4153-BD16-B3CACF54906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543050" y="1061049"/>
            <a:ext cx="7230015" cy="52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646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00918" indent="-200918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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w.githubusercontent.com/bdfzoier/Monkey_Type/master/result/test2-mn4mx10-1000words-loop100/gen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ongzitea/article/details/8864122" TargetMode="External"/><Relationship Id="rId2" Type="http://schemas.openxmlformats.org/officeDocument/2006/relationships/hyperlink" Target="https://github.com/dwyl/english-word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5842" y="5174987"/>
            <a:ext cx="4222917" cy="467211"/>
          </a:xfrm>
        </p:spPr>
        <p:txBody>
          <a:bodyPr/>
          <a:lstStyle/>
          <a:p>
            <a:r>
              <a:rPr lang="zh-CN" altLang="en-US" dirty="0"/>
              <a:t>指导教师 王楚</a:t>
            </a:r>
            <a:endParaRPr lang="en-US" altLang="zh-CN" dirty="0"/>
          </a:p>
          <a:p>
            <a:r>
              <a:rPr lang="zh-CN" altLang="en-US" dirty="0"/>
              <a:t>周翟恩和 谢梓涵 李天桐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猴子打字计划</a:t>
            </a:r>
            <a:br>
              <a:rPr lang="en-US" altLang="zh-CN" dirty="0"/>
            </a:br>
            <a:r>
              <a:rPr lang="zh-CN" altLang="en-US" sz="2000" dirty="0"/>
              <a:t>初一下学期信息组学段汇报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寻找一个合适的单词库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编写一个专门用来分开所有单词的程序，这个程序将会把所有的单词拆分成续元音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+</a:t>
            </a:r>
            <a:r>
              <a:rPr lang="zh-CN" altLang="zh-CN" dirty="0"/>
              <a:t>连续元音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……</a:t>
            </a:r>
            <a:r>
              <a:rPr lang="zh-CN" altLang="zh-CN" dirty="0"/>
              <a:t>的组合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编写用于存储数据的结构体，后面所有函数封装到这个结构体里面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编写一个用来随机寻找一个组合的程序，我们在这里做到了按概率比例来随机生成：例如有</a:t>
            </a:r>
            <a:r>
              <a:rPr lang="en-US" altLang="zh-CN" dirty="0"/>
              <a:t>5</a:t>
            </a:r>
            <a:r>
              <a:rPr lang="zh-CN" altLang="zh-CN" dirty="0"/>
              <a:t>个单词有</a:t>
            </a:r>
            <a:r>
              <a:rPr lang="en-US" altLang="zh-CN" dirty="0" err="1"/>
              <a:t>sp+oi</a:t>
            </a:r>
            <a:r>
              <a:rPr lang="zh-CN" altLang="zh-CN" dirty="0"/>
              <a:t>的组合，</a:t>
            </a:r>
            <a:r>
              <a:rPr lang="en-US" altLang="zh-CN" dirty="0"/>
              <a:t>1</a:t>
            </a:r>
            <a:r>
              <a:rPr lang="zh-CN" altLang="zh-CN" dirty="0"/>
              <a:t>个单词有</a:t>
            </a:r>
            <a:r>
              <a:rPr lang="en-US" altLang="zh-CN" dirty="0" err="1"/>
              <a:t>sp+e</a:t>
            </a:r>
            <a:r>
              <a:rPr lang="zh-CN" altLang="zh-CN" dirty="0"/>
              <a:t>的组合，那么我们编写的程序随机生成</a:t>
            </a:r>
            <a:r>
              <a:rPr lang="en-US" altLang="zh-CN" dirty="0"/>
              <a:t>60000</a:t>
            </a:r>
            <a:r>
              <a:rPr lang="zh-CN" altLang="zh-CN" dirty="0"/>
              <a:t>个组合，将会有大约</a:t>
            </a:r>
            <a:r>
              <a:rPr lang="en-US" altLang="zh-CN" dirty="0"/>
              <a:t>50000</a:t>
            </a:r>
            <a:r>
              <a:rPr lang="zh-CN" altLang="zh-CN" dirty="0"/>
              <a:t>个</a:t>
            </a:r>
            <a:r>
              <a:rPr lang="en-US" altLang="zh-CN" dirty="0" err="1"/>
              <a:t>sp+oi</a:t>
            </a:r>
            <a:r>
              <a:rPr lang="zh-CN" altLang="zh-CN" dirty="0"/>
              <a:t>和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 err="1"/>
              <a:t>sp+e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zh-CN" dirty="0"/>
              <a:t>展示用程序，将会从</a:t>
            </a:r>
            <a:r>
              <a:rPr lang="en-US" altLang="zh-CN" dirty="0"/>
              <a:t>start</a:t>
            </a:r>
            <a:r>
              <a:rPr lang="zh-CN" altLang="zh-CN" dirty="0"/>
              <a:t>节点随机一个路径到</a:t>
            </a:r>
            <a:r>
              <a:rPr lang="en-US" altLang="zh-CN" dirty="0"/>
              <a:t>end</a:t>
            </a:r>
            <a:r>
              <a:rPr lang="zh-CN" altLang="zh-CN" dirty="0"/>
              <a:t>节点：每一次采用随机一个组合的方法找到下一步，然后用递归的方法找到路径，并输出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 </a:t>
            </a:r>
            <a:r>
              <a:rPr lang="zh-CN" altLang="zh-CN" dirty="0"/>
              <a:t>进行量化分析，也就是类似于测算生成出的</a:t>
            </a:r>
            <a:r>
              <a:rPr lang="en-US" altLang="zh-CN" dirty="0"/>
              <a:t>10000</a:t>
            </a:r>
            <a:r>
              <a:rPr lang="zh-CN" altLang="zh-CN" dirty="0"/>
              <a:t>个单词中，有多少个是真正的英文单词。这样，就可以得出大致的相似度以及这个程序到底有多</a:t>
            </a:r>
            <a:r>
              <a:rPr lang="en-US" altLang="zh-CN" dirty="0"/>
              <a:t>“</a:t>
            </a:r>
            <a:r>
              <a:rPr lang="zh-CN" altLang="zh-CN" dirty="0"/>
              <a:t>聪明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周翟恩和负责完成第</a:t>
            </a:r>
            <a:r>
              <a:rPr lang="en-US" altLang="zh-CN" dirty="0"/>
              <a:t>2~5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/>
              <a:t>谢梓涵负责完成</a:t>
            </a:r>
            <a:r>
              <a:rPr lang="en-US" altLang="zh-CN" dirty="0"/>
              <a:t>API</a:t>
            </a:r>
            <a:r>
              <a:rPr lang="zh-CN" altLang="en-US" dirty="0"/>
              <a:t>以及对代码进行常熟优化</a:t>
            </a:r>
            <a:endParaRPr lang="en-US" altLang="zh-CN" dirty="0"/>
          </a:p>
          <a:p>
            <a:r>
              <a:rPr lang="zh-CN" altLang="en-US" dirty="0"/>
              <a:t>李天桐负责完成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所有人都要完成论文的一部分。</a:t>
            </a:r>
            <a:endParaRPr lang="en-US" altLang="zh-CN" dirty="0"/>
          </a:p>
          <a:p>
            <a:r>
              <a:rPr lang="zh-CN" altLang="en-US" dirty="0"/>
              <a:t>所用平台为</a:t>
            </a:r>
            <a:r>
              <a:rPr lang="en-US" altLang="zh-CN" dirty="0" err="1"/>
              <a:t>GitHub</a:t>
            </a:r>
            <a:r>
              <a:rPr lang="zh-CN" altLang="en-US" dirty="0"/>
              <a:t>及</a:t>
            </a:r>
            <a:r>
              <a:rPr lang="en-US" altLang="zh-CN" dirty="0" err="1"/>
              <a:t>EtherPad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2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3412-AE41-4361-8EC9-DEA932D8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单词库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1922-627E-4C83-B8B4-F20517BD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我们采用了英语四级词汇，大约有</a:t>
            </a:r>
            <a:r>
              <a:rPr lang="en-US" altLang="zh-CN" dirty="0"/>
              <a:t>4300</a:t>
            </a:r>
            <a:r>
              <a:rPr lang="zh-CN" altLang="zh-CN" dirty="0"/>
              <a:t>个。事实上，我们之前采用过</a:t>
            </a:r>
            <a:r>
              <a:rPr lang="en-US" altLang="zh-CN" dirty="0"/>
              <a:t>10000</a:t>
            </a:r>
            <a:r>
              <a:rPr lang="zh-CN" altLang="zh-CN" dirty="0"/>
              <a:t>个单词甚至更大的一个</a:t>
            </a:r>
            <a:r>
              <a:rPr lang="en-US" altLang="zh-CN" dirty="0"/>
              <a:t>7000000</a:t>
            </a:r>
            <a:r>
              <a:rPr lang="zh-CN" altLang="zh-CN" dirty="0"/>
              <a:t>个单词的大型词库，但经过人工查询后发现很多单词都不是正常的英文单词（如地名，带</a:t>
            </a:r>
            <a:r>
              <a:rPr lang="en-US" altLang="zh-CN" dirty="0"/>
              <a:t>“-”</a:t>
            </a:r>
            <a:r>
              <a:rPr lang="zh-CN" altLang="zh-CN" dirty="0"/>
              <a:t>的单词，或者没有元音的单词），这样生成出来的</a:t>
            </a:r>
            <a:r>
              <a:rPr lang="en-US" altLang="zh-CN" dirty="0"/>
              <a:t>“</a:t>
            </a:r>
            <a:r>
              <a:rPr lang="zh-CN" altLang="zh-CN" dirty="0"/>
              <a:t>单词</a:t>
            </a:r>
            <a:r>
              <a:rPr lang="en-US" altLang="zh-CN" dirty="0"/>
              <a:t>”</a:t>
            </a:r>
            <a:r>
              <a:rPr lang="zh-CN" altLang="zh-CN" dirty="0"/>
              <a:t>反而更不像正常的英语单词。因此，我们选择了英语四级词汇作为我们机器学习的用具。另外，单词量过大也不容易快速求解</a:t>
            </a:r>
            <a:r>
              <a:rPr lang="zh-CN" altLang="zh-CN" strike="sngStrike" dirty="0"/>
              <a:t>以及保护电脑健康。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507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分开单词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我在这里采用了直接拆解的方法，直接把所有的字母组合拆出来当作图的节点，并记录下一个节点。我们把这一部分以及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部分写成了三个头文件。</a:t>
                </a:r>
              </a:p>
              <a:p>
                <a:r>
                  <a:rPr lang="zh-CN" altLang="zh-CN" dirty="0"/>
                  <a:t>这里的时间复杂度为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zh-CN" dirty="0"/>
                  <a:t>代表单词的长度，平均长度大约在</a:t>
                </a:r>
                <a:r>
                  <a:rPr lang="en-US" altLang="zh-CN" dirty="0"/>
                  <a:t>10~15</a:t>
                </a:r>
                <a:r>
                  <a:rPr lang="zh-CN" altLang="zh-CN" dirty="0"/>
                  <a:t>左右。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存储数据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为了存储和处理方便，以及节省空间，我们将每个元</a:t>
                </a:r>
                <a:r>
                  <a:rPr lang="en-US" altLang="zh-CN" dirty="0"/>
                  <a:t>/</a:t>
                </a:r>
                <a:r>
                  <a:rPr lang="zh-CN" altLang="zh-CN" dirty="0"/>
                  <a:t>辅音组利用谢梓涵通过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算法全都映射为一个整数。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是一种平衡树，可以维护</a:t>
                </a:r>
                <a:r>
                  <a:rPr lang="en-US" altLang="zh-CN" dirty="0"/>
                  <a:t>STL</a:t>
                </a:r>
                <a:r>
                  <a:rPr lang="zh-CN" altLang="zh-CN" dirty="0"/>
                  <a:t>中的</a:t>
                </a:r>
                <a:r>
                  <a:rPr lang="en-US" altLang="zh-CN" dirty="0"/>
                  <a:t>map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set</a:t>
                </a:r>
                <a:r>
                  <a:rPr lang="zh-CN" altLang="zh-CN" dirty="0"/>
                  <a:t>等容器的所有功能，且满足均摊复杂度为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我们存储数据采用的是邻接表，即将每个节点的所有子节点全部顺序存下在一个数组里。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3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在生成单词中遇到一个问题便是由于最终可以生成的单词过多，甚至由于图中的自环（</a:t>
            </a:r>
            <a:r>
              <a:rPr lang="en-US" altLang="zh-CN" dirty="0"/>
              <a:t>o</a:t>
            </a:r>
            <a:r>
              <a:rPr lang="zh-CN" altLang="zh-CN" dirty="0"/>
              <a:t>后面可以接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后面可以接</a:t>
            </a:r>
            <a:r>
              <a:rPr lang="en-US" altLang="zh-CN" dirty="0"/>
              <a:t>o</a:t>
            </a:r>
            <a:r>
              <a:rPr lang="zh-CN" altLang="zh-CN" dirty="0"/>
              <a:t>），会导致我们在生成的过程中出现死循环，所以我们需要一个强有力的方法来在搜索过程中进行筛选，放弃某些情况，避免我们程序发生死循环。</a:t>
            </a:r>
          </a:p>
          <a:p>
            <a:r>
              <a:rPr lang="zh-CN" altLang="zh-CN" dirty="0"/>
              <a:t>由于可以生成的单词数量随着深度的增加，呈指数级增长，所以最有效的一个筛选方法就是控制搜索的深度，即单词由几个声</a:t>
            </a:r>
            <a:r>
              <a:rPr lang="en-US" altLang="zh-CN" dirty="0"/>
              <a:t>/</a:t>
            </a:r>
            <a:r>
              <a:rPr lang="zh-CN" altLang="zh-CN" dirty="0"/>
              <a:t>韵母组构成。</a:t>
            </a:r>
          </a:p>
        </p:txBody>
      </p:sp>
    </p:spTree>
    <p:extLst>
      <p:ext uri="{BB962C8B-B14F-4D97-AF65-F5344CB8AC3E}">
        <p14:creationId xmlns:p14="http://schemas.microsoft.com/office/powerpoint/2010/main" val="347864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对于一个数组，如下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我们的解决办法是对其</a:t>
            </a:r>
            <a:r>
              <a:rPr lang="en-US" altLang="zh-CN" dirty="0"/>
              <a:t>prop</a:t>
            </a:r>
            <a:r>
              <a:rPr lang="zh-CN" altLang="en-US" dirty="0"/>
              <a:t>属性求前缀和，如下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然后先生成一个随机数，这里假设是</a:t>
            </a:r>
            <a:r>
              <a:rPr lang="en-US" altLang="zh-CN" dirty="0"/>
              <a:t>157</a:t>
            </a:r>
            <a:r>
              <a:rPr lang="zh-CN" altLang="en-US" dirty="0"/>
              <a:t>，将其对</a:t>
            </a:r>
            <a:r>
              <a:rPr lang="en-US" altLang="zh-CN" dirty="0"/>
              <a:t>sum[3]</a:t>
            </a:r>
            <a:r>
              <a:rPr lang="zh-CN" altLang="en-US" dirty="0"/>
              <a:t>，即所有项的和取余，得到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发现</a:t>
            </a:r>
            <a:r>
              <a:rPr lang="en-US" altLang="zh-CN" dirty="0"/>
              <a:t>sum[3]&gt;7&gt;=sum[2]</a:t>
            </a:r>
            <a:r>
              <a:rPr lang="zh-CN" altLang="zh-CN" dirty="0"/>
              <a:t>，所以这次随机得到的结果便是下标为</a:t>
            </a:r>
            <a:r>
              <a:rPr lang="en-US" altLang="zh-CN" dirty="0"/>
              <a:t>3</a:t>
            </a:r>
            <a:r>
              <a:rPr lang="zh-CN" altLang="zh-CN" dirty="0"/>
              <a:t>，值为</a:t>
            </a:r>
            <a:r>
              <a:rPr lang="en-US" altLang="zh-CN" dirty="0"/>
              <a:t>value[3]</a:t>
            </a:r>
            <a:r>
              <a:rPr lang="zh-CN" altLang="zh-CN" dirty="0"/>
              <a:t>，即</a:t>
            </a:r>
            <a:r>
              <a:rPr lang="en-US" altLang="zh-CN" dirty="0"/>
              <a:t>12</a:t>
            </a:r>
            <a:r>
              <a:rPr lang="zh-CN" altLang="zh-CN" dirty="0"/>
              <a:t>这个数。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7EEA78-B862-4F5E-A482-D6EE8BD0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3291"/>
              </p:ext>
            </p:extLst>
          </p:nvPr>
        </p:nvGraphicFramePr>
        <p:xfrm>
          <a:off x="2020124" y="1700808"/>
          <a:ext cx="3137932" cy="1364505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784483">
                  <a:extLst>
                    <a:ext uri="{9D8B030D-6E8A-4147-A177-3AD203B41FA5}">
                      <a16:colId xmlns:a16="http://schemas.microsoft.com/office/drawing/2014/main" val="326763479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126850489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9213946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08274385"/>
                    </a:ext>
                  </a:extLst>
                </a:gridCol>
              </a:tblGrid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60376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659904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prop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0146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AE8D80-98D3-4CAC-9A73-6FC3EF99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5775"/>
              </p:ext>
            </p:extLst>
          </p:nvPr>
        </p:nvGraphicFramePr>
        <p:xfrm>
          <a:off x="1929046" y="3562826"/>
          <a:ext cx="5645300" cy="772584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1129060">
                  <a:extLst>
                    <a:ext uri="{9D8B030D-6E8A-4147-A177-3AD203B41FA5}">
                      <a16:colId xmlns:a16="http://schemas.microsoft.com/office/drawing/2014/main" val="4075022437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3300128040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29823676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61953528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4220715842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161429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当这个</a:t>
                </a:r>
                <a:r>
                  <a:rPr lang="zh-CN" altLang="en-US" dirty="0"/>
                  <a:t>随机</a:t>
                </a:r>
                <a:r>
                  <a:rPr lang="en-US" altLang="zh-CN" dirty="0" err="1"/>
                  <a:t>数字对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</m:oMath>
                </a14:m>
                <a:r>
                  <a:rPr lang="en-US" altLang="zh-CN" dirty="0" err="1"/>
                  <a:t>取余时，其可以为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[0,∑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err="1"/>
                  <a:t>中的任意一个数，每个数概率相等，而如果该数在</a:t>
                </a:r>
                <a:r>
                  <a:rPr lang="en-US" altLang="zh-CN" dirty="0"/>
                  <a:t>[sum[i-1],sum[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</a:t>
                </a:r>
                <a:r>
                  <a:rPr lang="en-US" altLang="zh-CN" dirty="0" err="1"/>
                  <a:t>之间，共有prop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en-US" altLang="zh-CN" dirty="0" err="1"/>
                  <a:t>个数，所以其概率恰好为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𝑝𝑟𝑜𝑝</m:t>
                        </m:r>
                      </m:den>
                    </m:f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zh-CN" dirty="0"/>
              <a:t>就是正常的深度优先搜索。先通过随机生成的组合来建成一个有向图，拥有</a:t>
            </a:r>
            <a:r>
              <a:rPr lang="en-US" altLang="zh-CN" b="1" dirty="0"/>
              <a:t>start</a:t>
            </a:r>
            <a:r>
              <a:rPr lang="zh-CN" altLang="zh-CN" dirty="0"/>
              <a:t>节点及</a:t>
            </a:r>
            <a:r>
              <a:rPr lang="en-US" altLang="zh-CN" b="1" dirty="0"/>
              <a:t>end</a:t>
            </a:r>
            <a:r>
              <a:rPr lang="zh-CN" altLang="zh-CN" dirty="0"/>
              <a:t>节点。深度优先搜索即从</a:t>
            </a:r>
            <a:r>
              <a:rPr lang="en-US" altLang="zh-CN" b="1" dirty="0"/>
              <a:t>start</a:t>
            </a:r>
            <a:r>
              <a:rPr lang="zh-CN" altLang="zh-CN" dirty="0"/>
              <a:t>节点开始搜索。由于图可能存在环状结构，因此可以通过给定的深度（单词部分的长度）来判断单词是否结束。通过此种方法，可以按照某种顺序生成出伪单词。</a:t>
            </a:r>
            <a:endParaRPr lang="en-US" altLang="zh-CN" dirty="0"/>
          </a:p>
          <a:p>
            <a:r>
              <a:rPr lang="zh-CN" altLang="zh-CN" dirty="0"/>
              <a:t>这一步的原始数据完全依赖于上一步的随机单词。如果随机选出的单词出现了</a:t>
            </a:r>
            <a:r>
              <a:rPr lang="en-US" altLang="zh-CN" dirty="0"/>
              <a:t>o</a:t>
            </a:r>
            <a:r>
              <a:rPr lang="zh-CN" altLang="zh-CN" dirty="0"/>
              <a:t>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接</a:t>
            </a:r>
            <a:r>
              <a:rPr lang="en-US" altLang="zh-CN" dirty="0"/>
              <a:t>o</a:t>
            </a:r>
            <a:r>
              <a:rPr lang="zh-CN" altLang="zh-CN" dirty="0"/>
              <a:t>的情况，生成出的单词将会出现像</a:t>
            </a:r>
            <a:r>
              <a:rPr lang="en-US" altLang="zh-CN" dirty="0" err="1"/>
              <a:t>nonononononono</a:t>
            </a:r>
            <a:r>
              <a:rPr lang="zh-CN" altLang="zh-CN" dirty="0"/>
              <a:t>一样的单词，所以对于</a:t>
            </a:r>
            <a:r>
              <a:rPr lang="en-US" altLang="zh-CN" dirty="0" err="1"/>
              <a:t>dfs</a:t>
            </a:r>
            <a:r>
              <a:rPr lang="zh-CN" altLang="zh-CN" dirty="0"/>
              <a:t>，我们同样需要对深度进行限制。</a:t>
            </a:r>
            <a:endParaRPr lang="en-US" altLang="zh-CN" dirty="0"/>
          </a:p>
          <a:p>
            <a:r>
              <a:rPr lang="zh-CN" altLang="en-US"/>
              <a:t>如下图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92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开源项目地址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https://github.com/bdfzoier/Monkey_Type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02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E40E7B2-8732-4FCE-AD60-0605FA277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9098" y="1045809"/>
            <a:ext cx="4680520" cy="4871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5FFC4A-2CBC-495D-99A8-66CAEDA1110C}"/>
              </a:ext>
            </a:extLst>
          </p:cNvPr>
          <p:cNvSpPr txBox="1"/>
          <p:nvPr/>
        </p:nvSpPr>
        <p:spPr>
          <a:xfrm>
            <a:off x="6269002" y="1252547"/>
            <a:ext cx="2771800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这样，如果深度为4，从start节点开始进行DFS搜索的序列为：start → g → </a:t>
            </a:r>
            <a:r>
              <a:rPr lang="en-US" altLang="zh-CN" dirty="0" err="1"/>
              <a:t>oo</a:t>
            </a:r>
            <a:r>
              <a:rPr lang="en-US" altLang="zh-CN" dirty="0"/>
              <a:t> → d → end ← d ← </a:t>
            </a:r>
            <a:r>
              <a:rPr lang="en-US" altLang="zh-CN" dirty="0" err="1"/>
              <a:t>oo</a:t>
            </a:r>
            <a:r>
              <a:rPr lang="en-US" altLang="zh-CN" dirty="0"/>
              <a:t> ← g ← start → gr → </a:t>
            </a:r>
            <a:r>
              <a:rPr lang="en-US" altLang="zh-CN" dirty="0" err="1"/>
              <a:t>ea</a:t>
            </a:r>
            <a:r>
              <a:rPr lang="en-US" altLang="zh-CN" dirty="0"/>
              <a:t> → s → e ← s ← </a:t>
            </a:r>
            <a:r>
              <a:rPr lang="en-US" altLang="zh-CN" dirty="0" err="1"/>
              <a:t>ea</a:t>
            </a:r>
            <a:r>
              <a:rPr lang="en-US" altLang="zh-CN" dirty="0"/>
              <a:t> → t → end ← t ← </a:t>
            </a:r>
            <a:r>
              <a:rPr lang="en-US" altLang="zh-CN" dirty="0" err="1"/>
              <a:t>ea</a:t>
            </a:r>
            <a:r>
              <a:rPr lang="en-US" altLang="zh-CN" dirty="0"/>
              <a:t> ← gr → a → </a:t>
            </a:r>
            <a:r>
              <a:rPr lang="en-US" altLang="zh-CN" dirty="0" err="1"/>
              <a:t>sp</a:t>
            </a:r>
            <a:r>
              <a:rPr lang="en-US" altLang="zh-CN" dirty="0"/>
              <a:t> → end ← </a:t>
            </a:r>
            <a:r>
              <a:rPr lang="en-US" altLang="zh-CN" dirty="0" err="1"/>
              <a:t>sp</a:t>
            </a:r>
            <a:r>
              <a:rPr lang="en-US" altLang="zh-CN" dirty="0"/>
              <a:t> ← a ← gr ← start （注：→</a:t>
            </a:r>
            <a:r>
              <a:rPr lang="en-US" altLang="zh-CN" dirty="0" err="1"/>
              <a:t>表示此深度优先搜索（DFS）算法的搜索顺序，而←表示回溯过程</a:t>
            </a:r>
            <a:r>
              <a:rPr lang="en-US" altLang="zh-CN" dirty="0"/>
              <a:t>）。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8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0521-88A6-4B18-B4E1-3643289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– </a:t>
            </a:r>
            <a:r>
              <a:rPr lang="zh-CN" altLang="en-US" dirty="0"/>
              <a:t>实现过程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量化分析部分，我们还需要两个部分： 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，分别判断单词是否存在我们使用的小词库，以及网上找到的可看为包含所有单词（</a:t>
                </a:r>
                <a:r>
                  <a:rPr lang="en-US" altLang="zh-CN" dirty="0"/>
                  <a:t>479000</a:t>
                </a:r>
                <a:r>
                  <a:rPr lang="zh-CN" altLang="zh-CN" dirty="0"/>
                  <a:t>个单词）的大词库。 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，计数。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，我们首先设计了一个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(4300·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4300·|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(500000)</m:t>
                    </m:r>
                  </m:oMath>
                </a14:m>
                <a:r>
                  <a:rPr lang="zh-CN" altLang="zh-CN" dirty="0"/>
                  <a:t>的暴力算法，在谢梓涵经过字典树优化之后直接将复杂度降到了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(26·|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(300)</m:t>
                    </m:r>
                  </m:oMath>
                </a14:m>
                <a:r>
                  <a:rPr lang="zh-CN" altLang="zh-CN" dirty="0"/>
                  <a:t>。</a:t>
                </a:r>
                <a:r>
                  <a:rPr lang="zh-CN" altLang="zh-CN" strike="sngStrike" dirty="0"/>
                  <a:t>不论是保护电脑健康能力还是</a:t>
                </a:r>
                <a:r>
                  <a:rPr lang="zh-CN" altLang="zh-CN" dirty="0"/>
                  <a:t>时间和空间占用量都有所减少。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，我们在测试中采用了深度为</a:t>
                </a:r>
                <a:r>
                  <a:rPr lang="en-US" altLang="zh-CN" dirty="0"/>
                  <a:t>4~10</a:t>
                </a:r>
                <a:r>
                  <a:rPr lang="zh-CN" altLang="zh-CN" dirty="0"/>
                  <a:t>的随机生成函数。</a:t>
                </a:r>
              </a:p>
              <a:p>
                <a:r>
                  <a:rPr lang="zh-CN" altLang="zh-CN" dirty="0"/>
                  <a:t>经过计数，我们发现在生成的一千个单词中，有</a:t>
                </a:r>
                <a:r>
                  <a:rPr lang="en-US" altLang="zh-CN" dirty="0"/>
                  <a:t>214</a:t>
                </a:r>
                <a:r>
                  <a:rPr lang="zh-CN" altLang="zh-CN" dirty="0"/>
                  <a:t>个是英语单词（存在大词库中），有</a:t>
                </a:r>
                <a:r>
                  <a:rPr lang="en-US" altLang="zh-CN" dirty="0"/>
                  <a:t>47</a:t>
                </a:r>
                <a:r>
                  <a:rPr lang="zh-CN" altLang="zh-CN" dirty="0"/>
                  <a:t>个是</a:t>
                </a:r>
                <a:r>
                  <a:rPr lang="en-US" altLang="zh-CN" dirty="0"/>
                  <a:t>4300</a:t>
                </a:r>
                <a:r>
                  <a:rPr lang="zh-CN" altLang="zh-CN" dirty="0"/>
                  <a:t>个单词的小词库中有的单词，而剩下的单词大多都与真正的英语单词十分相像。（所有生成的单词见</a:t>
                </a:r>
                <a:r>
                  <a:rPr lang="en-US" altLang="zh-CN" b="1" dirty="0" err="1">
                    <a:hlinkClick r:id="rId2"/>
                  </a:rPr>
                  <a:t>这里</a:t>
                </a:r>
                <a:r>
                  <a:rPr lang="zh-CN" altLang="zh-CN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806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3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– </a:t>
            </a:r>
            <a:r>
              <a:rPr lang="zh-CN" altLang="en-US" dirty="0"/>
              <a:t>与马尔可夫链的关系？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马尔可夫链指的是一条链，当在这条链上进行随机移动时，第</a:t>
            </a:r>
            <a:r>
              <a:rPr lang="en-US" altLang="zh-CN" dirty="0" err="1"/>
              <a:t>i</a:t>
            </a:r>
            <a:r>
              <a:rPr lang="zh-CN" altLang="zh-CN" dirty="0"/>
              <a:t>次移动不受到任何历史移动的影响。对于我们进行单词生成，或者生成有意义的句子这类算法时，而下一个移动到达的的地方是在该节点的所有子节点中随机选择的，每一个子节点被选中的概率与其出现的次数成正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67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– </a:t>
            </a:r>
            <a:r>
              <a:rPr lang="zh-CN" altLang="en-US" dirty="0"/>
              <a:t>与马尔可夫链的关系？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在这里，我们可以发现，其实我们建出的图并不是传说中的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无权图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，假设一条边从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连向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，那么它的权值实际上是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dirty="0"/>
                  <a:t>为所有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dirty="0"/>
                  <a:t>的后继节点。同时，该图满足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zh-CN" dirty="0"/>
                  <a:t>表示边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zh-CN" dirty="0"/>
                  <a:t>的权值。</a:t>
                </a:r>
              </a:p>
              <a:p>
                <a:r>
                  <a:rPr lang="zh-CN" altLang="zh-CN" dirty="0"/>
                  <a:t>可见，我们建的模型其实就是一个马尔可夫链，因为我们这个图是静态的，所以每次移动不会受到任何历史移动的影响。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25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– </a:t>
            </a:r>
            <a:r>
              <a:rPr lang="zh-CN" altLang="zh-CN" dirty="0"/>
              <a:t>项目意义与展望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这个项目可能在拼写检查中有所意义，因为生成单词的逆操作其实就是检查某个单词是否合法，如果我们的程序能获得足够的单词数据，就能判断某个单词是否在我们生成的图中存在。</a:t>
            </a:r>
          </a:p>
          <a:p>
            <a:r>
              <a:rPr lang="zh-CN" altLang="zh-CN" dirty="0"/>
              <a:t>如果利用这种算法改进拼写检查的算法，便不需要将所有的单词都存储下来（因为我们的算法在存储过程中仅仅会保留单词之间有差异的部分），能有效的节省存储空间。</a:t>
            </a:r>
          </a:p>
          <a:p>
            <a:r>
              <a:rPr lang="zh-CN" altLang="zh-CN" dirty="0"/>
              <a:t>不过如果需要实现到这一步，我们需要大幅提高我们生成单词过程的精确度，才能提供足够的准确拼写检查。</a:t>
            </a:r>
          </a:p>
        </p:txBody>
      </p:sp>
    </p:spTree>
    <p:extLst>
      <p:ext uri="{BB962C8B-B14F-4D97-AF65-F5344CB8AC3E}">
        <p14:creationId xmlns:p14="http://schemas.microsoft.com/office/powerpoint/2010/main" val="1625801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– </a:t>
            </a:r>
            <a:r>
              <a:rPr lang="zh-CN" altLang="en-US" dirty="0"/>
              <a:t>参</a:t>
            </a:r>
            <a:r>
              <a:rPr lang="en-US" altLang="zh-CN" dirty="0" err="1"/>
              <a:t>考文献</a:t>
            </a:r>
            <a:r>
              <a:rPr lang="en-US" altLang="zh-CN" dirty="0"/>
              <a:t>/</a:t>
            </a:r>
            <a:r>
              <a:rPr lang="en-US" altLang="zh-CN" dirty="0" err="1"/>
              <a:t>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>
                <a:hlinkClick r:id="rId2"/>
              </a:rPr>
              <a:t>https://github.com/dwyl/english-words</a:t>
            </a:r>
            <a:r>
              <a:rPr lang="en-US" altLang="zh-CN" dirty="0"/>
              <a:t> </a:t>
            </a:r>
            <a:r>
              <a:rPr lang="zh-CN" altLang="zh-CN" dirty="0"/>
              <a:t>一个较大的英语单词库</a:t>
            </a:r>
          </a:p>
          <a:p>
            <a:pPr lvl="0"/>
            <a:r>
              <a:rPr lang="en-US" altLang="zh-CN" b="1" dirty="0">
                <a:hlinkClick r:id="rId3"/>
              </a:rPr>
              <a:t>https://blog.csdn.net/songzitea/article/details/8864122</a:t>
            </a:r>
            <a:r>
              <a:rPr lang="en-US" altLang="zh-CN" dirty="0"/>
              <a:t> </a:t>
            </a:r>
            <a:r>
              <a:rPr lang="zh-CN" altLang="zh-CN" dirty="0"/>
              <a:t>利用马尔可夫链生成有意义的句子。</a:t>
            </a:r>
          </a:p>
        </p:txBody>
      </p:sp>
    </p:spTree>
    <p:extLst>
      <p:ext uri="{BB962C8B-B14F-4D97-AF65-F5344CB8AC3E}">
        <p14:creationId xmlns:p14="http://schemas.microsoft.com/office/powerpoint/2010/main" val="60322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– </a:t>
            </a:r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感谢尊敬的王楚老师，肖然老师为我们的汇报提供了选题上的意见，以及为对我们在研究过程中不懂得一些问题进行答疑。</a:t>
            </a:r>
          </a:p>
          <a:p>
            <a:r>
              <a:rPr lang="zh-CN" altLang="zh-CN" dirty="0"/>
              <a:t>感谢</a:t>
            </a:r>
            <a:r>
              <a:rPr lang="en-US" altLang="zh-CN" dirty="0" err="1"/>
              <a:t>etherpad</a:t>
            </a:r>
            <a:r>
              <a:rPr lang="zh-CN" altLang="zh-CN" dirty="0"/>
              <a:t>提供在线写论文的平台。</a:t>
            </a:r>
          </a:p>
          <a:p>
            <a:r>
              <a:rPr lang="zh-CN" altLang="zh-CN" dirty="0"/>
              <a:t>感谢</a:t>
            </a:r>
            <a:r>
              <a:rPr lang="en-US" altLang="zh-CN" dirty="0"/>
              <a:t>GitHub</a:t>
            </a:r>
            <a:r>
              <a:rPr lang="zh-CN" altLang="zh-CN" dirty="0"/>
              <a:t>提供的开源项目平台。</a:t>
            </a:r>
          </a:p>
          <a:p>
            <a:r>
              <a:rPr lang="zh-CN" altLang="zh-CN" dirty="0"/>
              <a:t>感谢海淀图书馆以及</a:t>
            </a:r>
            <a:r>
              <a:rPr lang="zh-CN" altLang="en-US" dirty="0"/>
              <a:t>金五星</a:t>
            </a:r>
            <a:r>
              <a:rPr lang="en-US" altLang="zh-CN" dirty="0"/>
              <a:t>COSTA</a:t>
            </a:r>
            <a:r>
              <a:rPr lang="zh-CN" altLang="zh-CN" dirty="0"/>
              <a:t>咖啡厅提供集体讨论的地方</a:t>
            </a:r>
            <a:r>
              <a:rPr lang="zh-CN" altLang="en-US" dirty="0"/>
              <a:t>，以及提供这个地方的其他组成员。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473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Talk is cheap, show me the code.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感谢倾听</a:t>
            </a:r>
          </a:p>
        </p:txBody>
      </p:sp>
    </p:spTree>
    <p:extLst>
      <p:ext uri="{BB962C8B-B14F-4D97-AF65-F5344CB8AC3E}">
        <p14:creationId xmlns:p14="http://schemas.microsoft.com/office/powerpoint/2010/main" val="262969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序言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2640911"/>
          </a:xfrm>
        </p:spPr>
        <p:txBody>
          <a:bodyPr/>
          <a:lstStyle/>
          <a:p>
            <a:r>
              <a:rPr lang="en-US" altLang="zh-CN" dirty="0" err="1"/>
              <a:t>aaliis</a:t>
            </a:r>
            <a:endParaRPr lang="en-US" altLang="zh-CN" dirty="0"/>
          </a:p>
          <a:p>
            <a:r>
              <a:rPr lang="en-US" altLang="zh-CN" dirty="0" err="1"/>
              <a:t>estheriidae</a:t>
            </a:r>
            <a:endParaRPr lang="en-US" altLang="zh-CN" dirty="0"/>
          </a:p>
          <a:p>
            <a:r>
              <a:rPr lang="en-US" altLang="zh-CN" dirty="0" err="1"/>
              <a:t>immorigerousness</a:t>
            </a:r>
            <a:endParaRPr lang="en-US" altLang="zh-CN" dirty="0"/>
          </a:p>
          <a:p>
            <a:r>
              <a:rPr lang="en-US" altLang="zh-CN" dirty="0" err="1"/>
              <a:t>overmelodiousness</a:t>
            </a:r>
            <a:endParaRPr lang="zh-CN" altLang="en-US" dirty="0"/>
          </a:p>
          <a:p>
            <a:r>
              <a:rPr lang="en-US" altLang="zh-CN" dirty="0" err="1"/>
              <a:t>unplummeted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2640911"/>
          </a:xfrm>
        </p:spPr>
        <p:txBody>
          <a:bodyPr/>
          <a:lstStyle/>
          <a:p>
            <a:r>
              <a:rPr lang="en-US" altLang="zh-CN" dirty="0" err="1"/>
              <a:t>sweath</a:t>
            </a:r>
            <a:endParaRPr lang="en-US" altLang="zh-CN" dirty="0"/>
          </a:p>
          <a:p>
            <a:r>
              <a:rPr lang="en-US" altLang="zh-CN" dirty="0" err="1"/>
              <a:t>chavely</a:t>
            </a:r>
            <a:endParaRPr lang="en-US" altLang="zh-CN" dirty="0"/>
          </a:p>
          <a:p>
            <a:r>
              <a:rPr lang="en-US" altLang="zh-CN" dirty="0" err="1"/>
              <a:t>hattest</a:t>
            </a:r>
            <a:endParaRPr lang="en-US" altLang="zh-CN" dirty="0"/>
          </a:p>
          <a:p>
            <a:r>
              <a:rPr lang="en-US" altLang="zh-CN" dirty="0" err="1"/>
              <a:t>pagun</a:t>
            </a:r>
            <a:endParaRPr lang="en-US" altLang="zh-CN" dirty="0"/>
          </a:p>
          <a:p>
            <a:r>
              <a:rPr lang="en-US" altLang="zh-CN" dirty="0" err="1"/>
              <a:t>suctent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933056"/>
            <a:ext cx="521168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哪一边看起来像是真正的单词？</a:t>
            </a:r>
          </a:p>
        </p:txBody>
      </p:sp>
    </p:spTree>
    <p:extLst>
      <p:ext uri="{BB962C8B-B14F-4D97-AF65-F5344CB8AC3E}">
        <p14:creationId xmlns:p14="http://schemas.microsoft.com/office/powerpoint/2010/main" val="1153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我们能做到什么？</a:t>
            </a:r>
          </a:p>
        </p:txBody>
      </p:sp>
    </p:spTree>
    <p:extLst>
      <p:ext uri="{BB962C8B-B14F-4D97-AF65-F5344CB8AC3E}">
        <p14:creationId xmlns:p14="http://schemas.microsoft.com/office/powerpoint/2010/main" val="36614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r>
              <a:rPr lang="zh-CN" altLang="en-US" dirty="0"/>
              <a:t>猴子打字项目是一个能够机器学习已有词库并且用一阶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马尔可夫链生成伪单词的程序。</a:t>
            </a:r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r>
              <a:rPr lang="zh-CN" altLang="en-US" dirty="0"/>
              <a:t>是你连续买</a:t>
            </a:r>
            <a:r>
              <a:rPr lang="en-US" altLang="zh-CN" dirty="0"/>
              <a:t>4</a:t>
            </a:r>
            <a:r>
              <a:rPr lang="zh-CN" altLang="en-US" dirty="0"/>
              <a:t>张彩票，</a:t>
            </a:r>
            <a:r>
              <a:rPr lang="en-US" altLang="zh-CN" dirty="0"/>
              <a:t>3</a:t>
            </a:r>
            <a:r>
              <a:rPr lang="zh-CN" altLang="en-US" dirty="0"/>
              <a:t>张中</a:t>
            </a:r>
            <a:r>
              <a:rPr lang="en-US" altLang="zh-CN" dirty="0"/>
              <a:t>500</a:t>
            </a:r>
            <a:r>
              <a:rPr lang="zh-CN" altLang="en-US" dirty="0"/>
              <a:t>万的几率。</a:t>
            </a:r>
            <a:endParaRPr lang="en-US" altLang="zh-CN" dirty="0"/>
          </a:p>
          <a:p>
            <a:r>
              <a:rPr lang="zh-CN" altLang="en-US" dirty="0"/>
              <a:t>我们能做到什么？</a:t>
            </a:r>
            <a:endParaRPr lang="en-US" altLang="zh-CN" dirty="0"/>
          </a:p>
          <a:p>
            <a:r>
              <a:rPr lang="zh-CN" altLang="en-US" dirty="0"/>
              <a:t>让生成的单词几乎全部可以满足发音规则，并且把生成真正单词的几率提升到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7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– </a:t>
            </a:r>
            <a:r>
              <a:rPr lang="zh-CN" altLang="en-US" dirty="0"/>
              <a:t>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机器学习（</a:t>
            </a:r>
            <a:r>
              <a:rPr lang="en-US" altLang="zh-CN" dirty="0"/>
              <a:t>Machine Learning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endParaRPr lang="en-US" altLang="zh-CN" dirty="0"/>
          </a:p>
          <a:p>
            <a:r>
              <a:rPr lang="zh-CN" altLang="en-US" dirty="0"/>
              <a:t>生成单词</a:t>
            </a:r>
          </a:p>
        </p:txBody>
      </p:sp>
    </p:spTree>
    <p:extLst>
      <p:ext uri="{BB962C8B-B14F-4D97-AF65-F5344CB8AC3E}">
        <p14:creationId xmlns:p14="http://schemas.microsoft.com/office/powerpoint/2010/main" val="2886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– </a:t>
            </a:r>
            <a:r>
              <a:rPr lang="zh-CN" altLang="en-US" dirty="0"/>
              <a:t>拆解单词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49"/>
            <a:ext cx="7230015" cy="1431847"/>
          </a:xfrm>
        </p:spPr>
        <p:txBody>
          <a:bodyPr/>
          <a:lstStyle/>
          <a:p>
            <a:r>
              <a:rPr lang="zh-CN" altLang="en-US" dirty="0"/>
              <a:t>将一个单词拆成连续元音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+</a:t>
            </a:r>
            <a:r>
              <a:rPr lang="zh-CN" altLang="en-US" dirty="0"/>
              <a:t>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…… </a:t>
            </a:r>
            <a:r>
              <a:rPr lang="zh-CN" altLang="en-US" dirty="0"/>
              <a:t>的组合</a:t>
            </a:r>
            <a:endParaRPr lang="en-US" altLang="zh-CN" dirty="0"/>
          </a:p>
          <a:p>
            <a:r>
              <a:rPr lang="zh-CN" altLang="en-US" dirty="0"/>
              <a:t>例子如下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852935"/>
            <a:ext cx="3014735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Traditional</a:t>
            </a: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↓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Tr a d 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t 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n a l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6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3736102"/>
          </a:xfrm>
        </p:spPr>
        <p:txBody>
          <a:bodyPr>
            <a:normAutofit/>
          </a:bodyPr>
          <a:lstStyle/>
          <a:p>
            <a:r>
              <a:rPr lang="zh-CN" altLang="en-US" dirty="0"/>
              <a:t>对于这个模型，我们需要有向无权图。将第</a:t>
            </a:r>
            <a:r>
              <a:rPr lang="en-US" altLang="zh-CN" dirty="0"/>
              <a:t>i</a:t>
            </a:r>
            <a:r>
              <a:rPr lang="zh-CN" altLang="en-US" dirty="0"/>
              <a:t>个字母组合像第</a:t>
            </a:r>
            <a:r>
              <a:rPr lang="en-US" altLang="zh-CN" dirty="0"/>
              <a:t>i+1</a:t>
            </a:r>
            <a:r>
              <a:rPr lang="zh-CN" altLang="en-US" dirty="0"/>
              <a:t>个字母组合连接一条边。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start</a:t>
            </a:r>
            <a:r>
              <a:rPr lang="zh-CN" altLang="en-US" dirty="0"/>
              <a:t>节点，并向第</a:t>
            </a:r>
            <a:r>
              <a:rPr lang="en-US" altLang="zh-CN" dirty="0"/>
              <a:t>1</a:t>
            </a:r>
            <a:r>
              <a:rPr lang="zh-CN" altLang="en-US" dirty="0"/>
              <a:t>个组合连一条边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end</a:t>
            </a:r>
            <a:r>
              <a:rPr lang="zh-CN" altLang="en-US" dirty="0"/>
              <a:t>节点，并从最后一个组合向其连一个边</a:t>
            </a:r>
            <a:endParaRPr lang="en-US" altLang="zh-CN" dirty="0"/>
          </a:p>
          <a:p>
            <a:r>
              <a:rPr lang="zh-CN" altLang="en-US" dirty="0"/>
              <a:t>例：我们采用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grasp</a:t>
            </a:r>
            <a:r>
              <a:rPr lang="zh-CN" altLang="en-US" dirty="0"/>
              <a:t>，</a:t>
            </a:r>
            <a:r>
              <a:rPr lang="en-US" altLang="zh-CN" dirty="0"/>
              <a:t>grease</a:t>
            </a:r>
            <a:r>
              <a:rPr lang="zh-CN" altLang="en-US" dirty="0"/>
              <a:t>和</a:t>
            </a:r>
            <a:r>
              <a:rPr lang="en-US" altLang="zh-CN" dirty="0"/>
              <a:t>good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个单词进行建图</a:t>
            </a:r>
            <a:endParaRPr lang="en-US" altLang="zh-CN" dirty="0"/>
          </a:p>
        </p:txBody>
      </p:sp>
      <p:pic>
        <p:nvPicPr>
          <p:cNvPr id="6" name="Picture"/>
          <p:cNvPicPr/>
          <p:nvPr/>
        </p:nvPicPr>
        <p:blipFill rotWithShape="1">
          <a:blip r:embed="rId2"/>
          <a:srcRect l="27116" t="24643" r="27312" b="26616"/>
          <a:stretch/>
        </p:blipFill>
        <p:spPr bwMode="auto">
          <a:xfrm>
            <a:off x="3419872" y="3429000"/>
            <a:ext cx="3168352" cy="3388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50322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接下来根据概率和随机生成的长度来生成单词，将路径上经过的所有节点连起来，就是一个新单词。</a:t>
            </a:r>
            <a:endParaRPr lang="en-US" altLang="zh-CN" dirty="0"/>
          </a:p>
          <a:p>
            <a:r>
              <a:rPr lang="zh-CN" altLang="en-US" dirty="0"/>
              <a:t>给定的词库里词量越多，可生成新单词的数量也就越多。</a:t>
            </a:r>
            <a:endParaRPr lang="en-US" altLang="zh-CN" dirty="0"/>
          </a:p>
          <a:p>
            <a:r>
              <a:rPr lang="zh-CN" altLang="en-US" dirty="0"/>
              <a:t>下面再来一个例子：</a:t>
            </a:r>
            <a:r>
              <a:rPr lang="en-US" altLang="zh-CN" dirty="0" err="1"/>
              <a:t>pumpkin+jumping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可以生成</a:t>
            </a:r>
            <a:endParaRPr lang="en-US" altLang="zh-CN" dirty="0"/>
          </a:p>
          <a:p>
            <a:r>
              <a:rPr lang="en-US" altLang="zh-CN" dirty="0"/>
              <a:t>jumping </a:t>
            </a:r>
            <a:r>
              <a:rPr lang="en-US" altLang="zh-CN" dirty="0" err="1"/>
              <a:t>jumpkin</a:t>
            </a:r>
            <a:endParaRPr lang="en-US" altLang="zh-CN" dirty="0"/>
          </a:p>
          <a:p>
            <a:r>
              <a:rPr lang="en-US" altLang="zh-CN" dirty="0" err="1"/>
              <a:t>jumpking</a:t>
            </a:r>
            <a:r>
              <a:rPr lang="en-US" altLang="zh-CN" dirty="0"/>
              <a:t> </a:t>
            </a:r>
            <a:r>
              <a:rPr lang="en-US" altLang="zh-CN" dirty="0" err="1"/>
              <a:t>jumpin</a:t>
            </a:r>
            <a:endParaRPr lang="en-US" altLang="zh-CN" dirty="0"/>
          </a:p>
          <a:p>
            <a:r>
              <a:rPr lang="en-US" altLang="zh-CN" dirty="0"/>
              <a:t>pumping </a:t>
            </a:r>
            <a:r>
              <a:rPr lang="en-US" altLang="zh-CN" dirty="0" err="1"/>
              <a:t>pumpin</a:t>
            </a:r>
            <a:endParaRPr lang="en-US" altLang="zh-CN" dirty="0"/>
          </a:p>
          <a:p>
            <a:r>
              <a:rPr lang="en-US" altLang="zh-CN" dirty="0"/>
              <a:t>pumpkin </a:t>
            </a:r>
            <a:r>
              <a:rPr lang="en-US" altLang="zh-CN" dirty="0" err="1"/>
              <a:t>pumpking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个单词</a:t>
            </a:r>
            <a:endParaRPr lang="en-US" altLang="zh-CN" dirty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30130" t="7532" r="23506"/>
          <a:stretch/>
        </p:blipFill>
        <p:spPr bwMode="auto">
          <a:xfrm>
            <a:off x="6732240" y="2996952"/>
            <a:ext cx="1779954" cy="35499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A000120150822A01PPBG</Template>
  <TotalTime>142</TotalTime>
  <Words>2127</Words>
  <Application>Microsoft Office PowerPoint</Application>
  <PresentationFormat>全屏显示(4:3)</PresentationFormat>
  <Paragraphs>148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幼圆</vt:lpstr>
      <vt:lpstr>Arial</vt:lpstr>
      <vt:lpstr>Cambria</vt:lpstr>
      <vt:lpstr>Cambria Math</vt:lpstr>
      <vt:lpstr>Wingdings</vt:lpstr>
      <vt:lpstr>A000120140530A99PPBG</vt:lpstr>
      <vt:lpstr>猴子打字计划 初一下学期信息组学段汇报</vt:lpstr>
      <vt:lpstr>开源项目地址</vt:lpstr>
      <vt:lpstr>0 – 序言</vt:lpstr>
      <vt:lpstr>1.1 – 引言</vt:lpstr>
      <vt:lpstr>1.1 – 引言</vt:lpstr>
      <vt:lpstr>1.2 – 关键词</vt:lpstr>
      <vt:lpstr>2.1 – 拆解单词</vt:lpstr>
      <vt:lpstr>2.2 – 构筑图论模型</vt:lpstr>
      <vt:lpstr>2.2 – 构筑图论模型</vt:lpstr>
      <vt:lpstr>3 – 实现项目的步骤</vt:lpstr>
      <vt:lpstr>3 – 实现项目的步骤</vt:lpstr>
      <vt:lpstr>4 – 小组分工</vt:lpstr>
      <vt:lpstr>5.1 – 实现过程 （单词库）</vt:lpstr>
      <vt:lpstr>5.2 – 实现过程 （分开单词）</vt:lpstr>
      <vt:lpstr>5.3 – 实现过程 （存储数据）</vt:lpstr>
      <vt:lpstr>5.4– 实现过程 （随机一个组合）</vt:lpstr>
      <vt:lpstr>5.4 – 实现过程 （随机一个组合）</vt:lpstr>
      <vt:lpstr>5.4 – 实现过程 （随机一个组合）</vt:lpstr>
      <vt:lpstr>5.5 – 实现过程 （DFS生成伪单词）</vt:lpstr>
      <vt:lpstr>5.5 – 实现过程 （DFS生成伪单词）</vt:lpstr>
      <vt:lpstr>5.6 – 实现过程</vt:lpstr>
      <vt:lpstr>6 – 与马尔可夫链的关系？</vt:lpstr>
      <vt:lpstr>6 – 与马尔可夫链的关系？</vt:lpstr>
      <vt:lpstr>7 – 项目意义与展望</vt:lpstr>
      <vt:lpstr>8 – 参考文献/数据</vt:lpstr>
      <vt:lpstr>9 – 致谢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猴子打字计划 初一下学期信息组学段汇报</dc:title>
  <dc:creator>home</dc:creator>
  <cp:lastModifiedBy>天桐 李</cp:lastModifiedBy>
  <cp:revision>13</cp:revision>
  <dcterms:created xsi:type="dcterms:W3CDTF">2019-06-28T00:26:07Z</dcterms:created>
  <dcterms:modified xsi:type="dcterms:W3CDTF">2019-06-29T14:18:42Z</dcterms:modified>
</cp:coreProperties>
</file>