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5" r:id="rId6"/>
    <p:sldId id="278" r:id="rId7"/>
    <p:sldId id="287" r:id="rId8"/>
    <p:sldId id="261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A5E"/>
    <a:srgbClr val="C0C9C2"/>
    <a:srgbClr val="17121A"/>
    <a:srgbClr val="F2F1EE"/>
    <a:srgbClr val="FFFFFF"/>
    <a:srgbClr val="A5A5A5"/>
    <a:srgbClr val="BEB9AA"/>
    <a:srgbClr val="AA9D92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3595" autoAdjust="0"/>
  </p:normalViewPr>
  <p:slideViewPr>
    <p:cSldViewPr snapToGrid="0">
      <p:cViewPr varScale="1">
        <p:scale>
          <a:sx n="80" d="100"/>
          <a:sy n="80" d="100"/>
        </p:scale>
        <p:origin x="810" y="12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NvfIGfZXh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Emulating a </a:t>
            </a:r>
            <a:br>
              <a:rPr lang="en-US" sz="4000" dirty="0"/>
            </a:br>
            <a:r>
              <a:rPr lang="en-US" sz="4000" dirty="0"/>
              <a:t>TCP-Over-UDP Connection Using an ESP32 Dev Board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4256066"/>
            <a:ext cx="3222058" cy="1245564"/>
          </a:xfrm>
        </p:spPr>
        <p:txBody>
          <a:bodyPr/>
          <a:lstStyle/>
          <a:p>
            <a:r>
              <a:rPr lang="en-US" dirty="0"/>
              <a:t>CS 5283-50 Computer Networks</a:t>
            </a:r>
          </a:p>
          <a:p>
            <a:r>
              <a:rPr lang="en-US" dirty="0"/>
              <a:t>Brian Goldsmith &amp; Damon Raynor</a:t>
            </a:r>
          </a:p>
          <a:p>
            <a:r>
              <a:rPr lang="en-US" dirty="0"/>
              <a:t>December 6th, 2022</a:t>
            </a:r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DD1EE693-E98A-A6B8-E3EC-C702C17BD46F}"/>
              </a:ext>
            </a:extLst>
          </p:cNvPr>
          <p:cNvSpPr/>
          <p:nvPr/>
        </p:nvSpPr>
        <p:spPr>
          <a:xfrm>
            <a:off x="6208272" y="630621"/>
            <a:ext cx="5181486" cy="5596758"/>
          </a:xfrm>
          <a:prstGeom prst="roundRect">
            <a:avLst/>
          </a:prstGeom>
          <a:solidFill>
            <a:schemeClr val="tx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58A58077-1329-CC21-A17E-DFD8AB5A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19" y="1443209"/>
            <a:ext cx="4317393" cy="3971583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B416B95-E67F-3DEA-B912-9F6FE5F94B02}"/>
              </a:ext>
            </a:extLst>
          </p:cNvPr>
          <p:cNvSpPr/>
          <p:nvPr/>
        </p:nvSpPr>
        <p:spPr>
          <a:xfrm rot="18900000">
            <a:off x="5345955" y="1788020"/>
            <a:ext cx="4954162" cy="583324"/>
          </a:xfrm>
          <a:prstGeom prst="rect">
            <a:avLst/>
          </a:prstGeom>
          <a:solidFill>
            <a:srgbClr val="C0C9C2"/>
          </a:solidFill>
          <a:ln>
            <a:solidFill>
              <a:srgbClr val="C0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77C2055-8116-7D6E-A667-D98695354F16}"/>
              </a:ext>
            </a:extLst>
          </p:cNvPr>
          <p:cNvSpPr/>
          <p:nvPr/>
        </p:nvSpPr>
        <p:spPr>
          <a:xfrm rot="18900000">
            <a:off x="7604004" y="4530711"/>
            <a:ext cx="4829046" cy="583324"/>
          </a:xfrm>
          <a:prstGeom prst="rect">
            <a:avLst/>
          </a:prstGeom>
          <a:solidFill>
            <a:srgbClr val="C0C9C2"/>
          </a:solidFill>
          <a:ln>
            <a:solidFill>
              <a:srgbClr val="C0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34358D-D2EF-7C92-A2BA-7A3135A64B05}"/>
              </a:ext>
            </a:extLst>
          </p:cNvPr>
          <p:cNvGrpSpPr/>
          <p:nvPr/>
        </p:nvGrpSpPr>
        <p:grpSpPr>
          <a:xfrm>
            <a:off x="914513" y="795830"/>
            <a:ext cx="5266340" cy="5266340"/>
            <a:chOff x="740322" y="1430849"/>
            <a:chExt cx="5266340" cy="52663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6C3232-DAEB-A06D-0994-FB2F44537D8F}"/>
                </a:ext>
              </a:extLst>
            </p:cNvPr>
            <p:cNvSpPr/>
            <p:nvPr/>
          </p:nvSpPr>
          <p:spPr>
            <a:xfrm>
              <a:off x="740322" y="1430849"/>
              <a:ext cx="5266340" cy="5266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5B3E2A-5B95-469A-EC35-94901ED6AA41}"/>
                </a:ext>
              </a:extLst>
            </p:cNvPr>
            <p:cNvSpPr/>
            <p:nvPr/>
          </p:nvSpPr>
          <p:spPr>
            <a:xfrm>
              <a:off x="1836263" y="2526790"/>
              <a:ext cx="3074459" cy="3074459"/>
            </a:xfrm>
            <a:prstGeom prst="ellipse">
              <a:avLst/>
            </a:prstGeom>
            <a:solidFill>
              <a:srgbClr val="F2F1EE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96C84F-6865-F86D-4503-D3BC229D21A9}"/>
                </a:ext>
              </a:extLst>
            </p:cNvPr>
            <p:cNvSpPr/>
            <p:nvPr/>
          </p:nvSpPr>
          <p:spPr>
            <a:xfrm>
              <a:off x="2348808" y="3039335"/>
              <a:ext cx="2049369" cy="2049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 Project Goals</a:t>
            </a:r>
          </a:p>
          <a:p>
            <a:r>
              <a:rPr lang="en-US" dirty="0"/>
              <a:t>02 Project Description</a:t>
            </a:r>
          </a:p>
          <a:p>
            <a:r>
              <a:rPr lang="en-US" dirty="0"/>
              <a:t>03 Application Code Architecture</a:t>
            </a:r>
          </a:p>
          <a:p>
            <a:r>
              <a:rPr lang="en-US" dirty="0"/>
              <a:t>04 Project Demonstration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55EB76-2311-0BBF-FFEF-683106031BF5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38077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Visually demonstrate the TCP-over-UDP Handshake protocol.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Successfully send messages from one physical device to another over Wi-Fi.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Observe and capture the traceroute of relevant network traffic between the physical devices.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8D0633-35FD-14CD-5B8C-0593DB2506FE}"/>
              </a:ext>
            </a:extLst>
          </p:cNvPr>
          <p:cNvSpPr/>
          <p:nvPr/>
        </p:nvSpPr>
        <p:spPr>
          <a:xfrm rot="10800000">
            <a:off x="6490138" y="1740187"/>
            <a:ext cx="4729655" cy="4077289"/>
          </a:xfrm>
          <a:prstGeom prst="triangle">
            <a:avLst/>
          </a:prstGeom>
          <a:noFill/>
          <a:ln w="1143000">
            <a:solidFill>
              <a:srgbClr val="FFFFFF">
                <a:alpha val="60000"/>
              </a:srgb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Nighthawk R7000 Router | NETGEAR">
            <a:extLst>
              <a:ext uri="{FF2B5EF4-FFF2-40B4-BE49-F238E27FC236}">
                <a16:creationId xmlns:a16="http://schemas.microsoft.com/office/drawing/2014/main" id="{912EB57E-B216-49D5-10DE-2D3A305B6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11" t="15486" r="14702" b="15567"/>
          <a:stretch/>
        </p:blipFill>
        <p:spPr bwMode="auto">
          <a:xfrm>
            <a:off x="8017605" y="4867395"/>
            <a:ext cx="1419661" cy="95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parkFun IoT RedBoard - ESP32 Development Board">
            <a:extLst>
              <a:ext uri="{FF2B5EF4-FFF2-40B4-BE49-F238E27FC236}">
                <a16:creationId xmlns:a16="http://schemas.microsoft.com/office/drawing/2014/main" id="{1E0E07CB-B44D-E53F-41DC-2C1E7E6116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0" b="84333" l="13500" r="85667">
                        <a14:foregroundMark x1="46000" y1="79667" x2="60000" y2="79167"/>
                        <a14:foregroundMark x1="48833" y1="81833" x2="56333" y2="81333"/>
                        <a14:foregroundMark x1="80667" y1="59833" x2="78833" y2="45667"/>
                        <a14:foregroundMark x1="83333" y1="49000" x2="83333" y2="55667"/>
                        <a14:foregroundMark x1="85833" y1="51333" x2="85167" y2="54833"/>
                        <a14:foregroundMark x1="53500" y1="28833" x2="35167" y2="31167"/>
                        <a14:foregroundMark x1="35167" y1="31167" x2="25000" y2="41333"/>
                        <a14:foregroundMark x1="43333" y1="26833" x2="48333" y2="25000"/>
                        <a14:foregroundMark x1="17333" y1="56333" x2="17000" y2="38167"/>
                        <a14:foregroundMark x1="14167" y1="54333" x2="13833" y2="40000"/>
                        <a14:foregroundMark x1="13500" y1="49667" x2="13833" y2="52333"/>
                        <a14:foregroundMark x1="45833" y1="79167" x2="52667" y2="84333"/>
                        <a14:foregroundMark x1="56000" y1="82667" x2="51667" y2="8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7" t="21505" r="11458" b="13372"/>
          <a:stretch/>
        </p:blipFill>
        <p:spPr bwMode="auto">
          <a:xfrm flipH="1">
            <a:off x="10043776" y="1316239"/>
            <a:ext cx="1739344" cy="14363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0B63AF7-F6B5-974C-C9C6-BEA9BC4BDDCB}"/>
              </a:ext>
            </a:extLst>
          </p:cNvPr>
          <p:cNvGrpSpPr/>
          <p:nvPr/>
        </p:nvGrpSpPr>
        <p:grpSpPr>
          <a:xfrm rot="17439221" flipH="1" flipV="1">
            <a:off x="6490184" y="2107209"/>
            <a:ext cx="1109229" cy="1084898"/>
            <a:chOff x="619769" y="1023750"/>
            <a:chExt cx="1109229" cy="1084898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8F73D3B-499A-6D97-71C5-19BAA23BEB55}"/>
                </a:ext>
              </a:extLst>
            </p:cNvPr>
            <p:cNvSpPr/>
            <p:nvPr/>
          </p:nvSpPr>
          <p:spPr>
            <a:xfrm>
              <a:off x="972082" y="1368336"/>
              <a:ext cx="404602" cy="39572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F9C91FDE-D085-69B3-71E6-17EB8DAE46E9}"/>
                </a:ext>
              </a:extLst>
            </p:cNvPr>
            <p:cNvSpPr/>
            <p:nvPr/>
          </p:nvSpPr>
          <p:spPr>
            <a:xfrm>
              <a:off x="789321" y="1189583"/>
              <a:ext cx="770125" cy="75323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03BCDE-5498-FE2A-E88A-A7A8354CB3EE}"/>
                </a:ext>
              </a:extLst>
            </p:cNvPr>
            <p:cNvSpPr/>
            <p:nvPr/>
          </p:nvSpPr>
          <p:spPr>
            <a:xfrm>
              <a:off x="619769" y="1023750"/>
              <a:ext cx="1109229" cy="1084898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Framework">
            <a:extLst>
              <a:ext uri="{FF2B5EF4-FFF2-40B4-BE49-F238E27FC236}">
                <a16:creationId xmlns:a16="http://schemas.microsoft.com/office/drawing/2014/main" id="{9B509D1A-607B-7F78-3F1B-5A4DC6B1D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9308" r="90573">
                        <a14:foregroundMark x1="32458" y1="55566" x2="9308" y2="67578"/>
                        <a14:foregroundMark x1="10979" y1="65723" x2="9785" y2="66113"/>
                        <a14:foregroundMark x1="73866" y1="73828" x2="68496" y2="77148"/>
                        <a14:foregroundMark x1="90334" y1="24609" x2="90573" y2="28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8" t="21823" r="8683" b="21770"/>
          <a:stretch/>
        </p:blipFill>
        <p:spPr bwMode="auto">
          <a:xfrm flipH="1">
            <a:off x="6148037" y="1327286"/>
            <a:ext cx="1637679" cy="13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8C940-B655-3FFB-526E-851B48512F6A}"/>
              </a:ext>
            </a:extLst>
          </p:cNvPr>
          <p:cNvGrpSpPr/>
          <p:nvPr/>
        </p:nvGrpSpPr>
        <p:grpSpPr>
          <a:xfrm rot="20740865" flipH="1" flipV="1">
            <a:off x="10109500" y="2107209"/>
            <a:ext cx="1109229" cy="1084898"/>
            <a:chOff x="619769" y="1023750"/>
            <a:chExt cx="1109229" cy="1084898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9F566E9-AE61-2CE7-92BA-385BDF6A1FAB}"/>
                </a:ext>
              </a:extLst>
            </p:cNvPr>
            <p:cNvSpPr/>
            <p:nvPr/>
          </p:nvSpPr>
          <p:spPr>
            <a:xfrm>
              <a:off x="972082" y="1368336"/>
              <a:ext cx="404602" cy="39572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09E22BD-BF2F-330E-E12F-A1F9E8830AD1}"/>
                </a:ext>
              </a:extLst>
            </p:cNvPr>
            <p:cNvSpPr/>
            <p:nvPr/>
          </p:nvSpPr>
          <p:spPr>
            <a:xfrm>
              <a:off x="789321" y="1189583"/>
              <a:ext cx="770125" cy="75323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758E94CC-8EA0-D571-11AF-397985B80F7E}"/>
                </a:ext>
              </a:extLst>
            </p:cNvPr>
            <p:cNvSpPr/>
            <p:nvPr/>
          </p:nvSpPr>
          <p:spPr>
            <a:xfrm>
              <a:off x="619769" y="1023750"/>
              <a:ext cx="1109229" cy="1084898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9F72E-4FEE-342A-0526-09C9459F121B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279" y="503542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89" y="791918"/>
            <a:ext cx="6674802" cy="655320"/>
          </a:xfrm>
        </p:spPr>
        <p:txBody>
          <a:bodyPr>
            <a:noAutofit/>
          </a:bodyPr>
          <a:lstStyle/>
          <a:p>
            <a:r>
              <a:rPr lang="en-US" dirty="0"/>
              <a:t>Project Description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EDC8B5-0B20-D538-8A6C-60BEAEBBD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51434"/>
              </p:ext>
            </p:extLst>
          </p:nvPr>
        </p:nvGraphicFramePr>
        <p:xfrm>
          <a:off x="1017699" y="2876327"/>
          <a:ext cx="32438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2888952183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765603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Network Layer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</a:t>
                      </a:r>
                    </a:p>
                    <a:p>
                      <a:r>
                        <a:rPr lang="en-US" dirty="0"/>
                        <a:t>(TCP-Like)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30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4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06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728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594534-E5A5-50C6-1D56-AE1CA8297796}"/>
              </a:ext>
            </a:extLst>
          </p:cNvPr>
          <p:cNvSpPr txBox="1"/>
          <p:nvPr/>
        </p:nvSpPr>
        <p:spPr>
          <a:xfrm>
            <a:off x="982784" y="241221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NETWORK PROTOCOL SUITE</a:t>
            </a:r>
          </a:p>
        </p:txBody>
      </p:sp>
      <p:pic>
        <p:nvPicPr>
          <p:cNvPr id="8" name="Picture 7" descr="Framework">
            <a:extLst>
              <a:ext uri="{FF2B5EF4-FFF2-40B4-BE49-F238E27FC236}">
                <a16:creationId xmlns:a16="http://schemas.microsoft.com/office/drawing/2014/main" id="{F03D0B8B-0CC6-75B6-D582-12D48F331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308" r="90573">
                        <a14:foregroundMark x1="32458" y1="55566" x2="9308" y2="67578"/>
                        <a14:foregroundMark x1="10979" y1="65723" x2="9785" y2="66113"/>
                        <a14:foregroundMark x1="73866" y1="73828" x2="68496" y2="77148"/>
                        <a14:foregroundMark x1="90334" y1="24609" x2="90573" y2="28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8" t="21823" r="8683" b="21770"/>
          <a:stretch/>
        </p:blipFill>
        <p:spPr bwMode="auto">
          <a:xfrm>
            <a:off x="6229929" y="1310715"/>
            <a:ext cx="1029254" cy="8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parkFun IoT RedBoard - ESP32 Development Board">
            <a:extLst>
              <a:ext uri="{FF2B5EF4-FFF2-40B4-BE49-F238E27FC236}">
                <a16:creationId xmlns:a16="http://schemas.microsoft.com/office/drawing/2014/main" id="{ADDD644D-9C2B-00C7-7BF1-D546511FF4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0" b="84333" l="13500" r="85667">
                        <a14:foregroundMark x1="46000" y1="79667" x2="60000" y2="79167"/>
                        <a14:foregroundMark x1="48833" y1="81833" x2="56333" y2="81333"/>
                        <a14:foregroundMark x1="80667" y1="59833" x2="78833" y2="45667"/>
                        <a14:foregroundMark x1="83333" y1="49000" x2="83333" y2="55667"/>
                        <a14:foregroundMark x1="85833" y1="51333" x2="85167" y2="54833"/>
                        <a14:foregroundMark x1="53500" y1="28833" x2="35167" y2="31167"/>
                        <a14:foregroundMark x1="35167" y1="31167" x2="25000" y2="41333"/>
                        <a14:foregroundMark x1="43333" y1="26833" x2="48333" y2="25000"/>
                        <a14:foregroundMark x1="17333" y1="56333" x2="17000" y2="38167"/>
                        <a14:foregroundMark x1="14167" y1="54333" x2="13833" y2="40000"/>
                        <a14:foregroundMark x1="13500" y1="49667" x2="13833" y2="52333"/>
                        <a14:foregroundMark x1="45833" y1="79167" x2="52667" y2="84333"/>
                        <a14:foregroundMark x1="56000" y1="82667" x2="51667" y2="8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77" t="21505" r="11458" b="13372"/>
          <a:stretch/>
        </p:blipFill>
        <p:spPr bwMode="auto">
          <a:xfrm>
            <a:off x="8540797" y="1433380"/>
            <a:ext cx="731961" cy="6044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7E8F4-054D-B6FF-9627-B1BB1F3BE6F3}"/>
              </a:ext>
            </a:extLst>
          </p:cNvPr>
          <p:cNvSpPr txBox="1"/>
          <p:nvPr/>
        </p:nvSpPr>
        <p:spPr>
          <a:xfrm>
            <a:off x="6303570" y="2222104"/>
            <a:ext cx="88197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23120-502A-584A-DF07-8453EB30A047}"/>
              </a:ext>
            </a:extLst>
          </p:cNvPr>
          <p:cNvSpPr txBox="1"/>
          <p:nvPr/>
        </p:nvSpPr>
        <p:spPr>
          <a:xfrm>
            <a:off x="6124835" y="2802578"/>
            <a:ext cx="1239442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SYNSENT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0C3D-344E-A8DC-25BA-B9B431A335CD}"/>
              </a:ext>
            </a:extLst>
          </p:cNvPr>
          <p:cNvSpPr txBox="1"/>
          <p:nvPr/>
        </p:nvSpPr>
        <p:spPr>
          <a:xfrm>
            <a:off x="6287540" y="3628900"/>
            <a:ext cx="91403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ESTAB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50597-EEDE-1022-87EA-89060FA53BFB}"/>
              </a:ext>
            </a:extLst>
          </p:cNvPr>
          <p:cNvSpPr txBox="1"/>
          <p:nvPr/>
        </p:nvSpPr>
        <p:spPr>
          <a:xfrm>
            <a:off x="8465791" y="2222104"/>
            <a:ext cx="88197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FD448-A0CB-0CAF-B852-DA851A03A23D}"/>
              </a:ext>
            </a:extLst>
          </p:cNvPr>
          <p:cNvSpPr txBox="1"/>
          <p:nvPr/>
        </p:nvSpPr>
        <p:spPr>
          <a:xfrm>
            <a:off x="8250187" y="3053537"/>
            <a:ext cx="1313180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 RCVD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A214D-3C6B-6472-06C4-051F1AC24534}"/>
              </a:ext>
            </a:extLst>
          </p:cNvPr>
          <p:cNvSpPr txBox="1"/>
          <p:nvPr/>
        </p:nvSpPr>
        <p:spPr>
          <a:xfrm>
            <a:off x="8449761" y="4184232"/>
            <a:ext cx="914033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ESTAB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6144A2-811E-65B5-C9CB-1088110C221D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185543" y="2406770"/>
            <a:ext cx="1064644" cy="831433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5D4F32-E84B-259F-4754-DE7F92EAD622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201573" y="3238203"/>
            <a:ext cx="1048614" cy="575363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FC2DED-C35B-E584-BCDF-FF4853CE0023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201573" y="3813566"/>
            <a:ext cx="1248188" cy="55533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679898-8DDA-863D-6B74-86D435CB0DE1}"/>
              </a:ext>
            </a:extLst>
          </p:cNvPr>
          <p:cNvCxnSpPr>
            <a:cxnSpLocks/>
          </p:cNvCxnSpPr>
          <p:nvPr/>
        </p:nvCxnSpPr>
        <p:spPr>
          <a:xfrm flipH="1">
            <a:off x="6744556" y="2591436"/>
            <a:ext cx="1" cy="21114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F6A5A4-2940-1371-2514-BE1AAF0ACA5E}"/>
              </a:ext>
            </a:extLst>
          </p:cNvPr>
          <p:cNvCxnSpPr>
            <a:cxnSpLocks/>
          </p:cNvCxnSpPr>
          <p:nvPr/>
        </p:nvCxnSpPr>
        <p:spPr>
          <a:xfrm>
            <a:off x="6744556" y="3171910"/>
            <a:ext cx="1" cy="45699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621C40-7AFA-FE08-A175-D2D28F2A83D0}"/>
              </a:ext>
            </a:extLst>
          </p:cNvPr>
          <p:cNvCxnSpPr>
            <a:cxnSpLocks/>
          </p:cNvCxnSpPr>
          <p:nvPr/>
        </p:nvCxnSpPr>
        <p:spPr>
          <a:xfrm flipH="1">
            <a:off x="8906777" y="2591436"/>
            <a:ext cx="1" cy="462101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CA5850-C4C9-1308-9269-88279FA6D759}"/>
              </a:ext>
            </a:extLst>
          </p:cNvPr>
          <p:cNvCxnSpPr>
            <a:cxnSpLocks/>
          </p:cNvCxnSpPr>
          <p:nvPr/>
        </p:nvCxnSpPr>
        <p:spPr>
          <a:xfrm>
            <a:off x="8906777" y="3422869"/>
            <a:ext cx="1" cy="761363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7C604CA-A985-E2BE-9AD0-C01EBE2D758B}"/>
              </a:ext>
            </a:extLst>
          </p:cNvPr>
          <p:cNvSpPr txBox="1"/>
          <p:nvPr/>
        </p:nvSpPr>
        <p:spPr>
          <a:xfrm>
            <a:off x="6200978" y="5560273"/>
            <a:ext cx="1087157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1FC08D-7C7E-1921-1376-2330E860C47A}"/>
              </a:ext>
            </a:extLst>
          </p:cNvPr>
          <p:cNvSpPr txBox="1"/>
          <p:nvPr/>
        </p:nvSpPr>
        <p:spPr>
          <a:xfrm>
            <a:off x="8363199" y="5560273"/>
            <a:ext cx="1087157" cy="369332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22EF8D19-68E2-A7CA-022F-6D5FDB239680}"/>
              </a:ext>
            </a:extLst>
          </p:cNvPr>
          <p:cNvSpPr/>
          <p:nvPr/>
        </p:nvSpPr>
        <p:spPr>
          <a:xfrm>
            <a:off x="9634662" y="2083964"/>
            <a:ext cx="715230" cy="2393053"/>
          </a:xfrm>
          <a:prstGeom prst="rightBrac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06B694-49F8-A733-AA67-8A38054B786A}"/>
              </a:ext>
            </a:extLst>
          </p:cNvPr>
          <p:cNvCxnSpPr>
            <a:cxnSpLocks/>
            <a:stCxn id="16" idx="2"/>
            <a:endCxn id="77" idx="0"/>
          </p:cNvCxnSpPr>
          <p:nvPr/>
        </p:nvCxnSpPr>
        <p:spPr>
          <a:xfrm>
            <a:off x="6744557" y="3998232"/>
            <a:ext cx="0" cy="1562041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63DAE2-D8FA-C7CC-4A02-12607D16B6F0}"/>
              </a:ext>
            </a:extLst>
          </p:cNvPr>
          <p:cNvCxnSpPr>
            <a:cxnSpLocks/>
            <a:stCxn id="19" idx="2"/>
            <a:endCxn id="78" idx="0"/>
          </p:cNvCxnSpPr>
          <p:nvPr/>
        </p:nvCxnSpPr>
        <p:spPr>
          <a:xfrm>
            <a:off x="8906778" y="4553564"/>
            <a:ext cx="0" cy="1006709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E2FA8F-C0C3-0123-85E7-9D39B17B2E46}"/>
              </a:ext>
            </a:extLst>
          </p:cNvPr>
          <p:cNvGrpSpPr/>
          <p:nvPr/>
        </p:nvGrpSpPr>
        <p:grpSpPr>
          <a:xfrm>
            <a:off x="6334942" y="4514282"/>
            <a:ext cx="777832" cy="769441"/>
            <a:chOff x="5674936" y="3984177"/>
            <a:chExt cx="777832" cy="76944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FA4CC83-A282-75AC-54D9-C82545E218DE}"/>
                </a:ext>
              </a:extLst>
            </p:cNvPr>
            <p:cNvSpPr/>
            <p:nvPr/>
          </p:nvSpPr>
          <p:spPr>
            <a:xfrm>
              <a:off x="5674936" y="4350043"/>
              <a:ext cx="777832" cy="384721"/>
            </a:xfrm>
            <a:prstGeom prst="rect">
              <a:avLst/>
            </a:prstGeom>
            <a:solidFill>
              <a:srgbClr val="C0C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EA16DDC-FEE7-38BF-7A3F-55ED37850A29}"/>
                </a:ext>
              </a:extLst>
            </p:cNvPr>
            <p:cNvSpPr txBox="1"/>
            <p:nvPr/>
          </p:nvSpPr>
          <p:spPr>
            <a:xfrm>
              <a:off x="5766865" y="3984177"/>
              <a:ext cx="606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87B2AF8-6491-DA38-F377-7577615A6527}"/>
              </a:ext>
            </a:extLst>
          </p:cNvPr>
          <p:cNvGrpSpPr/>
          <p:nvPr/>
        </p:nvGrpSpPr>
        <p:grpSpPr>
          <a:xfrm>
            <a:off x="8512516" y="4514282"/>
            <a:ext cx="777832" cy="769441"/>
            <a:chOff x="5674936" y="3984177"/>
            <a:chExt cx="777832" cy="7694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C995E2A-54CC-73A4-7560-0C33D9951632}"/>
                </a:ext>
              </a:extLst>
            </p:cNvPr>
            <p:cNvSpPr/>
            <p:nvPr/>
          </p:nvSpPr>
          <p:spPr>
            <a:xfrm>
              <a:off x="5674936" y="4350043"/>
              <a:ext cx="777832" cy="384721"/>
            </a:xfrm>
            <a:prstGeom prst="rect">
              <a:avLst/>
            </a:prstGeom>
            <a:solidFill>
              <a:srgbClr val="C0C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0BAE11-2EF6-085A-960A-3549FC4C6C73}"/>
                </a:ext>
              </a:extLst>
            </p:cNvPr>
            <p:cNvSpPr txBox="1"/>
            <p:nvPr/>
          </p:nvSpPr>
          <p:spPr>
            <a:xfrm>
              <a:off x="5766865" y="3984177"/>
              <a:ext cx="606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98" name="Right Brace 97">
            <a:extLst>
              <a:ext uri="{FF2B5EF4-FFF2-40B4-BE49-F238E27FC236}">
                <a16:creationId xmlns:a16="http://schemas.microsoft.com/office/drawing/2014/main" id="{782E7C78-1CB5-A86F-132F-46EB4D1BFC33}"/>
              </a:ext>
            </a:extLst>
          </p:cNvPr>
          <p:cNvSpPr/>
          <p:nvPr/>
        </p:nvSpPr>
        <p:spPr>
          <a:xfrm>
            <a:off x="9634662" y="4703974"/>
            <a:ext cx="715230" cy="1204929"/>
          </a:xfrm>
          <a:prstGeom prst="rightBrac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B59DBA-370E-A551-D064-762225D13A98}"/>
              </a:ext>
            </a:extLst>
          </p:cNvPr>
          <p:cNvSpPr txBox="1"/>
          <p:nvPr/>
        </p:nvSpPr>
        <p:spPr>
          <a:xfrm rot="5400000">
            <a:off x="9797495" y="2957325"/>
            <a:ext cx="2092239" cy="646331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TCP HANDSHAKE</a:t>
            </a:r>
          </a:p>
          <a:p>
            <a:pPr algn="ctr"/>
            <a:r>
              <a:rPr lang="en-US" b="1" dirty="0"/>
              <a:t>PROTOCOL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9570A8-D454-5E6E-5189-F4348A0529D5}"/>
              </a:ext>
            </a:extLst>
          </p:cNvPr>
          <p:cNvSpPr txBox="1"/>
          <p:nvPr/>
        </p:nvSpPr>
        <p:spPr>
          <a:xfrm rot="5400000">
            <a:off x="10017907" y="4983272"/>
            <a:ext cx="1651414" cy="646331"/>
          </a:xfrm>
          <a:prstGeom prst="rect">
            <a:avLst/>
          </a:prstGeom>
          <a:solidFill>
            <a:srgbClr val="C0C9C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TCP CLOSING</a:t>
            </a:r>
          </a:p>
          <a:p>
            <a:pPr algn="ctr"/>
            <a:r>
              <a:rPr lang="en-US" b="1" dirty="0"/>
              <a:t>PROTOCOL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9BAA906-4504-EC0B-7703-98B1EABB0D83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DF28F3-708F-E76D-EB16-C4F9E84632B4}"/>
              </a:ext>
            </a:extLst>
          </p:cNvPr>
          <p:cNvSpPr/>
          <p:nvPr/>
        </p:nvSpPr>
        <p:spPr>
          <a:xfrm rot="16200000">
            <a:off x="8475237" y="3137336"/>
            <a:ext cx="6858001" cy="583324"/>
          </a:xfrm>
          <a:prstGeom prst="rect">
            <a:avLst/>
          </a:prstGeom>
          <a:solidFill>
            <a:schemeClr val="bg2"/>
          </a:solidFill>
          <a:ln>
            <a:solidFill>
              <a:srgbClr val="C0C9C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DB7AC9B-EBD6-51B8-0D9D-4BD525D90B6C}"/>
              </a:ext>
            </a:extLst>
          </p:cNvPr>
          <p:cNvSpPr/>
          <p:nvPr/>
        </p:nvSpPr>
        <p:spPr>
          <a:xfrm rot="16200000">
            <a:off x="-3137338" y="3137336"/>
            <a:ext cx="6858001" cy="583324"/>
          </a:xfrm>
          <a:prstGeom prst="rect">
            <a:avLst/>
          </a:prstGeom>
          <a:solidFill>
            <a:schemeClr val="bg2"/>
          </a:solidFill>
          <a:ln>
            <a:solidFill>
              <a:srgbClr val="C0C9C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1890737-4A60-EBBC-0BF7-CF0090BCE7BC}"/>
              </a:ext>
            </a:extLst>
          </p:cNvPr>
          <p:cNvGrpSpPr/>
          <p:nvPr/>
        </p:nvGrpSpPr>
        <p:grpSpPr>
          <a:xfrm>
            <a:off x="-1518109" y="-2207632"/>
            <a:ext cx="5266340" cy="5266340"/>
            <a:chOff x="740322" y="1430849"/>
            <a:chExt cx="5266340" cy="52663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CB2EBF1-9380-5A8C-354F-C5482EF86D80}"/>
                </a:ext>
              </a:extLst>
            </p:cNvPr>
            <p:cNvSpPr/>
            <p:nvPr/>
          </p:nvSpPr>
          <p:spPr>
            <a:xfrm>
              <a:off x="740322" y="1430849"/>
              <a:ext cx="5266340" cy="5266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0008798-9F17-BE79-5E12-AA176135BE73}"/>
                </a:ext>
              </a:extLst>
            </p:cNvPr>
            <p:cNvSpPr/>
            <p:nvPr/>
          </p:nvSpPr>
          <p:spPr>
            <a:xfrm>
              <a:off x="1836263" y="2526790"/>
              <a:ext cx="3074459" cy="3074459"/>
            </a:xfrm>
            <a:prstGeom prst="ellipse">
              <a:avLst/>
            </a:prstGeom>
            <a:solidFill>
              <a:srgbClr val="F2F1EE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CFCE8B-EFEC-2C2C-D8B0-4E2DCB5DBE59}"/>
                </a:ext>
              </a:extLst>
            </p:cNvPr>
            <p:cNvSpPr/>
            <p:nvPr/>
          </p:nvSpPr>
          <p:spPr>
            <a:xfrm>
              <a:off x="2348808" y="3039335"/>
              <a:ext cx="2049369" cy="2049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C2AFA6E-BCA0-7B5E-BBB7-A6973D11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89" y="791918"/>
            <a:ext cx="6674802" cy="65532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Project Description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593BF1A-343B-5ED7-1097-8EEC3891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15640"/>
            <a:ext cx="6715412" cy="3401597"/>
          </a:xfrm>
          <a:prstGeom prst="rect">
            <a:avLst/>
          </a:prstGeom>
        </p:spPr>
      </p:pic>
      <p:graphicFrame>
        <p:nvGraphicFramePr>
          <p:cNvPr id="90" name="Table 6">
            <a:extLst>
              <a:ext uri="{FF2B5EF4-FFF2-40B4-BE49-F238E27FC236}">
                <a16:creationId xmlns:a16="http://schemas.microsoft.com/office/drawing/2014/main" id="{6AE72860-186B-6FED-D937-F29A4C326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43817"/>
              </p:ext>
            </p:extLst>
          </p:nvPr>
        </p:nvGraphicFramePr>
        <p:xfrm>
          <a:off x="7531240" y="2429454"/>
          <a:ext cx="4127360" cy="317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2888952183"/>
                    </a:ext>
                  </a:extLst>
                </a:gridCol>
                <a:gridCol w="1511618">
                  <a:extLst>
                    <a:ext uri="{9D8B030D-6E8A-4147-A177-3AD203B41FA5}">
                      <a16:colId xmlns:a16="http://schemas.microsoft.com/office/drawing/2014/main" val="765603228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1711846993"/>
                    </a:ext>
                  </a:extLst>
                </a:gridCol>
                <a:gridCol w="945056">
                  <a:extLst>
                    <a:ext uri="{9D8B030D-6E8A-4147-A177-3AD203B41FA5}">
                      <a16:colId xmlns:a16="http://schemas.microsoft.com/office/drawing/2014/main" val="823495254"/>
                    </a:ext>
                  </a:extLst>
                </a:gridCol>
              </a:tblGrid>
              <a:tr h="6810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Connection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LED 1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LED 2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5225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Connection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309670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Blinking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49144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SYN RCVD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061195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ESTAB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72873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 MSG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72247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 WAIT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Steady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Blinking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014461"/>
                  </a:ext>
                </a:extLst>
              </a:tr>
              <a:tr h="356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CLOSED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8075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21631873-3FCD-D6C2-F048-51B1234252CA}"/>
              </a:ext>
            </a:extLst>
          </p:cNvPr>
          <p:cNvSpPr txBox="1"/>
          <p:nvPr/>
        </p:nvSpPr>
        <p:spPr>
          <a:xfrm>
            <a:off x="7804652" y="202596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LED STATE REPRESENTATION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ED47FE-E514-6BD0-C13A-64DA1990CEAF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08D0633-35FD-14CD-5B8C-0593DB2506FE}"/>
              </a:ext>
            </a:extLst>
          </p:cNvPr>
          <p:cNvSpPr/>
          <p:nvPr/>
        </p:nvSpPr>
        <p:spPr>
          <a:xfrm rot="10800000">
            <a:off x="3731173" y="1813688"/>
            <a:ext cx="4729655" cy="4077289"/>
          </a:xfrm>
          <a:prstGeom prst="triangle">
            <a:avLst/>
          </a:prstGeom>
          <a:noFill/>
          <a:ln w="1143000">
            <a:solidFill>
              <a:srgbClr val="FFFFFF">
                <a:alpha val="60000"/>
              </a:srgbClr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8408566" cy="1340615"/>
          </a:xfrm>
        </p:spPr>
        <p:txBody>
          <a:bodyPr/>
          <a:lstStyle/>
          <a:p>
            <a:r>
              <a:rPr lang="en-US" dirty="0"/>
              <a:t>Application Code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3807701"/>
          </a:xfrm>
        </p:spPr>
        <p:txBody>
          <a:bodyPr>
            <a:normAutofit/>
          </a:bodyPr>
          <a:lstStyle/>
          <a:p>
            <a:r>
              <a:rPr lang="en-US" sz="2800" b="1" dirty="0"/>
              <a:t>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Arduino Programming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Controlling LEDs through Discrete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Intentional Delays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9F72E-4FEE-342A-0526-09C9459F121B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EDD9D6-6249-B49B-8CA7-89FE88B3D47D}"/>
              </a:ext>
            </a:extLst>
          </p:cNvPr>
          <p:cNvSpPr txBox="1">
            <a:spLocks/>
          </p:cNvSpPr>
          <p:nvPr/>
        </p:nvSpPr>
        <p:spPr>
          <a:xfrm>
            <a:off x="6762750" y="2009775"/>
            <a:ext cx="3924300" cy="380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Coding Structure</a:t>
            </a:r>
          </a:p>
          <a:p>
            <a:r>
              <a:rPr lang="en-US" dirty="0"/>
              <a:t>void setup( ) {</a:t>
            </a:r>
          </a:p>
          <a:p>
            <a:r>
              <a:rPr lang="en-US" dirty="0"/>
              <a:t>// Setup code that will run once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 ) {</a:t>
            </a:r>
          </a:p>
          <a:p>
            <a:r>
              <a:rPr lang="en-US" dirty="0"/>
              <a:t>// Main code that will run repeatedly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14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279" y="503542"/>
            <a:ext cx="2378075" cy="111125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89" y="791918"/>
            <a:ext cx="6674802" cy="655320"/>
          </a:xfrm>
        </p:spPr>
        <p:txBody>
          <a:bodyPr>
            <a:noAutofit/>
          </a:bodyPr>
          <a:lstStyle/>
          <a:p>
            <a:r>
              <a:rPr lang="en-US" dirty="0"/>
              <a:t>Project Demonstration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9BAA906-4504-EC0B-7703-98B1EABB0D83}"/>
              </a:ext>
            </a:extLst>
          </p:cNvPr>
          <p:cNvCxnSpPr>
            <a:cxnSpLocks/>
          </p:cNvCxnSpPr>
          <p:nvPr/>
        </p:nvCxnSpPr>
        <p:spPr>
          <a:xfrm>
            <a:off x="1035844" y="457200"/>
            <a:ext cx="1133475" cy="0"/>
          </a:xfrm>
          <a:prstGeom prst="line">
            <a:avLst/>
          </a:prstGeom>
          <a:ln w="19050">
            <a:solidFill>
              <a:srgbClr val="5B6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0B860EB-5BAD-DB21-A207-D3B1042268AF}"/>
              </a:ext>
            </a:extLst>
          </p:cNvPr>
          <p:cNvGrpSpPr/>
          <p:nvPr/>
        </p:nvGrpSpPr>
        <p:grpSpPr>
          <a:xfrm>
            <a:off x="0" y="2040041"/>
            <a:ext cx="12192000" cy="2777919"/>
            <a:chOff x="-286407" y="2040041"/>
            <a:chExt cx="12192000" cy="277791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DF28F3-708F-E76D-EB16-C4F9E84632B4}"/>
                </a:ext>
              </a:extLst>
            </p:cNvPr>
            <p:cNvSpPr/>
            <p:nvPr/>
          </p:nvSpPr>
          <p:spPr>
            <a:xfrm>
              <a:off x="-286407" y="4234636"/>
              <a:ext cx="12192000" cy="58332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C9C2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B7AC9B-EBD6-51B8-0D9D-4BD525D90B6C}"/>
                </a:ext>
              </a:extLst>
            </p:cNvPr>
            <p:cNvSpPr/>
            <p:nvPr/>
          </p:nvSpPr>
          <p:spPr>
            <a:xfrm>
              <a:off x="-286407" y="2040041"/>
              <a:ext cx="12192000" cy="58332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C9C2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814F27-BFE9-4BD1-DBC8-A335D9652BA9}"/>
                </a:ext>
              </a:extLst>
            </p:cNvPr>
            <p:cNvSpPr txBox="1"/>
            <p:nvPr/>
          </p:nvSpPr>
          <p:spPr>
            <a:xfrm>
              <a:off x="3356037" y="3198168"/>
              <a:ext cx="4907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hlinkClick r:id="rId2"/>
                </a:rPr>
                <a:t>https://youtu.be/MNvfIGfZXhM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83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{58ED8A29-F570-4329-9079-F946B3C53CEE}tf16411245_win32</Template>
  <TotalTime>651</TotalTime>
  <Words>225</Words>
  <Application>Microsoft Office PowerPoint</Application>
  <PresentationFormat>Widescreen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Biome Light</vt:lpstr>
      <vt:lpstr>Calibri</vt:lpstr>
      <vt:lpstr>Office Theme</vt:lpstr>
      <vt:lpstr>Emulating a  TCP-Over-UDP Connection Using an ESP32 Dev Board</vt:lpstr>
      <vt:lpstr>Agenda</vt:lpstr>
      <vt:lpstr>Project Goals</vt:lpstr>
      <vt:lpstr>Project Description</vt:lpstr>
      <vt:lpstr>Project Description</vt:lpstr>
      <vt:lpstr>Application Code Architecture</vt:lpstr>
      <vt:lpstr>Project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Emulating a  TCP-Over-UDP Connection Using an ESP32 Dev Board</dc:title>
  <dc:creator>Damon Raynor</dc:creator>
  <cp:lastModifiedBy>Damon Raynor</cp:lastModifiedBy>
  <cp:revision>23</cp:revision>
  <dcterms:created xsi:type="dcterms:W3CDTF">2022-11-28T01:50:13Z</dcterms:created>
  <dcterms:modified xsi:type="dcterms:W3CDTF">2022-12-06T22:26:35Z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