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60" r:id="rId4"/>
    <p:sldId id="267" r:id="rId5"/>
    <p:sldId id="289" r:id="rId6"/>
    <p:sldId id="258" r:id="rId7"/>
    <p:sldId id="257" r:id="rId8"/>
    <p:sldId id="268" r:id="rId9"/>
    <p:sldId id="269" r:id="rId10"/>
    <p:sldId id="281" r:id="rId11"/>
    <p:sldId id="272" r:id="rId12"/>
    <p:sldId id="273" r:id="rId13"/>
    <p:sldId id="275" r:id="rId14"/>
    <p:sldId id="274" r:id="rId15"/>
    <p:sldId id="276" r:id="rId16"/>
    <p:sldId id="277" r:id="rId17"/>
    <p:sldId id="282" r:id="rId18"/>
    <p:sldId id="285" r:id="rId19"/>
    <p:sldId id="286" r:id="rId20"/>
    <p:sldId id="287" r:id="rId21"/>
    <p:sldId id="288" r:id="rId22"/>
    <p:sldId id="270" r:id="rId23"/>
    <p:sldId id="290" r:id="rId24"/>
    <p:sldId id="278" r:id="rId25"/>
    <p:sldId id="279" r:id="rId26"/>
    <p:sldId id="280" r:id="rId27"/>
    <p:sldId id="293" r:id="rId28"/>
    <p:sldId id="292" r:id="rId29"/>
    <p:sldId id="294" r:id="rId30"/>
    <p:sldId id="271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F8DF28"/>
    <a:srgbClr val="FFE37D"/>
    <a:srgbClr val="F8D956"/>
    <a:srgbClr val="E5B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EA43-EFA9-44CD-A8F9-810FBE861B14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7C544-538F-4028-8789-F08379D53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7C544-538F-4028-8789-F08379D53D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854726"/>
            <a:ext cx="3429000" cy="201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 userDrawn="1"/>
        </p:nvSpPr>
        <p:spPr>
          <a:xfrm rot="10800000">
            <a:off x="0" y="609600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153400" cy="1143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 Black" pitchFamily="34" charset="0"/>
                <a:cs typeface="Mongolian Baiti" pitchFamily="66" charset="0"/>
              </a:defRPr>
            </a:lvl1pPr>
          </a:lstStyle>
          <a:p>
            <a:r>
              <a:rPr lang="en-US" dirty="0" smtClean="0">
                <a:latin typeface="Eras Bold ITC" pitchFamily="34" charset="0"/>
              </a:rPr>
              <a:t>PRESENTATION TITLE</a:t>
            </a:r>
            <a:endParaRPr lang="en-US" dirty="0"/>
          </a:p>
        </p:txBody>
      </p:sp>
      <p:pic>
        <p:nvPicPr>
          <p:cNvPr id="2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764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6172200"/>
            <a:ext cx="3962400" cy="6858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latin typeface="+mn-lt"/>
                <a:cs typeface="Mongolian Baiti" pitchFamily="66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E37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Eras Bold ITC" pitchFamily="34" charset="0"/>
                <a:cs typeface="Mongolian Baiti" pitchFamily="66" charset="0"/>
              </a:defRPr>
            </a:lvl1pPr>
          </a:lstStyle>
          <a:p>
            <a:r>
              <a:rPr lang="en-US" dirty="0" smtClean="0">
                <a:latin typeface="Eras Bold ITC" pitchFamily="34" charset="0"/>
              </a:rPr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Mongolian Baiti" pitchFamily="66" charset="0"/>
              </a:defRPr>
            </a:lvl1pPr>
            <a:lvl2pPr>
              <a:buFont typeface="Courier New" pitchFamily="49" charset="0"/>
              <a:buChar char="o"/>
              <a:defRPr>
                <a:latin typeface="+mn-lt"/>
                <a:cs typeface="Mongolian Baiti" pitchFamily="66" charset="0"/>
              </a:defRPr>
            </a:lvl2pPr>
            <a:lvl3pPr>
              <a:defRPr>
                <a:latin typeface="+mn-lt"/>
                <a:cs typeface="Mongolian Baiti" pitchFamily="66" charset="0"/>
              </a:defRPr>
            </a:lvl3pPr>
            <a:lvl4pPr>
              <a:defRPr>
                <a:latin typeface="+mn-lt"/>
                <a:cs typeface="Mongolian Baiti" pitchFamily="66" charset="0"/>
              </a:defRPr>
            </a:lvl4pPr>
            <a:lvl5pPr>
              <a:defRPr>
                <a:latin typeface="+mn-lt"/>
                <a:cs typeface="Mongolian Baiti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4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791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A5C97-1FD7-4E59-AF27-EE1AED6B5440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4A82-7777-465D-91E1-6276B6F4A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Eras Bold ITC" pitchFamily="34" charset="0"/>
              </a:rPr>
              <a:t>THE HITCHHIKER’S GUIDE TO STEEL BRIDGE DESIGN</a:t>
            </a:r>
            <a:endParaRPr lang="en-US" dirty="0">
              <a:latin typeface="Eras Bold IT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6172200"/>
            <a:ext cx="64008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Eras Bold ITC" pitchFamily="34" charset="0"/>
              </a:rPr>
              <a:t>A BRIEF INTRODUCTION</a:t>
            </a:r>
            <a:endParaRPr lang="en-US" dirty="0">
              <a:solidFill>
                <a:schemeClr val="bg1"/>
              </a:solidFill>
              <a:cs typeface="Mongolian Bait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Rules:</a:t>
            </a:r>
          </a:p>
          <a:p>
            <a:r>
              <a:rPr lang="en-US" dirty="0" smtClean="0"/>
              <a:t>Dimensional limitations (overall, members)</a:t>
            </a:r>
          </a:p>
          <a:p>
            <a:r>
              <a:rPr lang="en-US" dirty="0" smtClean="0"/>
              <a:t>Connection type prohibitions (2013, 2014)</a:t>
            </a:r>
          </a:p>
          <a:p>
            <a:pPr>
              <a:buNone/>
            </a:pPr>
            <a:r>
              <a:rPr lang="en-US" b="1" dirty="0" smtClean="0"/>
              <a:t>Fabrication:</a:t>
            </a:r>
          </a:p>
          <a:p>
            <a:r>
              <a:rPr lang="en-US" dirty="0" smtClean="0"/>
              <a:t>Tubing size and material selection limitations</a:t>
            </a:r>
          </a:p>
          <a:p>
            <a:r>
              <a:rPr lang="en-US" dirty="0" smtClean="0"/>
              <a:t>Design complexity/tooling limitations</a:t>
            </a:r>
          </a:p>
          <a:p>
            <a:pPr>
              <a:buNone/>
            </a:pPr>
            <a:r>
              <a:rPr lang="en-US" b="1" dirty="0" smtClean="0"/>
              <a:t>Construction:</a:t>
            </a:r>
          </a:p>
          <a:p>
            <a:r>
              <a:rPr lang="en-US" dirty="0" smtClean="0"/>
              <a:t>Assembly order</a:t>
            </a:r>
          </a:p>
          <a:p>
            <a:r>
              <a:rPr lang="en-US" dirty="0" smtClean="0"/>
              <a:t>B</a:t>
            </a:r>
            <a:r>
              <a:rPr lang="en-US" dirty="0" smtClean="0"/>
              <a:t>olt placement/clearances</a:t>
            </a:r>
          </a:p>
          <a:p>
            <a:pPr>
              <a:buNone/>
            </a:pPr>
            <a:r>
              <a:rPr lang="en-US" b="1" dirty="0" smtClean="0"/>
              <a:t>Failure:</a:t>
            </a:r>
            <a:endParaRPr lang="en-US" b="1" dirty="0" smtClean="0"/>
          </a:p>
          <a:p>
            <a:r>
              <a:rPr lang="en-US" dirty="0" smtClean="0"/>
              <a:t>Material yielding, fracture, buckling &amp; stability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In AutoCAD:</a:t>
            </a:r>
          </a:p>
          <a:p>
            <a:r>
              <a:rPr lang="en-US" dirty="0" smtClean="0"/>
              <a:t>Specify design space</a:t>
            </a:r>
          </a:p>
          <a:p>
            <a:r>
              <a:rPr lang="en-US" dirty="0" smtClean="0"/>
              <a:t>Sketch conceptual design</a:t>
            </a:r>
          </a:p>
          <a:p>
            <a:r>
              <a:rPr lang="en-US" dirty="0" smtClean="0"/>
              <a:t>Draw frame sections using named layers</a:t>
            </a:r>
          </a:p>
          <a:p>
            <a:r>
              <a:rPr lang="en-US" dirty="0" smtClean="0"/>
              <a:t>Assess member dimensional constraints</a:t>
            </a:r>
          </a:p>
          <a:p>
            <a:pPr>
              <a:buNone/>
            </a:pPr>
            <a:r>
              <a:rPr lang="en-US" b="1" dirty="0" smtClean="0"/>
              <a:t>Try to spend more of your time designing here</a:t>
            </a:r>
          </a:p>
          <a:p>
            <a:pPr>
              <a:buNone/>
            </a:pPr>
            <a:r>
              <a:rPr lang="en-US" b="1" dirty="0" smtClean="0"/>
              <a:t>	(</a:t>
            </a:r>
            <a:r>
              <a:rPr lang="en-US" b="1" i="1" dirty="0" smtClean="0"/>
              <a:t>explore more design alternatives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8" name="Picture 4" descr="Image result for drafting icon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76200" y="-1524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In SAP2000:</a:t>
            </a:r>
          </a:p>
          <a:p>
            <a:r>
              <a:rPr lang="en-US" dirty="0" smtClean="0"/>
              <a:t>Import geometry from AutoCAD</a:t>
            </a:r>
          </a:p>
          <a:p>
            <a:r>
              <a:rPr lang="en-US" dirty="0" smtClean="0"/>
              <a:t>Assign model restraints (supports)</a:t>
            </a:r>
          </a:p>
          <a:p>
            <a:r>
              <a:rPr lang="en-US" dirty="0" smtClean="0"/>
              <a:t>Define materials and cross-sectional properties</a:t>
            </a:r>
          </a:p>
          <a:p>
            <a:r>
              <a:rPr lang="en-US" dirty="0" smtClean="0"/>
              <a:t>Assign frame sections to model members</a:t>
            </a:r>
          </a:p>
          <a:p>
            <a:r>
              <a:rPr lang="en-US" dirty="0" smtClean="0"/>
              <a:t>Define loading cases</a:t>
            </a:r>
          </a:p>
          <a:p>
            <a:r>
              <a:rPr lang="en-US" dirty="0" smtClean="0"/>
              <a:t>Specify deflection measurement points</a:t>
            </a:r>
          </a:p>
          <a:p>
            <a:pPr>
              <a:buNone/>
            </a:pPr>
            <a:r>
              <a:rPr lang="en-US" b="1" dirty="0" smtClean="0"/>
              <a:t>Try to spend minimal amount of time doing this</a:t>
            </a:r>
          </a:p>
          <a:p>
            <a:pPr>
              <a:buNone/>
            </a:pPr>
            <a:r>
              <a:rPr lang="en-US" b="1" dirty="0" smtClean="0"/>
              <a:t>	(</a:t>
            </a:r>
            <a:r>
              <a:rPr lang="en-US" b="1" i="1" dirty="0" smtClean="0"/>
              <a:t>repetitive, time-consuming, error-prone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/>
          </a:blip>
          <a:srcRect/>
          <a:stretch>
            <a:fillRect/>
          </a:stretch>
        </p:blipFill>
        <p:spPr bwMode="auto">
          <a:xfrm>
            <a:off x="-228600" y="-5334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In SAP2000:</a:t>
            </a:r>
          </a:p>
          <a:p>
            <a:r>
              <a:rPr lang="en-US" dirty="0" smtClean="0"/>
              <a:t>Run </a:t>
            </a:r>
            <a:r>
              <a:rPr lang="en-US" dirty="0" smtClean="0"/>
              <a:t>analysis…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That’s it!</a:t>
            </a:r>
          </a:p>
          <a:p>
            <a:pPr>
              <a:buNone/>
            </a:pPr>
            <a:r>
              <a:rPr lang="en-US" b="1" dirty="0" smtClean="0"/>
              <a:t>	(</a:t>
            </a:r>
            <a:r>
              <a:rPr lang="en-US" b="1" i="1" dirty="0" smtClean="0"/>
              <a:t>commercial </a:t>
            </a:r>
            <a:r>
              <a:rPr lang="en-US" b="1" i="1" dirty="0" smtClean="0"/>
              <a:t>analysis software is </a:t>
            </a:r>
            <a:r>
              <a:rPr lang="en-US" b="1" i="1" dirty="0" smtClean="0"/>
              <a:t>fairly</a:t>
            </a:r>
            <a:r>
              <a:rPr lang="en-US" b="1" i="1" dirty="0" smtClean="0"/>
              <a:t> </a:t>
            </a:r>
            <a:r>
              <a:rPr lang="en-US" b="1" i="1" dirty="0" smtClean="0"/>
              <a:t>fast!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228600" y="-76200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 SAP2000 and Excel:</a:t>
            </a:r>
          </a:p>
          <a:p>
            <a:r>
              <a:rPr lang="en-US" dirty="0" smtClean="0"/>
              <a:t>Check for failure/violation of constraints</a:t>
            </a:r>
          </a:p>
          <a:p>
            <a:r>
              <a:rPr lang="en-US" dirty="0" smtClean="0"/>
              <a:t>Check for structural instabilities</a:t>
            </a:r>
          </a:p>
          <a:p>
            <a:r>
              <a:rPr lang="en-US" dirty="0" smtClean="0"/>
              <a:t>Query weight and deflections from model</a:t>
            </a:r>
          </a:p>
          <a:p>
            <a:r>
              <a:rPr lang="en-US" dirty="0" smtClean="0"/>
              <a:t>Approximate </a:t>
            </a:r>
            <a:r>
              <a:rPr lang="en-US" dirty="0" smtClean="0"/>
              <a:t>construction costs</a:t>
            </a:r>
          </a:p>
          <a:p>
            <a:r>
              <a:rPr lang="en-US" dirty="0" smtClean="0"/>
              <a:t>Compute the estimated overall cost/score</a:t>
            </a:r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 smtClean="0"/>
              <a:t>against</a:t>
            </a:r>
            <a:r>
              <a:rPr lang="en-US" dirty="0" smtClean="0"/>
              <a:t> </a:t>
            </a:r>
            <a:r>
              <a:rPr lang="en-US" dirty="0" smtClean="0"/>
              <a:t>competing designs</a:t>
            </a:r>
          </a:p>
          <a:p>
            <a:pPr>
              <a:buNone/>
            </a:pPr>
            <a:r>
              <a:rPr lang="en-US" b="1" dirty="0" smtClean="0"/>
              <a:t>Try to spend minimal amount of time doing this</a:t>
            </a:r>
          </a:p>
          <a:p>
            <a:pPr>
              <a:buNone/>
            </a:pPr>
            <a:r>
              <a:rPr lang="en-US" b="1" dirty="0" smtClean="0"/>
              <a:t>	(</a:t>
            </a:r>
            <a:r>
              <a:rPr lang="en-US" b="1" i="1" dirty="0" smtClean="0"/>
              <a:t>repetitive, time-consuming, error-prone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86" name="Picture 14" descr="Related image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76200" y="-152401"/>
            <a:ext cx="1828800" cy="1828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RESIZING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 SAP2000:</a:t>
            </a:r>
          </a:p>
          <a:p>
            <a:r>
              <a:rPr lang="en-US" dirty="0" smtClean="0"/>
              <a:t>Determine critically stressed members</a:t>
            </a:r>
          </a:p>
          <a:p>
            <a:r>
              <a:rPr lang="en-US" dirty="0" smtClean="0"/>
              <a:t>Resize failing members for strength</a:t>
            </a:r>
          </a:p>
          <a:p>
            <a:r>
              <a:rPr lang="en-US" dirty="0" smtClean="0"/>
              <a:t>Look at flexible members carrying high loads</a:t>
            </a:r>
          </a:p>
          <a:p>
            <a:pPr lvl="1"/>
            <a:r>
              <a:rPr lang="en-US" dirty="0" smtClean="0"/>
              <a:t>Increase tubing sizes to increase stiffness</a:t>
            </a:r>
          </a:p>
          <a:p>
            <a:r>
              <a:rPr lang="en-US" dirty="0" smtClean="0"/>
              <a:t>Look at heavy members carrying low loads</a:t>
            </a:r>
          </a:p>
          <a:p>
            <a:pPr lvl="1"/>
            <a:r>
              <a:rPr lang="en-US" dirty="0" smtClean="0"/>
              <a:t>Decrease tubing sizes to reduce weight</a:t>
            </a:r>
          </a:p>
          <a:p>
            <a:pPr>
              <a:buNone/>
            </a:pPr>
            <a:r>
              <a:rPr lang="en-US" b="1" dirty="0" smtClean="0"/>
              <a:t>Historically, consumes most of the design time</a:t>
            </a:r>
          </a:p>
          <a:p>
            <a:pPr>
              <a:buNone/>
            </a:pPr>
            <a:r>
              <a:rPr lang="en-US" b="1" dirty="0" smtClean="0"/>
              <a:t>	(</a:t>
            </a:r>
            <a:r>
              <a:rPr lang="en-US" b="1" i="1" dirty="0" err="1" smtClean="0"/>
              <a:t>combinatoric</a:t>
            </a:r>
            <a:r>
              <a:rPr lang="en-US" b="1" i="1" dirty="0" smtClean="0"/>
              <a:t> optimization problem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Image result for gears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228600" y="76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 AutoCAD:</a:t>
            </a:r>
          </a:p>
          <a:p>
            <a:r>
              <a:rPr lang="en-US" dirty="0" smtClean="0"/>
              <a:t>Determine </a:t>
            </a:r>
            <a:r>
              <a:rPr lang="en-US" dirty="0" smtClean="0"/>
              <a:t>major </a:t>
            </a:r>
            <a:r>
              <a:rPr lang="en-US" dirty="0" smtClean="0"/>
              <a:t>design issues</a:t>
            </a:r>
          </a:p>
          <a:p>
            <a:r>
              <a:rPr lang="en-US" dirty="0" smtClean="0"/>
              <a:t>Target sources of inefficiency</a:t>
            </a:r>
          </a:p>
          <a:p>
            <a:r>
              <a:rPr lang="en-US" dirty="0" smtClean="0"/>
              <a:t>Devise structural improvements</a:t>
            </a:r>
          </a:p>
          <a:p>
            <a:pPr>
              <a:buNone/>
            </a:pPr>
            <a:r>
              <a:rPr lang="en-US" b="1" dirty="0" smtClean="0"/>
              <a:t>Requires the most engineering judgment</a:t>
            </a:r>
          </a:p>
          <a:p>
            <a:pPr>
              <a:buNone/>
            </a:pPr>
            <a:r>
              <a:rPr lang="en-US" b="1" dirty="0" smtClean="0"/>
              <a:t>	(</a:t>
            </a:r>
            <a:r>
              <a:rPr lang="en-US" b="1" i="1" dirty="0" smtClean="0"/>
              <a:t>use your </a:t>
            </a:r>
            <a:r>
              <a:rPr lang="en-US" b="1" i="1" dirty="0" smtClean="0"/>
              <a:t>intuition and logical reasoning</a:t>
            </a:r>
            <a:r>
              <a:rPr lang="en-US" b="1" dirty="0" smtClean="0"/>
              <a:t>)</a:t>
            </a:r>
          </a:p>
        </p:txBody>
      </p:sp>
      <p:pic>
        <p:nvPicPr>
          <p:cNvPr id="29698" name="Picture 2" descr="Image result for brain symbol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304800" y="762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Beyond minimizing the overall score, consider:</a:t>
            </a:r>
          </a:p>
          <a:p>
            <a:r>
              <a:rPr lang="en-US" dirty="0" smtClean="0"/>
              <a:t>Actual cost (budgeting, time constraints)</a:t>
            </a:r>
          </a:p>
          <a:p>
            <a:r>
              <a:rPr lang="en-US" dirty="0" smtClean="0"/>
              <a:t>Ease, speed, accuracy of fabrication (DFM)</a:t>
            </a:r>
          </a:p>
          <a:p>
            <a:pPr lvl="1"/>
            <a:r>
              <a:rPr lang="en-US" dirty="0" smtClean="0"/>
              <a:t>Simpler fabrication =&gt;  fewer fabrication errors</a:t>
            </a:r>
          </a:p>
          <a:p>
            <a:pPr lvl="1"/>
            <a:r>
              <a:rPr lang="en-US" dirty="0" smtClean="0"/>
              <a:t>Faster fabrication =&gt; more construction practice</a:t>
            </a:r>
          </a:p>
          <a:p>
            <a:pPr lvl="1"/>
            <a:r>
              <a:rPr lang="en-US" dirty="0" smtClean="0"/>
              <a:t>Better quality fabrication =&gt; easy/fast  assembly</a:t>
            </a:r>
          </a:p>
          <a:p>
            <a:r>
              <a:rPr lang="en-US" dirty="0" smtClean="0"/>
              <a:t>Tolerances for error (use a factor of safety!)</a:t>
            </a:r>
          </a:p>
          <a:p>
            <a:pPr lvl="1"/>
            <a:r>
              <a:rPr lang="en-US" dirty="0" smtClean="0"/>
              <a:t>Failure, dimensional limitations, lateral deflection</a:t>
            </a:r>
          </a:p>
          <a:p>
            <a:r>
              <a:rPr lang="en-US" dirty="0" smtClean="0"/>
              <a:t>Ease of assembly (connection design)</a:t>
            </a:r>
          </a:p>
          <a:p>
            <a:pPr lvl="1"/>
            <a:r>
              <a:rPr lang="en-US" dirty="0" smtClean="0"/>
              <a:t>Require fewer builders; faster construction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STOPPING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4050268"/>
            <a:ext cx="12954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2895600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6600" y="3669268"/>
            <a:ext cx="9906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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9600" y="2895600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276600" y="2895601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2907268"/>
            <a:ext cx="19050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2526268"/>
            <a:ext cx="1905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FALL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2526268"/>
            <a:ext cx="1905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WINTER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1" y="2526268"/>
            <a:ext cx="1143000" cy="36933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400" y="2526268"/>
            <a:ext cx="1905000" cy="369332"/>
          </a:xfrm>
          <a:prstGeom prst="rect">
            <a:avLst/>
          </a:prstGeom>
          <a:solidFill>
            <a:srgbClr val="E5BB0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229598" y="2286000"/>
            <a:ext cx="2" cy="228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76598" y="1981200"/>
            <a:ext cx="2" cy="5333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038600" y="22860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29072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Fundraising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288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Design Training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3669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4419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Order Steel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48006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Fabrication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5193268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Construction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001000" y="2286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0" y="20690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Mid-Pac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038600" y="2286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200" y="20574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Fall Quarter Begins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76600" y="19812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5200" y="17526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Rules Released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4038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Recruitment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33400" y="3276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" y="2895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" y="3657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3400" y="4038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4419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" y="4800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5181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0" y="5562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057400" y="2895600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9800" y="3288268"/>
            <a:ext cx="10668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67200" y="4431268"/>
            <a:ext cx="7620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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0" y="4812268"/>
            <a:ext cx="19050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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9000" y="5193268"/>
            <a:ext cx="9906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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stop symbol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687812"/>
            <a:ext cx="533400" cy="321916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381000" y="5827693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Finishing early yields extra “slack-time,” but design may be less optimized; limited by funding/training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050268"/>
            <a:ext cx="1295400" cy="369332"/>
          </a:xfrm>
          <a:prstGeom prst="rect">
            <a:avLst/>
          </a:prstGeom>
          <a:solidFill>
            <a:srgbClr val="F8DF2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2895600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6600" y="3669268"/>
            <a:ext cx="1295400" cy="369332"/>
          </a:xfrm>
          <a:prstGeom prst="rect">
            <a:avLst/>
          </a:prstGeom>
          <a:solidFill>
            <a:srgbClr val="F8DF2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0" y="4431268"/>
            <a:ext cx="762000" cy="369332"/>
          </a:xfrm>
          <a:prstGeom prst="rect">
            <a:avLst/>
          </a:prstGeom>
          <a:solidFill>
            <a:srgbClr val="F8DF2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STOPPING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9600" y="2895600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276600" y="2895601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2907268"/>
            <a:ext cx="19050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2526268"/>
            <a:ext cx="1905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FALL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2526268"/>
            <a:ext cx="1905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WINTER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1" y="2526268"/>
            <a:ext cx="1143000" cy="36933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400" y="2526268"/>
            <a:ext cx="1905000" cy="369332"/>
          </a:xfrm>
          <a:prstGeom prst="rect">
            <a:avLst/>
          </a:prstGeom>
          <a:solidFill>
            <a:srgbClr val="E5BB0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229598" y="2286000"/>
            <a:ext cx="2" cy="228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76598" y="1981200"/>
            <a:ext cx="2" cy="5333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038600" y="22860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29072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Fundraising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288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Design Training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3669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4419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Order Steel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48006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Fabrication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5193268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Construction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001000" y="2286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0" y="20690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Mid-Pac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038600" y="2286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200" y="20574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Fall Quarter Begins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76600" y="19812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5200" y="17526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Rules Released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4038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Recruitment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33400" y="3276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" y="2895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" y="3657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3400" y="4038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4419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" y="4800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5181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0" y="5562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057400" y="2895600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9800" y="3288268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4812268"/>
            <a:ext cx="19050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5193268"/>
            <a:ext cx="9906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9" name="Picture 2" descr="Image result for stop symbol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687812"/>
            <a:ext cx="533400" cy="321916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381000" y="5827693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Optimal timing coincides with steel arriving at the end of the recruitment/fabrication training period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4391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Order Steel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Rules Released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286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Fundraising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5247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Design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42773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Fabrication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519178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Construction Practice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6172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Mid-Pac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29718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Recruitment &amp; Fabrication Training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91000" y="2809220"/>
            <a:ext cx="495300" cy="61978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533900" y="4800600"/>
            <a:ext cx="0" cy="39118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1" idx="0"/>
          </p:cNvCxnSpPr>
          <p:nvPr/>
        </p:nvCxnSpPr>
        <p:spPr>
          <a:xfrm>
            <a:off x="4533900" y="5715000"/>
            <a:ext cx="0" cy="4572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14600" y="3048000"/>
            <a:ext cx="419100" cy="381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15000" y="15240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Fall Quarter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Begins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24200" y="1524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Design Training</a:t>
            </a:r>
            <a:endParaRPr lang="en-US" sz="28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743200" y="1981200"/>
            <a:ext cx="495300" cy="609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19500" y="3962400"/>
            <a:ext cx="419100" cy="381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57800" y="3886200"/>
            <a:ext cx="304800" cy="46738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010400" y="2514600"/>
            <a:ext cx="0" cy="4572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524000" y="2133600"/>
            <a:ext cx="419100" cy="381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STOPPING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4050268"/>
            <a:ext cx="12954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2895600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29600" y="2895600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276600" y="2895601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2907268"/>
            <a:ext cx="19050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2526268"/>
            <a:ext cx="1905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FALL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2526268"/>
            <a:ext cx="1905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WINTER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1" y="2526268"/>
            <a:ext cx="1143000" cy="36933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400" y="2526268"/>
            <a:ext cx="1905000" cy="369332"/>
          </a:xfrm>
          <a:prstGeom prst="rect">
            <a:avLst/>
          </a:prstGeom>
          <a:solidFill>
            <a:srgbClr val="E5BB0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229598" y="2286000"/>
            <a:ext cx="2" cy="228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76598" y="1981200"/>
            <a:ext cx="2" cy="5333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038600" y="22860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29072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Fundraising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288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Design Training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3669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4419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Order Steel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48006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Fabrication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5193268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Construction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001000" y="2286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0" y="20690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Mid-Pac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038600" y="2286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200" y="20574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Fall Quarter Begins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76600" y="19812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5200" y="17526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Rules Released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4038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Recruitment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33400" y="3276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" y="2895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" y="3657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3400" y="4038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4419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" y="4800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5181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0" y="5562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057400" y="2895600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4000" y="4431268"/>
            <a:ext cx="7620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193268"/>
            <a:ext cx="2286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96000" y="4812268"/>
            <a:ext cx="19050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9800" y="3288268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6600" y="3669268"/>
            <a:ext cx="20574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9" name="Picture 2" descr="Image result for stop symbol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687812"/>
            <a:ext cx="533400" cy="321916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381000" y="5827693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Finishing design too late leaves little or no time for construction practice! (may also affect fabrication)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BOTTLENECKS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Designing “by hand” is prohibitively slow:</a:t>
            </a:r>
          </a:p>
          <a:p>
            <a:r>
              <a:rPr lang="en-US" b="1" dirty="0" smtClean="0"/>
              <a:t>Model setup </a:t>
            </a:r>
            <a:r>
              <a:rPr lang="en-US" dirty="0" smtClean="0"/>
              <a:t>phase stymies exploration of alternative designs, structural modifications</a:t>
            </a:r>
          </a:p>
          <a:p>
            <a:pPr lvl="1"/>
            <a:r>
              <a:rPr lang="en-US" dirty="0" smtClean="0"/>
              <a:t>SAP GUI is cumbersome, repetitive, error-prone</a:t>
            </a:r>
          </a:p>
          <a:p>
            <a:r>
              <a:rPr lang="en-US" b="1" dirty="0" smtClean="0"/>
              <a:t>Evaluation</a:t>
            </a:r>
            <a:r>
              <a:rPr lang="en-US" dirty="0" smtClean="0"/>
              <a:t> phase also repetitive, error-prone</a:t>
            </a:r>
          </a:p>
          <a:p>
            <a:pPr lvl="1"/>
            <a:r>
              <a:rPr lang="en-US" dirty="0" smtClean="0"/>
              <a:t>Effort scales with the number of design iterations</a:t>
            </a:r>
          </a:p>
          <a:p>
            <a:r>
              <a:rPr lang="en-US" b="1" dirty="0" smtClean="0"/>
              <a:t>Member resizing</a:t>
            </a:r>
            <a:r>
              <a:rPr lang="en-US" dirty="0" smtClean="0"/>
              <a:t> </a:t>
            </a:r>
            <a:r>
              <a:rPr lang="en-US" dirty="0" smtClean="0"/>
              <a:t>is an intractable problem</a:t>
            </a:r>
          </a:p>
          <a:p>
            <a:pPr lvl="1"/>
            <a:r>
              <a:rPr lang="en-US" dirty="0" smtClean="0"/>
              <a:t>(400+ members)x(150+ tubing sizes)x(N designs)</a:t>
            </a:r>
          </a:p>
          <a:p>
            <a:pPr lvl="1"/>
            <a:r>
              <a:rPr lang="en-US" dirty="0" smtClean="0"/>
              <a:t>Try to make well-informed sizing selections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</a:t>
            </a:r>
            <a:r>
              <a:rPr lang="en-US" dirty="0" smtClean="0"/>
              <a:t>DESIGN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466980"/>
            <a:ext cx="15240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Drafting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3466980"/>
            <a:ext cx="16002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Model Setup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3466980"/>
            <a:ext cx="15240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Analysis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466980"/>
            <a:ext cx="20574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Evaluation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057400" y="3667035"/>
            <a:ext cx="3810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4038600" y="3667035"/>
            <a:ext cx="4572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6019800" y="3667035"/>
            <a:ext cx="8382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1400" y="5619690"/>
            <a:ext cx="20574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Revision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629090"/>
            <a:ext cx="20574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Member Resizing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4" name="Shape 33"/>
          <p:cNvCxnSpPr>
            <a:stCxn id="9" idx="2"/>
            <a:endCxn id="32" idx="3"/>
          </p:cNvCxnSpPr>
          <p:nvPr/>
        </p:nvCxnSpPr>
        <p:spPr>
          <a:xfrm rot="5400000">
            <a:off x="7234223" y="4176667"/>
            <a:ext cx="962055" cy="342900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32" idx="1"/>
            <a:endCxn id="8" idx="2"/>
          </p:cNvCxnSpPr>
          <p:nvPr/>
        </p:nvCxnSpPr>
        <p:spPr>
          <a:xfrm rot="10800000">
            <a:off x="5257800" y="3867091"/>
            <a:ext cx="228600" cy="962055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2"/>
            <a:endCxn id="31" idx="3"/>
          </p:cNvCxnSpPr>
          <p:nvPr/>
        </p:nvCxnSpPr>
        <p:spPr>
          <a:xfrm rot="5400000">
            <a:off x="5786423" y="3719467"/>
            <a:ext cx="1952655" cy="2247900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31" idx="1"/>
            <a:endCxn id="5" idx="2"/>
          </p:cNvCxnSpPr>
          <p:nvPr/>
        </p:nvCxnSpPr>
        <p:spPr>
          <a:xfrm rot="10800000">
            <a:off x="1295400" y="3867091"/>
            <a:ext cx="2286000" cy="1952655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6400" y="4191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re.STRUCT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" y="30288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AutoCAD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30288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proto.BRIDGE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5800" y="30288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SAP2000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30288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fore.SCORE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Essential paradigm</a:t>
            </a:r>
            <a:r>
              <a:rPr lang="en-US" dirty="0" smtClean="0"/>
              <a:t>: </a:t>
            </a:r>
            <a:r>
              <a:rPr lang="en-US" dirty="0" smtClean="0"/>
              <a:t>wherever possible, automate </a:t>
            </a:r>
            <a:r>
              <a:rPr lang="en-US" dirty="0" smtClean="0">
                <a:solidFill>
                  <a:srgbClr val="FF0000"/>
                </a:solidFill>
              </a:rPr>
              <a:t>repetitive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time-consuming </a:t>
            </a:r>
            <a:r>
              <a:rPr lang="en-US" dirty="0" smtClean="0"/>
              <a:t>tasks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81400" y="5181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You!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618238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Tools showcased in “Technical Demonstrations”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PROGRAMMING INTERFACE (API)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Most commercial software allows users to interact with a program through an “API”</a:t>
            </a:r>
          </a:p>
          <a:p>
            <a:r>
              <a:rPr lang="en-US" dirty="0" smtClean="0"/>
              <a:t>Any GUI operation can be performed through a corresponding API call</a:t>
            </a:r>
          </a:p>
          <a:p>
            <a:r>
              <a:rPr lang="en-US" b="1" dirty="0" smtClean="0"/>
              <a:t>AutoCAD API</a:t>
            </a:r>
            <a:r>
              <a:rPr lang="en-US" dirty="0" smtClean="0"/>
              <a:t>: for C++, Python, VB.NET (</a:t>
            </a:r>
            <a:r>
              <a:rPr lang="en-US" b="1" dirty="0" smtClean="0"/>
              <a:t>VBA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SAP2000 OAPI</a:t>
            </a:r>
            <a:r>
              <a:rPr lang="en-US" dirty="0" smtClean="0"/>
              <a:t>: for </a:t>
            </a:r>
            <a:r>
              <a:rPr lang="en-US" b="1" dirty="0" smtClean="0"/>
              <a:t>VBA</a:t>
            </a:r>
            <a:r>
              <a:rPr lang="en-US" dirty="0" smtClean="0"/>
              <a:t>, </a:t>
            </a:r>
            <a:r>
              <a:rPr lang="en-US" dirty="0" err="1" smtClean="0"/>
              <a:t>Matlab</a:t>
            </a:r>
            <a:r>
              <a:rPr lang="en-US" dirty="0" smtClean="0"/>
              <a:t>, Python</a:t>
            </a:r>
          </a:p>
          <a:p>
            <a:r>
              <a:rPr lang="en-US" b="1" dirty="0" smtClean="0"/>
              <a:t>MS Excel</a:t>
            </a:r>
            <a:r>
              <a:rPr lang="en-US" dirty="0" smtClean="0"/>
              <a:t>: Good platform for </a:t>
            </a:r>
            <a:r>
              <a:rPr lang="en-US" b="1" dirty="0" smtClean="0"/>
              <a:t>VBA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Repetitive interactions can be fully automated</a:t>
            </a:r>
          </a:p>
          <a:p>
            <a:r>
              <a:rPr lang="en-US" dirty="0" smtClean="0"/>
              <a:t>Complicated interactions are made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proto.BRIDGE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Automates model setup process</a:t>
            </a:r>
          </a:p>
          <a:p>
            <a:r>
              <a:rPr lang="en-US" dirty="0" smtClean="0"/>
              <a:t>Originally written for Excel VBA</a:t>
            </a:r>
          </a:p>
          <a:p>
            <a:r>
              <a:rPr lang="en-US" dirty="0" smtClean="0"/>
              <a:t>Uses APIs to convert AutoCAD drawings directly into analysis-ready SAP2000 models</a:t>
            </a:r>
            <a:endParaRPr lang="en-US" dirty="0" smtClean="0"/>
          </a:p>
          <a:p>
            <a:r>
              <a:rPr lang="en-US" dirty="0" smtClean="0"/>
              <a:t>Places some restrictions on drawing format</a:t>
            </a:r>
          </a:p>
          <a:p>
            <a:r>
              <a:rPr lang="en-US" dirty="0" smtClean="0"/>
              <a:t>Requires model parameter definitions within the accompanying Excel spreadsheet:</a:t>
            </a:r>
          </a:p>
          <a:p>
            <a:pPr lvl="1"/>
            <a:r>
              <a:rPr lang="en-US" dirty="0" smtClean="0"/>
              <a:t>restraints, sections, loads, deflection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fore.SCORE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Automates design evaluation process (mostly)</a:t>
            </a:r>
            <a:endParaRPr lang="en-US" b="1" dirty="0" smtClean="0"/>
          </a:p>
          <a:p>
            <a:r>
              <a:rPr lang="en-US" dirty="0" smtClean="0"/>
              <a:t>Originally written for Excel VBA</a:t>
            </a:r>
          </a:p>
          <a:p>
            <a:r>
              <a:rPr lang="en-US" dirty="0" smtClean="0"/>
              <a:t>Uses </a:t>
            </a:r>
            <a:r>
              <a:rPr lang="en-US" dirty="0" smtClean="0"/>
              <a:t>SAP’s OAPI to query model weight and deflections for all loading cases</a:t>
            </a:r>
          </a:p>
          <a:p>
            <a:r>
              <a:rPr lang="en-US" dirty="0" smtClean="0"/>
              <a:t>Excel spreadsheet computes and tabulates overall score history for design comparisons</a:t>
            </a:r>
          </a:p>
          <a:p>
            <a:r>
              <a:rPr lang="en-US" dirty="0" smtClean="0"/>
              <a:t>Uses SAP’s built-in “Steel Design Checks” to check for failing members (insufficient)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Currently does not run buckling analyses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Automates </a:t>
            </a:r>
            <a:r>
              <a:rPr lang="en-US" b="1" dirty="0" smtClean="0"/>
              <a:t>member resizing (work-in-progress)</a:t>
            </a:r>
            <a:endParaRPr lang="en-US" b="1" dirty="0" smtClean="0"/>
          </a:p>
          <a:p>
            <a:r>
              <a:rPr lang="en-US" dirty="0" smtClean="0"/>
              <a:t>Originally written for Excel VBA</a:t>
            </a:r>
          </a:p>
          <a:p>
            <a:r>
              <a:rPr lang="en-US" dirty="0" smtClean="0"/>
              <a:t>Uses SAP’s OAPI to </a:t>
            </a:r>
            <a:r>
              <a:rPr lang="en-US" dirty="0" smtClean="0"/>
              <a:t>query member stresses and failure states</a:t>
            </a:r>
          </a:p>
          <a:p>
            <a:r>
              <a:rPr lang="en-US" dirty="0" smtClean="0"/>
              <a:t>Performs non-linear iterations to determine optimal member section sizes</a:t>
            </a:r>
          </a:p>
          <a:p>
            <a:r>
              <a:rPr lang="en-US" dirty="0" smtClean="0"/>
              <a:t>Selection criteria driven by cost functional minimization (may warrant discussion)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Tends to converge toward “local minima”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What you’ll need:</a:t>
            </a:r>
          </a:p>
          <a:p>
            <a:r>
              <a:rPr lang="en-US" dirty="0" smtClean="0"/>
              <a:t>SAP2000 v15 (or later)</a:t>
            </a:r>
          </a:p>
          <a:p>
            <a:r>
              <a:rPr lang="en-US" dirty="0" smtClean="0"/>
              <a:t>AutoCAD 2013 (or later; non-student version)</a:t>
            </a:r>
          </a:p>
          <a:p>
            <a:r>
              <a:rPr lang="en-US" dirty="0" smtClean="0"/>
              <a:t>MS Excel 2007 (or later)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b="1" dirty="0" smtClean="0"/>
              <a:t>Optimization theory</a:t>
            </a:r>
          </a:p>
          <a:p>
            <a:pPr lvl="1"/>
            <a:r>
              <a:rPr lang="en-US" dirty="0" smtClean="0"/>
              <a:t>Discuss the inner-workings of </a:t>
            </a:r>
            <a:r>
              <a:rPr lang="en-US" dirty="0" err="1" smtClean="0"/>
              <a:t>re.STRUCT</a:t>
            </a:r>
            <a:endParaRPr lang="en-US" dirty="0" smtClean="0"/>
          </a:p>
          <a:p>
            <a:pPr lvl="1"/>
            <a:r>
              <a:rPr lang="en-US" dirty="0" smtClean="0"/>
              <a:t>Explore opportunities for shape optimization</a:t>
            </a:r>
          </a:p>
          <a:p>
            <a:r>
              <a:rPr lang="en-US" b="1" dirty="0" smtClean="0"/>
              <a:t>Introduction to programming in Visual Basic</a:t>
            </a:r>
          </a:p>
          <a:p>
            <a:pPr lvl="1"/>
            <a:r>
              <a:rPr lang="en-US" dirty="0" smtClean="0"/>
              <a:t>Common VBA functions and data objects</a:t>
            </a:r>
          </a:p>
          <a:p>
            <a:pPr lvl="1"/>
            <a:r>
              <a:rPr lang="en-US" dirty="0" smtClean="0"/>
              <a:t>Invoking API functions</a:t>
            </a:r>
          </a:p>
          <a:p>
            <a:r>
              <a:rPr lang="en-US" b="1" dirty="0" smtClean="0"/>
              <a:t>Connection design</a:t>
            </a:r>
          </a:p>
          <a:p>
            <a:pPr lvl="1"/>
            <a:r>
              <a:rPr lang="en-US" dirty="0" smtClean="0"/>
              <a:t>Fabrication considerations &amp; constraints (DFM)</a:t>
            </a:r>
          </a:p>
          <a:p>
            <a:pPr lvl="1"/>
            <a:r>
              <a:rPr lang="en-US" dirty="0" smtClean="0"/>
              <a:t>Finite element stress analysis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038600" y="4050268"/>
            <a:ext cx="12954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2±1m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4038600" y="2895600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76600" y="3669268"/>
            <a:ext cx="1524000" cy="369332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2±1m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8229600" y="2895600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276600" y="2895601"/>
            <a:ext cx="2" cy="266699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62200" y="2907268"/>
            <a:ext cx="19050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3±1m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2526268"/>
            <a:ext cx="1905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FALL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2526268"/>
            <a:ext cx="1905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WINTER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01" y="2526268"/>
            <a:ext cx="1143000" cy="369332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2526268"/>
            <a:ext cx="1905000" cy="369332"/>
          </a:xfrm>
          <a:prstGeom prst="rect">
            <a:avLst/>
          </a:prstGeom>
          <a:solidFill>
            <a:srgbClr val="E5BB0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229598" y="2286000"/>
            <a:ext cx="2" cy="228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76598" y="1981200"/>
            <a:ext cx="2" cy="5333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38600" y="22860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" y="29072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Fundraising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3288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Design Training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66800" y="3669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4419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Order Steel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48006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Fabrication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5193268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Construction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001000" y="2286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0400" y="20690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Mid-Pac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038600" y="2286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200" y="20574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Fall Quarter Begins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276600" y="19812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05200" y="17526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Rules Released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4038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Recruitment</a:t>
            </a:r>
            <a:endParaRPr lang="en-US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33400" y="3276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3400" y="2895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3400" y="3657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3400" y="4038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33400" y="4419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3400" y="4800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3400" y="5181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3400" y="55626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057400" y="2895600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00600" y="4431268"/>
            <a:ext cx="762000" cy="369332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2±1w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67600" y="5193268"/>
            <a:ext cx="762000" cy="369332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2±1w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62600" y="4812268"/>
            <a:ext cx="1905000" cy="369332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3±1m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09800" y="3288268"/>
            <a:ext cx="1066800" cy="369332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4±1w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874837"/>
            <a:ext cx="5029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Topology Optimization</a:t>
            </a:r>
          </a:p>
          <a:p>
            <a:pPr lvl="1"/>
            <a:r>
              <a:rPr lang="en-US" dirty="0" smtClean="0"/>
              <a:t>Member/joint connectivity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Shape Optimization</a:t>
            </a:r>
          </a:p>
          <a:p>
            <a:pPr lvl="1"/>
            <a:r>
              <a:rPr lang="en-US" dirty="0" smtClean="0"/>
              <a:t>Joint placement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Member Optimization</a:t>
            </a:r>
          </a:p>
          <a:p>
            <a:pPr lvl="1"/>
            <a:r>
              <a:rPr lang="en-US" dirty="0" smtClean="0"/>
              <a:t>Member section sizing</a:t>
            </a:r>
          </a:p>
          <a:p>
            <a:pPr lvl="1"/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1524000" y="1981200"/>
            <a:ext cx="533400" cy="4114800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flipV="1">
            <a:off x="7010400" y="1981200"/>
            <a:ext cx="533400" cy="4114800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51746" y="3561546"/>
            <a:ext cx="4876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Generality,</a:t>
            </a:r>
          </a:p>
          <a:p>
            <a:pPr algn="ctr"/>
            <a:r>
              <a:rPr lang="en-US" sz="2800" b="1" dirty="0" smtClean="0"/>
              <a:t>Global Optimum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192054" y="3409147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Practicality</a:t>
            </a:r>
            <a:r>
              <a:rPr lang="en-US" sz="2800" b="1" dirty="0" smtClean="0"/>
              <a:t>,</a:t>
            </a:r>
          </a:p>
          <a:p>
            <a:pPr algn="ctr"/>
            <a:r>
              <a:rPr lang="en-US" sz="2800" b="1" dirty="0" smtClean="0"/>
              <a:t>Diminishing Returns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Converge to an optimal topology</a:t>
            </a:r>
          </a:p>
          <a:p>
            <a:pPr marL="914400" lvl="1" indent="-514350"/>
            <a:r>
              <a:rPr lang="en-US" dirty="0" smtClean="0"/>
              <a:t>Over-truss or under-truss?</a:t>
            </a:r>
          </a:p>
          <a:p>
            <a:pPr marL="914400" lvl="1" indent="-514350"/>
            <a:r>
              <a:rPr lang="en-US" dirty="0" smtClean="0"/>
              <a:t>Topology directly influences construction cost</a:t>
            </a:r>
          </a:p>
          <a:p>
            <a:pPr marL="914400" lvl="1" indent="-514350"/>
            <a:r>
              <a:rPr lang="en-US" dirty="0" smtClean="0"/>
              <a:t>Most major design choices made at this stage</a:t>
            </a:r>
          </a:p>
          <a:p>
            <a:pPr marL="914400" lvl="1" indent="-514350"/>
            <a:r>
              <a:rPr lang="en-US" dirty="0" smtClean="0"/>
              <a:t>Start planning a fabrication schedule early 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Converge to an optimal shape</a:t>
            </a:r>
          </a:p>
          <a:p>
            <a:pPr marL="914400" lvl="1" indent="-514350"/>
            <a:r>
              <a:rPr lang="en-US" dirty="0" smtClean="0"/>
              <a:t>Joint positioning, lateral placement, webbings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Converge to optimal member section sizes</a:t>
            </a:r>
            <a:endParaRPr lang="en-US" b="1" dirty="0" smtClean="0"/>
          </a:p>
          <a:p>
            <a:pPr marL="914400" lvl="1" indent="-514350"/>
            <a:r>
              <a:rPr lang="en-US" dirty="0" smtClean="0"/>
              <a:t>Controls the connection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TASKS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4391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Order Steel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Rules Released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286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Fundraising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5247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Design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42773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Fabrication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519178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Construction Practice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6172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Mid-Pac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29718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Recruitment &amp; Fabrication Training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91000" y="2809220"/>
            <a:ext cx="495300" cy="6197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533900" y="4800600"/>
            <a:ext cx="0" cy="3911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1" idx="0"/>
          </p:cNvCxnSpPr>
          <p:nvPr/>
        </p:nvCxnSpPr>
        <p:spPr>
          <a:xfrm>
            <a:off x="4533900" y="57150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14600" y="3048000"/>
            <a:ext cx="4191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15000" y="15240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Fall Quarter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Begins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24200" y="1524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Design Training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743200" y="1981200"/>
            <a:ext cx="4953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19500" y="3962400"/>
            <a:ext cx="4191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57800" y="3886200"/>
            <a:ext cx="304800" cy="4673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010400" y="2514600"/>
            <a:ext cx="0" cy="457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524000" y="2133600"/>
            <a:ext cx="419100" cy="381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TASKS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4391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Order Steel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Rules Released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286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Fundraising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5247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Design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42773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Fabrication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519178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Construction Practice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6172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Mid-Pac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29718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Recruitment &amp; Fabrication Training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91000" y="2809220"/>
            <a:ext cx="495300" cy="6197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533900" y="4800600"/>
            <a:ext cx="0" cy="3911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1" idx="0"/>
          </p:cNvCxnSpPr>
          <p:nvPr/>
        </p:nvCxnSpPr>
        <p:spPr>
          <a:xfrm>
            <a:off x="4533900" y="57150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14600" y="3048000"/>
            <a:ext cx="4191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15000" y="15240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Fall Quarter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Begins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24200" y="1524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Design Training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743200" y="1981200"/>
            <a:ext cx="4953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19500" y="3962400"/>
            <a:ext cx="4191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57800" y="3886200"/>
            <a:ext cx="304800" cy="4673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010400" y="2514600"/>
            <a:ext cx="0" cy="457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524000" y="2133600"/>
            <a:ext cx="419100" cy="381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52800" y="2057400"/>
            <a:ext cx="19812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KNOWLEDGE/SKILLS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+mj-lt"/>
              </a:rPr>
              <a:t>Drafting</a:t>
            </a:r>
            <a:r>
              <a:rPr lang="en-US" dirty="0" smtClean="0">
                <a:latin typeface="+mj-lt"/>
              </a:rPr>
              <a:t> (AutoCAD)</a:t>
            </a:r>
          </a:p>
          <a:p>
            <a:pPr lvl="1"/>
            <a:r>
              <a:rPr lang="en-US" dirty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rafting proficiency (ECI 16)</a:t>
            </a:r>
          </a:p>
          <a:p>
            <a:r>
              <a:rPr lang="en-US" b="1" dirty="0" smtClean="0">
                <a:latin typeface="+mj-lt"/>
              </a:rPr>
              <a:t>Structural Analysis </a:t>
            </a:r>
            <a:r>
              <a:rPr lang="en-US" dirty="0" smtClean="0">
                <a:latin typeface="+mj-lt"/>
              </a:rPr>
              <a:t>(SAP2000, </a:t>
            </a:r>
            <a:r>
              <a:rPr lang="en-US" dirty="0" err="1" smtClean="0">
                <a:latin typeface="+mj-lt"/>
              </a:rPr>
              <a:t>SolidWorks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k</a:t>
            </a:r>
            <a:r>
              <a:rPr lang="en-US" dirty="0" smtClean="0">
                <a:latin typeface="+mj-lt"/>
              </a:rPr>
              <a:t>nowledge of mechanics (ENG 104, ECI 130)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amiliarity with structural modeling (ECI 131)</a:t>
            </a:r>
          </a:p>
          <a:p>
            <a:pPr lvl="1"/>
            <a:r>
              <a:rPr lang="en-US" dirty="0">
                <a:latin typeface="+mj-lt"/>
              </a:rPr>
              <a:t>u</a:t>
            </a:r>
            <a:r>
              <a:rPr lang="en-US" dirty="0" smtClean="0">
                <a:latin typeface="+mj-lt"/>
              </a:rPr>
              <a:t>nderstanding of steel failure mechanisms (ECI 132)</a:t>
            </a:r>
          </a:p>
          <a:p>
            <a:r>
              <a:rPr lang="en-US" b="1" dirty="0" smtClean="0">
                <a:latin typeface="+mj-lt"/>
              </a:rPr>
              <a:t>Programming &amp; Optimization </a:t>
            </a:r>
            <a:r>
              <a:rPr lang="en-US" dirty="0" smtClean="0">
                <a:latin typeface="+mj-lt"/>
              </a:rPr>
              <a:t>(MATLAB, Excel)</a:t>
            </a:r>
          </a:p>
          <a:p>
            <a:pPr lvl="1"/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roficiency with Excel functions, macros</a:t>
            </a:r>
          </a:p>
          <a:p>
            <a:r>
              <a:rPr lang="en-US" b="1" dirty="0" smtClean="0">
                <a:latin typeface="+mj-lt"/>
              </a:rPr>
              <a:t>Fabrication &amp; Construction experience</a:t>
            </a:r>
          </a:p>
          <a:p>
            <a:pPr lvl="1"/>
            <a:r>
              <a:rPr lang="en-US" dirty="0">
                <a:latin typeface="+mj-lt"/>
              </a:rPr>
              <a:t>k</a:t>
            </a:r>
            <a:r>
              <a:rPr lang="en-US" dirty="0" smtClean="0">
                <a:latin typeface="+mj-lt"/>
              </a:rPr>
              <a:t>nowledge of available tools, practical limitations</a:t>
            </a:r>
          </a:p>
          <a:p>
            <a:pPr lvl="1"/>
            <a:r>
              <a:rPr lang="en-US" dirty="0" smtClean="0">
                <a:latin typeface="+mj-lt"/>
              </a:rPr>
              <a:t>“design for manufacturability” (DFM)</a:t>
            </a:r>
          </a:p>
          <a:p>
            <a:r>
              <a:rPr lang="en-US" b="1" dirty="0" smtClean="0">
                <a:latin typeface="+mj-lt"/>
              </a:rPr>
              <a:t>NSSBC Rules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DESIGNERS OF 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+mn-lt"/>
              </a:rPr>
              <a:t>2010-2011: </a:t>
            </a:r>
            <a:r>
              <a:rPr lang="en-US" b="1" dirty="0" err="1" smtClean="0">
                <a:latin typeface="+mn-lt"/>
              </a:rPr>
              <a:t>DQ’ed</a:t>
            </a:r>
            <a:r>
              <a:rPr lang="en-US" b="1" dirty="0" smtClean="0">
                <a:latin typeface="+mn-lt"/>
              </a:rPr>
              <a:t> at Mid-Pac</a:t>
            </a:r>
          </a:p>
          <a:p>
            <a:pPr lvl="1"/>
            <a:r>
              <a:rPr lang="en-US" dirty="0" smtClean="0">
                <a:latin typeface="+mn-lt"/>
              </a:rPr>
              <a:t>Designed by </a:t>
            </a:r>
            <a:r>
              <a:rPr lang="en-US" dirty="0" err="1" smtClean="0">
                <a:latin typeface="+mn-lt"/>
              </a:rPr>
              <a:t>Suppayarn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Dechpormsuk</a:t>
            </a:r>
            <a:endParaRPr lang="en-US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2011-2012: 7</a:t>
            </a:r>
            <a:r>
              <a:rPr lang="en-US" b="1" baseline="30000" dirty="0" smtClean="0">
                <a:latin typeface="+mn-lt"/>
              </a:rPr>
              <a:t>th</a:t>
            </a:r>
            <a:r>
              <a:rPr lang="en-US" b="1" dirty="0" smtClean="0">
                <a:latin typeface="+mn-lt"/>
              </a:rPr>
              <a:t> place nationally</a:t>
            </a:r>
          </a:p>
          <a:p>
            <a:pPr lvl="1"/>
            <a:r>
              <a:rPr lang="en-US" dirty="0" smtClean="0">
                <a:latin typeface="+mn-lt"/>
              </a:rPr>
              <a:t>Designed by Alex Wong</a:t>
            </a:r>
          </a:p>
          <a:p>
            <a:r>
              <a:rPr lang="en-US" b="1" dirty="0" smtClean="0">
                <a:latin typeface="+mn-lt"/>
              </a:rPr>
              <a:t>2012-2013: 3</a:t>
            </a:r>
            <a:r>
              <a:rPr lang="en-US" b="1" baseline="30000" dirty="0" smtClean="0">
                <a:latin typeface="+mn-lt"/>
              </a:rPr>
              <a:t>rd</a:t>
            </a:r>
            <a:r>
              <a:rPr lang="en-US" b="1" dirty="0" smtClean="0">
                <a:latin typeface="+mn-lt"/>
              </a:rPr>
              <a:t> place nationally</a:t>
            </a:r>
          </a:p>
          <a:p>
            <a:pPr lvl="1"/>
            <a:r>
              <a:rPr lang="en-US" dirty="0" smtClean="0">
                <a:latin typeface="+mn-lt"/>
              </a:rPr>
              <a:t>Designed by Brian </a:t>
            </a:r>
            <a:r>
              <a:rPr lang="en-US" dirty="0" err="1" smtClean="0">
                <a:latin typeface="+mn-lt"/>
              </a:rPr>
              <a:t>Giffin</a:t>
            </a:r>
            <a:endParaRPr lang="en-US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2013-2014: 1</a:t>
            </a:r>
            <a:r>
              <a:rPr lang="en-US" b="1" baseline="30000" dirty="0" smtClean="0">
                <a:latin typeface="+mn-lt"/>
              </a:rPr>
              <a:t>st</a:t>
            </a:r>
            <a:r>
              <a:rPr lang="en-US" b="1" dirty="0" smtClean="0">
                <a:latin typeface="+mn-lt"/>
              </a:rPr>
              <a:t> place nationally</a:t>
            </a:r>
          </a:p>
          <a:p>
            <a:pPr lvl="1"/>
            <a:r>
              <a:rPr lang="en-US" dirty="0" smtClean="0">
                <a:latin typeface="+mn-lt"/>
              </a:rPr>
              <a:t>Designed by Quincy </a:t>
            </a:r>
            <a:r>
              <a:rPr lang="en-US" dirty="0" err="1" smtClean="0">
                <a:latin typeface="+mn-lt"/>
              </a:rPr>
              <a:t>Dahm</a:t>
            </a:r>
            <a:endParaRPr lang="en-US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2014-2015: 16</a:t>
            </a:r>
            <a:r>
              <a:rPr lang="en-US" b="1" baseline="30000" dirty="0" smtClean="0">
                <a:latin typeface="+mn-lt"/>
              </a:rPr>
              <a:t>th</a:t>
            </a:r>
            <a:r>
              <a:rPr lang="en-US" b="1" dirty="0" smtClean="0">
                <a:latin typeface="+mn-lt"/>
              </a:rPr>
              <a:t> place nationally</a:t>
            </a:r>
          </a:p>
          <a:p>
            <a:pPr lvl="1"/>
            <a:r>
              <a:rPr lang="en-US" dirty="0" smtClean="0">
                <a:latin typeface="+mn-lt"/>
              </a:rPr>
              <a:t>Designed by Jennifer </a:t>
            </a:r>
            <a:r>
              <a:rPr lang="en-US" dirty="0" err="1" smtClean="0">
                <a:latin typeface="+mn-lt"/>
              </a:rPr>
              <a:t>Yasui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DESIGNERS OF 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+mn-lt"/>
              </a:rPr>
              <a:t>2010-2011: </a:t>
            </a:r>
            <a:r>
              <a:rPr lang="en-US" b="1" dirty="0" err="1" smtClean="0">
                <a:latin typeface="+mn-lt"/>
              </a:rPr>
              <a:t>DQ’ed</a:t>
            </a:r>
            <a:r>
              <a:rPr lang="en-US" b="1" dirty="0" smtClean="0">
                <a:latin typeface="+mn-lt"/>
              </a:rPr>
              <a:t> at Mid-Pac</a:t>
            </a:r>
          </a:p>
          <a:p>
            <a:pPr lvl="1"/>
            <a:r>
              <a:rPr lang="en-US" dirty="0" smtClean="0">
                <a:latin typeface="+mn-lt"/>
              </a:rPr>
              <a:t>Designed by </a:t>
            </a:r>
            <a:r>
              <a:rPr lang="en-US" dirty="0" err="1" smtClean="0">
                <a:latin typeface="+mn-lt"/>
              </a:rPr>
              <a:t>Suppayarn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Dechpormsuk</a:t>
            </a:r>
            <a:r>
              <a:rPr lang="en-US" dirty="0" smtClean="0">
                <a:latin typeface="+mn-lt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team captain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b="1" dirty="0" smtClean="0">
                <a:latin typeface="+mn-lt"/>
              </a:rPr>
              <a:t>2011-2012: 7</a:t>
            </a:r>
            <a:r>
              <a:rPr lang="en-US" b="1" baseline="30000" dirty="0" smtClean="0">
                <a:latin typeface="+mn-lt"/>
              </a:rPr>
              <a:t>th</a:t>
            </a:r>
            <a:r>
              <a:rPr lang="en-US" b="1" dirty="0" smtClean="0">
                <a:latin typeface="+mn-lt"/>
              </a:rPr>
              <a:t> place nationally</a:t>
            </a:r>
          </a:p>
          <a:p>
            <a:pPr lvl="1"/>
            <a:r>
              <a:rPr lang="en-US" dirty="0" smtClean="0">
                <a:latin typeface="+mn-lt"/>
              </a:rPr>
              <a:t>Designed by Alex Wong (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team captain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b="1" dirty="0" smtClean="0">
                <a:latin typeface="+mn-lt"/>
              </a:rPr>
              <a:t>2012-2013: 3</a:t>
            </a:r>
            <a:r>
              <a:rPr lang="en-US" b="1" baseline="30000" dirty="0" smtClean="0">
                <a:latin typeface="+mn-lt"/>
              </a:rPr>
              <a:t>rd</a:t>
            </a:r>
            <a:r>
              <a:rPr lang="en-US" b="1" dirty="0" smtClean="0">
                <a:latin typeface="+mn-lt"/>
              </a:rPr>
              <a:t> place nationally</a:t>
            </a:r>
          </a:p>
          <a:p>
            <a:pPr lvl="1"/>
            <a:r>
              <a:rPr lang="en-US" dirty="0" smtClean="0">
                <a:latin typeface="+mn-lt"/>
              </a:rPr>
              <a:t>Designed by Brian </a:t>
            </a:r>
            <a:r>
              <a:rPr lang="en-US" dirty="0" err="1" smtClean="0">
                <a:latin typeface="+mn-lt"/>
              </a:rPr>
              <a:t>Giffin</a:t>
            </a:r>
            <a:r>
              <a:rPr lang="en-US" dirty="0" smtClean="0">
                <a:latin typeface="+mn-lt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team captain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b="1" dirty="0" smtClean="0">
                <a:latin typeface="+mn-lt"/>
              </a:rPr>
              <a:t>2013-2014: 1</a:t>
            </a:r>
            <a:r>
              <a:rPr lang="en-US" b="1" baseline="30000" dirty="0" smtClean="0">
                <a:latin typeface="+mn-lt"/>
              </a:rPr>
              <a:t>st</a:t>
            </a:r>
            <a:r>
              <a:rPr lang="en-US" b="1" dirty="0" smtClean="0">
                <a:latin typeface="+mn-lt"/>
              </a:rPr>
              <a:t> place nationally</a:t>
            </a:r>
          </a:p>
          <a:p>
            <a:pPr lvl="1"/>
            <a:r>
              <a:rPr lang="en-US" dirty="0" smtClean="0">
                <a:latin typeface="+mn-lt"/>
              </a:rPr>
              <a:t>Designed by Quincy </a:t>
            </a:r>
            <a:r>
              <a:rPr lang="en-US" dirty="0" err="1" smtClean="0">
                <a:latin typeface="+mn-lt"/>
              </a:rPr>
              <a:t>Dahm</a:t>
            </a:r>
            <a:r>
              <a:rPr lang="en-US" dirty="0" smtClean="0">
                <a:latin typeface="+mn-lt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team captain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b="1" dirty="0" smtClean="0">
                <a:latin typeface="+mn-lt"/>
              </a:rPr>
              <a:t>2014-2015: 16</a:t>
            </a:r>
            <a:r>
              <a:rPr lang="en-US" b="1" baseline="30000" dirty="0" smtClean="0">
                <a:latin typeface="+mn-lt"/>
              </a:rPr>
              <a:t>th</a:t>
            </a:r>
            <a:r>
              <a:rPr lang="en-US" b="1" dirty="0" smtClean="0">
                <a:latin typeface="+mn-lt"/>
              </a:rPr>
              <a:t> place nationally</a:t>
            </a:r>
          </a:p>
          <a:p>
            <a:pPr lvl="1"/>
            <a:r>
              <a:rPr lang="en-US" dirty="0" smtClean="0">
                <a:latin typeface="+mn-lt"/>
              </a:rPr>
              <a:t>Designed by Jennifer </a:t>
            </a:r>
            <a:r>
              <a:rPr lang="en-US" dirty="0" err="1" smtClean="0">
                <a:latin typeface="+mn-lt"/>
              </a:rPr>
              <a:t>Yasui</a:t>
            </a:r>
            <a:r>
              <a:rPr lang="en-US" dirty="0" smtClean="0">
                <a:latin typeface="+mn-lt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team captain</a:t>
            </a:r>
            <a:r>
              <a:rPr lang="en-US" dirty="0" smtClean="0">
                <a:latin typeface="+mn-lt"/>
              </a:rPr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827693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Captain and designers (both/one in the same) require broad knowledge &amp; skills to be effective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ITERATIVE DESIGN WORKFLOW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466980"/>
            <a:ext cx="15240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Drafting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3466980"/>
            <a:ext cx="16002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Model Setup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3466980"/>
            <a:ext cx="15240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Analysis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466980"/>
            <a:ext cx="20574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Evaluation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057400" y="3667035"/>
            <a:ext cx="3810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4038600" y="3667035"/>
            <a:ext cx="4572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6019800" y="3667035"/>
            <a:ext cx="8382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1400" y="5619690"/>
            <a:ext cx="20574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Revision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629090"/>
            <a:ext cx="20574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Member Resizing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4" name="Shape 33"/>
          <p:cNvCxnSpPr>
            <a:stCxn id="9" idx="2"/>
            <a:endCxn id="32" idx="3"/>
          </p:cNvCxnSpPr>
          <p:nvPr/>
        </p:nvCxnSpPr>
        <p:spPr>
          <a:xfrm rot="5400000">
            <a:off x="7234223" y="4176667"/>
            <a:ext cx="962055" cy="342900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32" idx="1"/>
            <a:endCxn id="8" idx="2"/>
          </p:cNvCxnSpPr>
          <p:nvPr/>
        </p:nvCxnSpPr>
        <p:spPr>
          <a:xfrm rot="10800000">
            <a:off x="5257800" y="3867091"/>
            <a:ext cx="228600" cy="962055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2"/>
            <a:endCxn id="31" idx="3"/>
          </p:cNvCxnSpPr>
          <p:nvPr/>
        </p:nvCxnSpPr>
        <p:spPr>
          <a:xfrm rot="5400000">
            <a:off x="5786423" y="3719467"/>
            <a:ext cx="1952655" cy="2247900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31" idx="1"/>
            <a:endCxn id="5" idx="2"/>
          </p:cNvCxnSpPr>
          <p:nvPr/>
        </p:nvCxnSpPr>
        <p:spPr>
          <a:xfrm rot="10800000">
            <a:off x="1295400" y="3867091"/>
            <a:ext cx="2286000" cy="1952655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7200" y="2114490"/>
            <a:ext cx="1676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Design Constraints</a:t>
            </a:r>
            <a:endParaRPr lang="en-US" sz="2400" b="1" dirty="0"/>
          </a:p>
        </p:txBody>
      </p:sp>
      <p:cxnSp>
        <p:nvCxnSpPr>
          <p:cNvPr id="63" name="Straight Arrow Connector 62"/>
          <p:cNvCxnSpPr>
            <a:stCxn id="62" idx="2"/>
            <a:endCxn id="5" idx="0"/>
          </p:cNvCxnSpPr>
          <p:nvPr/>
        </p:nvCxnSpPr>
        <p:spPr>
          <a:xfrm>
            <a:off x="1295400" y="2945487"/>
            <a:ext cx="0" cy="521493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858000" y="2114490"/>
            <a:ext cx="205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Optimal Design</a:t>
            </a:r>
            <a:endParaRPr lang="en-US" sz="2400" b="1" dirty="0"/>
          </a:p>
        </p:txBody>
      </p:sp>
      <p:cxnSp>
        <p:nvCxnSpPr>
          <p:cNvPr id="68" name="Straight Arrow Connector 67"/>
          <p:cNvCxnSpPr>
            <a:stCxn id="9" idx="0"/>
            <a:endCxn id="67" idx="2"/>
          </p:cNvCxnSpPr>
          <p:nvPr/>
        </p:nvCxnSpPr>
        <p:spPr>
          <a:xfrm flipV="1">
            <a:off x="7886700" y="2945487"/>
            <a:ext cx="0" cy="521493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18238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Full workflow demonstrated in “Design Tutorials”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1259</Words>
  <Application>Microsoft Office PowerPoint</Application>
  <PresentationFormat>On-screen Show (4:3)</PresentationFormat>
  <Paragraphs>335</Paragraphs>
  <Slides>31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THE HITCHHIKER’S GUIDE TO STEEL BRIDGE DESIGN</vt:lpstr>
      <vt:lpstr>PROJECT TASKS</vt:lpstr>
      <vt:lpstr>GANTT CHART</vt:lpstr>
      <vt:lpstr>CRITICAL TASKS</vt:lpstr>
      <vt:lpstr>CRITICAL TASKS</vt:lpstr>
      <vt:lpstr>DESIGN KNOWLEDGE/SKILLS</vt:lpstr>
      <vt:lpstr>DESIGNERS OF THE PAST</vt:lpstr>
      <vt:lpstr>DESIGNERS OF THE PAST</vt:lpstr>
      <vt:lpstr>ITERATIVE DESIGN WORKFLOW</vt:lpstr>
      <vt:lpstr>DESIGN CONSTRAINTS</vt:lpstr>
      <vt:lpstr>DRAFTING</vt:lpstr>
      <vt:lpstr>MODEL SETUP</vt:lpstr>
      <vt:lpstr>ANALYSIS</vt:lpstr>
      <vt:lpstr>EVALUATION</vt:lpstr>
      <vt:lpstr>MEMBER RESIZING</vt:lpstr>
      <vt:lpstr>REVISION</vt:lpstr>
      <vt:lpstr>OTHER CONSIDERATIONS</vt:lpstr>
      <vt:lpstr>OPTIMAL STOPPING</vt:lpstr>
      <vt:lpstr>OPTIMAL STOPPING</vt:lpstr>
      <vt:lpstr>OPTIMAL STOPPING</vt:lpstr>
      <vt:lpstr>DESIGN BOTTLENECKS</vt:lpstr>
      <vt:lpstr>AUTOMATED DESIGN TOOLS</vt:lpstr>
      <vt:lpstr>APPLICATION PROGRAMMING INTERFACE (API)</vt:lpstr>
      <vt:lpstr>proto.BRIDGE</vt:lpstr>
      <vt:lpstr>fore.SCORE</vt:lpstr>
      <vt:lpstr>re.STRUCT</vt:lpstr>
      <vt:lpstr>GUIDED SETUP</vt:lpstr>
      <vt:lpstr>POTENTIAL TOPICS</vt:lpstr>
      <vt:lpstr>QUESTIONS?</vt:lpstr>
      <vt:lpstr>LEVELS OF OPTIMIZATION</vt:lpstr>
      <vt:lpstr>OPTIMIZATION HIERARCHY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Giffin</dc:creator>
  <cp:lastModifiedBy>Brian Giffin</cp:lastModifiedBy>
  <cp:revision>298</cp:revision>
  <dcterms:created xsi:type="dcterms:W3CDTF">2017-06-17T20:58:13Z</dcterms:created>
  <dcterms:modified xsi:type="dcterms:W3CDTF">2017-06-22T09:45:47Z</dcterms:modified>
</cp:coreProperties>
</file>