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7" r:id="rId5"/>
    <p:sldId id="285" r:id="rId6"/>
    <p:sldId id="260" r:id="rId7"/>
    <p:sldId id="279" r:id="rId8"/>
    <p:sldId id="286" r:id="rId9"/>
    <p:sldId id="288" r:id="rId10"/>
    <p:sldId id="261" r:id="rId11"/>
    <p:sldId id="280" r:id="rId12"/>
    <p:sldId id="289" r:id="rId13"/>
    <p:sldId id="262" r:id="rId14"/>
    <p:sldId id="271" r:id="rId15"/>
    <p:sldId id="293" r:id="rId16"/>
    <p:sldId id="272" r:id="rId17"/>
    <p:sldId id="290" r:id="rId18"/>
    <p:sldId id="292" r:id="rId19"/>
    <p:sldId id="291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92FF01"/>
    <a:srgbClr val="A6FF2F"/>
    <a:srgbClr val="FFD347"/>
    <a:srgbClr val="998BFF"/>
    <a:srgbClr val="563FFF"/>
    <a:srgbClr val="001A9E"/>
    <a:srgbClr val="00C425"/>
    <a:srgbClr val="0028EE"/>
    <a:srgbClr val="0199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A9D5-DB20-4C83-900D-AF6D7EA9A3A1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EF4B-9ED3-419E-A00D-08B163EA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rian%20Giffin\Documents\MATLAB\myavifile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rian%20Giffin\Documents\MATLAB\myavifile2.av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rian%20Giffin\Documents\MATLAB\myavifile4.avi" TargetMode="Externa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635375"/>
            <a:ext cx="57912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Hydraulic Fracturing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&amp; </a:t>
            </a:r>
            <a:r>
              <a:rPr lang="en-US" dirty="0" err="1" smtClean="0">
                <a:solidFill>
                  <a:schemeClr val="tx2"/>
                </a:solidFill>
              </a:rPr>
              <a:t>Poromechanics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51054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Brian </a:t>
            </a:r>
            <a:r>
              <a:rPr lang="en-US" dirty="0" err="1" smtClean="0">
                <a:solidFill>
                  <a:schemeClr val="tx1"/>
                </a:solidFill>
              </a:rPr>
              <a:t>Giffin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October 16, 2014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Statement of the Weak 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2047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667" t="21852" r="31250" b="24074"/>
          <a:stretch>
            <a:fillRect/>
          </a:stretch>
        </p:blipFill>
        <p:spPr bwMode="auto">
          <a:xfrm>
            <a:off x="76200" y="12192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Discrete in Time Equations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44166" t="8889" r="42917" b="85926"/>
          <a:stretch>
            <a:fillRect/>
          </a:stretch>
        </p:blipFill>
        <p:spPr bwMode="auto">
          <a:xfrm>
            <a:off x="3429000" y="10668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24998" t="24445" r="26666" b="68148"/>
          <a:stretch>
            <a:fillRect/>
          </a:stretch>
        </p:blipFill>
        <p:spPr bwMode="auto">
          <a:xfrm>
            <a:off x="381000" y="1524000"/>
            <a:ext cx="8458200" cy="7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24165" t="50369" r="25833" b="5928"/>
          <a:stretch>
            <a:fillRect/>
          </a:stretch>
        </p:blipFill>
        <p:spPr bwMode="auto">
          <a:xfrm>
            <a:off x="76200" y="2398395"/>
            <a:ext cx="8915400" cy="438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Galerkin</a:t>
            </a:r>
            <a:r>
              <a:rPr lang="en-US" dirty="0" smtClean="0">
                <a:solidFill>
                  <a:schemeClr val="tx2"/>
                </a:solidFill>
              </a:rPr>
              <a:t> Approximation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5000" t="14074" r="33750" b="43704"/>
          <a:stretch>
            <a:fillRect/>
          </a:stretch>
        </p:blipFill>
        <p:spPr bwMode="auto">
          <a:xfrm>
            <a:off x="2590800" y="1219200"/>
            <a:ext cx="4038600" cy="306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2083" t="41481" r="14167" b="26297"/>
          <a:stretch>
            <a:fillRect/>
          </a:stretch>
        </p:blipFill>
        <p:spPr bwMode="auto">
          <a:xfrm>
            <a:off x="304800" y="4343400"/>
            <a:ext cx="8686800" cy="246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620000" y="49530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0" y="5867400"/>
            <a:ext cx="457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Matrix Form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0417" t="28889" r="29583" b="31852"/>
          <a:stretch>
            <a:fillRect/>
          </a:stretch>
        </p:blipFill>
        <p:spPr bwMode="auto">
          <a:xfrm>
            <a:off x="990600" y="1828800"/>
            <a:ext cx="731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 Problem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981200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718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70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22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526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00200" y="3429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7800" y="3352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3200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3048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2895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47800" y="2743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800" y="2590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7800" y="2438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47800" y="2286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2133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1981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40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526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812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098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384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670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95600" y="18288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71800" y="20574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971800" y="22860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971800" y="25146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971800" y="27432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71800" y="29718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71800" y="32004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71800" y="34290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24000" y="4495800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8956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432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908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336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812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288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764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24000" y="4419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71800" y="5867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71800" y="5715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71800" y="5562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1800" y="5410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5257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971800" y="5105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971800" y="4953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71800" y="4800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4648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71800" y="4495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>
            <a:off x="1143000" y="19812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>
            <a:off x="1143000" y="44958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 rot="5400000">
            <a:off x="2171700" y="34671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/>
          <p:cNvSpPr/>
          <p:nvPr/>
        </p:nvSpPr>
        <p:spPr>
          <a:xfrm rot="10800000">
            <a:off x="3276600" y="44958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/>
          <p:cNvSpPr/>
          <p:nvPr/>
        </p:nvSpPr>
        <p:spPr>
          <a:xfrm rot="16200000">
            <a:off x="2171700" y="5524501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/>
          <p:cNvSpPr/>
          <p:nvPr/>
        </p:nvSpPr>
        <p:spPr>
          <a:xfrm rot="5400000">
            <a:off x="2171700" y="9525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/>
          <p:cNvSpPr/>
          <p:nvPr/>
        </p:nvSpPr>
        <p:spPr>
          <a:xfrm rot="10800000">
            <a:off x="3276600" y="19812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16200000">
            <a:off x="2171700" y="3009901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38200" y="3447691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820947" y="2697192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2268747" y="1440611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3429000" y="2057400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858328" y="5969480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841075" y="5218981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0800000">
            <a:off x="2288875" y="3962400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 rot="10800000">
            <a:off x="3449128" y="4579189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 cstate="print"/>
          <a:srcRect l="53750" t="31111" r="42500" b="65186"/>
          <a:stretch>
            <a:fillRect/>
          </a:stretch>
        </p:blipFill>
        <p:spPr bwMode="auto">
          <a:xfrm>
            <a:off x="152400" y="33528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 cstate="print"/>
          <a:srcRect l="55417" t="37036" r="41667" b="60001"/>
          <a:stretch>
            <a:fillRect/>
          </a:stretch>
        </p:blipFill>
        <p:spPr bwMode="auto">
          <a:xfrm>
            <a:off x="3733800" y="1905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 cstate="print"/>
          <a:srcRect l="53333" t="78509" r="43333" b="17788"/>
          <a:stretch>
            <a:fillRect/>
          </a:stretch>
        </p:blipFill>
        <p:spPr bwMode="auto">
          <a:xfrm>
            <a:off x="3733800" y="4267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/>
          <a:srcRect l="54583" t="83692" r="41666" b="12605"/>
          <a:stretch>
            <a:fillRect/>
          </a:stretch>
        </p:blipFill>
        <p:spPr bwMode="auto">
          <a:xfrm>
            <a:off x="152400" y="58674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4495800" y="1570037"/>
            <a:ext cx="4191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2-D cube of </a:t>
            </a:r>
            <a:r>
              <a:rPr lang="en-US" sz="2800" dirty="0" err="1" smtClean="0"/>
              <a:t>poroelastic</a:t>
            </a:r>
            <a:r>
              <a:rPr lang="en-US" sz="2800" dirty="0" smtClean="0"/>
              <a:t> material subjected to an external pressure load</a:t>
            </a:r>
          </a:p>
          <a:p>
            <a:r>
              <a:rPr lang="en-US" sz="2800" dirty="0" smtClean="0"/>
              <a:t>u</a:t>
            </a:r>
            <a:r>
              <a:rPr lang="en-US" sz="2800" baseline="-25000" dirty="0" smtClean="0"/>
              <a:t>(normal)</a:t>
            </a:r>
            <a:r>
              <a:rPr lang="en-US" sz="2800" dirty="0" smtClean="0"/>
              <a:t> = 0 on  </a:t>
            </a:r>
          </a:p>
          <a:p>
            <a:r>
              <a:rPr lang="en-US" sz="2800" dirty="0" smtClean="0"/>
              <a:t>p = 0  on</a:t>
            </a:r>
          </a:p>
          <a:p>
            <a:r>
              <a:rPr lang="en-US" sz="2800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0 on </a:t>
            </a:r>
          </a:p>
          <a:p>
            <a:r>
              <a:rPr lang="el-GR" sz="2800" dirty="0" smtClean="0"/>
              <a:t>σ</a:t>
            </a:r>
            <a:r>
              <a:rPr lang="en-US" sz="2800" baseline="-25000" dirty="0" smtClean="0"/>
              <a:t>(normal)</a:t>
            </a:r>
            <a:r>
              <a:rPr lang="en-US" sz="2800" baseline="-25000" dirty="0" err="1" smtClean="0"/>
              <a:t>j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= - P(t) on </a:t>
            </a:r>
          </a:p>
          <a:p>
            <a:r>
              <a:rPr lang="el-GR" sz="2800" dirty="0" smtClean="0"/>
              <a:t>σ</a:t>
            </a:r>
            <a:r>
              <a:rPr lang="en-US" sz="2800" baseline="-25000" dirty="0" smtClean="0"/>
              <a:t>(transverse)</a:t>
            </a:r>
            <a:r>
              <a:rPr lang="en-US" sz="2800" baseline="-25000" dirty="0" err="1" smtClean="0"/>
              <a:t>j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= 0 on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 cstate="print"/>
          <a:srcRect l="53333" t="78509" r="43333" b="17788"/>
          <a:stretch>
            <a:fillRect/>
          </a:stretch>
        </p:blipFill>
        <p:spPr bwMode="auto">
          <a:xfrm>
            <a:off x="6324600" y="3551237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/>
          <a:srcRect l="53750" t="31111" r="42500" b="65186"/>
          <a:stretch>
            <a:fillRect/>
          </a:stretch>
        </p:blipFill>
        <p:spPr bwMode="auto">
          <a:xfrm>
            <a:off x="6934200" y="301783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 cstate="print"/>
          <a:srcRect l="54583" t="83692" r="41666" b="12605"/>
          <a:stretch>
            <a:fillRect/>
          </a:stretch>
        </p:blipFill>
        <p:spPr bwMode="auto">
          <a:xfrm>
            <a:off x="6553200" y="400843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 l="55417" t="37036" r="41667" b="60001"/>
          <a:stretch>
            <a:fillRect/>
          </a:stretch>
        </p:blipFill>
        <p:spPr bwMode="auto">
          <a:xfrm>
            <a:off x="7924800" y="4618037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 l="55417" t="37036" r="41667" b="60001"/>
          <a:stretch>
            <a:fillRect/>
          </a:stretch>
        </p:blipFill>
        <p:spPr bwMode="auto">
          <a:xfrm>
            <a:off x="7696200" y="5075237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76400" y="2750389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70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146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198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0200" y="41219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0200" y="39695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0200" y="3817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00200" y="36647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0200" y="35123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00200" y="33599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0200" y="32075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00200" y="3055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00200" y="29027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0200" y="27503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43600" y="2750389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7391400" y="3817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91400" y="36647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91400" y="35123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91400" y="33599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391400" y="32075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91400" y="30551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91400" y="29027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91400" y="2750389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>
            <a:off x="1295400" y="2750389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>
            <a:off x="5562600" y="2750389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 rot="5400000">
            <a:off x="6591300" y="1721689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/>
          <p:cNvSpPr/>
          <p:nvPr/>
        </p:nvSpPr>
        <p:spPr>
          <a:xfrm rot="10800000">
            <a:off x="7696200" y="2750389"/>
            <a:ext cx="152400" cy="113581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/>
          <p:cNvSpPr/>
          <p:nvPr/>
        </p:nvSpPr>
        <p:spPr>
          <a:xfrm rot="16200000">
            <a:off x="6591300" y="377909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/>
          <p:cNvSpPr/>
          <p:nvPr/>
        </p:nvSpPr>
        <p:spPr>
          <a:xfrm rot="5400000">
            <a:off x="2324100" y="1721689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/>
          <p:cNvSpPr/>
          <p:nvPr/>
        </p:nvSpPr>
        <p:spPr>
          <a:xfrm rot="10800000">
            <a:off x="3429000" y="2750389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16200000">
            <a:off x="2324100" y="377909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990600" y="4216880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973347" y="3466381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2421147" y="2209800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3581400" y="2826589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277928" y="4224069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260675" y="3473570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 cstate="print"/>
          <a:srcRect l="53750" t="31111" r="42500" b="65186"/>
          <a:stretch>
            <a:fillRect/>
          </a:stretch>
        </p:blipFill>
        <p:spPr bwMode="auto">
          <a:xfrm>
            <a:off x="304800" y="4121989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 cstate="print"/>
          <a:srcRect l="53333" t="78509" r="43333" b="17788"/>
          <a:stretch>
            <a:fillRect/>
          </a:stretch>
        </p:blipFill>
        <p:spPr bwMode="auto">
          <a:xfrm>
            <a:off x="7924800" y="3124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/>
          <a:srcRect l="54583" t="83692" r="41666" b="12605"/>
          <a:stretch>
            <a:fillRect/>
          </a:stretch>
        </p:blipFill>
        <p:spPr bwMode="auto">
          <a:xfrm>
            <a:off x="4572000" y="4121989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 l="53750" t="31111" r="42500" b="65186"/>
          <a:stretch>
            <a:fillRect/>
          </a:stretch>
        </p:blipFill>
        <p:spPr bwMode="auto">
          <a:xfrm>
            <a:off x="3886200" y="2514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Straight Connector 92"/>
          <p:cNvCxnSpPr/>
          <p:nvPr/>
        </p:nvCxnSpPr>
        <p:spPr>
          <a:xfrm>
            <a:off x="30480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8956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432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5908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4384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2860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1336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8288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676400" y="2667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124200" y="3962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124200" y="3810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124200" y="3657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124200" y="3505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124200" y="3352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124200" y="3200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124200" y="3048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124200" y="2895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124200" y="2743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 cstate="print"/>
          <a:srcRect l="54583" t="83692" r="41666" b="12605"/>
          <a:stretch>
            <a:fillRect/>
          </a:stretch>
        </p:blipFill>
        <p:spPr bwMode="auto">
          <a:xfrm>
            <a:off x="6400800" y="1905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Left Brace 113"/>
          <p:cNvSpPr/>
          <p:nvPr/>
        </p:nvSpPr>
        <p:spPr>
          <a:xfrm rot="10800000">
            <a:off x="7696200" y="3886200"/>
            <a:ext cx="152400" cy="304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391400" y="39624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7391400" y="41910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 cstate="print"/>
          <a:srcRect l="54583" t="83692" r="41666" b="12605"/>
          <a:stretch>
            <a:fillRect/>
          </a:stretch>
        </p:blipFill>
        <p:spPr bwMode="auto">
          <a:xfrm>
            <a:off x="7924800" y="38862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 Problem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pic>
        <p:nvPicPr>
          <p:cNvPr id="8" name="myavifil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00313" y="1914525"/>
            <a:ext cx="4143375" cy="3267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0400" y="6477000"/>
            <a:ext cx="2667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00400" y="5486400"/>
            <a:ext cx="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600" y="533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200400" y="5867400"/>
            <a:ext cx="6096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5867400"/>
            <a:ext cx="1752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934200" cy="48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Material: homogeneous, isotropic, time invariant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 Problem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200400" y="6477000"/>
            <a:ext cx="2667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00400" y="5486400"/>
            <a:ext cx="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600" y="533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5867400"/>
            <a:ext cx="2362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934200" cy="48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P(t) = constant</a:t>
            </a:r>
          </a:p>
          <a:p>
            <a:endParaRPr lang="en-US" sz="2800" dirty="0" smtClean="0"/>
          </a:p>
        </p:txBody>
      </p:sp>
      <p:pic>
        <p:nvPicPr>
          <p:cNvPr id="17" name="myavifile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00313" y="1914525"/>
            <a:ext cx="4143375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Pressure Oscillations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Known issue with coupled </a:t>
            </a:r>
            <a:r>
              <a:rPr lang="en-US" dirty="0" err="1" smtClean="0"/>
              <a:t>poromechanics</a:t>
            </a:r>
            <a:endParaRPr lang="en-US" dirty="0" smtClean="0"/>
          </a:p>
          <a:p>
            <a:r>
              <a:rPr lang="en-US" dirty="0" smtClean="0"/>
              <a:t>Occurs for:</a:t>
            </a:r>
          </a:p>
          <a:p>
            <a:pPr lvl="1"/>
            <a:r>
              <a:rPr lang="en-US" dirty="0" smtClean="0"/>
              <a:t>Incompressibility constraint</a:t>
            </a:r>
          </a:p>
          <a:p>
            <a:pPr lvl="1"/>
            <a:r>
              <a:rPr lang="en-US" dirty="0" smtClean="0"/>
              <a:t>Violation of minimum time step criterion</a:t>
            </a:r>
          </a:p>
          <a:p>
            <a:r>
              <a:rPr lang="en-US" dirty="0" smtClean="0"/>
              <a:t>Can be overcome through mesh refinement</a:t>
            </a:r>
          </a:p>
          <a:p>
            <a:r>
              <a:rPr lang="en-US" dirty="0" smtClean="0"/>
              <a:t>There exist several remediation techniques</a:t>
            </a:r>
          </a:p>
          <a:p>
            <a:r>
              <a:rPr lang="en-US" dirty="0" smtClean="0"/>
              <a:t>Fluid pressure </a:t>
            </a:r>
            <a:r>
              <a:rPr lang="en-US" dirty="0" err="1" smtClean="0"/>
              <a:t>Laplacian</a:t>
            </a:r>
            <a:r>
              <a:rPr lang="en-US" dirty="0" smtClean="0"/>
              <a:t> stabilization (FPL)</a:t>
            </a:r>
          </a:p>
          <a:p>
            <a:pPr lvl="1"/>
            <a:r>
              <a:rPr lang="en-US" dirty="0" smtClean="0"/>
              <a:t>Adds stabilization terms to the weak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yavifile4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2500313" y="1914525"/>
            <a:ext cx="4143375" cy="3267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 Problem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315200" cy="48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Inhomogeneous and anisotropic material properties</a:t>
            </a:r>
          </a:p>
          <a:p>
            <a:endParaRPr lang="en-US" sz="2800" dirty="0" smtClean="0"/>
          </a:p>
        </p:txBody>
      </p:sp>
      <p:sp>
        <p:nvSpPr>
          <p:cNvPr id="19" name="Freeform 18"/>
          <p:cNvSpPr/>
          <p:nvPr/>
        </p:nvSpPr>
        <p:spPr>
          <a:xfrm>
            <a:off x="2093742" y="5050302"/>
            <a:ext cx="344658" cy="969498"/>
          </a:xfrm>
          <a:custGeom>
            <a:avLst/>
            <a:gdLst>
              <a:gd name="connsiteX0" fmla="*/ 241495 w 241495"/>
              <a:gd name="connsiteY0" fmla="*/ 0 h 689316"/>
              <a:gd name="connsiteX1" fmla="*/ 16412 w 241495"/>
              <a:gd name="connsiteY1" fmla="*/ 126609 h 689316"/>
              <a:gd name="connsiteX2" fmla="*/ 143021 w 241495"/>
              <a:gd name="connsiteY2" fmla="*/ 534572 h 689316"/>
              <a:gd name="connsiteX3" fmla="*/ 241495 w 241495"/>
              <a:gd name="connsiteY3" fmla="*/ 689316 h 68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5" h="689316">
                <a:moveTo>
                  <a:pt x="241495" y="0"/>
                </a:moveTo>
                <a:cubicBezTo>
                  <a:pt x="137159" y="18757"/>
                  <a:pt x="32824" y="37514"/>
                  <a:pt x="16412" y="126609"/>
                </a:cubicBezTo>
                <a:cubicBezTo>
                  <a:pt x="0" y="215704"/>
                  <a:pt x="105507" y="440788"/>
                  <a:pt x="143021" y="534572"/>
                </a:cubicBezTo>
                <a:cubicBezTo>
                  <a:pt x="180535" y="628357"/>
                  <a:pt x="211015" y="658836"/>
                  <a:pt x="241495" y="68931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590800" y="5410200"/>
          <a:ext cx="2540000" cy="1219200"/>
        </p:xfrm>
        <a:graphic>
          <a:graphicData uri="http://schemas.openxmlformats.org/presentationml/2006/ole">
            <p:oleObj spid="_x0000_s1029" name="Equation" r:id="rId5" imgW="939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Poromechanics</a:t>
            </a:r>
            <a:endParaRPr lang="en-US" dirty="0" smtClean="0"/>
          </a:p>
          <a:p>
            <a:r>
              <a:rPr lang="en-US" dirty="0" smtClean="0"/>
              <a:t>Test Problem</a:t>
            </a:r>
          </a:p>
          <a:p>
            <a:r>
              <a:rPr lang="en-US" dirty="0" smtClean="0"/>
              <a:t>Current Work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Current and Future 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poromechanics</a:t>
            </a:r>
            <a:r>
              <a:rPr lang="en-US" dirty="0" smtClean="0"/>
              <a:t> “solver” in GEOS</a:t>
            </a:r>
          </a:p>
          <a:p>
            <a:r>
              <a:rPr lang="en-US" dirty="0" smtClean="0"/>
              <a:t>Investigate methods for abating spurious pressure oscillations</a:t>
            </a:r>
          </a:p>
          <a:p>
            <a:r>
              <a:rPr lang="en-US" dirty="0" smtClean="0"/>
              <a:t>Investigate anisotropic, inhomogeneous, time varying material properties</a:t>
            </a:r>
          </a:p>
          <a:p>
            <a:r>
              <a:rPr lang="en-US" dirty="0" smtClean="0"/>
              <a:t>Incorporate a damage parameter with an appropriate evolution law</a:t>
            </a:r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Research Goals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Collaboration with LLNL</a:t>
            </a:r>
          </a:p>
          <a:p>
            <a:r>
              <a:rPr lang="en-US" dirty="0" smtClean="0"/>
              <a:t>Interest in modeling hydraulic fracturing</a:t>
            </a:r>
          </a:p>
          <a:p>
            <a:r>
              <a:rPr lang="en-US" dirty="0" smtClean="0"/>
              <a:t>GEOS: hydraulic fracture-specific code</a:t>
            </a:r>
          </a:p>
          <a:p>
            <a:pPr>
              <a:buNone/>
            </a:pPr>
            <a:r>
              <a:rPr lang="en-US" b="1" dirty="0" smtClean="0"/>
              <a:t>Main Goal</a:t>
            </a:r>
            <a:r>
              <a:rPr lang="en-US" dirty="0" smtClean="0"/>
              <a:t>: Implement a new modeling approach within GEOS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Approach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Homogenized (“Smeared”) Approach for Modeling Hydraulic Fracture</a:t>
            </a:r>
          </a:p>
          <a:p>
            <a:r>
              <a:rPr lang="en-US" dirty="0" smtClean="0"/>
              <a:t>Treat cracked rock mass as a homogenized medium</a:t>
            </a:r>
          </a:p>
          <a:p>
            <a:pPr lvl="1"/>
            <a:r>
              <a:rPr lang="en-US" dirty="0" smtClean="0"/>
              <a:t>Variable porosity and hydraulic conductivity (</a:t>
            </a:r>
            <a:r>
              <a:rPr lang="el-GR" dirty="0" smtClean="0"/>
              <a:t>φ</a:t>
            </a:r>
            <a:r>
              <a:rPr lang="en-US" dirty="0" smtClean="0"/>
              <a:t>, </a:t>
            </a:r>
            <a:r>
              <a:rPr lang="el-GR" dirty="0" smtClean="0"/>
              <a:t>κ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 material properties (E, ν)</a:t>
            </a:r>
          </a:p>
          <a:p>
            <a:pPr lvl="1"/>
            <a:r>
              <a:rPr lang="en-US" dirty="0" smtClean="0"/>
              <a:t>Evolve constitutive behavior via a damage parameter to simulate crack propagation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099372" y="4495800"/>
            <a:ext cx="2209800" cy="220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Poromechanics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Coupled solution of solid deformation and flow in a porous medium</a:t>
            </a:r>
          </a:p>
          <a:p>
            <a:pPr lvl="1"/>
            <a:r>
              <a:rPr lang="en-US" dirty="0" smtClean="0"/>
              <a:t>Quasi-static deformation</a:t>
            </a:r>
          </a:p>
          <a:p>
            <a:pPr lvl="1"/>
            <a:r>
              <a:rPr lang="en-US" dirty="0" smtClean="0"/>
              <a:t>Fully saturated, single phase, diffusive fluid flow</a:t>
            </a:r>
          </a:p>
          <a:p>
            <a:r>
              <a:rPr lang="en-US" dirty="0" smtClean="0"/>
              <a:t>Consider a RVE to define the </a:t>
            </a:r>
            <a:r>
              <a:rPr lang="en-US" dirty="0" err="1" smtClean="0"/>
              <a:t>poroelastic</a:t>
            </a:r>
            <a:r>
              <a:rPr lang="en-US" dirty="0" smtClean="0"/>
              <a:t> solid</a:t>
            </a:r>
          </a:p>
        </p:txBody>
      </p:sp>
      <p:sp>
        <p:nvSpPr>
          <p:cNvPr id="8" name="Regular Pentagon 7"/>
          <p:cNvSpPr/>
          <p:nvPr/>
        </p:nvSpPr>
        <p:spPr>
          <a:xfrm>
            <a:off x="1340743" y="4648198"/>
            <a:ext cx="685800" cy="653143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3685255">
            <a:off x="2483743" y="4724398"/>
            <a:ext cx="685800" cy="653143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 rot="1160251">
            <a:off x="1631266" y="5253365"/>
            <a:ext cx="1066800" cy="1016000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 rot="3685255">
            <a:off x="2067665" y="4474200"/>
            <a:ext cx="419122" cy="399164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 rot="3685255">
            <a:off x="2778295" y="5490117"/>
            <a:ext cx="419122" cy="399164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 rot="3685255">
            <a:off x="1178095" y="5413917"/>
            <a:ext cx="419122" cy="399164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 rot="3685255">
            <a:off x="2591657" y="5997885"/>
            <a:ext cx="685800" cy="653143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 rot="2569695">
            <a:off x="968786" y="5845771"/>
            <a:ext cx="685800" cy="653143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27972" y="4724400"/>
            <a:ext cx="16764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76600" y="4722674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Φ</a:t>
            </a:r>
            <a:r>
              <a:rPr lang="en-US" dirty="0" smtClean="0"/>
              <a:t>: Initial pore volume in the reference (</a:t>
            </a:r>
            <a:r>
              <a:rPr lang="en-US" dirty="0" err="1" smtClean="0"/>
              <a:t>undeformed</a:t>
            </a:r>
            <a:r>
              <a:rPr lang="en-US" dirty="0" smtClean="0"/>
              <a:t>) configuration to the total RVE volume in the reference configuration</a:t>
            </a:r>
          </a:p>
          <a:p>
            <a:r>
              <a:rPr lang="el-GR" b="1" dirty="0" smtClean="0"/>
              <a:t>Φ</a:t>
            </a:r>
            <a:r>
              <a:rPr lang="en-US" b="1" baseline="-25000" dirty="0" smtClean="0"/>
              <a:t>0</a:t>
            </a:r>
            <a:r>
              <a:rPr lang="en-US" dirty="0" smtClean="0"/>
              <a:t>: Initial pore volume in the reference (</a:t>
            </a:r>
            <a:r>
              <a:rPr lang="en-US" dirty="0" err="1" smtClean="0"/>
              <a:t>undeformed</a:t>
            </a:r>
            <a:r>
              <a:rPr lang="en-US" dirty="0" smtClean="0"/>
              <a:t>) configuration to the total RVE volume in the reference configuration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Governing Equations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Equilibrium of the </a:t>
            </a:r>
            <a:r>
              <a:rPr lang="en-US" dirty="0" err="1" smtClean="0"/>
              <a:t>Poroelastic</a:t>
            </a:r>
            <a:r>
              <a:rPr lang="en-US" dirty="0" smtClean="0"/>
              <a:t> Solid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Compressible Fluid Flow in a Porous Medium</a:t>
            </a:r>
          </a:p>
          <a:p>
            <a:pPr lvl="1"/>
            <a:endParaRPr lang="en-US" dirty="0" smtClean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 l="39239" t="26042" r="29722" b="66666"/>
          <a:stretch>
            <a:fillRect/>
          </a:stretch>
        </p:blipFill>
        <p:spPr bwMode="auto">
          <a:xfrm>
            <a:off x="2590800" y="2200870"/>
            <a:ext cx="403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l="38873" t="26042" r="29502" b="60416"/>
          <a:stretch>
            <a:fillRect/>
          </a:stretch>
        </p:blipFill>
        <p:spPr bwMode="auto">
          <a:xfrm>
            <a:off x="2514600" y="4419600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541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en-US" dirty="0" smtClean="0"/>
              <a:t>: Volumetric fluid flux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281047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ij</a:t>
            </a:r>
            <a:r>
              <a:rPr lang="en-US" dirty="0" smtClean="0"/>
              <a:t>: Total stress tensor</a:t>
            </a:r>
          </a:p>
          <a:p>
            <a:r>
              <a:rPr lang="el-GR" b="1" dirty="0" smtClean="0"/>
              <a:t>ρ</a:t>
            </a:r>
            <a:r>
              <a:rPr lang="en-US" dirty="0" smtClean="0"/>
              <a:t>: Overall mass density per unit of initial (</a:t>
            </a:r>
            <a:r>
              <a:rPr lang="en-US" dirty="0" err="1" smtClean="0"/>
              <a:t>undeformed</a:t>
            </a:r>
            <a:r>
              <a:rPr lang="en-US" dirty="0" smtClean="0"/>
              <a:t>) volume</a:t>
            </a:r>
          </a:p>
          <a:p>
            <a:r>
              <a:rPr lang="en-US" b="1" dirty="0" smtClean="0"/>
              <a:t>g</a:t>
            </a:r>
            <a:r>
              <a:rPr lang="en-US" b="1" baseline="-25000" dirty="0" smtClean="0"/>
              <a:t>i</a:t>
            </a:r>
            <a:r>
              <a:rPr lang="en-US" dirty="0" smtClean="0"/>
              <a:t>: Gravitational body force (vector)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Constitutive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dirty="0" err="1" smtClean="0"/>
              <a:t>Poroelastic</a:t>
            </a:r>
            <a:r>
              <a:rPr lang="en-US" dirty="0" smtClean="0"/>
              <a:t> Solid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 l="42753" t="25000" r="32650" b="53125"/>
          <a:stretch>
            <a:fillRect/>
          </a:stretch>
        </p:blipFill>
        <p:spPr bwMode="auto">
          <a:xfrm>
            <a:off x="2819400" y="23622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95400" y="418207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ijkl</a:t>
            </a:r>
            <a:r>
              <a:rPr lang="en-US" dirty="0" smtClean="0"/>
              <a:t>: Tangent stiffness modulus of the “skeleton”</a:t>
            </a:r>
          </a:p>
          <a:p>
            <a:r>
              <a:rPr lang="el-GR" b="1" dirty="0" smtClean="0"/>
              <a:t>ε</a:t>
            </a:r>
            <a:r>
              <a:rPr lang="en-US" b="1" baseline="-25000" dirty="0" smtClean="0"/>
              <a:t>ij</a:t>
            </a:r>
            <a:r>
              <a:rPr lang="en-US" dirty="0" smtClean="0"/>
              <a:t>: “Skeleton” strain tensor</a:t>
            </a:r>
          </a:p>
          <a:p>
            <a:r>
              <a:rPr lang="en-US" b="1" dirty="0" smtClean="0"/>
              <a:t>b</a:t>
            </a:r>
            <a:r>
              <a:rPr lang="en-US" b="1" baseline="-25000" dirty="0" smtClean="0"/>
              <a:t>ij</a:t>
            </a:r>
            <a:r>
              <a:rPr lang="en-US" dirty="0" smtClean="0"/>
              <a:t>: </a:t>
            </a:r>
            <a:r>
              <a:rPr lang="en-US" dirty="0" err="1" smtClean="0"/>
              <a:t>Biot's</a:t>
            </a:r>
            <a:r>
              <a:rPr lang="en-US" dirty="0" smtClean="0"/>
              <a:t> modulus (rank 2 tensor with non-zero components only on the</a:t>
            </a:r>
          </a:p>
          <a:p>
            <a:r>
              <a:rPr lang="en-US" dirty="0" smtClean="0"/>
              <a:t>diagonal; links total stress and fluid pressure increments)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: Fluid (pore) pressure</a:t>
            </a:r>
          </a:p>
          <a:p>
            <a:r>
              <a:rPr lang="en-US" b="1" dirty="0" smtClean="0"/>
              <a:t>u</a:t>
            </a:r>
            <a:r>
              <a:rPr lang="en-US" b="1" baseline="-25000" dirty="0" smtClean="0"/>
              <a:t>i</a:t>
            </a:r>
            <a:r>
              <a:rPr lang="en-US" dirty="0" smtClean="0"/>
              <a:t>: Displacement of the “skeleton”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Constitutive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Compressible Fluid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 l="41582" t="55208" r="32650" b="25000"/>
          <a:stretch>
            <a:fillRect/>
          </a:stretch>
        </p:blipFill>
        <p:spPr bwMode="auto">
          <a:xfrm>
            <a:off x="2667000" y="2362200"/>
            <a:ext cx="335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95400" y="418207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1/M</a:t>
            </a:r>
            <a:r>
              <a:rPr lang="en-US" dirty="0" smtClean="0"/>
              <a:t>: Inverse of </a:t>
            </a:r>
            <a:r>
              <a:rPr lang="en-US" dirty="0" err="1" smtClean="0"/>
              <a:t>Biot's</a:t>
            </a:r>
            <a:r>
              <a:rPr lang="en-US" dirty="0" smtClean="0"/>
              <a:t> modulus (scalar valued quantity that links pore pres-</a:t>
            </a:r>
          </a:p>
          <a:p>
            <a:r>
              <a:rPr lang="en-US" dirty="0" smtClean="0"/>
              <a:t>sure and porosity variation)</a:t>
            </a:r>
          </a:p>
          <a:p>
            <a:r>
              <a:rPr lang="en-US" b="1" dirty="0" err="1" smtClean="0"/>
              <a:t>k</a:t>
            </a:r>
            <a:r>
              <a:rPr lang="en-US" b="1" baseline="-25000" dirty="0" err="1" smtClean="0"/>
              <a:t>ij</a:t>
            </a:r>
            <a:r>
              <a:rPr lang="en-US" dirty="0" smtClean="0"/>
              <a:t>: Hydraulic conductivity tensor</a:t>
            </a:r>
          </a:p>
          <a:p>
            <a:r>
              <a:rPr lang="el-GR" b="1" dirty="0" smtClean="0"/>
              <a:t>ρ</a:t>
            </a:r>
            <a:r>
              <a:rPr lang="en-US" b="1" baseline="30000" dirty="0" smtClean="0"/>
              <a:t>f</a:t>
            </a:r>
            <a:r>
              <a:rPr lang="en-US" dirty="0" smtClean="0"/>
              <a:t>: Intrinsic fluid mass density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Boundary Conditions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dirty="0" err="1" smtClean="0"/>
              <a:t>Poroelastic</a:t>
            </a:r>
            <a:r>
              <a:rPr lang="en-US" dirty="0" smtClean="0"/>
              <a:t> Solid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Compressible Fluid</a:t>
            </a:r>
          </a:p>
          <a:p>
            <a:pPr lvl="1"/>
            <a:endParaRPr lang="en-US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1676400" cy="107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2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9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A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3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FF"/>
                    </a:solidFill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A7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FF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DFF3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A6F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  <a:tr h="2146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solidFill>
                      <a:srgbClr val="FFE38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939" marR="52939" marT="26469" marB="26469"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1667" t="30370" r="41250" b="58519"/>
          <a:stretch>
            <a:fillRect/>
          </a:stretch>
        </p:blipFill>
        <p:spPr bwMode="auto">
          <a:xfrm>
            <a:off x="1143000" y="2362200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41667" t="78518" r="41250" b="11853"/>
          <a:stretch>
            <a:fillRect/>
          </a:stretch>
        </p:blipFill>
        <p:spPr bwMode="auto">
          <a:xfrm>
            <a:off x="1143000" y="5257800"/>
            <a:ext cx="3124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172200" y="2286000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628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04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56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532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008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48400" y="3733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0" y="3657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6000" y="3505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3352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0" y="3200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6000" y="3048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2895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96000" y="2743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6000" y="2590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0" y="2438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96000" y="2286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008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80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0866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3152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543800" y="2133600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620000" y="23622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620000" y="25908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620000" y="28194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620000" y="30480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620000" y="32766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620000" y="35052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620000" y="3733800"/>
            <a:ext cx="152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72200" y="4800600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75438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3914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390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866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342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818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6294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4770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3246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172200" y="4724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620000" y="6172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620000" y="6019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620000" y="5867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620000" y="5715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620000" y="5562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5410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620000" y="52578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20000" y="51054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620000" y="4953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620000" y="4800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e 127"/>
          <p:cNvSpPr/>
          <p:nvPr/>
        </p:nvSpPr>
        <p:spPr>
          <a:xfrm>
            <a:off x="5791200" y="22860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/>
          <p:cNvSpPr/>
          <p:nvPr/>
        </p:nvSpPr>
        <p:spPr>
          <a:xfrm>
            <a:off x="5791200" y="48006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Brace 129"/>
          <p:cNvSpPr/>
          <p:nvPr/>
        </p:nvSpPr>
        <p:spPr>
          <a:xfrm rot="5400000">
            <a:off x="6819900" y="37719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Brace 130"/>
          <p:cNvSpPr/>
          <p:nvPr/>
        </p:nvSpPr>
        <p:spPr>
          <a:xfrm rot="10800000">
            <a:off x="7924800" y="48006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Left Brace 131"/>
          <p:cNvSpPr/>
          <p:nvPr/>
        </p:nvSpPr>
        <p:spPr>
          <a:xfrm rot="16200000">
            <a:off x="6819900" y="5829301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/>
          <p:cNvSpPr/>
          <p:nvPr/>
        </p:nvSpPr>
        <p:spPr>
          <a:xfrm rot="5400000">
            <a:off x="6819900" y="12573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/>
          <p:cNvSpPr/>
          <p:nvPr/>
        </p:nvSpPr>
        <p:spPr>
          <a:xfrm rot="10800000">
            <a:off x="7924800" y="2286000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/>
          <p:cNvSpPr/>
          <p:nvPr/>
        </p:nvSpPr>
        <p:spPr>
          <a:xfrm rot="16200000">
            <a:off x="6819900" y="3314701"/>
            <a:ext cx="1524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5486400" y="3752491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5469147" y="3001992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0800000">
            <a:off x="6916947" y="1745411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0800000">
            <a:off x="8077200" y="2362200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5506528" y="6274280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5489275" y="5523781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 rot="10800000">
            <a:off x="6937075" y="4267200"/>
            <a:ext cx="1388853" cy="540589"/>
          </a:xfrm>
          <a:custGeom>
            <a:avLst/>
            <a:gdLst>
              <a:gd name="connsiteX0" fmla="*/ 1388853 w 1388853"/>
              <a:gd name="connsiteY0" fmla="*/ 379562 h 540589"/>
              <a:gd name="connsiteX1" fmla="*/ 1276709 w 1388853"/>
              <a:gd name="connsiteY1" fmla="*/ 500332 h 540589"/>
              <a:gd name="connsiteX2" fmla="*/ 776377 w 1388853"/>
              <a:gd name="connsiteY2" fmla="*/ 457200 h 540589"/>
              <a:gd name="connsiteX3" fmla="*/ 0 w 1388853"/>
              <a:gd name="connsiteY3" fmla="*/ 0 h 5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853" h="540589">
                <a:moveTo>
                  <a:pt x="1388853" y="379562"/>
                </a:moveTo>
                <a:cubicBezTo>
                  <a:pt x="1383820" y="433477"/>
                  <a:pt x="1378788" y="487392"/>
                  <a:pt x="1276709" y="500332"/>
                </a:cubicBezTo>
                <a:cubicBezTo>
                  <a:pt x="1174630" y="513272"/>
                  <a:pt x="989162" y="540589"/>
                  <a:pt x="776377" y="457200"/>
                </a:cubicBezTo>
                <a:cubicBezTo>
                  <a:pt x="563592" y="373811"/>
                  <a:pt x="281796" y="186905"/>
                  <a:pt x="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0800000">
            <a:off x="8097328" y="4883989"/>
            <a:ext cx="284672" cy="638355"/>
          </a:xfrm>
          <a:custGeom>
            <a:avLst/>
            <a:gdLst>
              <a:gd name="connsiteX0" fmla="*/ 284672 w 284672"/>
              <a:gd name="connsiteY0" fmla="*/ 0 h 638355"/>
              <a:gd name="connsiteX1" fmla="*/ 138023 w 284672"/>
              <a:gd name="connsiteY1" fmla="*/ 138023 h 638355"/>
              <a:gd name="connsiteX2" fmla="*/ 0 w 284672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72" h="638355">
                <a:moveTo>
                  <a:pt x="284672" y="0"/>
                </a:moveTo>
                <a:cubicBezTo>
                  <a:pt x="235070" y="15815"/>
                  <a:pt x="185468" y="31631"/>
                  <a:pt x="138023" y="138023"/>
                </a:cubicBezTo>
                <a:cubicBezTo>
                  <a:pt x="90578" y="244415"/>
                  <a:pt x="45289" y="441385"/>
                  <a:pt x="0" y="6383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2" cstate="print"/>
          <a:srcRect l="53750" t="31111" r="42500" b="65186"/>
          <a:stretch>
            <a:fillRect/>
          </a:stretch>
        </p:blipFill>
        <p:spPr bwMode="auto">
          <a:xfrm>
            <a:off x="4800600" y="3657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 cstate="print"/>
          <a:srcRect l="55417" t="37036" r="41667" b="60001"/>
          <a:stretch>
            <a:fillRect/>
          </a:stretch>
        </p:blipFill>
        <p:spPr bwMode="auto">
          <a:xfrm>
            <a:off x="8382000" y="2209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2" cstate="print"/>
          <a:srcRect l="53333" t="78509" r="43333" b="17788"/>
          <a:stretch>
            <a:fillRect/>
          </a:stretch>
        </p:blipFill>
        <p:spPr bwMode="auto">
          <a:xfrm>
            <a:off x="8382000" y="4572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/>
          <a:srcRect l="54583" t="83692" r="41666" b="12605"/>
          <a:stretch>
            <a:fillRect/>
          </a:stretch>
        </p:blipFill>
        <p:spPr bwMode="auto">
          <a:xfrm>
            <a:off x="4800600" y="61722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477</Words>
  <Application>Microsoft Office PowerPoint</Application>
  <PresentationFormat>On-screen Show (4:3)</PresentationFormat>
  <Paragraphs>94</Paragraphs>
  <Slides>20</Slides>
  <Notes>0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Hydraulic Fracturing &amp; Poromechanics</vt:lpstr>
      <vt:lpstr>Overview</vt:lpstr>
      <vt:lpstr>Research Goals</vt:lpstr>
      <vt:lpstr>Approach</vt:lpstr>
      <vt:lpstr>Poromechanics</vt:lpstr>
      <vt:lpstr>Governing Equations</vt:lpstr>
      <vt:lpstr>Constitutive Relations</vt:lpstr>
      <vt:lpstr>Constitutive Relations</vt:lpstr>
      <vt:lpstr>Boundary Conditions</vt:lpstr>
      <vt:lpstr>Statement of the Weak Form</vt:lpstr>
      <vt:lpstr>Discrete in Time Equations</vt:lpstr>
      <vt:lpstr>Galerkin Approximation</vt:lpstr>
      <vt:lpstr>Matrix Form</vt:lpstr>
      <vt:lpstr>Test Problem</vt:lpstr>
      <vt:lpstr>Slide 15</vt:lpstr>
      <vt:lpstr>Test Problem</vt:lpstr>
      <vt:lpstr>Test Problem</vt:lpstr>
      <vt:lpstr>Pressure Oscillations</vt:lpstr>
      <vt:lpstr>Test Problem</vt:lpstr>
      <vt:lpstr>Current and Future Work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Optimization</dc:title>
  <dc:creator>Brian Giffin</dc:creator>
  <cp:lastModifiedBy>Brian Giffin</cp:lastModifiedBy>
  <cp:revision>125</cp:revision>
  <dcterms:created xsi:type="dcterms:W3CDTF">2014-04-23T02:59:04Z</dcterms:created>
  <dcterms:modified xsi:type="dcterms:W3CDTF">2014-12-07T09:27:56Z</dcterms:modified>
</cp:coreProperties>
</file>