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7" r:id="rId34"/>
    <p:sldId id="291" r:id="rId35"/>
    <p:sldId id="292" r:id="rId36"/>
    <p:sldId id="293" r:id="rId37"/>
    <p:sldId id="305" r:id="rId38"/>
    <p:sldId id="299" r:id="rId39"/>
    <p:sldId id="306" r:id="rId40"/>
    <p:sldId id="307" r:id="rId41"/>
    <p:sldId id="308" r:id="rId42"/>
    <p:sldId id="303" r:id="rId43"/>
    <p:sldId id="309" r:id="rId44"/>
    <p:sldId id="294" r:id="rId45"/>
    <p:sldId id="310" r:id="rId46"/>
    <p:sldId id="304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2174-D877-4AED-AC8C-25F2B7692AA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43A0-2944-4314-B438-D02261F8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Heart Health Study was a multi-cohort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Python,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was dissected into frequency power spectral densities (PSD).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random forest model is trained using pre-sleep-stage-labeled power bands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over time sleep stages were predicted simply by using attributes of the power band.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sleep stages?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patient who participated in the study provided personal data, including medication, demographics and medical history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understanding the sleep stage patterns of subjects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cardiovalus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ailments,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predictive models were created that assess cardiovascular risk factors of new subjects simply by using sleep data alone.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these patterned associations best be found?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clustering is the process of grouping similar vertices based on specific data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conducted by the National Heart Lung &amp; Blood Institute.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9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Spark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Scala was used.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6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graph consisted of four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- Subject Id, a 7 variable Demographic classifier, a 25 variable Medical history condition, 42 medication types.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 were found between each subject and demographic, medical history condition, and medication.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variables used were taken one deemed most important by the conductors of the study.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Jaccard coefficient provided the calculation for similarity.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SpectralClustering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assigned cluster id’s to each subject.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55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subjects were clustered based on medical and demographic data alone,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5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cardiovascular outcomes collected by the study were used to find risk factors per condition.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9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let’s assume a cluster of 3 subjects as shown here. This group can be said to have a 66% risk factor of heart attack and 100% risk factor for stroke.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cluster may have the following. Here the risk factor for heart attack is 33% while the risk factor for stroke is 66%.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5,804 polysomnograms were recorded in the first stage between 1995 and 1998.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1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what good is knowing a cluster’s risk factor?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5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sleep data from each cluster’s subjects are averaged into a single power spectral density reading representing the cluster as a whole.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new sleep data is fed into the model the patterns and attributes of the data are compared against the signatures of each cluster’s singular representation. A similarity percentage is given for how closely the new data matches each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9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new EEG data matched the sleep data from cluster A with 40% similarity and cluster B with 60%. The overall cardiovascular risk assessment for the new subject would be the weighted risks of each cluster: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Attack: .4 * 66 + .6 * 33 = 46.2%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Stroke: .4 * 100 + .6 *  66 = 79.6%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0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Various models were tested for the initial phase of sleep stage annotation including MLP, Convolution Neural Network, recurrent  neural network, long short term memory, and random forest.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3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final pipeline, considering speed, overall accuracy,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7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model was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9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future, if further testing on CNN-CNN using PSD can result in accuracy over 80%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5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this research, we demonstrated a pipeline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91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predict a new patient’s sleep stages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subset of 4,080 of those patients performed a follow-up between 2001 and 2003. 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0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raw EEG readings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3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compare them with pre-trained subject clusters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807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predict risk probabilities for cardiovascular diseases.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3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pipeline provides a quick and effective way to monitor and assess a subject’s CVD risk, without knowing medical history, medication or demographics.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7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cardiovascular outcomes were recorded during the years 2008-2011, granting the opportunity to analyze the relationship between sleeping patterns and the heart. 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this research study is</a:t>
            </a:r>
          </a:p>
          <a:p>
            <a:r>
              <a:rPr lang="en-US" dirty="0"/>
              <a:t>Sleep Stage Annotation and Cardiovascular Disease Risk Prediction via Random Forests and Graph 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person undergoes various stages of brainwave activity during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phenomnom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sleep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 called stages 1-3 as well as rapid eye movement, typically referred to as REM. Other than that a person is considered awake.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raw format of measured sleep data is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43A0-2944-4314-B438-D02261F85A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927-0CD8-4982-85F9-C37208E2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7E68-43EC-483B-A17E-B5581350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9D48-44BD-4C26-BCBC-86B422E7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96CA-2A04-434D-9CF6-C067818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E79A-525C-4B25-B3E0-B798D8E9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66F4-2CC7-4C60-92F1-71890339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2651-DB45-4165-A792-4A88A1474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E13A-9289-4CFC-AE2A-D2EC77DF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514E-3F6A-4C0C-8411-3B84C222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ABB1E-C362-4BB8-9268-F28E246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55399-6D7C-4BC6-A29B-CAB8F45F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CDDFA-AF51-4C4A-B89B-ECCF95C5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69AA-BD06-4F73-8EDF-AFB0CC4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7320-EBB7-4F3E-8A63-ABC808BF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E1B6-557D-46F2-86CE-6350C188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3FA4-6E0D-4F7E-9755-80640D17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2BCC-12FC-4E38-81FB-B33555C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8AB3-13AE-4FC8-A300-665E7E2C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FF7B-9957-48E6-A38A-6F61CA9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85E-C63A-4F11-A743-FDD37D7C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B1B-F8A5-4DD3-B4D1-256B4D7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A2E6-765A-4E55-93EF-39517912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048E-96C3-4C13-9273-B1CA92F1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6698-9B95-44BE-AC3F-5C2C4EE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5C27-152B-4148-B7FF-CCEF084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13F-0818-467F-BFF6-750D51C6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5D0-BF3B-4196-A672-2998B51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C6ED-992A-4AC1-BF77-C790C085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254A-13B9-4D8E-8D4D-33C21646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B574-4144-488D-8A15-834E2A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FEF7-9561-40D1-86CD-D88E7E7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B8AA-936F-4313-A019-3DCF6ED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8335-1551-4CDB-9654-795D9CF5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FD7F-218A-47A6-80C1-6D6CC5F3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1B4-F107-4BB9-B7BB-ECEE17B04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45AB-15F2-4B47-AC5E-81DCC5D0A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84580-1BE5-4D4F-BFDA-F4FC0930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5C48F-1A61-4F44-A870-587637D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1F9A-7C93-4D66-AA77-016ADA6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190B-56B8-47A7-95A0-A6B7783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5D6EF-1EA8-463A-ADF2-D2A76A4D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ABA7-E59E-4DE7-88B8-AFE54963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031-FEBF-41F2-855F-9793BA9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22C39-8445-429D-81EC-51966B22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8006-DCC5-4E3A-A71A-62BF632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9945-A1D3-4024-BB8D-242C84C1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152A-67D3-42F5-B365-853A45E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6B6D-3681-4CCD-8B4A-DF8E7A0B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9FF7-7BED-4654-9B33-E5A74017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0AB7-B978-44B0-9F79-9E37553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7B85-99A6-4389-87F9-B7A45CD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81DC-C2F9-4893-B535-0941A3EA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D722-546F-4084-BE25-9E8A8E96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512F-AAB8-44C4-9B64-6E8E86430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627D2-9AD0-4996-811B-5FB5F93A2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57A5-8807-4D72-9E2F-24265F9D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438A-0F31-4A79-9625-36FC8C0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96CF-167B-4909-AF95-B7F2CACD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EEF0-EBF4-4FDF-A47A-F70037C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881-911F-43D6-9E81-038AF642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237D-411E-49B4-8FAF-BEBC34A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B1E1-DA3B-4F1B-BC57-11A919DAD57B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8AE0-11EF-4D70-A2A4-03F1BDFC4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6812-C2FB-434B-B742-835ED3C2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2ACF-1265-4C35-B7FB-6223ECD9F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DbqoY_38Go?feature=oembe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youtu.be/EDbqoY_38G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75E-5732-4B61-B8FF-814C291F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65" y="2247106"/>
            <a:ext cx="6840470" cy="1140761"/>
          </a:xfrm>
        </p:spPr>
        <p:txBody>
          <a:bodyPr>
            <a:noAutofit/>
          </a:bodyPr>
          <a:lstStyle/>
          <a:p>
            <a:pPr algn="r"/>
            <a:b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</a:br>
            <a:r>
              <a:rPr lang="en-US" sz="7700" b="1" dirty="0">
                <a:solidFill>
                  <a:srgbClr val="262626"/>
                </a:solidFill>
                <a:latin typeface="Lucida Fax" panose="02060602050505020204" pitchFamily="18" charset="0"/>
              </a:rPr>
              <a:t>OMSCS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25B2-6C55-4662-B519-F3D0DA13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345" y="715962"/>
            <a:ext cx="7550590" cy="1655762"/>
          </a:xfrm>
        </p:spPr>
        <p:txBody>
          <a:bodyPr>
            <a:normAutofit/>
          </a:bodyPr>
          <a:lstStyle/>
          <a:p>
            <a:endParaRPr lang="en-US" sz="4500" dirty="0">
              <a:latin typeface="Lucida Fax" panose="02060602050505020204" pitchFamily="18" charset="0"/>
            </a:endParaRPr>
          </a:p>
          <a:p>
            <a:pPr algn="r"/>
            <a:r>
              <a:rPr lang="en-US" sz="36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BF3A9-3513-48E0-B999-DF3C96059C8D}"/>
              </a:ext>
            </a:extLst>
          </p:cNvPr>
          <p:cNvSpPr/>
          <p:nvPr/>
        </p:nvSpPr>
        <p:spPr>
          <a:xfrm>
            <a:off x="0" y="6483178"/>
            <a:ext cx="12192000" cy="374822"/>
          </a:xfrm>
          <a:prstGeom prst="rect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D3E58F9-1413-40C5-84E4-346677CF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" y="5043629"/>
            <a:ext cx="6840470" cy="138401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98A5E7E-BD24-45B6-AE77-252351F8C7A6}"/>
              </a:ext>
            </a:extLst>
          </p:cNvPr>
          <p:cNvSpPr txBox="1">
            <a:spLocks/>
          </p:cNvSpPr>
          <p:nvPr/>
        </p:nvSpPr>
        <p:spPr>
          <a:xfrm>
            <a:off x="4342480" y="3448581"/>
            <a:ext cx="7303455" cy="90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300" b="1" dirty="0">
                <a:solidFill>
                  <a:srgbClr val="262626"/>
                </a:solidFill>
                <a:latin typeface="Lucida Fax" panose="02060602050505020204" pitchFamily="18" charset="0"/>
              </a:rPr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03773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70E22A-22EC-4C55-9601-012FCC3C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929" y="470387"/>
            <a:ext cx="3817938" cy="50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172965-54D6-41AF-B681-A3C0C6BE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04" y="0"/>
            <a:ext cx="8399463" cy="6100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26E85-D0AE-4FA8-8392-C1CFB42FE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934" y="5010944"/>
            <a:ext cx="838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6771B-2D9C-419A-89CF-AF4D51FC6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694526" y="4309003"/>
            <a:ext cx="1002408" cy="16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0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C82E16-5FBD-47ED-B084-74C66A48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83" y="327891"/>
            <a:ext cx="8457284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93F3C-5F5D-406E-9B8C-4358C2EFB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08" y="2218267"/>
            <a:ext cx="7110179" cy="1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B9C2C-06C1-49F6-93D5-C3E7F6FE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70" y="917801"/>
            <a:ext cx="7142163" cy="50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3989DE-FE3E-4168-9430-108CA6351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4" y="391123"/>
            <a:ext cx="7602011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9B1014-B204-44A5-962B-7A738F7D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27" y="1303638"/>
            <a:ext cx="8117417" cy="40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256F76-F176-40B8-B120-033B0805B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5600"/>
            <a:ext cx="3437467" cy="3437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754D0-5065-4EFF-9DC9-CF2987279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636" y="3703816"/>
            <a:ext cx="8888193" cy="87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58C8A-E8F6-45A4-9EAE-1291D82C7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825" y="4547804"/>
            <a:ext cx="8151813" cy="19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4159C2-E8AA-47D9-85F7-F6CA9D01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38" y="1736892"/>
            <a:ext cx="7459663" cy="30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241832" y="2711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Recorded Presentation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F650-1C0D-4769-9258-42FA2E7E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5893E5-6817-4BC0-A4EA-D39C8962190F}"/>
              </a:ext>
            </a:extLst>
          </p:cNvPr>
          <p:cNvSpPr/>
          <p:nvPr/>
        </p:nvSpPr>
        <p:spPr>
          <a:xfrm>
            <a:off x="3827731" y="5665041"/>
            <a:ext cx="552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67AC6"/>
                </a:solidFill>
                <a:latin typeface="YouTube Noto"/>
                <a:hlinkClick r:id="rId4"/>
              </a:rPr>
              <a:t>https://youtu.be/EDbqoY_38Go</a:t>
            </a:r>
            <a:endParaRPr lang="en-US" sz="3200" dirty="0"/>
          </a:p>
        </p:txBody>
      </p:sp>
      <p:pic>
        <p:nvPicPr>
          <p:cNvPr id="7" name="Online Media 6" title="Big Data Health CSE-6250-O01 Team 11 Final">
            <a:hlinkClick r:id="" action="ppaction://media"/>
            <a:extLst>
              <a:ext uri="{FF2B5EF4-FFF2-40B4-BE49-F238E27FC236}">
                <a16:creationId xmlns:a16="http://schemas.microsoft.com/office/drawing/2014/main" id="{86EA4D1E-6498-46DD-BA3B-E0DF7421E8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20483" y="932593"/>
            <a:ext cx="8136775" cy="45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D8CBEE6F-4D9A-4DF8-ABD8-BD0CD8D2C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65" y="1303638"/>
            <a:ext cx="8017888" cy="414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40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2169E-C14F-46AB-97A9-B40847DF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49" y="1261305"/>
            <a:ext cx="8278283" cy="40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1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3AEA13-E54E-4C24-89F7-152C47B98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63" y="4169772"/>
            <a:ext cx="4077730" cy="1210511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85D5BFA-D66A-400C-81F5-B53E6C68A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4" y="333495"/>
            <a:ext cx="5189279" cy="37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3E5234-AA53-47E9-B01A-14315F6E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252" y="651819"/>
            <a:ext cx="7490883" cy="5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70B5C6-5F2C-4D9E-B72D-535C959B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74" y="788085"/>
            <a:ext cx="6707189" cy="54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88B6D-137E-4621-B36C-82E2D754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042" y="2817341"/>
            <a:ext cx="2525194" cy="18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32D61-9092-479A-9D19-3F09789BD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44" y="651819"/>
            <a:ext cx="701809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5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F38950-61BC-4DA2-98A0-96149528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196" y="1303638"/>
            <a:ext cx="6544205" cy="39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278BE8-1DEA-4E2F-8281-1741A91F9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53" y="52102"/>
            <a:ext cx="4246802" cy="60818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FA442-8361-4AFE-AEA0-14B6776FB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1" y="829505"/>
            <a:ext cx="6650206" cy="55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3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04ADCA-1AE6-42E5-8FB8-3348D3C5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254" y="3313471"/>
            <a:ext cx="8880945" cy="2936345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496E2532-3986-498A-B0A8-138D4FA43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3184C4-932E-4488-8EFE-ECB0B23C5476}"/>
              </a:ext>
            </a:extLst>
          </p:cNvPr>
          <p:cNvSpPr txBox="1">
            <a:spLocks/>
          </p:cNvSpPr>
          <p:nvPr/>
        </p:nvSpPr>
        <p:spPr>
          <a:xfrm>
            <a:off x="2529699" y="2931319"/>
            <a:ext cx="7550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latin typeface="Lucida Fax" panose="02060602050505020204" pitchFamily="18" charset="0"/>
              </a:rPr>
              <a:t>Presentation Material</a:t>
            </a:r>
            <a:endParaRPr lang="en-US" sz="3600" b="1" dirty="0">
              <a:solidFill>
                <a:srgbClr val="262626"/>
              </a:solidFill>
              <a:latin typeface="Lucida Fax" panose="02060602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A3797-6330-4230-8092-6A77ED11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9DC159-24A7-4752-8361-727F291D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83" y="3650260"/>
            <a:ext cx="9376453" cy="2736782"/>
          </a:xfrm>
          <a:prstGeom prst="rect">
            <a:avLst/>
          </a:prstGeom>
        </p:spPr>
      </p:pic>
      <p:pic>
        <p:nvPicPr>
          <p:cNvPr id="7" name="Picture 6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7E3B35F3-DFD0-4E70-B97B-2512B0510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549990"/>
            <a:ext cx="8748731" cy="2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2C60F3-09D8-4540-B936-7834CEB1F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70" y="317984"/>
            <a:ext cx="7838017" cy="407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65958-6776-4F89-AAFB-65A5C8B8D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0" y="4397204"/>
            <a:ext cx="190500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2E04C-4147-4D00-9920-5D3F0E1D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7185" y="4406729"/>
            <a:ext cx="18859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2C99BF-ACF6-450B-AD57-65B1BCE7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82" y="520953"/>
            <a:ext cx="7469717" cy="37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9712F-3D3A-4081-A60D-9925E0E95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683" y="4545634"/>
            <a:ext cx="17145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2CB61-A799-4D04-A088-5B9910E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270" y="4545634"/>
            <a:ext cx="1733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ACE82-F7CA-4423-A272-C1ADBE9B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67090"/>
            <a:ext cx="2464858" cy="31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80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F1576-3388-435B-B0C9-6F19D750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25" y="1662948"/>
            <a:ext cx="8431742" cy="458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A7705-F924-440D-92FB-47D492472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45" y="264240"/>
            <a:ext cx="7868001" cy="103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B10CF-30BA-4F3B-A489-38E059000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925" y="5071004"/>
            <a:ext cx="26193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4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8EB30B-651F-4F5F-83A2-3B3240DE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086" y="4289300"/>
            <a:ext cx="4034769" cy="1716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8E109-E29B-4695-935B-70804B5E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2376136"/>
            <a:ext cx="2515658" cy="178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D0C9B-CE0E-4734-A588-CB633F457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84" y="75028"/>
            <a:ext cx="3205732" cy="636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27003-83C3-46AE-9F5E-CEFFA8774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984" y="783037"/>
            <a:ext cx="6091767" cy="5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1F261-1F09-426E-9751-0D3EEBF4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14" y="1948858"/>
            <a:ext cx="9844207" cy="210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A1A516-A15C-4F7E-97EE-FBDBA7D38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90" y="0"/>
            <a:ext cx="7398457" cy="1811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7E710-3C29-4279-A02C-3DD83F93A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699" y="4233673"/>
            <a:ext cx="7999435" cy="17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2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C71E6-6D1A-48D1-A541-AC09253FE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83" y="1524000"/>
            <a:ext cx="9021702" cy="34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0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519BEBE-7341-43F4-8166-AD35333C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19" y="1659467"/>
            <a:ext cx="8787279" cy="31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2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A5586F-71A5-44AD-9F9B-882E6560A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3" y="1608666"/>
            <a:ext cx="9159583" cy="33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07F11-A211-4575-8DFB-FDA450299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1" y="177801"/>
            <a:ext cx="7573745" cy="5545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8B8F8-75DE-430D-9209-38C780B6F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2" y="5909033"/>
            <a:ext cx="4524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1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79480E-C30F-440C-AAEF-1E1DBABA8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85" y="2240418"/>
            <a:ext cx="9724759" cy="23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3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EEFD38F-FB3C-40E2-B1AB-D8E12D03F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6" y="2475962"/>
            <a:ext cx="9139018" cy="19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25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0B826B-5255-4B36-AAF0-1D330B1AF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66" y="1146639"/>
            <a:ext cx="8353040" cy="45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picture containing display&#10;&#10;Description automatically generated">
            <a:extLst>
              <a:ext uri="{FF2B5EF4-FFF2-40B4-BE49-F238E27FC236}">
                <a16:creationId xmlns:a16="http://schemas.microsoft.com/office/drawing/2014/main" id="{B7C85BCA-53DC-40DB-B407-1693E402B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54" y="758751"/>
            <a:ext cx="7729877" cy="53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0D3ADAC3-975D-4E31-9B22-9CBC7266E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3" y="2085506"/>
            <a:ext cx="8589553" cy="26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8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031AFCC0-A83A-4B94-9E14-EBAEEF003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13" y="1638050"/>
            <a:ext cx="692564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3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5942675-D19E-439F-8114-4F26EA3E3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95" y="270933"/>
            <a:ext cx="4649871" cy="4327227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06198D5-98F6-415C-8917-84E867728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92" y="4950033"/>
            <a:ext cx="1299783" cy="1299783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8B7EA2AF-71DC-4D6D-B929-A5B61A9E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94" y="4910929"/>
            <a:ext cx="1377989" cy="137798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B93B1BD-D1CC-4CC1-A0E7-0C7D76262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96" y="4893348"/>
            <a:ext cx="1032577" cy="13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90D72-7295-4FFF-B540-DB2B2681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2" y="2670704"/>
            <a:ext cx="39052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0A6E808-35BE-4F51-8784-AD18C7A6E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42" y="1303638"/>
            <a:ext cx="7126991" cy="3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3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479AEF-E1EA-41E0-9EBB-4EDB8EC7F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5" y="711359"/>
            <a:ext cx="2971800" cy="297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12D64-D371-424A-8B6C-32C0C1B2E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826" y="1906746"/>
            <a:ext cx="138112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39589-08A6-49A6-9D8C-0CF4D32F9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135" y="4318787"/>
            <a:ext cx="28670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D70052-7338-43FE-B1D1-91056F153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40" y="3547693"/>
            <a:ext cx="2158841" cy="215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EA825-F2DD-41DC-95F2-6380FEDB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4" y="927308"/>
            <a:ext cx="1942043" cy="275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7D0EE-31F2-45EA-90AE-CE231A47E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662" y="1967095"/>
            <a:ext cx="1590675" cy="676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6D2EC-3DA2-4027-8106-A04D5C71C3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442" y="4265163"/>
            <a:ext cx="30194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9C5F1F-4727-403B-9346-4309D15DE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29" y="1077585"/>
            <a:ext cx="3682972" cy="404608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CD9B29C-CCD3-41CB-85C5-3578F3E9B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13" y="3710134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6F19-3688-4FD9-90B1-6AF71AF4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270" y="6249816"/>
            <a:ext cx="4077730" cy="60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800" b="1" dirty="0">
              <a:latin typeface="Lucida Fax" panose="02060602050505020204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262626"/>
                </a:solidFill>
                <a:latin typeface="Lucida Fax" panose="02060602050505020204" pitchFamily="18" charset="0"/>
              </a:rPr>
              <a:t>Big Data Health CSE-6250-O01 - Team 11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6ACE1F6-E9A8-44F3-8A3E-1CC3DDCB0936}"/>
              </a:ext>
            </a:extLst>
          </p:cNvPr>
          <p:cNvSpPr/>
          <p:nvPr/>
        </p:nvSpPr>
        <p:spPr>
          <a:xfrm rot="5400000">
            <a:off x="-1960608" y="1960607"/>
            <a:ext cx="6005387" cy="2084173"/>
          </a:xfrm>
          <a:prstGeom prst="rtTriangle">
            <a:avLst/>
          </a:prstGeom>
          <a:solidFill>
            <a:srgbClr val="EEB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79066-9553-4389-A993-F1410DA7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" y="0"/>
            <a:ext cx="1303638" cy="1303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182E7D-7FB8-454F-BA35-22F99AF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73" y="686078"/>
            <a:ext cx="9032375" cy="3745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E0478-AA48-4C51-ADAE-B1B0537D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173" y="4569027"/>
            <a:ext cx="5856417" cy="10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1094</Words>
  <Application>Microsoft Office PowerPoint</Application>
  <PresentationFormat>Widescreen</PresentationFormat>
  <Paragraphs>195</Paragraphs>
  <Slides>47</Slides>
  <Notes>44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Lucida Fax</vt:lpstr>
      <vt:lpstr>YouTube Noto</vt:lpstr>
      <vt:lpstr>Office Theme</vt:lpstr>
      <vt:lpstr> OMSCS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Kapp, Dylan T</dc:creator>
  <cp:lastModifiedBy>Kapp, Dylan T</cp:lastModifiedBy>
  <cp:revision>17</cp:revision>
  <dcterms:created xsi:type="dcterms:W3CDTF">2019-04-24T02:34:11Z</dcterms:created>
  <dcterms:modified xsi:type="dcterms:W3CDTF">2019-04-28T05:16:57Z</dcterms:modified>
</cp:coreProperties>
</file>