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19"/>
  </p:handoutMasterIdLst>
  <p:sldIdLst>
    <p:sldId id="25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90" r:id="rId14"/>
    <p:sldId id="291" r:id="rId15"/>
    <p:sldId id="292" r:id="rId16"/>
    <p:sldId id="288" r:id="rId17"/>
    <p:sldId id="293" r:id="rId18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6FF"/>
    <a:srgbClr val="450252"/>
    <a:srgbClr val="2C016B"/>
    <a:srgbClr val="3B0290"/>
    <a:srgbClr val="924900"/>
    <a:srgbClr val="499101"/>
    <a:srgbClr val="42A200"/>
    <a:srgbClr val="00A442"/>
    <a:srgbClr val="00607E"/>
    <a:srgbClr val="005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960" y="-112"/>
      </p:cViewPr>
      <p:guideLst>
        <p:guide orient="horz" pos="827"/>
        <p:guide orient="horz" pos="3796"/>
        <p:guide pos="30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A84AC-6B60-4A73-9367-F753674B111A}" type="datetimeFigureOut">
              <a:rPr lang="ko-KR" altLang="en-US" smtClean="0"/>
              <a:t>8/27/14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85D0C-534B-4FFA-8356-414B4AF2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208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25122" y="149272"/>
            <a:ext cx="5700600" cy="553998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None/>
              <a:defRPr sz="3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5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931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25122" y="149272"/>
            <a:ext cx="5700600" cy="553998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None/>
              <a:defRPr sz="3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5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1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8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5758" y="260648"/>
            <a:ext cx="6221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366FF"/>
                </a:solidFill>
              </a:rPr>
              <a:t>SW</a:t>
            </a:r>
            <a:r>
              <a:rPr lang="ko-KR" altLang="en-US" sz="3600" b="1" dirty="0" smtClean="0">
                <a:solidFill>
                  <a:srgbClr val="3366FF"/>
                </a:solidFill>
              </a:rPr>
              <a:t> </a:t>
            </a:r>
            <a:r>
              <a:rPr lang="en-US" altLang="ko-KR" sz="3600" b="1" dirty="0" smtClean="0"/>
              <a:t>Maestro </a:t>
            </a:r>
            <a:r>
              <a:rPr lang="en-US" altLang="ko-KR" sz="3200" b="1" dirty="0" smtClean="0"/>
              <a:t>5</a:t>
            </a:r>
            <a:r>
              <a:rPr lang="ko-KR" altLang="en-US" sz="3200" b="1" dirty="0" smtClean="0"/>
              <a:t>기</a:t>
            </a:r>
            <a:r>
              <a:rPr lang="en-US" altLang="ko-KR" sz="3200" b="1" dirty="0" smtClean="0"/>
              <a:t>,</a:t>
            </a:r>
            <a:r>
              <a:rPr lang="ko-KR" altLang="en-US" sz="3600" dirty="0" smtClean="0"/>
              <a:t> </a:t>
            </a:r>
            <a:r>
              <a:rPr lang="ko-KR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1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-1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차 결과보고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2748" y="4266304"/>
            <a:ext cx="3404788" cy="2011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멘토</a:t>
            </a:r>
            <a:r>
              <a:rPr lang="en-US" altLang="ko-KR" sz="2000" b="1" dirty="0" smtClean="0"/>
              <a:t>:</a:t>
            </a:r>
            <a:r>
              <a:rPr lang="ko-KR" altLang="en-US" sz="2000" dirty="0" smtClean="0"/>
              <a:t> 남상협</a:t>
            </a:r>
            <a:r>
              <a:rPr lang="ko-KR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버즈니</a:t>
            </a:r>
            <a:r>
              <a:rPr lang="ko-KR" altLang="en-US" dirty="0" smtClean="0"/>
              <a:t> 대표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b="1" dirty="0" smtClean="0"/>
              <a:t>멘티</a:t>
            </a:r>
            <a:r>
              <a:rPr lang="en-US" altLang="ko-KR" sz="2000" b="1" dirty="0" smtClean="0"/>
              <a:t>:</a:t>
            </a:r>
            <a:r>
              <a:rPr lang="ko-KR" altLang="en-US" sz="2000" dirty="0" smtClean="0"/>
              <a:t> 김진현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dirty="0" smtClean="0"/>
              <a:t>서울대학교</a:t>
            </a:r>
            <a:endParaRPr lang="en-US" altLang="ko-KR" dirty="0" smtClean="0"/>
          </a:p>
          <a:p>
            <a:r>
              <a:rPr lang="ko-KR" altLang="ko-KR" dirty="0"/>
              <a:t> </a:t>
            </a:r>
            <a:r>
              <a:rPr lang="ko-KR" altLang="en-US" dirty="0" smtClean="0"/>
              <a:t>        </a:t>
            </a:r>
            <a:r>
              <a:rPr lang="ko-KR" altLang="en-US" sz="2000" dirty="0" smtClean="0"/>
              <a:t>안재현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dirty="0" smtClean="0"/>
              <a:t>서강대학교</a:t>
            </a:r>
            <a:endParaRPr lang="en-US" altLang="ko-KR" dirty="0" smtClean="0"/>
          </a:p>
          <a:p>
            <a:r>
              <a:rPr lang="ko-KR" altLang="ko-KR" sz="2000" dirty="0"/>
              <a:t> </a:t>
            </a:r>
            <a:r>
              <a:rPr lang="ko-KR" altLang="en-US" sz="2000" dirty="0" smtClean="0"/>
              <a:t>       김부성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dirty="0" smtClean="0"/>
              <a:t>성균관대학교</a:t>
            </a:r>
            <a:endParaRPr lang="en-US" altLang="ko-KR" dirty="0" smtClean="0"/>
          </a:p>
          <a:p>
            <a:r>
              <a:rPr lang="ko-KR" altLang="ko-KR" sz="2000" dirty="0"/>
              <a:t> </a:t>
            </a:r>
            <a:r>
              <a:rPr lang="ko-KR" altLang="en-US" sz="2000" dirty="0" smtClean="0"/>
              <a:t>       백대현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dirty="0" smtClean="0"/>
              <a:t>고려대학교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15584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5122" y="149272"/>
            <a:ext cx="1943538" cy="553998"/>
          </a:xfrm>
        </p:spPr>
        <p:txBody>
          <a:bodyPr/>
          <a:lstStyle/>
          <a:p>
            <a:r>
              <a:rPr lang="ko-KR" altLang="ko-KR" dirty="0" smtClean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추진일</a:t>
            </a:r>
            <a:r>
              <a:rPr lang="ko-KR" altLang="en-US" dirty="0" smtClean="0"/>
              <a:t>정</a:t>
            </a:r>
            <a:endParaRPr lang="ko-KR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32520" y="1700808"/>
            <a:ext cx="8712968" cy="3384376"/>
            <a:chOff x="920552" y="2420888"/>
            <a:chExt cx="8064896" cy="7517828"/>
          </a:xfrm>
        </p:grpSpPr>
        <p:sp>
          <p:nvSpPr>
            <p:cNvPr id="28" name="Rounded Rectangle 27"/>
            <p:cNvSpPr/>
            <p:nvPr/>
          </p:nvSpPr>
          <p:spPr>
            <a:xfrm>
              <a:off x="920552" y="2564904"/>
              <a:ext cx="8064896" cy="737381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" name="그룹 75"/>
            <p:cNvGrpSpPr/>
            <p:nvPr/>
          </p:nvGrpSpPr>
          <p:grpSpPr>
            <a:xfrm>
              <a:off x="920552" y="2420888"/>
              <a:ext cx="933128" cy="777686"/>
              <a:chOff x="353197" y="983511"/>
              <a:chExt cx="1866256" cy="777686"/>
            </a:xfrm>
          </p:grpSpPr>
          <p:sp>
            <p:nvSpPr>
              <p:cNvPr id="32" name="모서리가 둥근 직사각형 61"/>
              <p:cNvSpPr/>
              <p:nvPr/>
            </p:nvSpPr>
            <p:spPr bwMode="auto">
              <a:xfrm>
                <a:off x="353197" y="983511"/>
                <a:ext cx="1866256" cy="77768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60"/>
              <p:cNvSpPr/>
              <p:nvPr/>
            </p:nvSpPr>
            <p:spPr>
              <a:xfrm>
                <a:off x="737157" y="985300"/>
                <a:ext cx="1081135" cy="753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 smtClean="0"/>
                  <a:t>구</a:t>
                </a:r>
                <a:r>
                  <a:rPr lang="ko-KR" altLang="en-US" b="1" dirty="0" smtClean="0"/>
                  <a:t>성</a:t>
                </a:r>
                <a:endParaRPr lang="ko-KR" altLang="en-US" b="1" dirty="0"/>
              </a:p>
            </p:txBody>
          </p:sp>
        </p:grpSp>
      </p:grpSp>
      <p:pic>
        <p:nvPicPr>
          <p:cNvPr id="3" name="Picture 2" descr="일정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204864"/>
            <a:ext cx="5926876" cy="1872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44688" y="4149080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데이터마이닝을 이용한 사전학습 및 프로젝트 기획 </a:t>
            </a:r>
            <a:r>
              <a:rPr lang="en-US" altLang="ko-KR" dirty="0" smtClean="0"/>
              <a:t>(3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 마이닝 기법 기본이론 및 학습 </a:t>
            </a:r>
            <a:r>
              <a:rPr lang="en-US" altLang="ko-KR" dirty="0" smtClean="0"/>
              <a:t>(6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848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5122" y="149272"/>
            <a:ext cx="1610755" cy="553998"/>
          </a:xfrm>
        </p:spPr>
        <p:txBody>
          <a:bodyPr/>
          <a:lstStyle/>
          <a:p>
            <a:r>
              <a:rPr lang="ko-KR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</a:t>
            </a:r>
            <a:r>
              <a:rPr lang="ko-KR" altLang="en-US" dirty="0" smtClean="0"/>
              <a:t>물</a:t>
            </a:r>
            <a:endParaRPr lang="ko-KR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03200" y="1340768"/>
            <a:ext cx="8712968" cy="4680520"/>
            <a:chOff x="920552" y="2420888"/>
            <a:chExt cx="8064896" cy="9548262"/>
          </a:xfrm>
        </p:grpSpPr>
        <p:sp>
          <p:nvSpPr>
            <p:cNvPr id="28" name="Rounded Rectangle 27"/>
            <p:cNvSpPr/>
            <p:nvPr/>
          </p:nvSpPr>
          <p:spPr>
            <a:xfrm>
              <a:off x="920552" y="2564904"/>
              <a:ext cx="8064896" cy="94042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" name="그룹 75"/>
            <p:cNvGrpSpPr/>
            <p:nvPr/>
          </p:nvGrpSpPr>
          <p:grpSpPr>
            <a:xfrm>
              <a:off x="920552" y="2420888"/>
              <a:ext cx="1866257" cy="777686"/>
              <a:chOff x="353197" y="983511"/>
              <a:chExt cx="3732513" cy="777686"/>
            </a:xfrm>
          </p:grpSpPr>
          <p:sp>
            <p:nvSpPr>
              <p:cNvPr id="32" name="모서리가 둥근 직사각형 61"/>
              <p:cNvSpPr/>
              <p:nvPr/>
            </p:nvSpPr>
            <p:spPr bwMode="auto">
              <a:xfrm>
                <a:off x="353197" y="983511"/>
                <a:ext cx="3732513" cy="77768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60"/>
              <p:cNvSpPr/>
              <p:nvPr/>
            </p:nvSpPr>
            <p:spPr>
              <a:xfrm>
                <a:off x="737157" y="985300"/>
                <a:ext cx="3048043" cy="753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 smtClean="0"/>
                  <a:t>성별분류기 요약</a:t>
                </a:r>
                <a:endParaRPr lang="ko-KR" altLang="en-US" b="1" dirty="0"/>
              </a:p>
            </p:txBody>
          </p:sp>
        </p:grpSp>
      </p:grpSp>
      <p:pic>
        <p:nvPicPr>
          <p:cNvPr id="4" name="Picture 3" descr="스크린샷 2014-08-27 16.42.59.png"/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844824"/>
            <a:ext cx="5807018" cy="3744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3107883" y="2276872"/>
            <a:ext cx="6237605" cy="2599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/>
              <a:t>프로필이 존재하는 사용자들의 </a:t>
            </a:r>
            <a:r>
              <a:rPr lang="ko-KR" altLang="en-US" b="1" dirty="0">
                <a:solidFill>
                  <a:srgbClr val="FF0000"/>
                </a:solidFill>
              </a:rPr>
              <a:t>쿼리 수집</a:t>
            </a:r>
            <a:r>
              <a:rPr lang="en-US" altLang="ko-KR" b="1" dirty="0">
                <a:solidFill>
                  <a:srgbClr val="FF0000"/>
                </a:solidFill>
              </a:rPr>
              <a:t>(Data1)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ko-KR" dirty="0"/>
              <a:t>Data1</a:t>
            </a:r>
            <a:r>
              <a:rPr lang="ko-KR" altLang="en-US" dirty="0"/>
              <a:t>을 이용하여 사용자 성별 분류기 </a:t>
            </a:r>
            <a:r>
              <a:rPr lang="en-US" altLang="ko-KR" dirty="0">
                <a:solidFill>
                  <a:srgbClr val="FF0000"/>
                </a:solidFill>
              </a:rPr>
              <a:t>C1 </a:t>
            </a:r>
            <a:r>
              <a:rPr lang="ko-KR" altLang="en-US" dirty="0">
                <a:solidFill>
                  <a:srgbClr val="FF0000"/>
                </a:solidFill>
              </a:rPr>
              <a:t>작성 </a:t>
            </a:r>
            <a:r>
              <a:rPr lang="ko-KR" altLang="en-US" dirty="0"/>
              <a:t>및 성능평가</a:t>
            </a:r>
            <a:endParaRPr lang="en-US" altLang="ko-KR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ko-KR" dirty="0"/>
              <a:t>C1</a:t>
            </a:r>
            <a:r>
              <a:rPr lang="ko-KR" altLang="en-US" dirty="0"/>
              <a:t>의 성능을 증진시키기 위해 </a:t>
            </a:r>
            <a:r>
              <a:rPr lang="en-US" altLang="ko-KR" dirty="0" err="1">
                <a:solidFill>
                  <a:srgbClr val="FF0000"/>
                </a:solidFill>
              </a:rPr>
              <a:t>Bootstraping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수행</a:t>
            </a:r>
            <a:endParaRPr lang="en-US" altLang="ko-KR" dirty="0">
              <a:solidFill>
                <a:srgbClr val="FF0000"/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/>
              <a:t>성별 정보가 없는 사용자들의 쿼리 수집</a:t>
            </a:r>
            <a:r>
              <a:rPr lang="en-US" altLang="ko-KR" dirty="0"/>
              <a:t>(Data2)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ko-KR" dirty="0"/>
              <a:t>C1</a:t>
            </a:r>
            <a:r>
              <a:rPr lang="ko-KR" altLang="en-US" dirty="0"/>
              <a:t>을 이용하여 </a:t>
            </a:r>
            <a:r>
              <a:rPr lang="en-US" altLang="ko-KR" dirty="0"/>
              <a:t>Data2 </a:t>
            </a:r>
            <a:r>
              <a:rPr lang="ko-KR" altLang="en-US" dirty="0"/>
              <a:t>중 남녀 각각에 가까운 상위 </a:t>
            </a:r>
            <a:r>
              <a:rPr lang="en-US" altLang="ko-KR" dirty="0"/>
              <a:t>20%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사용자들을 </a:t>
            </a:r>
            <a:r>
              <a:rPr lang="en-US" altLang="ko-KR" dirty="0"/>
              <a:t>Data1</a:t>
            </a:r>
            <a:r>
              <a:rPr lang="ko-KR" altLang="en-US" dirty="0"/>
              <a:t>에 추가</a:t>
            </a:r>
            <a:r>
              <a:rPr lang="en-US" altLang="ko-KR" dirty="0"/>
              <a:t>(Data3)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ko-KR" dirty="0"/>
              <a:t>Data3</a:t>
            </a:r>
            <a:r>
              <a:rPr lang="ko-KR" altLang="en-US" dirty="0"/>
              <a:t>를 이용하여 강화된 분류기 </a:t>
            </a:r>
            <a:r>
              <a:rPr lang="en-US" altLang="ko-KR" dirty="0">
                <a:solidFill>
                  <a:srgbClr val="FF0000"/>
                </a:solidFill>
              </a:rPr>
              <a:t>C2</a:t>
            </a:r>
            <a:r>
              <a:rPr lang="ko-KR" altLang="en-US" dirty="0">
                <a:solidFill>
                  <a:srgbClr val="FF0000"/>
                </a:solidFill>
              </a:rPr>
              <a:t>를 작성 및 </a:t>
            </a:r>
            <a:r>
              <a:rPr lang="ko-KR" altLang="en-US" dirty="0" smtClean="0">
                <a:solidFill>
                  <a:srgbClr val="FF0000"/>
                </a:solidFill>
              </a:rPr>
              <a:t>성능평가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5" name="Picture 24" descr="스크린샷 2014-08-27 16.42.59.pn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09"/>
          <a:stretch/>
        </p:blipFill>
        <p:spPr>
          <a:xfrm>
            <a:off x="776536" y="1844824"/>
            <a:ext cx="2798482" cy="3744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323560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5122" y="149272"/>
            <a:ext cx="1610755" cy="553998"/>
          </a:xfrm>
        </p:spPr>
        <p:txBody>
          <a:bodyPr/>
          <a:lstStyle/>
          <a:p>
            <a:r>
              <a:rPr lang="ko-KR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</a:t>
            </a:r>
            <a:r>
              <a:rPr lang="ko-KR" altLang="en-US" dirty="0" smtClean="0"/>
              <a:t>물</a:t>
            </a:r>
            <a:endParaRPr lang="ko-KR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04528" y="1340768"/>
            <a:ext cx="5328592" cy="5040560"/>
            <a:chOff x="920552" y="2420888"/>
            <a:chExt cx="4932250" cy="10282743"/>
          </a:xfrm>
        </p:grpSpPr>
        <p:sp>
          <p:nvSpPr>
            <p:cNvPr id="28" name="Rounded Rectangle 27"/>
            <p:cNvSpPr/>
            <p:nvPr/>
          </p:nvSpPr>
          <p:spPr>
            <a:xfrm>
              <a:off x="920552" y="2564904"/>
              <a:ext cx="4932250" cy="101387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" name="그룹 75"/>
            <p:cNvGrpSpPr/>
            <p:nvPr/>
          </p:nvGrpSpPr>
          <p:grpSpPr>
            <a:xfrm>
              <a:off x="920552" y="2420888"/>
              <a:ext cx="1333040" cy="777686"/>
              <a:chOff x="353197" y="983511"/>
              <a:chExt cx="2666080" cy="777686"/>
            </a:xfrm>
          </p:grpSpPr>
          <p:sp>
            <p:nvSpPr>
              <p:cNvPr id="32" name="모서리가 둥근 직사각형 61"/>
              <p:cNvSpPr/>
              <p:nvPr/>
            </p:nvSpPr>
            <p:spPr bwMode="auto">
              <a:xfrm>
                <a:off x="353197" y="983511"/>
                <a:ext cx="2666080" cy="77768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60"/>
              <p:cNvSpPr/>
              <p:nvPr/>
            </p:nvSpPr>
            <p:spPr>
              <a:xfrm>
                <a:off x="737157" y="985300"/>
                <a:ext cx="1939132" cy="753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 smtClean="0"/>
                  <a:t>쿼리 수집</a:t>
                </a:r>
                <a:endParaRPr lang="ko-KR" altLang="en-US" b="1" dirty="0"/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34" y="1869356"/>
            <a:ext cx="4599046" cy="41206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08640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5122" y="149272"/>
            <a:ext cx="1610755" cy="553998"/>
          </a:xfrm>
        </p:spPr>
        <p:txBody>
          <a:bodyPr/>
          <a:lstStyle/>
          <a:p>
            <a:r>
              <a:rPr lang="ko-KR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</a:t>
            </a:r>
            <a:r>
              <a:rPr lang="ko-KR" altLang="en-US" dirty="0" smtClean="0"/>
              <a:t>물</a:t>
            </a:r>
            <a:endParaRPr lang="ko-KR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04528" y="1340768"/>
            <a:ext cx="8064896" cy="3384376"/>
            <a:chOff x="920552" y="2420888"/>
            <a:chExt cx="7465027" cy="6904128"/>
          </a:xfrm>
        </p:grpSpPr>
        <p:sp>
          <p:nvSpPr>
            <p:cNvPr id="28" name="Rounded Rectangle 27"/>
            <p:cNvSpPr/>
            <p:nvPr/>
          </p:nvSpPr>
          <p:spPr>
            <a:xfrm>
              <a:off x="920552" y="2564904"/>
              <a:ext cx="7465027" cy="676011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" name="그룹 75"/>
            <p:cNvGrpSpPr/>
            <p:nvPr/>
          </p:nvGrpSpPr>
          <p:grpSpPr>
            <a:xfrm>
              <a:off x="920552" y="2420888"/>
              <a:ext cx="1532997" cy="777686"/>
              <a:chOff x="353197" y="983511"/>
              <a:chExt cx="3065994" cy="777686"/>
            </a:xfrm>
          </p:grpSpPr>
          <p:sp>
            <p:nvSpPr>
              <p:cNvPr id="32" name="모서리가 둥근 직사각형 61"/>
              <p:cNvSpPr/>
              <p:nvPr/>
            </p:nvSpPr>
            <p:spPr bwMode="auto">
              <a:xfrm>
                <a:off x="353197" y="983511"/>
                <a:ext cx="3065994" cy="77768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60"/>
              <p:cNvSpPr/>
              <p:nvPr/>
            </p:nvSpPr>
            <p:spPr>
              <a:xfrm>
                <a:off x="737157" y="985300"/>
                <a:ext cx="2308770" cy="753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 smtClean="0"/>
                  <a:t>정확도 측</a:t>
                </a:r>
                <a:r>
                  <a:rPr lang="ko-KR" altLang="en-US" b="1" dirty="0" smtClean="0"/>
                  <a:t>정</a:t>
                </a:r>
                <a:endParaRPr lang="ko-KR" altLang="en-US" b="1" dirty="0"/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988840"/>
            <a:ext cx="7620000" cy="1790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079280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704528" y="1340768"/>
            <a:ext cx="8064896" cy="4680520"/>
            <a:chOff x="920552" y="2420888"/>
            <a:chExt cx="7465027" cy="9548262"/>
          </a:xfrm>
        </p:grpSpPr>
        <p:sp>
          <p:nvSpPr>
            <p:cNvPr id="28" name="Rounded Rectangle 27"/>
            <p:cNvSpPr/>
            <p:nvPr/>
          </p:nvSpPr>
          <p:spPr>
            <a:xfrm>
              <a:off x="920552" y="2564904"/>
              <a:ext cx="7465027" cy="94042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" name="그룹 75"/>
            <p:cNvGrpSpPr/>
            <p:nvPr/>
          </p:nvGrpSpPr>
          <p:grpSpPr>
            <a:xfrm>
              <a:off x="920552" y="2420888"/>
              <a:ext cx="1532997" cy="777686"/>
              <a:chOff x="353197" y="983511"/>
              <a:chExt cx="3065994" cy="777686"/>
            </a:xfrm>
          </p:grpSpPr>
          <p:sp>
            <p:nvSpPr>
              <p:cNvPr id="32" name="모서리가 둥근 직사각형 61"/>
              <p:cNvSpPr/>
              <p:nvPr/>
            </p:nvSpPr>
            <p:spPr bwMode="auto">
              <a:xfrm>
                <a:off x="353197" y="983511"/>
                <a:ext cx="3065994" cy="77768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60"/>
              <p:cNvSpPr/>
              <p:nvPr/>
            </p:nvSpPr>
            <p:spPr>
              <a:xfrm>
                <a:off x="737157" y="985300"/>
                <a:ext cx="1939133" cy="753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 smtClean="0"/>
                  <a:t>성능 개</a:t>
                </a:r>
                <a:r>
                  <a:rPr lang="ko-KR" altLang="en-US" b="1" dirty="0" smtClean="0"/>
                  <a:t>선</a:t>
                </a:r>
                <a:endParaRPr lang="ko-KR" altLang="en-US" b="1" dirty="0"/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6" y="1844824"/>
            <a:ext cx="5553040" cy="1872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6" y="3068959"/>
            <a:ext cx="5554217" cy="1872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5122" y="149272"/>
            <a:ext cx="1610755" cy="553998"/>
          </a:xfrm>
        </p:spPr>
        <p:txBody>
          <a:bodyPr/>
          <a:lstStyle/>
          <a:p>
            <a:r>
              <a:rPr lang="ko-KR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</a:t>
            </a:r>
            <a:r>
              <a:rPr lang="ko-KR" altLang="en-US" dirty="0" smtClean="0"/>
              <a:t>물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87"/>
          <a:stretch/>
        </p:blipFill>
        <p:spPr>
          <a:xfrm>
            <a:off x="848544" y="1844825"/>
            <a:ext cx="2843862" cy="1872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98"/>
          <a:stretch/>
        </p:blipFill>
        <p:spPr>
          <a:xfrm>
            <a:off x="848545" y="3068960"/>
            <a:ext cx="2843862" cy="1872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3728864" y="3068960"/>
            <a:ext cx="50405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C1</a:t>
            </a:r>
            <a:r>
              <a:rPr lang="ko-KR" altLang="en-US" dirty="0"/>
              <a:t>의 성능을 증진시키기 위해 </a:t>
            </a:r>
            <a:r>
              <a:rPr lang="en-US" altLang="ko-KR" b="1" dirty="0" err="1">
                <a:solidFill>
                  <a:srgbClr val="FF0000"/>
                </a:solidFill>
              </a:rPr>
              <a:t>Bootstraping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성별 정보가 없는 사용자들의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쿼리 </a:t>
            </a:r>
            <a:r>
              <a:rPr lang="ko-KR" altLang="en-US" dirty="0"/>
              <a:t>수집</a:t>
            </a:r>
            <a:r>
              <a:rPr lang="en-US" altLang="ko-KR" dirty="0"/>
              <a:t>(Data2)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C1</a:t>
            </a:r>
            <a:r>
              <a:rPr lang="ko-KR" altLang="en-US" dirty="0"/>
              <a:t>을 이용하여 </a:t>
            </a:r>
            <a:r>
              <a:rPr lang="en-US" altLang="ko-KR" dirty="0"/>
              <a:t>Data2 </a:t>
            </a:r>
            <a:r>
              <a:rPr lang="ko-KR" altLang="en-US" dirty="0"/>
              <a:t>중 남녀 각각에 가까운 상위 </a:t>
            </a:r>
            <a:r>
              <a:rPr lang="en-US" altLang="ko-KR" dirty="0"/>
              <a:t>20% </a:t>
            </a:r>
            <a:r>
              <a:rPr lang="ko-KR" altLang="en-US" dirty="0"/>
              <a:t>사용자들을 </a:t>
            </a:r>
            <a:r>
              <a:rPr lang="en-US" altLang="ko-KR" dirty="0"/>
              <a:t>Data1</a:t>
            </a:r>
            <a:r>
              <a:rPr lang="ko-KR" altLang="en-US" dirty="0"/>
              <a:t>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추가</a:t>
            </a:r>
            <a:r>
              <a:rPr lang="en-US" altLang="ko-KR" dirty="0"/>
              <a:t>(Data3)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384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5122" y="149272"/>
            <a:ext cx="1610755" cy="553998"/>
          </a:xfrm>
        </p:spPr>
        <p:txBody>
          <a:bodyPr/>
          <a:lstStyle/>
          <a:p>
            <a:r>
              <a:rPr lang="ko-KR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</a:t>
            </a:r>
            <a:r>
              <a:rPr lang="ko-KR" altLang="en-US" dirty="0" smtClean="0"/>
              <a:t>물</a:t>
            </a:r>
            <a:endParaRPr lang="ko-KR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04528" y="1340768"/>
            <a:ext cx="8424936" cy="3384376"/>
            <a:chOff x="920552" y="2420888"/>
            <a:chExt cx="7798287" cy="6904128"/>
          </a:xfrm>
        </p:grpSpPr>
        <p:sp>
          <p:nvSpPr>
            <p:cNvPr id="28" name="Rounded Rectangle 27"/>
            <p:cNvSpPr/>
            <p:nvPr/>
          </p:nvSpPr>
          <p:spPr>
            <a:xfrm>
              <a:off x="920552" y="2564904"/>
              <a:ext cx="7798287" cy="676011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" name="그룹 75"/>
            <p:cNvGrpSpPr/>
            <p:nvPr/>
          </p:nvGrpSpPr>
          <p:grpSpPr>
            <a:xfrm>
              <a:off x="920552" y="2420888"/>
              <a:ext cx="1532997" cy="777686"/>
              <a:chOff x="353197" y="983511"/>
              <a:chExt cx="3065994" cy="777686"/>
            </a:xfrm>
          </p:grpSpPr>
          <p:sp>
            <p:nvSpPr>
              <p:cNvPr id="32" name="모서리가 둥근 직사각형 61"/>
              <p:cNvSpPr/>
              <p:nvPr/>
            </p:nvSpPr>
            <p:spPr bwMode="auto">
              <a:xfrm>
                <a:off x="353197" y="983511"/>
                <a:ext cx="3065994" cy="77768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60"/>
              <p:cNvSpPr/>
              <p:nvPr/>
            </p:nvSpPr>
            <p:spPr>
              <a:xfrm>
                <a:off x="737157" y="985300"/>
                <a:ext cx="1939133" cy="753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 smtClean="0"/>
                  <a:t>성능 평</a:t>
                </a:r>
                <a:r>
                  <a:rPr lang="ko-KR" altLang="en-US" b="1" dirty="0" smtClean="0"/>
                  <a:t>가</a:t>
                </a:r>
                <a:endParaRPr lang="ko-KR" altLang="en-US" b="1" dirty="0"/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16832"/>
            <a:ext cx="8136904" cy="17055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2144688" y="4077072"/>
            <a:ext cx="5428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Data3</a:t>
            </a:r>
            <a:r>
              <a:rPr lang="ko-KR" altLang="en-US" dirty="0"/>
              <a:t>를 이용하여 강화된 분류기 </a:t>
            </a:r>
            <a:r>
              <a:rPr lang="en-US" altLang="ko-KR" dirty="0"/>
              <a:t>C2</a:t>
            </a:r>
            <a:r>
              <a:rPr lang="ko-KR" altLang="en-US" dirty="0"/>
              <a:t>를 작성 및 </a:t>
            </a:r>
            <a:r>
              <a:rPr lang="ko-KR" altLang="en-US" b="1" dirty="0">
                <a:solidFill>
                  <a:srgbClr val="FF0000"/>
                </a:solidFill>
              </a:rPr>
              <a:t>성능평가</a:t>
            </a:r>
          </a:p>
        </p:txBody>
      </p:sp>
    </p:spTree>
    <p:extLst>
      <p:ext uri="{BB962C8B-B14F-4D97-AF65-F5344CB8AC3E}">
        <p14:creationId xmlns:p14="http://schemas.microsoft.com/office/powerpoint/2010/main" val="11982384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5122" y="149272"/>
            <a:ext cx="1277971" cy="553998"/>
          </a:xfrm>
        </p:spPr>
        <p:txBody>
          <a:bodyPr/>
          <a:lstStyle/>
          <a:p>
            <a:r>
              <a:rPr lang="ko-KR" altLang="ko-KR" dirty="0"/>
              <a:t>9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</a:t>
            </a:r>
            <a:r>
              <a:rPr lang="ko-KR" altLang="en-US" dirty="0" smtClean="0"/>
              <a:t>론</a:t>
            </a:r>
            <a:endParaRPr lang="ko-KR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32520" y="2996952"/>
            <a:ext cx="8712968" cy="2592288"/>
            <a:chOff x="920552" y="2420888"/>
            <a:chExt cx="8064896" cy="7051025"/>
          </a:xfrm>
        </p:grpSpPr>
        <p:sp>
          <p:nvSpPr>
            <p:cNvPr id="28" name="Rounded Rectangle 27"/>
            <p:cNvSpPr/>
            <p:nvPr/>
          </p:nvSpPr>
          <p:spPr>
            <a:xfrm>
              <a:off x="920552" y="2564904"/>
              <a:ext cx="8064896" cy="69070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실제 서비스 플랫폼으로 옮겨갈 수 있도록 </a:t>
              </a:r>
              <a:r>
                <a:rPr lang="ko-KR" altLang="en-US" b="1" dirty="0" smtClean="0">
                  <a:solidFill>
                    <a:srgbClr val="0000FF"/>
                  </a:solidFill>
                </a:rPr>
                <a:t>기술 접근성을 낮출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필요가 있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음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algn="ctr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실시간 분석을 위한 데이터의 빠른 처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와 분석결과 활용 기법을 익힐 필요가 있음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algn="ctr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불특정 다수의 분석도 중요하지만 </a:t>
              </a:r>
              <a:r>
                <a:rPr lang="ko-KR" altLang="en-US" b="1" dirty="0" smtClean="0">
                  <a:solidFill>
                    <a:srgbClr val="0000FF"/>
                  </a:solidFill>
                </a:rPr>
                <a:t>한 명의 사용자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분석하고 개인의 취향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구매주기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품목 등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확인할 수 있는 서비스가 필요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" name="그룹 75"/>
            <p:cNvGrpSpPr/>
            <p:nvPr/>
          </p:nvGrpSpPr>
          <p:grpSpPr>
            <a:xfrm>
              <a:off x="920552" y="2420888"/>
              <a:ext cx="1133084" cy="1006373"/>
              <a:chOff x="353197" y="983511"/>
              <a:chExt cx="2266168" cy="1006373"/>
            </a:xfrm>
          </p:grpSpPr>
          <p:sp>
            <p:nvSpPr>
              <p:cNvPr id="32" name="모서리가 둥근 직사각형 61"/>
              <p:cNvSpPr/>
              <p:nvPr/>
            </p:nvSpPr>
            <p:spPr bwMode="auto">
              <a:xfrm>
                <a:off x="353197" y="983511"/>
                <a:ext cx="2266168" cy="9793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60"/>
              <p:cNvSpPr/>
              <p:nvPr/>
            </p:nvSpPr>
            <p:spPr>
              <a:xfrm>
                <a:off x="737157" y="985301"/>
                <a:ext cx="1450772" cy="1004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 smtClean="0"/>
                  <a:t>개선</a:t>
                </a:r>
                <a:r>
                  <a:rPr lang="ko-KR" altLang="en-US" b="1" dirty="0" smtClean="0"/>
                  <a:t>점</a:t>
                </a:r>
                <a:endParaRPr lang="ko-KR" altLang="en-US" b="1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632520" y="1556792"/>
            <a:ext cx="8712968" cy="1080120"/>
            <a:chOff x="920552" y="2420888"/>
            <a:chExt cx="8064896" cy="2937927"/>
          </a:xfrm>
        </p:grpSpPr>
        <p:sp>
          <p:nvSpPr>
            <p:cNvPr id="25" name="Rounded Rectangle 24"/>
            <p:cNvSpPr/>
            <p:nvPr/>
          </p:nvSpPr>
          <p:spPr>
            <a:xfrm>
              <a:off x="920552" y="2564904"/>
              <a:ext cx="8064896" cy="279391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0000"/>
                  </a:solidFill>
                </a:rPr>
                <a:t>준전문가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수준의 사용자가 기존의 데이터를 분석하고 확인할 수 있는 분류기 완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성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7" name="그룹 75"/>
            <p:cNvGrpSpPr/>
            <p:nvPr/>
          </p:nvGrpSpPr>
          <p:grpSpPr>
            <a:xfrm>
              <a:off x="920552" y="2420888"/>
              <a:ext cx="933128" cy="979309"/>
              <a:chOff x="353197" y="983511"/>
              <a:chExt cx="1866256" cy="979309"/>
            </a:xfrm>
          </p:grpSpPr>
          <p:sp>
            <p:nvSpPr>
              <p:cNvPr id="30" name="모서리가 둥근 직사각형 61"/>
              <p:cNvSpPr/>
              <p:nvPr/>
            </p:nvSpPr>
            <p:spPr bwMode="auto">
              <a:xfrm>
                <a:off x="353197" y="983511"/>
                <a:ext cx="1866256" cy="9793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60"/>
              <p:cNvSpPr/>
              <p:nvPr/>
            </p:nvSpPr>
            <p:spPr>
              <a:xfrm>
                <a:off x="737157" y="985300"/>
                <a:ext cx="1125292" cy="753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 smtClean="0"/>
                  <a:t>성과</a:t>
                </a:r>
                <a:endParaRPr lang="ko-KR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498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5122" y="149272"/>
            <a:ext cx="2157502" cy="553998"/>
          </a:xfrm>
        </p:spPr>
        <p:txBody>
          <a:bodyPr/>
          <a:lstStyle/>
          <a:p>
            <a:r>
              <a:rPr lang="ko-KR" altLang="ko-KR" dirty="0" smtClean="0"/>
              <a:t>1</a:t>
            </a:r>
            <a:r>
              <a:rPr lang="en-US" altLang="ko-KR" dirty="0" smtClean="0"/>
              <a:t>0</a:t>
            </a:r>
            <a:r>
              <a:rPr lang="en-US" altLang="ko-KR" dirty="0" smtClean="0"/>
              <a:t>. </a:t>
            </a:r>
            <a:r>
              <a:rPr lang="ko-KR" altLang="en-US" dirty="0" smtClean="0"/>
              <a:t>레퍼런</a:t>
            </a:r>
            <a:r>
              <a:rPr lang="ko-KR" altLang="en-US" dirty="0" smtClean="0"/>
              <a:t>스</a:t>
            </a:r>
            <a:endParaRPr lang="ko-KR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76536" y="1844824"/>
            <a:ext cx="8424936" cy="1656184"/>
            <a:chOff x="920552" y="2420888"/>
            <a:chExt cx="7798287" cy="3378616"/>
          </a:xfrm>
        </p:grpSpPr>
        <p:sp>
          <p:nvSpPr>
            <p:cNvPr id="28" name="Rounded Rectangle 27"/>
            <p:cNvSpPr/>
            <p:nvPr/>
          </p:nvSpPr>
          <p:spPr>
            <a:xfrm>
              <a:off x="920552" y="2564904"/>
              <a:ext cx="7798287" cy="3234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Github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</a:t>
              </a:r>
            </a:p>
            <a:p>
              <a:pPr algn="ctr"/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https://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github.com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JaehyunAhn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/5th-1st_maestro_log_mining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9" name="그룹 75"/>
            <p:cNvGrpSpPr/>
            <p:nvPr/>
          </p:nvGrpSpPr>
          <p:grpSpPr>
            <a:xfrm>
              <a:off x="920553" y="2420888"/>
              <a:ext cx="933128" cy="777686"/>
              <a:chOff x="353199" y="983511"/>
              <a:chExt cx="1866255" cy="777686"/>
            </a:xfrm>
          </p:grpSpPr>
          <p:sp>
            <p:nvSpPr>
              <p:cNvPr id="32" name="모서리가 둥근 직사각형 61"/>
              <p:cNvSpPr/>
              <p:nvPr/>
            </p:nvSpPr>
            <p:spPr bwMode="auto">
              <a:xfrm>
                <a:off x="353199" y="983511"/>
                <a:ext cx="1866255" cy="77768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60"/>
              <p:cNvSpPr/>
              <p:nvPr/>
            </p:nvSpPr>
            <p:spPr>
              <a:xfrm>
                <a:off x="737157" y="985300"/>
                <a:ext cx="1101553" cy="753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 smtClean="0"/>
                  <a:t>참</a:t>
                </a:r>
                <a:r>
                  <a:rPr lang="ko-KR" altLang="en-US" b="1" dirty="0" smtClean="0"/>
                  <a:t>조</a:t>
                </a:r>
                <a:endParaRPr lang="ko-KR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69644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5122" y="149272"/>
            <a:ext cx="1277971" cy="55399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목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3584848" y="1268760"/>
            <a:ext cx="2448272" cy="401900"/>
            <a:chOff x="353197" y="983511"/>
            <a:chExt cx="2448272" cy="401900"/>
          </a:xfrm>
        </p:grpSpPr>
        <p:grpSp>
          <p:nvGrpSpPr>
            <p:cNvPr id="60" name="그룹 59"/>
            <p:cNvGrpSpPr/>
            <p:nvPr/>
          </p:nvGrpSpPr>
          <p:grpSpPr>
            <a:xfrm>
              <a:off x="353197" y="983511"/>
              <a:ext cx="2448272" cy="380513"/>
              <a:chOff x="304800" y="972020"/>
              <a:chExt cx="2962409" cy="460421"/>
            </a:xfrm>
          </p:grpSpPr>
          <p:sp>
            <p:nvSpPr>
              <p:cNvPr id="62" name="모서리가 둥근 직사각형 61"/>
              <p:cNvSpPr/>
              <p:nvPr/>
            </p:nvSpPr>
            <p:spPr bwMode="auto">
              <a:xfrm>
                <a:off x="304800" y="972020"/>
                <a:ext cx="2962409" cy="46042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48343" y="1017900"/>
                <a:ext cx="383177" cy="3831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직사각형 60"/>
            <p:cNvSpPr/>
            <p:nvPr/>
          </p:nvSpPr>
          <p:spPr>
            <a:xfrm>
              <a:off x="737157" y="985301"/>
              <a:ext cx="15870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프로젝트 목</a:t>
              </a:r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표</a:t>
              </a:r>
              <a:endParaRPr lang="ko-KR" altLang="en-US" sz="20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endParaRPr>
            </a:p>
          </p:txBody>
        </p:sp>
      </p:grpSp>
      <p:grpSp>
        <p:nvGrpSpPr>
          <p:cNvPr id="98" name="그룹 75"/>
          <p:cNvGrpSpPr/>
          <p:nvPr/>
        </p:nvGrpSpPr>
        <p:grpSpPr>
          <a:xfrm>
            <a:off x="3584848" y="2275787"/>
            <a:ext cx="2448272" cy="401900"/>
            <a:chOff x="353197" y="983511"/>
            <a:chExt cx="2448272" cy="401900"/>
          </a:xfrm>
        </p:grpSpPr>
        <p:grpSp>
          <p:nvGrpSpPr>
            <p:cNvPr id="99" name="그룹 59"/>
            <p:cNvGrpSpPr/>
            <p:nvPr/>
          </p:nvGrpSpPr>
          <p:grpSpPr>
            <a:xfrm>
              <a:off x="353197" y="983511"/>
              <a:ext cx="2448272" cy="380513"/>
              <a:chOff x="304800" y="972020"/>
              <a:chExt cx="2962409" cy="460421"/>
            </a:xfrm>
          </p:grpSpPr>
          <p:sp>
            <p:nvSpPr>
              <p:cNvPr id="101" name="모서리가 둥근 직사각형 61"/>
              <p:cNvSpPr/>
              <p:nvPr/>
            </p:nvSpPr>
            <p:spPr bwMode="auto">
              <a:xfrm>
                <a:off x="304800" y="972020"/>
                <a:ext cx="2962409" cy="46042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62"/>
              <p:cNvSpPr/>
              <p:nvPr/>
            </p:nvSpPr>
            <p:spPr>
              <a:xfrm>
                <a:off x="348343" y="1017900"/>
                <a:ext cx="383177" cy="3831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60"/>
            <p:cNvSpPr/>
            <p:nvPr/>
          </p:nvSpPr>
          <p:spPr>
            <a:xfrm>
              <a:off x="737157" y="985301"/>
              <a:ext cx="10720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개발환</a:t>
              </a:r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경</a:t>
              </a:r>
              <a:endParaRPr lang="ko-KR" altLang="en-US" sz="20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endParaRPr>
            </a:p>
          </p:txBody>
        </p:sp>
      </p:grpSp>
      <p:grpSp>
        <p:nvGrpSpPr>
          <p:cNvPr id="108" name="그룹 75"/>
          <p:cNvGrpSpPr/>
          <p:nvPr/>
        </p:nvGrpSpPr>
        <p:grpSpPr>
          <a:xfrm>
            <a:off x="3584848" y="1771731"/>
            <a:ext cx="2448272" cy="401900"/>
            <a:chOff x="353197" y="983511"/>
            <a:chExt cx="2448272" cy="401900"/>
          </a:xfrm>
        </p:grpSpPr>
        <p:grpSp>
          <p:nvGrpSpPr>
            <p:cNvPr id="109" name="그룹 59"/>
            <p:cNvGrpSpPr/>
            <p:nvPr/>
          </p:nvGrpSpPr>
          <p:grpSpPr>
            <a:xfrm>
              <a:off x="353197" y="983511"/>
              <a:ext cx="2448272" cy="380513"/>
              <a:chOff x="304800" y="972020"/>
              <a:chExt cx="2962409" cy="460421"/>
            </a:xfrm>
          </p:grpSpPr>
          <p:sp>
            <p:nvSpPr>
              <p:cNvPr id="111" name="모서리가 둥근 직사각형 61"/>
              <p:cNvSpPr/>
              <p:nvPr/>
            </p:nvSpPr>
            <p:spPr bwMode="auto">
              <a:xfrm>
                <a:off x="304800" y="972020"/>
                <a:ext cx="2962409" cy="46042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62"/>
              <p:cNvSpPr/>
              <p:nvPr/>
            </p:nvSpPr>
            <p:spPr>
              <a:xfrm>
                <a:off x="348343" y="1017900"/>
                <a:ext cx="383177" cy="3831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0" name="직사각형 60"/>
            <p:cNvSpPr/>
            <p:nvPr/>
          </p:nvSpPr>
          <p:spPr>
            <a:xfrm>
              <a:off x="737157" y="985301"/>
              <a:ext cx="11433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시장 현</a:t>
              </a:r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황</a:t>
              </a:r>
              <a:endParaRPr lang="ko-KR" altLang="en-US" sz="20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endParaRPr>
            </a:p>
          </p:txBody>
        </p:sp>
      </p:grpSp>
      <p:grpSp>
        <p:nvGrpSpPr>
          <p:cNvPr id="113" name="그룹 75"/>
          <p:cNvGrpSpPr/>
          <p:nvPr/>
        </p:nvGrpSpPr>
        <p:grpSpPr>
          <a:xfrm>
            <a:off x="3584848" y="2779843"/>
            <a:ext cx="2448272" cy="401900"/>
            <a:chOff x="353197" y="983511"/>
            <a:chExt cx="2448272" cy="401900"/>
          </a:xfrm>
        </p:grpSpPr>
        <p:grpSp>
          <p:nvGrpSpPr>
            <p:cNvPr id="114" name="그룹 59"/>
            <p:cNvGrpSpPr/>
            <p:nvPr/>
          </p:nvGrpSpPr>
          <p:grpSpPr>
            <a:xfrm>
              <a:off x="353197" y="983511"/>
              <a:ext cx="2448272" cy="380513"/>
              <a:chOff x="304800" y="972020"/>
              <a:chExt cx="2962409" cy="460421"/>
            </a:xfrm>
          </p:grpSpPr>
          <p:sp>
            <p:nvSpPr>
              <p:cNvPr id="116" name="모서리가 둥근 직사각형 61"/>
              <p:cNvSpPr/>
              <p:nvPr/>
            </p:nvSpPr>
            <p:spPr bwMode="auto">
              <a:xfrm>
                <a:off x="304800" y="972020"/>
                <a:ext cx="2962409" cy="46042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62"/>
              <p:cNvSpPr/>
              <p:nvPr/>
            </p:nvSpPr>
            <p:spPr>
              <a:xfrm>
                <a:off x="348343" y="1017900"/>
                <a:ext cx="383177" cy="3831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직사각형 60"/>
            <p:cNvSpPr/>
            <p:nvPr/>
          </p:nvSpPr>
          <p:spPr>
            <a:xfrm>
              <a:off x="737157" y="985301"/>
              <a:ext cx="15953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시스템 구조</a:t>
              </a:r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도</a:t>
              </a:r>
              <a:endParaRPr lang="ko-KR" altLang="en-US" sz="20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endParaRPr>
            </a:p>
          </p:txBody>
        </p:sp>
      </p:grpSp>
      <p:grpSp>
        <p:nvGrpSpPr>
          <p:cNvPr id="118" name="그룹 75"/>
          <p:cNvGrpSpPr/>
          <p:nvPr/>
        </p:nvGrpSpPr>
        <p:grpSpPr>
          <a:xfrm>
            <a:off x="3584848" y="3283899"/>
            <a:ext cx="2448272" cy="401900"/>
            <a:chOff x="353197" y="983511"/>
            <a:chExt cx="2448272" cy="401900"/>
          </a:xfrm>
        </p:grpSpPr>
        <p:grpSp>
          <p:nvGrpSpPr>
            <p:cNvPr id="119" name="그룹 59"/>
            <p:cNvGrpSpPr/>
            <p:nvPr/>
          </p:nvGrpSpPr>
          <p:grpSpPr>
            <a:xfrm>
              <a:off x="353197" y="983511"/>
              <a:ext cx="2448272" cy="380513"/>
              <a:chOff x="304800" y="972020"/>
              <a:chExt cx="2962409" cy="460421"/>
            </a:xfrm>
          </p:grpSpPr>
          <p:sp>
            <p:nvSpPr>
              <p:cNvPr id="121" name="모서리가 둥근 직사각형 61"/>
              <p:cNvSpPr/>
              <p:nvPr/>
            </p:nvSpPr>
            <p:spPr bwMode="auto">
              <a:xfrm>
                <a:off x="304800" y="972020"/>
                <a:ext cx="2962409" cy="46042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62"/>
              <p:cNvSpPr/>
              <p:nvPr/>
            </p:nvSpPr>
            <p:spPr>
              <a:xfrm>
                <a:off x="348343" y="1017900"/>
                <a:ext cx="383177" cy="3831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0" name="직사각형 60"/>
            <p:cNvSpPr/>
            <p:nvPr/>
          </p:nvSpPr>
          <p:spPr>
            <a:xfrm>
              <a:off x="737157" y="985301"/>
              <a:ext cx="10720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역할분</a:t>
              </a:r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담</a:t>
              </a:r>
              <a:endParaRPr lang="ko-KR" altLang="en-US" sz="20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endParaRPr>
            </a:p>
          </p:txBody>
        </p:sp>
      </p:grpSp>
      <p:grpSp>
        <p:nvGrpSpPr>
          <p:cNvPr id="123" name="그룹 75"/>
          <p:cNvGrpSpPr/>
          <p:nvPr/>
        </p:nvGrpSpPr>
        <p:grpSpPr>
          <a:xfrm>
            <a:off x="3584848" y="3787955"/>
            <a:ext cx="2448272" cy="401900"/>
            <a:chOff x="353197" y="983511"/>
            <a:chExt cx="2448272" cy="401900"/>
          </a:xfrm>
        </p:grpSpPr>
        <p:grpSp>
          <p:nvGrpSpPr>
            <p:cNvPr id="124" name="그룹 59"/>
            <p:cNvGrpSpPr/>
            <p:nvPr/>
          </p:nvGrpSpPr>
          <p:grpSpPr>
            <a:xfrm>
              <a:off x="353197" y="983511"/>
              <a:ext cx="2448272" cy="380513"/>
              <a:chOff x="304800" y="972020"/>
              <a:chExt cx="2962409" cy="460421"/>
            </a:xfrm>
          </p:grpSpPr>
          <p:sp>
            <p:nvSpPr>
              <p:cNvPr id="126" name="모서리가 둥근 직사각형 61"/>
              <p:cNvSpPr/>
              <p:nvPr/>
            </p:nvSpPr>
            <p:spPr bwMode="auto">
              <a:xfrm>
                <a:off x="304800" y="972020"/>
                <a:ext cx="2962409" cy="46042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62"/>
              <p:cNvSpPr/>
              <p:nvPr/>
            </p:nvSpPr>
            <p:spPr>
              <a:xfrm>
                <a:off x="348343" y="1017900"/>
                <a:ext cx="383177" cy="3831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60"/>
            <p:cNvSpPr/>
            <p:nvPr/>
          </p:nvSpPr>
          <p:spPr>
            <a:xfrm>
              <a:off x="737157" y="985301"/>
              <a:ext cx="10720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추진일</a:t>
              </a:r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정</a:t>
              </a:r>
              <a:endParaRPr lang="ko-KR" altLang="en-US" sz="20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endParaRPr>
            </a:p>
          </p:txBody>
        </p:sp>
      </p:grpSp>
      <p:grpSp>
        <p:nvGrpSpPr>
          <p:cNvPr id="128" name="그룹 75"/>
          <p:cNvGrpSpPr/>
          <p:nvPr/>
        </p:nvGrpSpPr>
        <p:grpSpPr>
          <a:xfrm>
            <a:off x="3584848" y="4292011"/>
            <a:ext cx="2448272" cy="401900"/>
            <a:chOff x="353197" y="983511"/>
            <a:chExt cx="2448272" cy="401900"/>
          </a:xfrm>
        </p:grpSpPr>
        <p:grpSp>
          <p:nvGrpSpPr>
            <p:cNvPr id="129" name="그룹 59"/>
            <p:cNvGrpSpPr/>
            <p:nvPr/>
          </p:nvGrpSpPr>
          <p:grpSpPr>
            <a:xfrm>
              <a:off x="353197" y="983511"/>
              <a:ext cx="2448272" cy="380513"/>
              <a:chOff x="304800" y="972020"/>
              <a:chExt cx="2962409" cy="460421"/>
            </a:xfrm>
          </p:grpSpPr>
          <p:sp>
            <p:nvSpPr>
              <p:cNvPr id="131" name="모서리가 둥근 직사각형 61"/>
              <p:cNvSpPr/>
              <p:nvPr/>
            </p:nvSpPr>
            <p:spPr bwMode="auto">
              <a:xfrm>
                <a:off x="304800" y="972020"/>
                <a:ext cx="2962409" cy="46042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62"/>
              <p:cNvSpPr/>
              <p:nvPr/>
            </p:nvSpPr>
            <p:spPr>
              <a:xfrm>
                <a:off x="348343" y="1017900"/>
                <a:ext cx="383177" cy="3831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0" name="직사각형 60"/>
            <p:cNvSpPr/>
            <p:nvPr/>
          </p:nvSpPr>
          <p:spPr>
            <a:xfrm>
              <a:off x="737157" y="985301"/>
              <a:ext cx="8515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결과</a:t>
              </a:r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물</a:t>
              </a:r>
              <a:endParaRPr lang="ko-KR" altLang="en-US" sz="20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endParaRPr>
            </a:p>
          </p:txBody>
        </p:sp>
      </p:grpSp>
      <p:grpSp>
        <p:nvGrpSpPr>
          <p:cNvPr id="133" name="그룹 75"/>
          <p:cNvGrpSpPr/>
          <p:nvPr/>
        </p:nvGrpSpPr>
        <p:grpSpPr>
          <a:xfrm>
            <a:off x="3584848" y="4796067"/>
            <a:ext cx="2448272" cy="401900"/>
            <a:chOff x="353197" y="983511"/>
            <a:chExt cx="2448272" cy="401900"/>
          </a:xfrm>
        </p:grpSpPr>
        <p:grpSp>
          <p:nvGrpSpPr>
            <p:cNvPr id="134" name="그룹 59"/>
            <p:cNvGrpSpPr/>
            <p:nvPr/>
          </p:nvGrpSpPr>
          <p:grpSpPr>
            <a:xfrm>
              <a:off x="353197" y="983511"/>
              <a:ext cx="2448272" cy="380513"/>
              <a:chOff x="304800" y="972020"/>
              <a:chExt cx="2962409" cy="460421"/>
            </a:xfrm>
          </p:grpSpPr>
          <p:sp>
            <p:nvSpPr>
              <p:cNvPr id="136" name="모서리가 둥근 직사각형 61"/>
              <p:cNvSpPr/>
              <p:nvPr/>
            </p:nvSpPr>
            <p:spPr bwMode="auto">
              <a:xfrm>
                <a:off x="304800" y="972020"/>
                <a:ext cx="2962409" cy="46042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62"/>
              <p:cNvSpPr/>
              <p:nvPr/>
            </p:nvSpPr>
            <p:spPr>
              <a:xfrm>
                <a:off x="348343" y="1017900"/>
                <a:ext cx="383177" cy="3831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5" name="직사각형 60"/>
            <p:cNvSpPr/>
            <p:nvPr/>
          </p:nvSpPr>
          <p:spPr>
            <a:xfrm>
              <a:off x="737157" y="985301"/>
              <a:ext cx="62837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결</a:t>
              </a:r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론</a:t>
              </a:r>
              <a:endParaRPr lang="ko-KR" altLang="en-US" sz="20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7313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4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4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4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4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4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4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4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4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5122" y="149272"/>
            <a:ext cx="2715993" cy="553998"/>
          </a:xfrm>
        </p:spPr>
        <p:txBody>
          <a:bodyPr/>
          <a:lstStyle/>
          <a:p>
            <a:r>
              <a:rPr lang="ko-KR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 목</a:t>
            </a:r>
            <a:r>
              <a:rPr lang="ko-KR" altLang="en-US" dirty="0" smtClean="0"/>
              <a:t>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8544" y="1196752"/>
            <a:ext cx="821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 프로젝트명</a:t>
            </a:r>
            <a:r>
              <a:rPr lang="en-US" altLang="ko-KR" b="1" dirty="0" smtClean="0"/>
              <a:t>:</a:t>
            </a:r>
            <a:r>
              <a:rPr lang="ko-KR" altLang="en-US" dirty="0" smtClean="0"/>
              <a:t> 사용자 행동패턴 빅데이터 분석을 활용한 사용자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 프로파일 분석 시스템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20552" y="2564904"/>
            <a:ext cx="8064896" cy="30963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000000"/>
              </a:solidFill>
            </a:endParaRPr>
          </a:p>
          <a:p>
            <a:endParaRPr lang="ko-KR" altLang="en-US" dirty="0">
              <a:solidFill>
                <a:srgbClr val="000000"/>
              </a:solidFill>
            </a:endParaRPr>
          </a:p>
          <a:p>
            <a:endParaRPr lang="ko-KR" altLang="en-US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 인터넷 쇼핑 </a:t>
            </a:r>
            <a:r>
              <a:rPr lang="ko-KR" altLang="en-US" dirty="0" smtClean="0">
                <a:solidFill>
                  <a:srgbClr val="000000"/>
                </a:solidFill>
              </a:rPr>
              <a:t>업계에서는 </a:t>
            </a:r>
            <a:r>
              <a:rPr lang="ko-KR" altLang="en-US" dirty="0" smtClean="0">
                <a:solidFill>
                  <a:srgbClr val="000000"/>
                </a:solidFill>
              </a:rPr>
              <a:t>데이터 </a:t>
            </a:r>
            <a:r>
              <a:rPr lang="ko-KR" altLang="en-US" dirty="0">
                <a:solidFill>
                  <a:srgbClr val="000000"/>
                </a:solidFill>
              </a:rPr>
              <a:t>마이닝을 이용하여 이용자의 취향을 구분하고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입력된 상품의 </a:t>
            </a:r>
            <a:r>
              <a:rPr lang="ko-KR" altLang="en-US" dirty="0">
                <a:solidFill>
                  <a:schemeClr val="tx1"/>
                </a:solidFill>
              </a:rPr>
              <a:t>카테고리를 자동으로 분류</a:t>
            </a:r>
            <a:r>
              <a:rPr lang="ko-KR" altLang="en-US" dirty="0">
                <a:solidFill>
                  <a:srgbClr val="000000"/>
                </a:solidFill>
              </a:rPr>
              <a:t>하거나 </a:t>
            </a:r>
            <a:r>
              <a:rPr lang="ko-KR" altLang="en-US" b="1" dirty="0">
                <a:solidFill>
                  <a:srgbClr val="FF0000"/>
                </a:solidFill>
              </a:rPr>
              <a:t>정성적인 데이터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키워드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를 추출</a:t>
            </a:r>
            <a:r>
              <a:rPr lang="ko-KR" altLang="en-US" dirty="0">
                <a:solidFill>
                  <a:srgbClr val="000000"/>
                </a:solidFill>
              </a:rPr>
              <a:t>하는 </a:t>
            </a:r>
            <a:r>
              <a:rPr lang="ko-KR" altLang="en-US" dirty="0" smtClean="0">
                <a:solidFill>
                  <a:srgbClr val="000000"/>
                </a:solidFill>
              </a:rPr>
              <a:t>기술</a:t>
            </a:r>
            <a:r>
              <a:rPr lang="ko-KR" altLang="en-US" dirty="0" smtClean="0">
                <a:solidFill>
                  <a:srgbClr val="000000"/>
                </a:solidFill>
              </a:rPr>
              <a:t>을 사용하지 않고</a:t>
            </a:r>
            <a:r>
              <a:rPr lang="ko-KR" altLang="en-US" dirty="0" smtClean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있다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본 프로젝트에서는 쿼리의 입력에 대한 패턴과 사용자의 </a:t>
            </a:r>
            <a:r>
              <a:rPr lang="ko-KR" altLang="en-US" u="sng" dirty="0">
                <a:solidFill>
                  <a:srgbClr val="000000"/>
                </a:solidFill>
              </a:rPr>
              <a:t>접속 기록들을 분석</a:t>
            </a:r>
            <a:r>
              <a:rPr lang="ko-KR" altLang="en-US" dirty="0">
                <a:solidFill>
                  <a:srgbClr val="000000"/>
                </a:solidFill>
              </a:rPr>
              <a:t>하고 유저의 패턴과 상품의 선호도를 분석하는 </a:t>
            </a:r>
            <a:r>
              <a:rPr lang="ko-KR" altLang="en-US" b="1" dirty="0">
                <a:solidFill>
                  <a:srgbClr val="FF0000"/>
                </a:solidFill>
              </a:rPr>
              <a:t>고도화된 분석기를 </a:t>
            </a:r>
            <a:r>
              <a:rPr lang="ko-KR" altLang="en-US" b="1" dirty="0" smtClean="0">
                <a:solidFill>
                  <a:srgbClr val="FF0000"/>
                </a:solidFill>
              </a:rPr>
              <a:t>제작</a:t>
            </a:r>
            <a:r>
              <a:rPr lang="ko-KR" altLang="en-US" dirty="0" smtClean="0">
                <a:solidFill>
                  <a:srgbClr val="000000"/>
                </a:solidFill>
              </a:rPr>
              <a:t>한</a:t>
            </a:r>
            <a:r>
              <a:rPr lang="ko-KR" altLang="en-US" dirty="0" smtClean="0">
                <a:solidFill>
                  <a:srgbClr val="000000"/>
                </a:solidFill>
              </a:rPr>
              <a:t>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</a:endParaRPr>
          </a:p>
          <a:p>
            <a:endParaRPr lang="en-US" altLang="ko-KR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47" name="그룹 75"/>
          <p:cNvGrpSpPr/>
          <p:nvPr/>
        </p:nvGrpSpPr>
        <p:grpSpPr>
          <a:xfrm>
            <a:off x="920552" y="2420888"/>
            <a:ext cx="2520280" cy="709676"/>
            <a:chOff x="353197" y="983511"/>
            <a:chExt cx="5040560" cy="709676"/>
          </a:xfrm>
        </p:grpSpPr>
        <p:grpSp>
          <p:nvGrpSpPr>
            <p:cNvPr id="48" name="그룹 59"/>
            <p:cNvGrpSpPr/>
            <p:nvPr/>
          </p:nvGrpSpPr>
          <p:grpSpPr>
            <a:xfrm>
              <a:off x="353197" y="983511"/>
              <a:ext cx="5040560" cy="380513"/>
              <a:chOff x="304800" y="972020"/>
              <a:chExt cx="6099077" cy="460421"/>
            </a:xfrm>
          </p:grpSpPr>
          <p:sp>
            <p:nvSpPr>
              <p:cNvPr id="50" name="모서리가 둥근 직사각형 61"/>
              <p:cNvSpPr/>
              <p:nvPr/>
            </p:nvSpPr>
            <p:spPr bwMode="auto">
              <a:xfrm>
                <a:off x="304800" y="972020"/>
                <a:ext cx="6099077" cy="46042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62"/>
              <p:cNvSpPr/>
              <p:nvPr/>
            </p:nvSpPr>
            <p:spPr>
              <a:xfrm>
                <a:off x="348343" y="1017900"/>
                <a:ext cx="383177" cy="3831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직사각형 60"/>
            <p:cNvSpPr/>
            <p:nvPr/>
          </p:nvSpPr>
          <p:spPr>
            <a:xfrm>
              <a:off x="737157" y="985301"/>
              <a:ext cx="451739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당위</a:t>
              </a:r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성</a:t>
              </a:r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 </a:t>
              </a:r>
              <a:r>
                <a:rPr lang="en-US" altLang="ko-KR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-</a:t>
              </a:r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 </a:t>
              </a:r>
              <a:r>
                <a:rPr lang="ko-KR" altLang="en-US" sz="2000" b="1" dirty="0">
                  <a:solidFill>
                    <a:srgbClr val="0000FF"/>
                  </a:solidFill>
                </a:rPr>
                <a:t>기술성 측면</a:t>
              </a:r>
            </a:p>
            <a:p>
              <a:endParaRPr lang="ko-KR" altLang="en-US" sz="20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8185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5122" y="149272"/>
            <a:ext cx="2715993" cy="553998"/>
          </a:xfrm>
        </p:spPr>
        <p:txBody>
          <a:bodyPr/>
          <a:lstStyle/>
          <a:p>
            <a:r>
              <a:rPr lang="ko-KR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 목</a:t>
            </a:r>
            <a:r>
              <a:rPr lang="ko-KR" altLang="en-US" dirty="0" smtClean="0"/>
              <a:t>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8544" y="1196752"/>
            <a:ext cx="821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 프로젝트명</a:t>
            </a:r>
            <a:r>
              <a:rPr lang="en-US" altLang="ko-KR" b="1" dirty="0" smtClean="0"/>
              <a:t>:</a:t>
            </a:r>
            <a:r>
              <a:rPr lang="ko-KR" altLang="en-US" dirty="0" smtClean="0"/>
              <a:t> 사용자 행동패턴 빅데이터 분석을 활용한 사용자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 프로파일 분석 시스템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20552" y="2564904"/>
            <a:ext cx="8064896" cy="30963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 데이터마이닝을 인터넷 쇼핑 로그에 접목시킬 경우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단순 통계와 추측에 의해 집계되고 구성되었던 많은 전략들이 구체적인 </a:t>
            </a:r>
            <a:r>
              <a:rPr lang="ko-KR" altLang="en-US" dirty="0" smtClean="0">
                <a:solidFill>
                  <a:srgbClr val="000000"/>
                </a:solidFill>
              </a:rPr>
              <a:t>근거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</a:rPr>
              <a:t>와 </a:t>
            </a:r>
            <a:r>
              <a:rPr lang="ko-KR" altLang="en-US" b="1" dirty="0">
                <a:solidFill>
                  <a:srgbClr val="FF0000"/>
                </a:solidFill>
              </a:rPr>
              <a:t>수치</a:t>
            </a:r>
            <a:r>
              <a:rPr lang="ko-KR" altLang="en-US" dirty="0">
                <a:solidFill>
                  <a:srgbClr val="000000"/>
                </a:solidFill>
              </a:rPr>
              <a:t>로 드러난다는 장점이 있다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endParaRPr lang="en-US" altLang="ko-KR" dirty="0">
              <a:solidFill>
                <a:srgbClr val="000000"/>
              </a:solidFill>
            </a:endParaRPr>
          </a:p>
          <a:p>
            <a:r>
              <a:rPr lang="ko-KR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관리자는 </a:t>
            </a:r>
            <a:r>
              <a:rPr lang="ko-KR" altLang="en-US" dirty="0">
                <a:solidFill>
                  <a:srgbClr val="000000"/>
                </a:solidFill>
              </a:rPr>
              <a:t>기획했던 비즈니스 가설을 검증할 수 있는 기회이기도 하며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발견하지 못한 </a:t>
            </a:r>
            <a:r>
              <a:rPr lang="ko-KR" altLang="en-US" u="sng" dirty="0">
                <a:solidFill>
                  <a:srgbClr val="000000"/>
                </a:solidFill>
              </a:rPr>
              <a:t>새로운 사업 영역이나 사용자 요구를 발견</a:t>
            </a:r>
            <a:r>
              <a:rPr lang="ko-KR" altLang="en-US" dirty="0">
                <a:solidFill>
                  <a:srgbClr val="000000"/>
                </a:solidFill>
              </a:rPr>
              <a:t>할 수 있다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" name="그룹 75"/>
          <p:cNvGrpSpPr/>
          <p:nvPr/>
        </p:nvGrpSpPr>
        <p:grpSpPr>
          <a:xfrm>
            <a:off x="920552" y="2420888"/>
            <a:ext cx="2520280" cy="401900"/>
            <a:chOff x="353197" y="983511"/>
            <a:chExt cx="5040560" cy="401900"/>
          </a:xfrm>
        </p:grpSpPr>
        <p:grpSp>
          <p:nvGrpSpPr>
            <p:cNvPr id="7" name="그룹 59"/>
            <p:cNvGrpSpPr/>
            <p:nvPr/>
          </p:nvGrpSpPr>
          <p:grpSpPr>
            <a:xfrm>
              <a:off x="353197" y="983511"/>
              <a:ext cx="5040560" cy="380513"/>
              <a:chOff x="304800" y="972020"/>
              <a:chExt cx="6099077" cy="460421"/>
            </a:xfrm>
          </p:grpSpPr>
          <p:sp>
            <p:nvSpPr>
              <p:cNvPr id="9" name="모서리가 둥근 직사각형 61"/>
              <p:cNvSpPr/>
              <p:nvPr/>
            </p:nvSpPr>
            <p:spPr bwMode="auto">
              <a:xfrm>
                <a:off x="304800" y="972020"/>
                <a:ext cx="6099077" cy="46042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62"/>
              <p:cNvSpPr/>
              <p:nvPr/>
            </p:nvSpPr>
            <p:spPr>
              <a:xfrm>
                <a:off x="348343" y="1017900"/>
                <a:ext cx="383177" cy="3831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60"/>
            <p:cNvSpPr/>
            <p:nvPr/>
          </p:nvSpPr>
          <p:spPr>
            <a:xfrm>
              <a:off x="737157" y="985301"/>
              <a:ext cx="45173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당위</a:t>
              </a:r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성</a:t>
              </a:r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 </a:t>
              </a:r>
              <a:r>
                <a:rPr lang="ko-KR" altLang="ko-KR" sz="20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-</a:t>
              </a:r>
              <a:r>
                <a:rPr lang="ko-KR" altLang="en-US" sz="200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 </a:t>
              </a:r>
              <a:r>
                <a:rPr lang="ko-KR" altLang="en-US" sz="2000" b="1" dirty="0" smtClean="0">
                  <a:solidFill>
                    <a:srgbClr val="0000FF"/>
                  </a:solidFill>
                </a:rPr>
                <a:t>사업</a:t>
              </a:r>
              <a:r>
                <a:rPr lang="ko-KR" altLang="en-US" sz="2000" b="1" dirty="0" smtClean="0">
                  <a:solidFill>
                    <a:srgbClr val="0000FF"/>
                  </a:solidFill>
                </a:rPr>
                <a:t>적</a:t>
              </a:r>
              <a:r>
                <a:rPr lang="ko-KR" altLang="en-US" sz="2000" b="1" dirty="0" smtClean="0">
                  <a:solidFill>
                    <a:srgbClr val="0000FF"/>
                  </a:solidFill>
                </a:rPr>
                <a:t> 측면</a:t>
              </a:r>
              <a:endParaRPr lang="ko-KR" altLang="en-US" sz="20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52636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5122" y="149272"/>
            <a:ext cx="1943538" cy="553998"/>
          </a:xfrm>
        </p:spPr>
        <p:txBody>
          <a:bodyPr/>
          <a:lstStyle/>
          <a:p>
            <a:r>
              <a:rPr lang="ko-KR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시장현</a:t>
            </a:r>
            <a:r>
              <a:rPr lang="ko-KR" altLang="en-US" dirty="0" smtClean="0"/>
              <a:t>황</a:t>
            </a:r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32520" y="1484784"/>
            <a:ext cx="8712968" cy="4752528"/>
            <a:chOff x="920552" y="1484784"/>
            <a:chExt cx="8712968" cy="4752528"/>
          </a:xfrm>
        </p:grpSpPr>
        <p:grpSp>
          <p:nvGrpSpPr>
            <p:cNvPr id="5" name="Group 4"/>
            <p:cNvGrpSpPr/>
            <p:nvPr/>
          </p:nvGrpSpPr>
          <p:grpSpPr>
            <a:xfrm>
              <a:off x="920552" y="1484784"/>
              <a:ext cx="8712968" cy="4752528"/>
              <a:chOff x="920552" y="2420888"/>
              <a:chExt cx="8064896" cy="324036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920552" y="2564904"/>
                <a:ext cx="8064896" cy="309634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그룹 75"/>
              <p:cNvGrpSpPr/>
              <p:nvPr/>
            </p:nvGrpSpPr>
            <p:grpSpPr>
              <a:xfrm>
                <a:off x="920552" y="2420888"/>
                <a:ext cx="2520280" cy="401900"/>
                <a:chOff x="353197" y="983511"/>
                <a:chExt cx="5040560" cy="401900"/>
              </a:xfrm>
            </p:grpSpPr>
            <p:grpSp>
              <p:nvGrpSpPr>
                <p:cNvPr id="7" name="그룹 59"/>
                <p:cNvGrpSpPr/>
                <p:nvPr/>
              </p:nvGrpSpPr>
              <p:grpSpPr>
                <a:xfrm>
                  <a:off x="353197" y="983511"/>
                  <a:ext cx="5040560" cy="380513"/>
                  <a:chOff x="304800" y="972020"/>
                  <a:chExt cx="6099077" cy="460421"/>
                </a:xfrm>
              </p:grpSpPr>
              <p:sp>
                <p:nvSpPr>
                  <p:cNvPr id="9" name="모서리가 둥근 직사각형 61"/>
                  <p:cNvSpPr/>
                  <p:nvPr/>
                </p:nvSpPr>
                <p:spPr bwMode="auto">
                  <a:xfrm>
                    <a:off x="304800" y="972020"/>
                    <a:ext cx="6099077" cy="460421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0"/>
                  </a:gradFill>
                  <a:ln w="15875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50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0"/>
                    </a:gradFill>
                  </a:ln>
                  <a:effectLst/>
                  <a:scene3d>
                    <a:camera prst="orthographicFront"/>
                    <a:lightRig rig="threePt" dir="t"/>
                  </a:scene3d>
                  <a:sp3d prstMaterial="softEdge">
                    <a:bevelT w="12700" h="12700"/>
                    <a:contourClr>
                      <a:schemeClr val="tx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타원 62"/>
                  <p:cNvSpPr/>
                  <p:nvPr/>
                </p:nvSpPr>
                <p:spPr>
                  <a:xfrm>
                    <a:off x="348343" y="1017900"/>
                    <a:ext cx="383177" cy="3831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innerShdw blurRad="635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" name="직사각형 60"/>
                <p:cNvSpPr/>
                <p:nvPr/>
              </p:nvSpPr>
              <p:spPr>
                <a:xfrm>
                  <a:off x="737157" y="985301"/>
                  <a:ext cx="464023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2000" b="1" dirty="0" smtClean="0"/>
                    <a:t>와이즈로그</a:t>
                  </a:r>
                  <a:r>
                    <a:rPr lang="en-US" altLang="ko-KR" sz="2000" dirty="0" smtClean="0"/>
                    <a:t>(</a:t>
                  </a:r>
                  <a:r>
                    <a:rPr lang="en-US" altLang="ko-KR" sz="2000" dirty="0" err="1" smtClean="0"/>
                    <a:t>wiselog</a:t>
                  </a:r>
                  <a:r>
                    <a:rPr lang="en-US" altLang="ko-KR" sz="2000" dirty="0" smtClean="0"/>
                    <a:t>)</a:t>
                  </a:r>
                  <a:endParaRPr lang="ko-KR" altLang="en-US" sz="2000" b="1" dirty="0"/>
                </a:p>
              </p:txBody>
            </p:sp>
          </p:grpSp>
        </p:grpSp>
        <p:pic>
          <p:nvPicPr>
            <p:cNvPr id="11" name="Picture 10" descr="wiselog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518" y="2112903"/>
              <a:ext cx="4824536" cy="365594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4" name="TextBox 13"/>
            <p:cNvSpPr txBox="1"/>
            <p:nvPr/>
          </p:nvSpPr>
          <p:spPr>
            <a:xfrm>
              <a:off x="5889104" y="2377911"/>
              <a:ext cx="3641380" cy="2862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dirty="0"/>
            </a:p>
            <a:p>
              <a:r>
                <a:rPr lang="ko-KR" altLang="ko-KR" dirty="0" smtClean="0"/>
                <a:t> </a:t>
              </a:r>
              <a:r>
                <a:rPr lang="ko-KR" altLang="en-US" dirty="0" smtClean="0"/>
                <a:t>웹사이트를 </a:t>
              </a:r>
              <a:r>
                <a:rPr lang="ko-KR" altLang="en-US" dirty="0"/>
                <a:t>방문한 사용자가 </a:t>
              </a:r>
              <a:r>
                <a:rPr lang="en-US" altLang="ko-KR" dirty="0"/>
                <a:t> </a:t>
              </a:r>
              <a:endParaRPr lang="en-US" altLang="ko-KR" dirty="0" smtClean="0"/>
            </a:p>
            <a:p>
              <a:r>
                <a:rPr lang="ko-KR" altLang="en-US" dirty="0" smtClean="0"/>
                <a:t>남긴 </a:t>
              </a:r>
              <a:r>
                <a:rPr lang="ko-KR" altLang="en-US" dirty="0"/>
                <a:t>로그를 </a:t>
              </a:r>
              <a:r>
                <a:rPr lang="ko-KR" altLang="en-US" dirty="0" smtClean="0"/>
                <a:t>분석하여</a:t>
              </a:r>
              <a:r>
                <a:rPr lang="ko-KR" altLang="ko-KR" dirty="0"/>
                <a:t> </a:t>
              </a:r>
              <a:r>
                <a:rPr lang="ko-KR" altLang="en-US" dirty="0" smtClean="0"/>
                <a:t>사용자의 </a:t>
              </a:r>
              <a:endParaRPr lang="en-US" altLang="ko-KR" dirty="0" smtClean="0"/>
            </a:p>
            <a:p>
              <a:r>
                <a:rPr lang="ko-KR" altLang="en-US" dirty="0" smtClean="0"/>
                <a:t>니즈</a:t>
              </a:r>
              <a:r>
                <a:rPr lang="en-US" altLang="ko-KR" dirty="0"/>
                <a:t>, </a:t>
              </a:r>
              <a:r>
                <a:rPr lang="ko-KR" altLang="en-US" dirty="0"/>
                <a:t>선호도</a:t>
              </a:r>
              <a:r>
                <a:rPr lang="en-US" altLang="ko-KR" dirty="0"/>
                <a:t>, </a:t>
              </a:r>
              <a:r>
                <a:rPr lang="ko-KR" altLang="en-US" dirty="0"/>
                <a:t>행동 패턴등을 </a:t>
              </a:r>
              <a:endParaRPr lang="en-US" altLang="ko-KR" dirty="0" smtClean="0"/>
            </a:p>
            <a:p>
              <a:r>
                <a:rPr lang="ko-KR" altLang="en-US" dirty="0" smtClean="0"/>
                <a:t>이해하고</a:t>
              </a:r>
              <a:r>
                <a:rPr lang="en-US" altLang="ko-KR" dirty="0"/>
                <a:t>, </a:t>
              </a:r>
              <a:r>
                <a:rPr lang="ko-KR" altLang="en-US" dirty="0" smtClean="0"/>
                <a:t>이에 </a:t>
              </a:r>
              <a:r>
                <a:rPr lang="ko-KR" altLang="en-US" dirty="0"/>
                <a:t>맞는 마케팅이 </a:t>
              </a:r>
              <a:endParaRPr lang="en-US" altLang="ko-KR" dirty="0" smtClean="0"/>
            </a:p>
            <a:p>
              <a:r>
                <a:rPr lang="ko-KR" altLang="en-US" dirty="0" smtClean="0"/>
                <a:t>가능하도록 </a:t>
              </a:r>
              <a:r>
                <a:rPr lang="ko-KR" altLang="en-US" dirty="0"/>
                <a:t>지원하는 </a:t>
              </a:r>
              <a:r>
                <a:rPr lang="ko-KR" altLang="en-US" dirty="0" smtClean="0"/>
                <a:t>솔루션</a:t>
              </a:r>
              <a:endParaRPr lang="en-US" altLang="ko-KR" dirty="0" smtClean="0"/>
            </a:p>
            <a:p>
              <a:endParaRPr lang="en-US" dirty="0" smtClean="0"/>
            </a:p>
            <a:p>
              <a:endParaRPr lang="en-US" altLang="ko-KR" b="1" dirty="0" smtClean="0">
                <a:solidFill>
                  <a:srgbClr val="FF0000"/>
                </a:solidFill>
              </a:endParaRPr>
            </a:p>
            <a:p>
              <a:r>
                <a:rPr lang="ko-KR" altLang="en-US" b="1" dirty="0" smtClean="0">
                  <a:solidFill>
                    <a:srgbClr val="FF0000"/>
                  </a:solidFill>
                </a:rPr>
                <a:t>장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: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개인화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,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웹분석 등 다양한 분석영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역</a:t>
              </a:r>
              <a:endParaRPr lang="en-US" dirty="0">
                <a:solidFill>
                  <a:srgbClr val="FF0000"/>
                </a:solidFill>
              </a:endParaRPr>
            </a:p>
            <a:p>
              <a:r>
                <a:rPr lang="ko-KR" altLang="en-US" b="1" dirty="0" smtClean="0">
                  <a:solidFill>
                    <a:srgbClr val="0000FF"/>
                  </a:solidFill>
                </a:rPr>
                <a:t>단</a:t>
              </a:r>
              <a:r>
                <a:rPr lang="en-US" altLang="ko-KR" b="1" dirty="0" smtClean="0">
                  <a:solidFill>
                    <a:srgbClr val="0000FF"/>
                  </a:solidFill>
                </a:rPr>
                <a:t>:</a:t>
              </a:r>
              <a:r>
                <a:rPr lang="ko-KR" altLang="en-US" b="1" dirty="0" smtClean="0">
                  <a:solidFill>
                    <a:srgbClr val="0000FF"/>
                  </a:solidFill>
                </a:rPr>
                <a:t> </a:t>
              </a:r>
              <a:r>
                <a:rPr lang="ko-KR" altLang="en-US" dirty="0" smtClean="0">
                  <a:solidFill>
                    <a:srgbClr val="0000FF"/>
                  </a:solidFill>
                </a:rPr>
                <a:t>정적</a:t>
              </a:r>
              <a:r>
                <a:rPr lang="en-US" altLang="ko-KR" dirty="0" smtClean="0">
                  <a:solidFill>
                    <a:srgbClr val="0000FF"/>
                  </a:solidFill>
                </a:rPr>
                <a:t>(static)</a:t>
              </a:r>
              <a:r>
                <a:rPr lang="ko-KR" altLang="en-US" dirty="0" smtClean="0">
                  <a:solidFill>
                    <a:srgbClr val="0000FF"/>
                  </a:solidFill>
                </a:rPr>
                <a:t>인 데이터만을 분</a:t>
              </a:r>
              <a:r>
                <a:rPr lang="ko-KR" altLang="en-US" dirty="0" smtClean="0">
                  <a:solidFill>
                    <a:srgbClr val="0000FF"/>
                  </a:solidFill>
                </a:rPr>
                <a:t>석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5830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5122" y="149272"/>
            <a:ext cx="1943538" cy="553998"/>
          </a:xfrm>
        </p:spPr>
        <p:txBody>
          <a:bodyPr/>
          <a:lstStyle/>
          <a:p>
            <a:r>
              <a:rPr lang="ko-KR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시장현</a:t>
            </a:r>
            <a:r>
              <a:rPr lang="ko-KR" altLang="en-US" dirty="0" smtClean="0"/>
              <a:t>황</a:t>
            </a:r>
            <a:endParaRPr lang="ko-KR" alt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32520" y="1484784"/>
            <a:ext cx="8712968" cy="4752528"/>
            <a:chOff x="632520" y="1484784"/>
            <a:chExt cx="8712968" cy="4752528"/>
          </a:xfrm>
        </p:grpSpPr>
        <p:grpSp>
          <p:nvGrpSpPr>
            <p:cNvPr id="12" name="Group 11"/>
            <p:cNvGrpSpPr/>
            <p:nvPr/>
          </p:nvGrpSpPr>
          <p:grpSpPr>
            <a:xfrm>
              <a:off x="632520" y="1484784"/>
              <a:ext cx="8712968" cy="4752528"/>
              <a:chOff x="920552" y="1484784"/>
              <a:chExt cx="8712968" cy="475252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920552" y="1484784"/>
                <a:ext cx="8712968" cy="4752528"/>
                <a:chOff x="920552" y="2420888"/>
                <a:chExt cx="8064896" cy="3240360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920552" y="2564904"/>
                  <a:ext cx="8064896" cy="309634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7" name="그룹 75"/>
                <p:cNvGrpSpPr/>
                <p:nvPr/>
              </p:nvGrpSpPr>
              <p:grpSpPr>
                <a:xfrm>
                  <a:off x="920552" y="2420888"/>
                  <a:ext cx="2520280" cy="380513"/>
                  <a:chOff x="353197" y="983511"/>
                  <a:chExt cx="5040560" cy="380513"/>
                </a:xfrm>
              </p:grpSpPr>
              <p:grpSp>
                <p:nvGrpSpPr>
                  <p:cNvPr id="18" name="그룹 59"/>
                  <p:cNvGrpSpPr/>
                  <p:nvPr/>
                </p:nvGrpSpPr>
                <p:grpSpPr>
                  <a:xfrm>
                    <a:off x="353197" y="983511"/>
                    <a:ext cx="5040560" cy="380513"/>
                    <a:chOff x="304800" y="972020"/>
                    <a:chExt cx="6099077" cy="460421"/>
                  </a:xfrm>
                </p:grpSpPr>
                <p:sp>
                  <p:nvSpPr>
                    <p:cNvPr id="20" name="모서리가 둥근 직사각형 61"/>
                    <p:cNvSpPr/>
                    <p:nvPr/>
                  </p:nvSpPr>
                  <p:spPr bwMode="auto">
                    <a:xfrm>
                      <a:off x="304800" y="972020"/>
                      <a:ext cx="6099077" cy="460421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0"/>
                    </a:gradFill>
                    <a:ln w="15875">
                      <a:gradFill>
                        <a:gsLst>
                          <a:gs pos="0">
                            <a:schemeClr val="bg1">
                              <a:lumMod val="75000"/>
                            </a:schemeClr>
                          </a:gs>
                          <a:gs pos="50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tx1">
                              <a:lumMod val="50000"/>
                              <a:lumOff val="50000"/>
                            </a:schemeClr>
                          </a:gs>
                        </a:gsLst>
                        <a:lin ang="5400000" scaled="0"/>
                      </a:gradFill>
                    </a:ln>
                    <a:effectLst/>
                    <a:scene3d>
                      <a:camera prst="orthographicFront"/>
                      <a:lightRig rig="threePt" dir="t"/>
                    </a:scene3d>
                    <a:sp3d prstMaterial="softEdge">
                      <a:bevelT w="12700" h="12700"/>
                      <a:contourClr>
                        <a:schemeClr val="tx1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" name="타원 62"/>
                    <p:cNvSpPr/>
                    <p:nvPr/>
                  </p:nvSpPr>
                  <p:spPr>
                    <a:xfrm>
                      <a:off x="348343" y="1017900"/>
                      <a:ext cx="383177" cy="38317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innerShdw blurRad="635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9" name="직사각형 60"/>
                  <p:cNvSpPr/>
                  <p:nvPr/>
                </p:nvSpPr>
                <p:spPr>
                  <a:xfrm>
                    <a:off x="737157" y="985301"/>
                    <a:ext cx="2193608" cy="27280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2000" b="1" dirty="0" err="1" smtClean="0"/>
                      <a:t>EcMiner</a:t>
                    </a:r>
                    <a:endParaRPr lang="ko-KR" altLang="en-US" sz="2000" b="1" dirty="0"/>
                  </a:p>
                </p:txBody>
              </p:sp>
            </p:grpSp>
          </p:grpSp>
          <p:sp>
            <p:nvSpPr>
              <p:cNvPr id="15" name="TextBox 14"/>
              <p:cNvSpPr txBox="1"/>
              <p:nvPr/>
            </p:nvSpPr>
            <p:spPr>
              <a:xfrm>
                <a:off x="5889104" y="2377911"/>
                <a:ext cx="363591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dirty="0"/>
              </a:p>
              <a:p>
                <a:r>
                  <a:rPr lang="ko-KR" altLang="ko-KR" dirty="0" smtClean="0"/>
                  <a:t> </a:t>
                </a:r>
                <a:r>
                  <a:rPr lang="ko-KR" altLang="en-US" dirty="0" smtClean="0"/>
                  <a:t>데이터마이닝을 통해 자료를 분석하고</a:t>
                </a:r>
                <a:endParaRPr lang="en-US" altLang="ko-KR" dirty="0" smtClean="0"/>
              </a:p>
              <a:p>
                <a:r>
                  <a:rPr lang="ko-KR" altLang="en-US" dirty="0" smtClean="0"/>
                  <a:t>해법을 제시하는 솔루션 기</a:t>
                </a:r>
                <a:r>
                  <a:rPr lang="ko-KR" altLang="en-US" dirty="0" smtClean="0"/>
                  <a:t>업</a:t>
                </a:r>
                <a:endParaRPr lang="en-US" dirty="0" smtClean="0"/>
              </a:p>
              <a:p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장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데이터 마이닝을 통한 솔루션 제공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r>
                  <a:rPr lang="ko-KR" altLang="en-US" b="1" dirty="0" smtClean="0">
                    <a:solidFill>
                      <a:srgbClr val="0000FF"/>
                    </a:solidFill>
                  </a:rPr>
                  <a:t>단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: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홈쇼핑과 같은 특수한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(specific)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 </a:t>
                </a:r>
                <a:endParaRPr lang="en-US" altLang="ko-KR" dirty="0" smtClean="0">
                  <a:solidFill>
                    <a:srgbClr val="0000FF"/>
                  </a:solidFill>
                </a:endParaRPr>
              </a:p>
              <a:p>
                <a:r>
                  <a:rPr lang="ko-KR" altLang="ko-KR" dirty="0">
                    <a:solidFill>
                      <a:srgbClr val="0000FF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    영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역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의 적용이 부족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(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실시간 처리</a:t>
                </a:r>
                <a:r>
                  <a:rPr lang="ko-KR" altLang="ko-KR" dirty="0">
                    <a:solidFill>
                      <a:srgbClr val="0000FF"/>
                    </a:solidFill>
                  </a:rPr>
                  <a:t>)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pic>
          <p:nvPicPr>
            <p:cNvPr id="3" name="Picture 2" descr="ecminer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28" y="2132857"/>
              <a:ext cx="4896544" cy="347996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9477080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5122" y="149272"/>
            <a:ext cx="1943538" cy="553998"/>
          </a:xfrm>
        </p:spPr>
        <p:txBody>
          <a:bodyPr/>
          <a:lstStyle/>
          <a:p>
            <a:r>
              <a:rPr lang="ko-KR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개발환</a:t>
            </a:r>
            <a:r>
              <a:rPr lang="ko-KR" altLang="en-US" dirty="0" smtClean="0"/>
              <a:t>경</a:t>
            </a:r>
            <a:endParaRPr lang="ko-KR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32520" y="1484784"/>
            <a:ext cx="8712968" cy="1584176"/>
            <a:chOff x="920552" y="2420888"/>
            <a:chExt cx="8064896" cy="3240360"/>
          </a:xfrm>
        </p:grpSpPr>
        <p:sp>
          <p:nvSpPr>
            <p:cNvPr id="28" name="Rounded Rectangle 27"/>
            <p:cNvSpPr/>
            <p:nvPr/>
          </p:nvSpPr>
          <p:spPr>
            <a:xfrm>
              <a:off x="920552" y="2564904"/>
              <a:ext cx="8064896" cy="30963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000000"/>
                </a:solidFill>
              </a:endParaRPr>
            </a:p>
            <a:p>
              <a:endParaRPr lang="en-US" dirty="0">
                <a:solidFill>
                  <a:srgbClr val="00000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dirty="0" smtClean="0">
                  <a:solidFill>
                    <a:srgbClr val="000000"/>
                  </a:solidFill>
                </a:rPr>
                <a:t>Python</a:t>
              </a:r>
              <a:r>
                <a:rPr lang="en-US" dirty="0">
                  <a:solidFill>
                    <a:srgbClr val="000000"/>
                  </a:solidFill>
                </a:rPr>
                <a:t>(</a:t>
              </a:r>
              <a:r>
                <a:rPr lang="en-US" dirty="0" err="1">
                  <a:solidFill>
                    <a:srgbClr val="000000"/>
                  </a:solidFill>
                </a:rPr>
                <a:t>NumPy</a:t>
              </a:r>
              <a:r>
                <a:rPr lang="en-US" dirty="0">
                  <a:solidFill>
                    <a:srgbClr val="000000"/>
                  </a:solidFill>
                </a:rPr>
                <a:t>, pandas, </a:t>
              </a:r>
              <a:r>
                <a:rPr lang="en-US" dirty="0" err="1">
                  <a:solidFill>
                    <a:srgbClr val="000000"/>
                  </a:solidFill>
                </a:rPr>
                <a:t>Scikit</a:t>
              </a:r>
              <a:r>
                <a:rPr lang="en-US" dirty="0">
                  <a:solidFill>
                    <a:srgbClr val="000000"/>
                  </a:solidFill>
                </a:rPr>
                <a:t> Learn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rgbClr val="000000"/>
                  </a:solidFill>
                </a:rPr>
                <a:t>HTML5, elastic search, </a:t>
              </a:r>
              <a:r>
                <a:rPr lang="en-US" dirty="0" err="1">
                  <a:solidFill>
                    <a:srgbClr val="000000"/>
                  </a:solidFill>
                </a:rPr>
                <a:t>fluentd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</a:rPr>
                <a:t>nginx</a:t>
              </a:r>
              <a:endParaRPr lang="en-US" dirty="0">
                <a:solidFill>
                  <a:srgbClr val="000000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9" name="그룹 75"/>
            <p:cNvGrpSpPr/>
            <p:nvPr/>
          </p:nvGrpSpPr>
          <p:grpSpPr>
            <a:xfrm>
              <a:off x="920552" y="2420888"/>
              <a:ext cx="2520280" cy="883733"/>
              <a:chOff x="353197" y="983511"/>
              <a:chExt cx="5040560" cy="883733"/>
            </a:xfrm>
          </p:grpSpPr>
          <p:grpSp>
            <p:nvGrpSpPr>
              <p:cNvPr id="30" name="그룹 59"/>
              <p:cNvGrpSpPr/>
              <p:nvPr/>
            </p:nvGrpSpPr>
            <p:grpSpPr>
              <a:xfrm>
                <a:off x="353197" y="983511"/>
                <a:ext cx="5040560" cy="883733"/>
                <a:chOff x="304800" y="972020"/>
                <a:chExt cx="6099077" cy="1069317"/>
              </a:xfrm>
            </p:grpSpPr>
            <p:sp>
              <p:nvSpPr>
                <p:cNvPr id="32" name="모서리가 둥근 직사각형 61"/>
                <p:cNvSpPr/>
                <p:nvPr/>
              </p:nvSpPr>
              <p:spPr bwMode="auto">
                <a:xfrm>
                  <a:off x="304800" y="972020"/>
                  <a:ext cx="6099077" cy="106931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n w="15875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50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0"/>
                  </a:gradFill>
                </a:ln>
                <a:effectLst/>
                <a:scene3d>
                  <a:camera prst="orthographicFront"/>
                  <a:lightRig rig="threePt" dir="t"/>
                </a:scene3d>
                <a:sp3d prstMaterial="softEdge">
                  <a:bevelT w="12700" h="12700"/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" name="타원 62"/>
                <p:cNvSpPr/>
                <p:nvPr/>
              </p:nvSpPr>
              <p:spPr>
                <a:xfrm>
                  <a:off x="348343" y="1017900"/>
                  <a:ext cx="383177" cy="3831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직사각형 60"/>
              <p:cNvSpPr/>
              <p:nvPr/>
            </p:nvSpPr>
            <p:spPr>
              <a:xfrm>
                <a:off x="737157" y="985301"/>
                <a:ext cx="1984691" cy="272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b="1" dirty="0" smtClean="0"/>
                  <a:t>사용언</a:t>
                </a:r>
                <a:r>
                  <a:rPr lang="ko-KR" altLang="en-US" sz="2000" b="1" dirty="0" smtClean="0"/>
                  <a:t>어</a:t>
                </a:r>
                <a:endParaRPr lang="ko-KR" altLang="en-US" sz="2000" b="1" dirty="0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32520" y="3429000"/>
            <a:ext cx="8712968" cy="1584176"/>
            <a:chOff x="920552" y="2420888"/>
            <a:chExt cx="8064896" cy="3240360"/>
          </a:xfrm>
        </p:grpSpPr>
        <p:sp>
          <p:nvSpPr>
            <p:cNvPr id="46" name="Rounded Rectangle 45"/>
            <p:cNvSpPr/>
            <p:nvPr/>
          </p:nvSpPr>
          <p:spPr>
            <a:xfrm>
              <a:off x="920552" y="2564904"/>
              <a:ext cx="8064896" cy="30963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rgbClr val="000000"/>
                  </a:solidFill>
                </a:rPr>
                <a:t>서버 </a:t>
              </a: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  <a:r>
                <a:rPr lang="ko-KR" altLang="en-US" dirty="0">
                  <a:solidFill>
                    <a:srgbClr val="000000"/>
                  </a:solidFill>
                </a:rPr>
                <a:t>대 </a:t>
              </a:r>
              <a:r>
                <a:rPr lang="en-US" altLang="ko-KR" dirty="0">
                  <a:solidFill>
                    <a:srgbClr val="000000"/>
                  </a:solidFill>
                </a:rPr>
                <a:t>: Intel(R) Xeon(R) CPU E5506 @ </a:t>
              </a:r>
              <a:r>
                <a:rPr lang="en-US" altLang="ko-KR" dirty="0" smtClean="0">
                  <a:solidFill>
                    <a:srgbClr val="000000"/>
                  </a:solidFill>
                </a:rPr>
                <a:t>2.13GHz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rgbClr val="000000"/>
                  </a:solidFill>
                </a:rPr>
                <a:t>공인</a:t>
              </a:r>
              <a:r>
                <a:rPr lang="en-US" altLang="ko-KR" dirty="0" smtClean="0">
                  <a:solidFill>
                    <a:srgbClr val="000000"/>
                  </a:solidFill>
                </a:rPr>
                <a:t> IP</a:t>
              </a:r>
              <a:r>
                <a:rPr lang="ko-KR" altLang="en-US" dirty="0" smtClean="0">
                  <a:solidFill>
                    <a:srgbClr val="000000"/>
                  </a:solidFill>
                </a:rPr>
                <a:t> 할</a:t>
              </a:r>
              <a:r>
                <a:rPr lang="ko-KR" altLang="en-US" dirty="0" smtClean="0">
                  <a:solidFill>
                    <a:srgbClr val="000000"/>
                  </a:solidFill>
                </a:rPr>
                <a:t>당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47" name="그룹 75"/>
            <p:cNvGrpSpPr/>
            <p:nvPr/>
          </p:nvGrpSpPr>
          <p:grpSpPr>
            <a:xfrm>
              <a:off x="920552" y="2420888"/>
              <a:ext cx="2520280" cy="883733"/>
              <a:chOff x="353197" y="983511"/>
              <a:chExt cx="5040560" cy="883733"/>
            </a:xfrm>
          </p:grpSpPr>
          <p:grpSp>
            <p:nvGrpSpPr>
              <p:cNvPr id="48" name="그룹 59"/>
              <p:cNvGrpSpPr/>
              <p:nvPr/>
            </p:nvGrpSpPr>
            <p:grpSpPr>
              <a:xfrm>
                <a:off x="353197" y="983511"/>
                <a:ext cx="5040560" cy="883733"/>
                <a:chOff x="304800" y="972020"/>
                <a:chExt cx="6099077" cy="1069317"/>
              </a:xfrm>
            </p:grpSpPr>
            <p:sp>
              <p:nvSpPr>
                <p:cNvPr id="50" name="모서리가 둥근 직사각형 61"/>
                <p:cNvSpPr/>
                <p:nvPr/>
              </p:nvSpPr>
              <p:spPr bwMode="auto">
                <a:xfrm>
                  <a:off x="304800" y="972020"/>
                  <a:ext cx="6099077" cy="106931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n w="15875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50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0"/>
                  </a:gradFill>
                </a:ln>
                <a:effectLst/>
                <a:scene3d>
                  <a:camera prst="orthographicFront"/>
                  <a:lightRig rig="threePt" dir="t"/>
                </a:scene3d>
                <a:sp3d prstMaterial="softEdge">
                  <a:bevelT w="12700" h="12700"/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타원 62"/>
                <p:cNvSpPr/>
                <p:nvPr/>
              </p:nvSpPr>
              <p:spPr>
                <a:xfrm>
                  <a:off x="348343" y="1017900"/>
                  <a:ext cx="383177" cy="3831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직사각형 60"/>
              <p:cNvSpPr/>
              <p:nvPr/>
            </p:nvSpPr>
            <p:spPr>
              <a:xfrm>
                <a:off x="737157" y="985301"/>
                <a:ext cx="1984691" cy="8184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b="1" dirty="0" smtClean="0"/>
                  <a:t>하드웨</a:t>
                </a:r>
                <a:r>
                  <a:rPr lang="ko-KR" altLang="en-US" sz="2000" b="1" dirty="0" smtClean="0"/>
                  <a:t>어</a:t>
                </a:r>
                <a:endParaRPr lang="ko-KR" altLang="en-US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68409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5122" y="149272"/>
            <a:ext cx="2609105" cy="553998"/>
          </a:xfrm>
        </p:spPr>
        <p:txBody>
          <a:bodyPr/>
          <a:lstStyle/>
          <a:p>
            <a:r>
              <a:rPr lang="ko-KR" altLang="ko-KR" dirty="0" smtClean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시스템구조</a:t>
            </a:r>
            <a:r>
              <a:rPr lang="ko-KR" altLang="en-US" dirty="0" smtClean="0"/>
              <a:t>도</a:t>
            </a:r>
            <a:endParaRPr lang="ko-KR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32520" y="1484784"/>
            <a:ext cx="8712968" cy="4968552"/>
            <a:chOff x="920552" y="2420888"/>
            <a:chExt cx="8064896" cy="3240360"/>
          </a:xfrm>
        </p:grpSpPr>
        <p:sp>
          <p:nvSpPr>
            <p:cNvPr id="28" name="Rounded Rectangle 27"/>
            <p:cNvSpPr/>
            <p:nvPr/>
          </p:nvSpPr>
          <p:spPr>
            <a:xfrm>
              <a:off x="920552" y="2564904"/>
              <a:ext cx="8064896" cy="30963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9" name="그룹 75"/>
            <p:cNvGrpSpPr/>
            <p:nvPr/>
          </p:nvGrpSpPr>
          <p:grpSpPr>
            <a:xfrm>
              <a:off x="920552" y="2420888"/>
              <a:ext cx="2520280" cy="281770"/>
              <a:chOff x="353197" y="983511"/>
              <a:chExt cx="5040560" cy="281770"/>
            </a:xfrm>
          </p:grpSpPr>
          <p:sp>
            <p:nvSpPr>
              <p:cNvPr id="32" name="모서리가 둥근 직사각형 61"/>
              <p:cNvSpPr/>
              <p:nvPr/>
            </p:nvSpPr>
            <p:spPr bwMode="auto">
              <a:xfrm>
                <a:off x="353197" y="983511"/>
                <a:ext cx="5040560" cy="28177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60"/>
              <p:cNvSpPr/>
              <p:nvPr/>
            </p:nvSpPr>
            <p:spPr>
              <a:xfrm>
                <a:off x="737157" y="985301"/>
                <a:ext cx="2938022" cy="260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b="1" dirty="0" smtClean="0"/>
                  <a:t>시스템 구조</a:t>
                </a:r>
                <a:r>
                  <a:rPr lang="ko-KR" altLang="en-US" sz="2000" b="1" dirty="0" smtClean="0"/>
                  <a:t>도</a:t>
                </a:r>
                <a:endParaRPr lang="ko-KR" altLang="en-US" sz="2000" b="1" dirty="0"/>
              </a:p>
            </p:txBody>
          </p:sp>
        </p:grpSp>
      </p:grpSp>
      <p:pic>
        <p:nvPicPr>
          <p:cNvPr id="4" name="Picture 3" descr="시스템구조도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2071259"/>
            <a:ext cx="6672976" cy="3744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046600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5122" y="149272"/>
            <a:ext cx="1943538" cy="553998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역할분</a:t>
            </a:r>
            <a:r>
              <a:rPr lang="ko-KR" altLang="en-US" dirty="0" smtClean="0"/>
              <a:t>담</a:t>
            </a:r>
            <a:endParaRPr lang="ko-KR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32520" y="1340768"/>
            <a:ext cx="8712968" cy="1080120"/>
            <a:chOff x="920552" y="2420888"/>
            <a:chExt cx="8064896" cy="2203445"/>
          </a:xfrm>
        </p:grpSpPr>
        <p:sp>
          <p:nvSpPr>
            <p:cNvPr id="28" name="Rounded Rectangle 27"/>
            <p:cNvSpPr/>
            <p:nvPr/>
          </p:nvSpPr>
          <p:spPr>
            <a:xfrm>
              <a:off x="920552" y="2564904"/>
              <a:ext cx="8064896" cy="20594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로그를 바탕으로 사용자의 프로필을 예상하는 알고리즘을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튜닝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" name="그룹 75"/>
            <p:cNvGrpSpPr/>
            <p:nvPr/>
          </p:nvGrpSpPr>
          <p:grpSpPr>
            <a:xfrm>
              <a:off x="920552" y="2420888"/>
              <a:ext cx="2799385" cy="818013"/>
              <a:chOff x="353197" y="983511"/>
              <a:chExt cx="5598769" cy="818013"/>
            </a:xfrm>
          </p:grpSpPr>
          <p:sp>
            <p:nvSpPr>
              <p:cNvPr id="32" name="모서리가 둥근 직사각형 61"/>
              <p:cNvSpPr/>
              <p:nvPr/>
            </p:nvSpPr>
            <p:spPr bwMode="auto">
              <a:xfrm>
                <a:off x="353197" y="983511"/>
                <a:ext cx="5598769" cy="77768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60"/>
              <p:cNvSpPr/>
              <p:nvPr/>
            </p:nvSpPr>
            <p:spPr>
              <a:xfrm>
                <a:off x="737157" y="985300"/>
                <a:ext cx="4564772" cy="816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b="1" dirty="0" smtClean="0"/>
                  <a:t>김진현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알고리즘 최적화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32520" y="2564904"/>
            <a:ext cx="8712968" cy="1080120"/>
            <a:chOff x="920552" y="2420888"/>
            <a:chExt cx="8064896" cy="2203445"/>
          </a:xfrm>
        </p:grpSpPr>
        <p:sp>
          <p:nvSpPr>
            <p:cNvPr id="10" name="Rounded Rectangle 9"/>
            <p:cNvSpPr/>
            <p:nvPr/>
          </p:nvSpPr>
          <p:spPr>
            <a:xfrm>
              <a:off x="920552" y="2564904"/>
              <a:ext cx="8064896" cy="20594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</a:rPr>
                <a:t>제품의 </a:t>
              </a:r>
              <a:r>
                <a:rPr lang="en-US" altLang="ko-KR" dirty="0">
                  <a:solidFill>
                    <a:srgbClr val="404040"/>
                  </a:solidFill>
                </a:rPr>
                <a:t>Front end</a:t>
              </a:r>
              <a:r>
                <a:rPr lang="ko-KR" altLang="en-US" dirty="0">
                  <a:solidFill>
                    <a:srgbClr val="404040"/>
                  </a:solidFill>
                </a:rPr>
                <a:t>를 담당하여 웹 페이지를 </a:t>
              </a:r>
              <a:r>
                <a:rPr lang="ko-KR" altLang="en-US" dirty="0" smtClean="0">
                  <a:solidFill>
                    <a:srgbClr val="404040"/>
                  </a:solidFill>
                </a:rPr>
                <a:t>제작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grpSp>
          <p:nvGrpSpPr>
            <p:cNvPr id="11" name="그룹 75"/>
            <p:cNvGrpSpPr/>
            <p:nvPr/>
          </p:nvGrpSpPr>
          <p:grpSpPr>
            <a:xfrm>
              <a:off x="920552" y="2420888"/>
              <a:ext cx="2799385" cy="818013"/>
              <a:chOff x="353197" y="983511"/>
              <a:chExt cx="5598769" cy="818013"/>
            </a:xfrm>
          </p:grpSpPr>
          <p:sp>
            <p:nvSpPr>
              <p:cNvPr id="12" name="모서리가 둥근 직사각형 61"/>
              <p:cNvSpPr/>
              <p:nvPr/>
            </p:nvSpPr>
            <p:spPr bwMode="auto">
              <a:xfrm>
                <a:off x="353197" y="983511"/>
                <a:ext cx="5598769" cy="77768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60"/>
              <p:cNvSpPr/>
              <p:nvPr/>
            </p:nvSpPr>
            <p:spPr>
              <a:xfrm>
                <a:off x="737157" y="985300"/>
                <a:ext cx="3337136" cy="816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b="1" dirty="0" smtClean="0"/>
                  <a:t>안재현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웹서비스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32520" y="3789040"/>
            <a:ext cx="8712968" cy="1080120"/>
            <a:chOff x="920552" y="2420888"/>
            <a:chExt cx="8064896" cy="2203445"/>
          </a:xfrm>
        </p:grpSpPr>
        <p:sp>
          <p:nvSpPr>
            <p:cNvPr id="15" name="Rounded Rectangle 14"/>
            <p:cNvSpPr/>
            <p:nvPr/>
          </p:nvSpPr>
          <p:spPr>
            <a:xfrm>
              <a:off x="920552" y="2564904"/>
              <a:ext cx="8064896" cy="20594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</a:rPr>
                <a:t>사용자를 분류할 때 사용되는 알고리즘을 </a:t>
              </a:r>
              <a:r>
                <a:rPr lang="ko-KR" altLang="en-US" dirty="0" smtClean="0">
                  <a:solidFill>
                    <a:srgbClr val="404040"/>
                  </a:solidFill>
                </a:rPr>
                <a:t>작성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grpSp>
          <p:nvGrpSpPr>
            <p:cNvPr id="16" name="그룹 75"/>
            <p:cNvGrpSpPr/>
            <p:nvPr/>
          </p:nvGrpSpPr>
          <p:grpSpPr>
            <a:xfrm>
              <a:off x="920552" y="2420888"/>
              <a:ext cx="2799385" cy="818013"/>
              <a:chOff x="353197" y="983511"/>
              <a:chExt cx="5598769" cy="818013"/>
            </a:xfrm>
          </p:grpSpPr>
          <p:sp>
            <p:nvSpPr>
              <p:cNvPr id="17" name="모서리가 둥근 직사각형 61"/>
              <p:cNvSpPr/>
              <p:nvPr/>
            </p:nvSpPr>
            <p:spPr bwMode="auto">
              <a:xfrm>
                <a:off x="353197" y="983511"/>
                <a:ext cx="5598769" cy="77768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60"/>
              <p:cNvSpPr/>
              <p:nvPr/>
            </p:nvSpPr>
            <p:spPr>
              <a:xfrm>
                <a:off x="737157" y="985300"/>
                <a:ext cx="3825499" cy="816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b="1" dirty="0" smtClean="0"/>
                  <a:t>김부성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분류기 설계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32520" y="5013176"/>
            <a:ext cx="8712968" cy="1080120"/>
            <a:chOff x="920552" y="2420888"/>
            <a:chExt cx="8064896" cy="2203445"/>
          </a:xfrm>
        </p:grpSpPr>
        <p:sp>
          <p:nvSpPr>
            <p:cNvPr id="20" name="Rounded Rectangle 19"/>
            <p:cNvSpPr/>
            <p:nvPr/>
          </p:nvSpPr>
          <p:spPr>
            <a:xfrm>
              <a:off x="920552" y="2564904"/>
              <a:ext cx="8064896" cy="20594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</a:rPr>
                <a:t>제품의 사업화와 서버 관리를 담당</a:t>
              </a:r>
              <a:endParaRPr lang="en-US" dirty="0">
                <a:solidFill>
                  <a:srgbClr val="404040"/>
                </a:solidFill>
              </a:endParaRPr>
            </a:p>
          </p:txBody>
        </p:sp>
        <p:grpSp>
          <p:nvGrpSpPr>
            <p:cNvPr id="21" name="그룹 75"/>
            <p:cNvGrpSpPr/>
            <p:nvPr/>
          </p:nvGrpSpPr>
          <p:grpSpPr>
            <a:xfrm>
              <a:off x="920552" y="2420888"/>
              <a:ext cx="2799385" cy="818013"/>
              <a:chOff x="353197" y="983511"/>
              <a:chExt cx="5598769" cy="818013"/>
            </a:xfrm>
          </p:grpSpPr>
          <p:sp>
            <p:nvSpPr>
              <p:cNvPr id="22" name="모서리가 둥근 직사각형 61"/>
              <p:cNvSpPr/>
              <p:nvPr/>
            </p:nvSpPr>
            <p:spPr bwMode="auto">
              <a:xfrm>
                <a:off x="353197" y="983511"/>
                <a:ext cx="5598769" cy="77768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15875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T w="12700" h="127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60"/>
              <p:cNvSpPr/>
              <p:nvPr/>
            </p:nvSpPr>
            <p:spPr>
              <a:xfrm>
                <a:off x="737157" y="985300"/>
                <a:ext cx="4313859" cy="816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b="1" dirty="0" smtClean="0"/>
                  <a:t>백대현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사업화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웹서</a:t>
                </a:r>
                <a:r>
                  <a:rPr lang="ko-KR" altLang="en-US" dirty="0" smtClean="0"/>
                  <a:t>버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25448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6">
      <a:majorFont>
        <a:latin typeface="Arial"/>
        <a:ea typeface="산돌고딕B"/>
        <a:cs typeface=""/>
      </a:majorFont>
      <a:minorFont>
        <a:latin typeface="Arial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551</Words>
  <Application>Microsoft Macintosh PowerPoint</Application>
  <PresentationFormat>A4 Paper (210x297 mm)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맑은 고딕</vt:lpstr>
      <vt:lpstr>산돌고딕 M</vt:lpstr>
      <vt:lpstr>산돌고딕B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winpt1</dc:creator>
  <cp:lastModifiedBy>Jaehyun</cp:lastModifiedBy>
  <cp:revision>167</cp:revision>
  <cp:lastPrinted>2014-03-14T00:59:43Z</cp:lastPrinted>
  <dcterms:created xsi:type="dcterms:W3CDTF">2013-04-24T08:44:57Z</dcterms:created>
  <dcterms:modified xsi:type="dcterms:W3CDTF">2014-08-27T08:55:49Z</dcterms:modified>
</cp:coreProperties>
</file>