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embeddings/Microsoft_Equation13.bin" ContentType="application/vnd.openxmlformats-officedocument.oleObject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embeddings/Microsoft_Equation1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ppt/embeddings/Microsoft_Equation19.bin" ContentType="application/vnd.openxmlformats-officedocument.oleObject"/>
  <Override PartName="/ppt/embeddings/Microsoft_Equation20.bin" ContentType="application/vnd.openxmlformats-officedocument.oleObject"/>
  <Override PartName="/ppt/embeddings/Microsoft_Equation21.bin" ContentType="application/vnd.openxmlformats-officedocument.oleObject"/>
  <Override PartName="/ppt/embeddings/Microsoft_Equation22.bin" ContentType="application/vnd.openxmlformats-officedocument.oleObject"/>
  <Override PartName="/ppt/embeddings/Microsoft_Equation23.bin" ContentType="application/vnd.openxmlformats-officedocument.oleObject"/>
  <Override PartName="/ppt/embeddings/Microsoft_Equation24.bin" ContentType="application/vnd.openxmlformats-officedocument.oleObject"/>
  <Override PartName="/ppt/embeddings/Microsoft_Equation25.bin" ContentType="application/vnd.openxmlformats-officedocument.oleObject"/>
  <Override PartName="/ppt/embeddings/Microsoft_Equation26.bin" ContentType="application/vnd.openxmlformats-officedocument.oleObject"/>
  <Override PartName="/ppt/embeddings/Microsoft_Equation27.bin" ContentType="application/vnd.openxmlformats-officedocument.oleObject"/>
  <Override PartName="/ppt/embeddings/Microsoft_Equation28.bin" ContentType="application/vnd.openxmlformats-officedocument.oleObject"/>
  <Override PartName="/ppt/embeddings/Microsoft_Equation29.bin" ContentType="application/vnd.openxmlformats-officedocument.oleObject"/>
  <Override PartName="/ppt/embeddings/Microsoft_Equation30.bin" ContentType="application/vnd.openxmlformats-officedocument.oleObject"/>
  <Override PartName="/ppt/embeddings/Microsoft_Equation31.bin" ContentType="application/vnd.openxmlformats-officedocument.oleObject"/>
  <Override PartName="/ppt/embeddings/Microsoft_Equation32.bin" ContentType="application/vnd.openxmlformats-officedocument.oleObject"/>
  <Override PartName="/ppt/embeddings/Microsoft_Equation33.bin" ContentType="application/vnd.openxmlformats-officedocument.oleObject"/>
  <Override PartName="/ppt/embeddings/Microsoft_Equation34.bin" ContentType="application/vnd.openxmlformats-officedocument.oleObject"/>
  <Override PartName="/ppt/embeddings/Microsoft_Equation35.bin" ContentType="application/vnd.openxmlformats-officedocument.oleObject"/>
  <Override PartName="/ppt/embeddings/Microsoft_Equation36.bin" ContentType="application/vnd.openxmlformats-officedocument.oleObject"/>
  <Override PartName="/ppt/embeddings/Microsoft_Equation37.bin" ContentType="application/vnd.openxmlformats-officedocument.oleObject"/>
  <Override PartName="/ppt/embeddings/Microsoft_Equation38.bin" ContentType="application/vnd.openxmlformats-officedocument.oleObject"/>
  <Override PartName="/ppt/embeddings/Microsoft_Equation39.bin" ContentType="application/vnd.openxmlformats-officedocument.oleObject"/>
  <Override PartName="/ppt/embeddings/Microsoft_Equation40.bin" ContentType="application/vnd.openxmlformats-officedocument.oleObject"/>
  <Override PartName="/ppt/embeddings/Microsoft_Equation41.bin" ContentType="application/vnd.openxmlformats-officedocument.oleObject"/>
  <Override PartName="/ppt/embeddings/Microsoft_Equation42.bin" ContentType="application/vnd.openxmlformats-officedocument.oleObject"/>
  <Override PartName="/ppt/embeddings/Microsoft_Equation43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44.bin" ContentType="application/vnd.openxmlformats-officedocument.oleObject"/>
  <Override PartName="/ppt/embeddings/Microsoft_Equation45.bin" ContentType="application/vnd.openxmlformats-officedocument.oleObject"/>
  <Override PartName="/ppt/embeddings/Microsoft_Equation46.bin" ContentType="application/vnd.openxmlformats-officedocument.oleObject"/>
  <Override PartName="/ppt/embeddings/Microsoft_Equation47.bin" ContentType="application/vnd.openxmlformats-officedocument.oleObject"/>
  <Override PartName="/ppt/embeddings/Microsoft_Equation48.bin" ContentType="application/vnd.openxmlformats-officedocument.oleObject"/>
  <Override PartName="/ppt/embeddings/Microsoft_Equation49.bin" ContentType="application/vnd.openxmlformats-officedocument.oleObject"/>
  <Override PartName="/ppt/embeddings/Microsoft_Equation50.bin" ContentType="application/vnd.openxmlformats-officedocument.oleObject"/>
  <Override PartName="/ppt/embeddings/Microsoft_Equation51.bin" ContentType="application/vnd.openxmlformats-officedocument.oleObject"/>
  <Override PartName="/ppt/embeddings/Microsoft_Equation52.bin" ContentType="application/vnd.openxmlformats-officedocument.oleObject"/>
  <Override PartName="/ppt/embeddings/Microsoft_Equation53.bin" ContentType="application/vnd.openxmlformats-officedocument.oleObject"/>
  <Override PartName="/ppt/embeddings/Microsoft_Equation54.bin" ContentType="application/vnd.openxmlformats-officedocument.oleObject"/>
  <Override PartName="/ppt/embeddings/Microsoft_Equation55.bin" ContentType="application/vnd.openxmlformats-officedocument.oleObject"/>
  <Override PartName="/ppt/embeddings/Microsoft_Equation56.bin" ContentType="application/vnd.openxmlformats-officedocument.oleObject"/>
  <Override PartName="/ppt/embeddings/Microsoft_Equation57.bin" ContentType="application/vnd.openxmlformats-officedocument.oleObject"/>
  <Override PartName="/ppt/embeddings/Microsoft_Equation58.bin" ContentType="application/vnd.openxmlformats-officedocument.oleObject"/>
  <Override PartName="/ppt/embeddings/Microsoft_Equation59.bin" ContentType="application/vnd.openxmlformats-officedocument.oleObject"/>
  <Override PartName="/ppt/embeddings/Microsoft_Equation60.bin" ContentType="application/vnd.openxmlformats-officedocument.oleObject"/>
  <Override PartName="/ppt/embeddings/Microsoft_Equation6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8" r:id="rId9"/>
    <p:sldId id="269" r:id="rId10"/>
    <p:sldId id="270" r:id="rId11"/>
    <p:sldId id="271" r:id="rId12"/>
    <p:sldId id="261" r:id="rId13"/>
    <p:sldId id="262" r:id="rId14"/>
    <p:sldId id="277" r:id="rId15"/>
    <p:sldId id="264" r:id="rId16"/>
    <p:sldId id="263" r:id="rId17"/>
    <p:sldId id="273" r:id="rId18"/>
    <p:sldId id="278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2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8" Type="http://schemas.openxmlformats.org/officeDocument/2006/relationships/image" Target="../media/image33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7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9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20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21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231EF-B330-E849-B15D-35B4F89EEC77}" type="datetimeFigureOut">
              <a:rPr lang="en-US" smtClean="0"/>
              <a:t>2/10/14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7F28E-ECC5-8B4F-91B7-7424DF66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F28E-ECC5-8B4F-91B7-7424DF66C3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7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7F28E-ECC5-8B4F-91B7-7424DF66C3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7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7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8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3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1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3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1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6478-DE8A-EC46-BE09-E380C600DAA9}" type="datetimeFigureOut">
              <a:rPr lang="en-US" smtClean="0"/>
              <a:t>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D6478-DE8A-EC46-BE09-E380C600DAA9}" type="datetimeFigureOut">
              <a:rPr lang="en-US" smtClean="0"/>
              <a:t>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97335-43B7-9748-922B-51BC280290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Nevada_N_RGB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05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8.png"/><Relationship Id="rId13" Type="http://schemas.openxmlformats.org/officeDocument/2006/relationships/oleObject" Target="../embeddings/Microsoft_Equation36.bin"/><Relationship Id="rId14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31.bin"/><Relationship Id="rId4" Type="http://schemas.openxmlformats.org/officeDocument/2006/relationships/image" Target="../media/image12.emf"/><Relationship Id="rId5" Type="http://schemas.openxmlformats.org/officeDocument/2006/relationships/oleObject" Target="../embeddings/Microsoft_Equation32.bin"/><Relationship Id="rId6" Type="http://schemas.openxmlformats.org/officeDocument/2006/relationships/oleObject" Target="../embeddings/Microsoft_Equation33.bin"/><Relationship Id="rId7" Type="http://schemas.openxmlformats.org/officeDocument/2006/relationships/image" Target="../media/image13.emf"/><Relationship Id="rId8" Type="http://schemas.openxmlformats.org/officeDocument/2006/relationships/oleObject" Target="../embeddings/Microsoft_Equation34.bin"/><Relationship Id="rId9" Type="http://schemas.openxmlformats.org/officeDocument/2006/relationships/image" Target="../media/image14.emf"/><Relationship Id="rId10" Type="http://schemas.openxmlformats.org/officeDocument/2006/relationships/oleObject" Target="../embeddings/Microsoft_Equation35.bin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41.bin"/><Relationship Id="rId12" Type="http://schemas.openxmlformats.org/officeDocument/2006/relationships/image" Target="../media/image22.emf"/><Relationship Id="rId13" Type="http://schemas.openxmlformats.org/officeDocument/2006/relationships/oleObject" Target="../embeddings/Microsoft_Equation42.bin"/><Relationship Id="rId14" Type="http://schemas.openxmlformats.org/officeDocument/2006/relationships/image" Target="../media/image23.emf"/><Relationship Id="rId15" Type="http://schemas.openxmlformats.org/officeDocument/2006/relationships/oleObject" Target="../embeddings/Microsoft_Equation43.bin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4" Type="http://schemas.openxmlformats.org/officeDocument/2006/relationships/oleObject" Target="../embeddings/Microsoft_Equation37.bin"/><Relationship Id="rId5" Type="http://schemas.openxmlformats.org/officeDocument/2006/relationships/image" Target="../media/image12.emf"/><Relationship Id="rId6" Type="http://schemas.openxmlformats.org/officeDocument/2006/relationships/oleObject" Target="../embeddings/Microsoft_Equation38.bin"/><Relationship Id="rId7" Type="http://schemas.openxmlformats.org/officeDocument/2006/relationships/oleObject" Target="../embeddings/Microsoft_Equation39.bin"/><Relationship Id="rId8" Type="http://schemas.openxmlformats.org/officeDocument/2006/relationships/image" Target="../media/image13.emf"/><Relationship Id="rId9" Type="http://schemas.openxmlformats.org/officeDocument/2006/relationships/oleObject" Target="../embeddings/Microsoft_Equation40.bin"/><Relationship Id="rId10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oleObject" Target="../embeddings/Microsoft_Equation44.bin"/><Relationship Id="rId5" Type="http://schemas.openxmlformats.org/officeDocument/2006/relationships/image" Target="../media/image2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Microsoft_Equation48.bin"/><Relationship Id="rId20" Type="http://schemas.openxmlformats.org/officeDocument/2006/relationships/image" Target="../media/image33.emf"/><Relationship Id="rId10" Type="http://schemas.openxmlformats.org/officeDocument/2006/relationships/image" Target="../media/image14.emf"/><Relationship Id="rId11" Type="http://schemas.openxmlformats.org/officeDocument/2006/relationships/oleObject" Target="../embeddings/Microsoft_Equation49.bin"/><Relationship Id="rId12" Type="http://schemas.openxmlformats.org/officeDocument/2006/relationships/image" Target="../media/image19.emf"/><Relationship Id="rId13" Type="http://schemas.openxmlformats.org/officeDocument/2006/relationships/oleObject" Target="../embeddings/Microsoft_Equation50.bin"/><Relationship Id="rId14" Type="http://schemas.openxmlformats.org/officeDocument/2006/relationships/image" Target="../media/image30.emf"/><Relationship Id="rId15" Type="http://schemas.openxmlformats.org/officeDocument/2006/relationships/oleObject" Target="../embeddings/Microsoft_Equation51.bin"/><Relationship Id="rId16" Type="http://schemas.openxmlformats.org/officeDocument/2006/relationships/image" Target="../media/image31.emf"/><Relationship Id="rId17" Type="http://schemas.openxmlformats.org/officeDocument/2006/relationships/oleObject" Target="../embeddings/Microsoft_Equation52.bin"/><Relationship Id="rId18" Type="http://schemas.openxmlformats.org/officeDocument/2006/relationships/image" Target="../media/image32.emf"/><Relationship Id="rId19" Type="http://schemas.openxmlformats.org/officeDocument/2006/relationships/oleObject" Target="../embeddings/Microsoft_Equation53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4" Type="http://schemas.openxmlformats.org/officeDocument/2006/relationships/oleObject" Target="../embeddings/Microsoft_Equation45.bin"/><Relationship Id="rId5" Type="http://schemas.openxmlformats.org/officeDocument/2006/relationships/image" Target="../media/image12.emf"/><Relationship Id="rId6" Type="http://schemas.openxmlformats.org/officeDocument/2006/relationships/oleObject" Target="../embeddings/Microsoft_Equation46.bin"/><Relationship Id="rId7" Type="http://schemas.openxmlformats.org/officeDocument/2006/relationships/oleObject" Target="../embeddings/Microsoft_Equation47.bin"/><Relationship Id="rId8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4.bin"/><Relationship Id="rId4" Type="http://schemas.openxmlformats.org/officeDocument/2006/relationships/image" Target="../media/image34.emf"/><Relationship Id="rId5" Type="http://schemas.openxmlformats.org/officeDocument/2006/relationships/oleObject" Target="../embeddings/Microsoft_Equation55.bin"/><Relationship Id="rId6" Type="http://schemas.openxmlformats.org/officeDocument/2006/relationships/image" Target="../media/image35.emf"/><Relationship Id="rId7" Type="http://schemas.openxmlformats.org/officeDocument/2006/relationships/oleObject" Target="../embeddings/Microsoft_Equation56.bin"/><Relationship Id="rId8" Type="http://schemas.openxmlformats.org/officeDocument/2006/relationships/image" Target="../media/image36.emf"/><Relationship Id="rId9" Type="http://schemas.openxmlformats.org/officeDocument/2006/relationships/oleObject" Target="../embeddings/Microsoft_Equation57.bin"/><Relationship Id="rId10" Type="http://schemas.openxmlformats.org/officeDocument/2006/relationships/image" Target="../media/image37.emf"/><Relationship Id="rId11" Type="http://schemas.openxmlformats.org/officeDocument/2006/relationships/image" Target="../media/image38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emf"/><Relationship Id="rId12" Type="http://schemas.openxmlformats.org/officeDocument/2006/relationships/oleObject" Target="../embeddings/Microsoft_Equation61.bin"/><Relationship Id="rId13" Type="http://schemas.openxmlformats.org/officeDocument/2006/relationships/image" Target="../media/image4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oleObject" Target="../embeddings/Microsoft_Equation58.bin"/><Relationship Id="rId6" Type="http://schemas.openxmlformats.org/officeDocument/2006/relationships/image" Target="../media/image41.emf"/><Relationship Id="rId7" Type="http://schemas.openxmlformats.org/officeDocument/2006/relationships/image" Target="../media/image47.png"/><Relationship Id="rId8" Type="http://schemas.openxmlformats.org/officeDocument/2006/relationships/oleObject" Target="../embeddings/Microsoft_Equation59.bin"/><Relationship Id="rId9" Type="http://schemas.openxmlformats.org/officeDocument/2006/relationships/image" Target="../media/image42.emf"/><Relationship Id="rId10" Type="http://schemas.openxmlformats.org/officeDocument/2006/relationships/oleObject" Target="../embeddings/Microsoft_Equation60.bin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emf"/><Relationship Id="rId12" Type="http://schemas.openxmlformats.org/officeDocument/2006/relationships/oleObject" Target="../embeddings/Microsoft_Equation5.bin"/><Relationship Id="rId13" Type="http://schemas.openxmlformats.org/officeDocument/2006/relationships/image" Target="../media/image6.emf"/><Relationship Id="rId14" Type="http://schemas.openxmlformats.org/officeDocument/2006/relationships/oleObject" Target="../embeddings/Microsoft_Equation6.bin"/><Relationship Id="rId1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2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3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4.emf"/><Relationship Id="rId10" Type="http://schemas.openxmlformats.org/officeDocument/2006/relationships/oleObject" Target="../embeddings/Microsoft_Equation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Microsoft_Equation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4" Type="http://schemas.openxmlformats.org/officeDocument/2006/relationships/oleObject" Target="../embeddings/Microsoft_Equation8.bin"/><Relationship Id="rId5" Type="http://schemas.openxmlformats.org/officeDocument/2006/relationships/image" Target="../media/image12.emf"/><Relationship Id="rId6" Type="http://schemas.openxmlformats.org/officeDocument/2006/relationships/oleObject" Target="../embeddings/Microsoft_Equation9.bin"/><Relationship Id="rId7" Type="http://schemas.openxmlformats.org/officeDocument/2006/relationships/oleObject" Target="../embeddings/Microsoft_Equation10.bin"/><Relationship Id="rId8" Type="http://schemas.openxmlformats.org/officeDocument/2006/relationships/image" Target="../media/image13.emf"/><Relationship Id="rId9" Type="http://schemas.openxmlformats.org/officeDocument/2006/relationships/oleObject" Target="../embeddings/Microsoft_Equation11.bin"/><Relationship Id="rId10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8.png"/><Relationship Id="rId13" Type="http://schemas.openxmlformats.org/officeDocument/2006/relationships/oleObject" Target="../embeddings/Microsoft_Equation18.bin"/><Relationship Id="rId14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3.bin"/><Relationship Id="rId4" Type="http://schemas.openxmlformats.org/officeDocument/2006/relationships/image" Target="../media/image12.emf"/><Relationship Id="rId5" Type="http://schemas.openxmlformats.org/officeDocument/2006/relationships/oleObject" Target="../embeddings/Microsoft_Equation14.bin"/><Relationship Id="rId6" Type="http://schemas.openxmlformats.org/officeDocument/2006/relationships/oleObject" Target="../embeddings/Microsoft_Equation15.bin"/><Relationship Id="rId7" Type="http://schemas.openxmlformats.org/officeDocument/2006/relationships/image" Target="../media/image13.emf"/><Relationship Id="rId8" Type="http://schemas.openxmlformats.org/officeDocument/2006/relationships/oleObject" Target="../embeddings/Microsoft_Equation16.bin"/><Relationship Id="rId9" Type="http://schemas.openxmlformats.org/officeDocument/2006/relationships/image" Target="../media/image14.emf"/><Relationship Id="rId10" Type="http://schemas.openxmlformats.org/officeDocument/2006/relationships/oleObject" Target="../embeddings/Microsoft_Equation17.bin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8.png"/><Relationship Id="rId13" Type="http://schemas.openxmlformats.org/officeDocument/2006/relationships/oleObject" Target="../embeddings/Microsoft_Equation24.bin"/><Relationship Id="rId14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19.bin"/><Relationship Id="rId4" Type="http://schemas.openxmlformats.org/officeDocument/2006/relationships/image" Target="../media/image12.emf"/><Relationship Id="rId5" Type="http://schemas.openxmlformats.org/officeDocument/2006/relationships/oleObject" Target="../embeddings/Microsoft_Equation20.bin"/><Relationship Id="rId6" Type="http://schemas.openxmlformats.org/officeDocument/2006/relationships/oleObject" Target="../embeddings/Microsoft_Equation21.bin"/><Relationship Id="rId7" Type="http://schemas.openxmlformats.org/officeDocument/2006/relationships/image" Target="../media/image13.emf"/><Relationship Id="rId8" Type="http://schemas.openxmlformats.org/officeDocument/2006/relationships/oleObject" Target="../embeddings/Microsoft_Equation22.bin"/><Relationship Id="rId9" Type="http://schemas.openxmlformats.org/officeDocument/2006/relationships/image" Target="../media/image14.emf"/><Relationship Id="rId10" Type="http://schemas.openxmlformats.org/officeDocument/2006/relationships/oleObject" Target="../embeddings/Microsoft_Equation23.bin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emf"/><Relationship Id="rId12" Type="http://schemas.openxmlformats.org/officeDocument/2006/relationships/image" Target="../media/image18.png"/><Relationship Id="rId13" Type="http://schemas.openxmlformats.org/officeDocument/2006/relationships/oleObject" Target="../embeddings/Microsoft_Equation30.bin"/><Relationship Id="rId14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5.bin"/><Relationship Id="rId4" Type="http://schemas.openxmlformats.org/officeDocument/2006/relationships/image" Target="../media/image12.emf"/><Relationship Id="rId5" Type="http://schemas.openxmlformats.org/officeDocument/2006/relationships/oleObject" Target="../embeddings/Microsoft_Equation26.bin"/><Relationship Id="rId6" Type="http://schemas.openxmlformats.org/officeDocument/2006/relationships/oleObject" Target="../embeddings/Microsoft_Equation27.bin"/><Relationship Id="rId7" Type="http://schemas.openxmlformats.org/officeDocument/2006/relationships/image" Target="../media/image13.emf"/><Relationship Id="rId8" Type="http://schemas.openxmlformats.org/officeDocument/2006/relationships/oleObject" Target="../embeddings/Microsoft_Equation28.bin"/><Relationship Id="rId9" Type="http://schemas.openxmlformats.org/officeDocument/2006/relationships/image" Target="../media/image14.emf"/><Relationship Id="rId10" Type="http://schemas.openxmlformats.org/officeDocument/2006/relationships/oleObject" Target="../embeddings/Microsoft_Equation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01: Launch a Satellite to the Moon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Hammel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5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</a:t>
            </a:r>
            <a:r>
              <a:rPr lang="en-US" dirty="0" err="1" smtClean="0"/>
              <a:t>Runge-Kutta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accuracy of the estimated function can be improved by implementing the </a:t>
            </a:r>
            <a:r>
              <a:rPr lang="en-US" dirty="0" err="1" smtClean="0"/>
              <a:t>Runge-Kutta</a:t>
            </a:r>
            <a:r>
              <a:rPr lang="en-US" dirty="0" smtClean="0"/>
              <a:t> Scheme.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633843"/>
              </p:ext>
            </p:extLst>
          </p:nvPr>
        </p:nvGraphicFramePr>
        <p:xfrm>
          <a:off x="66598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Equation" r:id="rId3" imgW="304800" imgH="393700" progId="Equation.3">
                  <p:embed/>
                </p:oleObj>
              </mc:Choice>
              <mc:Fallback>
                <p:oleObj name="Equation" r:id="rId3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98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686806"/>
              </p:ext>
            </p:extLst>
          </p:nvPr>
        </p:nvGraphicFramePr>
        <p:xfrm>
          <a:off x="73837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5" imgW="304800" imgH="393700" progId="Equation.3">
                  <p:embed/>
                </p:oleObj>
              </mc:Choice>
              <mc:Fallback>
                <p:oleObj name="Equation" r:id="rId5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37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333118"/>
              </p:ext>
            </p:extLst>
          </p:nvPr>
        </p:nvGraphicFramePr>
        <p:xfrm>
          <a:off x="5894784" y="5548557"/>
          <a:ext cx="511969" cy="33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6" imgW="368300" imgH="241300" progId="Equation.3">
                  <p:embed/>
                </p:oleObj>
              </mc:Choice>
              <mc:Fallback>
                <p:oleObj name="Equation" r:id="rId6" imgW="368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4784" y="5548557"/>
                        <a:ext cx="511969" cy="33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32375"/>
              </p:ext>
            </p:extLst>
          </p:nvPr>
        </p:nvGraphicFramePr>
        <p:xfrm>
          <a:off x="6713060" y="3503613"/>
          <a:ext cx="9890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8" imgW="711200" imgH="241300" progId="Equation.3">
                  <p:embed/>
                </p:oleObj>
              </mc:Choice>
              <mc:Fallback>
                <p:oleObj name="Equation" r:id="rId8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3060" y="3503613"/>
                        <a:ext cx="9890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93876"/>
              </p:ext>
            </p:extLst>
          </p:nvPr>
        </p:nvGraphicFramePr>
        <p:xfrm>
          <a:off x="2040130" y="2449757"/>
          <a:ext cx="4917090" cy="76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10" imgW="2514600" imgH="393700" progId="Equation.3">
                  <p:embed/>
                </p:oleObj>
              </mc:Choice>
              <mc:Fallback>
                <p:oleObj name="Equation" r:id="rId10" imgW="2514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40130" y="2449757"/>
                        <a:ext cx="4917090" cy="763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figure_1.png"/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10756" r="9811" b="9593"/>
          <a:stretch/>
        </p:blipFill>
        <p:spPr>
          <a:xfrm>
            <a:off x="4498675" y="3213100"/>
            <a:ext cx="4861226" cy="36195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579813" y="4013200"/>
            <a:ext cx="3803939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740115"/>
              </p:ext>
            </p:extLst>
          </p:nvPr>
        </p:nvGraphicFramePr>
        <p:xfrm>
          <a:off x="612775" y="5775325"/>
          <a:ext cx="28543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13" imgW="1460500" imgH="215900" progId="Equation.3">
                  <p:embed/>
                </p:oleObj>
              </mc:Choice>
              <mc:Fallback>
                <p:oleObj name="Equation" r:id="rId13" imgW="146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2775" y="5775325"/>
                        <a:ext cx="2854325" cy="4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538413" y="3249790"/>
            <a:ext cx="208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Slope (F</a:t>
            </a:r>
            <a:r>
              <a:rPr lang="en-US" sz="1400" baseline="-25000" dirty="0"/>
              <a:t>3</a:t>
            </a:r>
            <a:r>
              <a:rPr lang="en-US" sz="1400" dirty="0" smtClean="0"/>
              <a:t>) at location estimated by the incrimination based on ( F</a:t>
            </a:r>
            <a:r>
              <a:rPr lang="en-US" sz="1400" baseline="-25000" dirty="0"/>
              <a:t>2</a:t>
            </a:r>
            <a:r>
              <a:rPr lang="en-US" sz="1400" dirty="0" smtClean="0"/>
              <a:t> )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38410" y="4927600"/>
            <a:ext cx="774700" cy="953842"/>
          </a:xfrm>
          <a:prstGeom prst="straightConnector1">
            <a:avLst/>
          </a:prstGeom>
          <a:ln>
            <a:solidFill>
              <a:srgbClr val="7F7F7F"/>
            </a:solidFill>
            <a:prstDash val="dot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97200" y="5410200"/>
            <a:ext cx="3556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9420" y="4787900"/>
            <a:ext cx="4189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slope of F</a:t>
            </a:r>
            <a:r>
              <a:rPr lang="en-US" baseline="-25000" dirty="0"/>
              <a:t>3</a:t>
            </a:r>
            <a:r>
              <a:rPr lang="en-US" baseline="-25000" dirty="0" smtClean="0"/>
              <a:t>,</a:t>
            </a:r>
            <a:r>
              <a:rPr lang="en-US" dirty="0" smtClean="0"/>
              <a:t> estimate the location</a:t>
            </a:r>
            <a:br>
              <a:rPr lang="en-US" dirty="0" smtClean="0"/>
            </a:br>
            <a:r>
              <a:rPr lang="en-US" dirty="0" smtClean="0"/>
              <a:t>of the next point, and calculate the slope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113110" y="4114800"/>
            <a:ext cx="456090" cy="8128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361005" y="3035300"/>
            <a:ext cx="1576495" cy="28053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9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</a:t>
            </a:r>
            <a:r>
              <a:rPr lang="en-US" dirty="0" err="1" smtClean="0"/>
              <a:t>Runge-Kutta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4 Slopes ( F</a:t>
            </a:r>
            <a:r>
              <a:rPr lang="en-US" baseline="-25000" dirty="0" smtClean="0"/>
              <a:t>1</a:t>
            </a:r>
            <a:r>
              <a:rPr lang="en-US" dirty="0" smtClean="0"/>
              <a:t>, F</a:t>
            </a:r>
            <a:r>
              <a:rPr lang="en-US" baseline="-25000" dirty="0" smtClean="0"/>
              <a:t>2</a:t>
            </a:r>
            <a:r>
              <a:rPr lang="en-US" dirty="0" smtClean="0"/>
              <a:t>, F</a:t>
            </a:r>
            <a:r>
              <a:rPr lang="en-US" baseline="-25000" dirty="0"/>
              <a:t>3</a:t>
            </a:r>
            <a:r>
              <a:rPr lang="en-US" dirty="0" smtClean="0"/>
              <a:t>, F</a:t>
            </a:r>
            <a:r>
              <a:rPr lang="en-US" baseline="-25000" dirty="0" smtClean="0"/>
              <a:t>4</a:t>
            </a:r>
            <a:r>
              <a:rPr lang="en-US" dirty="0" smtClean="0"/>
              <a:t>) are averaged together based on the</a:t>
            </a:r>
            <a:br>
              <a:rPr lang="en-US" dirty="0" smtClean="0"/>
            </a:br>
            <a:r>
              <a:rPr lang="en-US" dirty="0" err="1" smtClean="0"/>
              <a:t>Runge</a:t>
            </a:r>
            <a:r>
              <a:rPr lang="en-US" dirty="0"/>
              <a:t>-</a:t>
            </a:r>
            <a:r>
              <a:rPr lang="en-US" dirty="0" smtClean="0"/>
              <a:t>weighting: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Other versions of the RK method</a:t>
            </a:r>
            <a:br>
              <a:rPr lang="en-US" dirty="0" smtClean="0"/>
            </a:br>
            <a:r>
              <a:rPr lang="en-US" dirty="0" smtClean="0"/>
              <a:t>use different weightings.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Kutta</a:t>
            </a:r>
            <a:r>
              <a:rPr lang="en-US" dirty="0" smtClean="0"/>
              <a:t> weighting is: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point x</a:t>
            </a:r>
            <a:r>
              <a:rPr lang="en-US" baseline="-25000" dirty="0" smtClean="0"/>
              <a:t>i+1</a:t>
            </a:r>
            <a:r>
              <a:rPr lang="en-US" dirty="0" smtClean="0"/>
              <a:t> is then calculated</a:t>
            </a:r>
            <a:br>
              <a:rPr lang="en-US" dirty="0" smtClean="0"/>
            </a:br>
            <a:r>
              <a:rPr lang="en-US" dirty="0" smtClean="0"/>
              <a:t>based on this slope: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figure_1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1" t="12080" r="13339" b="9060"/>
          <a:stretch/>
        </p:blipFill>
        <p:spPr>
          <a:xfrm>
            <a:off x="4605866" y="3279272"/>
            <a:ext cx="4538133" cy="357872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776828"/>
              </p:ext>
            </p:extLst>
          </p:nvPr>
        </p:nvGraphicFramePr>
        <p:xfrm>
          <a:off x="66598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Equation" r:id="rId4" imgW="304800" imgH="393700" progId="Equation.3">
                  <p:embed/>
                </p:oleObj>
              </mc:Choice>
              <mc:Fallback>
                <p:oleObj name="Equation" r:id="rId4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98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849522"/>
              </p:ext>
            </p:extLst>
          </p:nvPr>
        </p:nvGraphicFramePr>
        <p:xfrm>
          <a:off x="73837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2" name="Equation" r:id="rId6" imgW="304800" imgH="393700" progId="Equation.3">
                  <p:embed/>
                </p:oleObj>
              </mc:Choice>
              <mc:Fallback>
                <p:oleObj name="Equation" r:id="rId6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837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279532"/>
              </p:ext>
            </p:extLst>
          </p:nvPr>
        </p:nvGraphicFramePr>
        <p:xfrm>
          <a:off x="5894784" y="5548557"/>
          <a:ext cx="511969" cy="33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3" name="Equation" r:id="rId7" imgW="368300" imgH="241300" progId="Equation.3">
                  <p:embed/>
                </p:oleObj>
              </mc:Choice>
              <mc:Fallback>
                <p:oleObj name="Equation" r:id="rId7" imgW="368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94784" y="5548557"/>
                        <a:ext cx="511969" cy="33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55926"/>
              </p:ext>
            </p:extLst>
          </p:nvPr>
        </p:nvGraphicFramePr>
        <p:xfrm>
          <a:off x="6713060" y="3503613"/>
          <a:ext cx="9890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Equation" r:id="rId9" imgW="711200" imgH="241300" progId="Equation.3">
                  <p:embed/>
                </p:oleObj>
              </mc:Choice>
              <mc:Fallback>
                <p:oleObj name="Equation" r:id="rId9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13060" y="3503613"/>
                        <a:ext cx="9890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900958"/>
              </p:ext>
            </p:extLst>
          </p:nvPr>
        </p:nvGraphicFramePr>
        <p:xfrm>
          <a:off x="1846263" y="2473325"/>
          <a:ext cx="1889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name="Equation" r:id="rId11" imgW="1358900" imgH="393700" progId="Equation.3">
                  <p:embed/>
                </p:oleObj>
              </mc:Choice>
              <mc:Fallback>
                <p:oleObj name="Equation" r:id="rId11" imgW="1358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6263" y="2473325"/>
                        <a:ext cx="18891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74225"/>
              </p:ext>
            </p:extLst>
          </p:nvPr>
        </p:nvGraphicFramePr>
        <p:xfrm>
          <a:off x="1846263" y="4469057"/>
          <a:ext cx="1835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name="Equation" r:id="rId13" imgW="1320800" imgH="393700" progId="Equation.3">
                  <p:embed/>
                </p:oleObj>
              </mc:Choice>
              <mc:Fallback>
                <p:oleObj name="Equation" r:id="rId13" imgW="1320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46263" y="4469057"/>
                        <a:ext cx="18351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219106"/>
              </p:ext>
            </p:extLst>
          </p:nvPr>
        </p:nvGraphicFramePr>
        <p:xfrm>
          <a:off x="684212" y="5880100"/>
          <a:ext cx="34972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Equation" r:id="rId15" imgW="2514600" imgH="393700" progId="Equation.3">
                  <p:embed/>
                </p:oleObj>
              </mc:Choice>
              <mc:Fallback>
                <p:oleObj name="Equation" r:id="rId15" imgW="2514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4212" y="5880100"/>
                        <a:ext cx="3497263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49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</a:t>
            </a:r>
            <a:r>
              <a:rPr lang="en-US" dirty="0" err="1" smtClean="0"/>
              <a:t>Runge-Kutta</a:t>
            </a:r>
            <a:r>
              <a:rPr lang="en-US" dirty="0" smtClean="0"/>
              <a:t>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36977" cy="4525963"/>
          </a:xfrm>
        </p:spPr>
        <p:txBody>
          <a:bodyPr/>
          <a:lstStyle/>
          <a:p>
            <a:r>
              <a:rPr lang="en-US" dirty="0" smtClean="0"/>
              <a:t>The calculated orbit improves substantially using the 4</a:t>
            </a:r>
            <a:r>
              <a:rPr lang="en-US" baseline="30000" dirty="0" smtClean="0"/>
              <a:t>th</a:t>
            </a:r>
            <a:r>
              <a:rPr lang="en-US" dirty="0" smtClean="0"/>
              <a:t> order </a:t>
            </a:r>
            <a:r>
              <a:rPr lang="en-US" dirty="0" err="1" smtClean="0"/>
              <a:t>Runge-Kutta</a:t>
            </a:r>
            <a:r>
              <a:rPr lang="en-US" dirty="0" smtClean="0"/>
              <a:t> method. </a:t>
            </a:r>
          </a:p>
          <a:p>
            <a:r>
              <a:rPr lang="en-US" dirty="0" smtClean="0"/>
              <a:t>Initial conditions (same as Euler):</a:t>
            </a:r>
          </a:p>
          <a:p>
            <a:pPr lvl="1"/>
            <a:r>
              <a:rPr lang="en-US" dirty="0"/>
              <a:t>(x, y) = (1, 0)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) = (0,1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2,000 time-steps of .01 were used.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898" t="4923" r="13762" b="3201"/>
          <a:stretch/>
        </p:blipFill>
        <p:spPr>
          <a:xfrm>
            <a:off x="4594177" y="2117873"/>
            <a:ext cx="4164642" cy="400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06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Energy of Satellite using RK4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7004" cy="4525963"/>
          </a:xfrm>
        </p:spPr>
        <p:txBody>
          <a:bodyPr/>
          <a:lstStyle/>
          <a:p>
            <a:r>
              <a:rPr lang="en-US" dirty="0" smtClean="0"/>
              <a:t>The total energy of the system stays constant, confirming the accuracy of this method.</a:t>
            </a:r>
          </a:p>
          <a:p>
            <a:endParaRPr lang="en-US" dirty="0" smtClean="0"/>
          </a:p>
          <a:p>
            <a:r>
              <a:rPr lang="en-US" dirty="0" smtClean="0"/>
              <a:t>The Kinetic and Potential energy stay constant.</a:t>
            </a:r>
          </a:p>
          <a:p>
            <a:pPr lvl="1"/>
            <a:r>
              <a:rPr lang="en-US" dirty="0" smtClean="0"/>
              <a:t>As expected for a circular orbit.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430" t="5347" r="14343" b="2791"/>
          <a:stretch/>
        </p:blipFill>
        <p:spPr>
          <a:xfrm>
            <a:off x="4394204" y="1886066"/>
            <a:ext cx="4514018" cy="441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0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: Comparison of RK and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get accurate results from the Euler scheme, it’s the time-step duration needs to be decreased.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876" t="4631" r="13616" b="3131"/>
          <a:stretch/>
        </p:blipFill>
        <p:spPr>
          <a:xfrm>
            <a:off x="2478212" y="3263071"/>
            <a:ext cx="3092855" cy="2863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3898" t="4923" r="13762" b="3201"/>
          <a:stretch/>
        </p:blipFill>
        <p:spPr>
          <a:xfrm>
            <a:off x="6101493" y="3263071"/>
            <a:ext cx="2974772" cy="2863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4081" y="263840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Euler Scheme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74932" y="2638402"/>
            <a:ext cx="1338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RK4 Scheme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63840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nitial </a:t>
            </a:r>
            <a:r>
              <a:rPr lang="en-US" b="1" dirty="0"/>
              <a:t>C</a:t>
            </a:r>
            <a:r>
              <a:rPr lang="en-US" b="1" dirty="0" smtClean="0"/>
              <a:t>onditions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3516" y="5015131"/>
            <a:ext cx="13102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Step size: .01</a:t>
            </a:r>
            <a:br>
              <a:rPr lang="en-US" sz="1600" dirty="0" smtClean="0"/>
            </a:br>
            <a:r>
              <a:rPr lang="en-US" sz="1600" dirty="0" smtClean="0"/>
              <a:t>Steps: 80,000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501068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533" y="3440165"/>
            <a:ext cx="235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(x, y) = (1, 0)</a:t>
            </a:r>
          </a:p>
          <a:p>
            <a:pPr lvl="1"/>
            <a:r>
              <a:rPr lang="en-US" sz="1600" dirty="0"/>
              <a:t>(</a:t>
            </a:r>
            <a:r>
              <a:rPr lang="en-US" sz="1600" dirty="0" err="1"/>
              <a:t>v</a:t>
            </a:r>
            <a:r>
              <a:rPr lang="en-US" sz="1600" baseline="-25000" dirty="0" err="1"/>
              <a:t>x</a:t>
            </a:r>
            <a:r>
              <a:rPr lang="en-US" sz="1600" dirty="0"/>
              <a:t>, </a:t>
            </a:r>
            <a:r>
              <a:rPr lang="en-US" sz="1600" dirty="0" err="1"/>
              <a:t>v</a:t>
            </a:r>
            <a:r>
              <a:rPr lang="en-US" sz="1600" baseline="-25000" dirty="0" err="1"/>
              <a:t>y</a:t>
            </a:r>
            <a:r>
              <a:rPr lang="en-US" sz="1600" dirty="0"/>
              <a:t>) = (0,1)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455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: Comparison of RK and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time step needs to be 2 orders of magnitude more </a:t>
            </a:r>
            <a:r>
              <a:rPr lang="en-US" dirty="0" smtClean="0"/>
              <a:t>accurate for the same Euler scheme generates the same results as the RK method,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4595" t="5082" r="13829" b="2775"/>
          <a:stretch/>
        </p:blipFill>
        <p:spPr>
          <a:xfrm>
            <a:off x="2616669" y="3280004"/>
            <a:ext cx="2934829" cy="28630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3898" t="4923" r="13762" b="3201"/>
          <a:stretch/>
        </p:blipFill>
        <p:spPr>
          <a:xfrm>
            <a:off x="6101493" y="3263071"/>
            <a:ext cx="2974772" cy="286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14081" y="263840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Euler Scheme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74932" y="263840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RK4 Scheme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" y="263840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nitial </a:t>
            </a:r>
            <a:r>
              <a:rPr lang="en-US" b="1" dirty="0"/>
              <a:t>C</a:t>
            </a:r>
            <a:r>
              <a:rPr lang="en-US" b="1" dirty="0" smtClean="0"/>
              <a:t>onditions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3514" y="5015128"/>
            <a:ext cx="14834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Step size: .0001</a:t>
            </a:r>
            <a:br>
              <a:rPr lang="en-US" sz="1600" dirty="0" smtClean="0"/>
            </a:br>
            <a:r>
              <a:rPr lang="en-US" sz="1600" dirty="0" smtClean="0"/>
              <a:t>Steps: 80,000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4501068"/>
            <a:ext cx="129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8533" y="3440165"/>
            <a:ext cx="2359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/>
              <a:t>(x, y) = (1, 0)</a:t>
            </a:r>
          </a:p>
          <a:p>
            <a:pPr lvl="1"/>
            <a:r>
              <a:rPr lang="en-US" sz="1600" dirty="0"/>
              <a:t>(</a:t>
            </a:r>
            <a:r>
              <a:rPr lang="en-US" sz="1600" dirty="0" err="1"/>
              <a:t>v</a:t>
            </a:r>
            <a:r>
              <a:rPr lang="en-US" sz="1600" baseline="-25000" dirty="0" err="1"/>
              <a:t>x</a:t>
            </a:r>
            <a:r>
              <a:rPr lang="en-US" sz="1600" dirty="0"/>
              <a:t>, </a:t>
            </a:r>
            <a:r>
              <a:rPr lang="en-US" sz="1600" dirty="0" err="1"/>
              <a:t>v</a:t>
            </a:r>
            <a:r>
              <a:rPr lang="en-US" sz="1600" baseline="-25000" dirty="0" err="1"/>
              <a:t>y</a:t>
            </a:r>
            <a:r>
              <a:rPr lang="en-US" sz="1600" dirty="0"/>
              <a:t>) = (0,1)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138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Escape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5867" cy="4525963"/>
          </a:xfrm>
        </p:spPr>
        <p:txBody>
          <a:bodyPr/>
          <a:lstStyle/>
          <a:p>
            <a:r>
              <a:rPr lang="en-US" dirty="0" smtClean="0"/>
              <a:t>Using the RK 4</a:t>
            </a:r>
            <a:r>
              <a:rPr lang="en-US" baseline="30000" dirty="0" smtClean="0"/>
              <a:t>th</a:t>
            </a:r>
            <a:r>
              <a:rPr lang="en-US" dirty="0" smtClean="0"/>
              <a:t> order scheme the escape velocity is calculated to be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495" b="3894"/>
          <a:stretch/>
        </p:blipFill>
        <p:spPr>
          <a:xfrm>
            <a:off x="0" y="3251203"/>
            <a:ext cx="9144000" cy="3420534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498321"/>
              </p:ext>
            </p:extLst>
          </p:nvPr>
        </p:nvGraphicFramePr>
        <p:xfrm>
          <a:off x="3236384" y="2305050"/>
          <a:ext cx="2674844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4" imgW="1181100" imgH="215900" progId="Equation.3">
                  <p:embed/>
                </p:oleObj>
              </mc:Choice>
              <mc:Fallback>
                <p:oleObj name="Equation" r:id="rId4" imgW="1181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6384" y="2305050"/>
                        <a:ext cx="2674844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7362" y="2891026"/>
            <a:ext cx="172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100,000 steps at 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362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Escape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5867" cy="4525963"/>
          </a:xfrm>
        </p:spPr>
        <p:txBody>
          <a:bodyPr/>
          <a:lstStyle/>
          <a:p>
            <a:r>
              <a:rPr lang="en-US" dirty="0" smtClean="0"/>
              <a:t>Total energy of the escaping satellite</a:t>
            </a:r>
            <a:r>
              <a:rPr lang="en-US" dirty="0" smtClean="0"/>
              <a:t> is still conserved. </a:t>
            </a:r>
          </a:p>
          <a:p>
            <a:endParaRPr lang="en-US" dirty="0"/>
          </a:p>
          <a:p>
            <a:r>
              <a:rPr lang="en-US" dirty="0" smtClean="0"/>
              <a:t>Kinetic and potential energy both go to zero.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85468" y="3077289"/>
            <a:ext cx="238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V= 1.415     100,000 steps at .1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495" b="3446"/>
          <a:stretch/>
        </p:blipFill>
        <p:spPr>
          <a:xfrm>
            <a:off x="0" y="3385066"/>
            <a:ext cx="9144000" cy="34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4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gure_1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10756" r="9811" b="9593"/>
          <a:stretch/>
        </p:blipFill>
        <p:spPr>
          <a:xfrm>
            <a:off x="4536775" y="3213100"/>
            <a:ext cx="4861226" cy="3619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5: Adaptive RK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adaptive time-step method can be implemented to further improve the RK4 scheme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08298"/>
              </p:ext>
            </p:extLst>
          </p:nvPr>
        </p:nvGraphicFramePr>
        <p:xfrm>
          <a:off x="66598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4" imgW="304800" imgH="393700" progId="Equation.3">
                  <p:embed/>
                </p:oleObj>
              </mc:Choice>
              <mc:Fallback>
                <p:oleObj name="Equation" r:id="rId4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98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700527"/>
              </p:ext>
            </p:extLst>
          </p:nvPr>
        </p:nvGraphicFramePr>
        <p:xfrm>
          <a:off x="73837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6" imgW="304800" imgH="393700" progId="Equation.3">
                  <p:embed/>
                </p:oleObj>
              </mc:Choice>
              <mc:Fallback>
                <p:oleObj name="Equation" r:id="rId6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837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042186"/>
              </p:ext>
            </p:extLst>
          </p:nvPr>
        </p:nvGraphicFramePr>
        <p:xfrm>
          <a:off x="5894784" y="5548557"/>
          <a:ext cx="511969" cy="33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7" imgW="368300" imgH="241300" progId="Equation.3">
                  <p:embed/>
                </p:oleObj>
              </mc:Choice>
              <mc:Fallback>
                <p:oleObj name="Equation" r:id="rId7" imgW="368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94784" y="5548557"/>
                        <a:ext cx="511969" cy="33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968303"/>
              </p:ext>
            </p:extLst>
          </p:nvPr>
        </p:nvGraphicFramePr>
        <p:xfrm>
          <a:off x="6713060" y="3503613"/>
          <a:ext cx="9890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9" imgW="711200" imgH="241300" progId="Equation.3">
                  <p:embed/>
                </p:oleObj>
              </mc:Choice>
              <mc:Fallback>
                <p:oleObj name="Equation" r:id="rId9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13060" y="3503613"/>
                        <a:ext cx="9890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94954"/>
              </p:ext>
            </p:extLst>
          </p:nvPr>
        </p:nvGraphicFramePr>
        <p:xfrm>
          <a:off x="943505" y="2832100"/>
          <a:ext cx="3276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11" imgW="1676400" imgH="393700" progId="Equation.3">
                  <p:embed/>
                </p:oleObj>
              </mc:Choice>
              <mc:Fallback>
                <p:oleObj name="Equation" r:id="rId11" imgW="1676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3505" y="2832100"/>
                        <a:ext cx="32766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6376510" y="5245100"/>
            <a:ext cx="774700" cy="6490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20105" y="3369733"/>
            <a:ext cx="2612495" cy="2040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345267" y="2933700"/>
            <a:ext cx="558800" cy="5588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59934" y="5169958"/>
            <a:ext cx="23246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59934" y="5974291"/>
            <a:ext cx="98451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00048" y="5965824"/>
            <a:ext cx="98451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372881"/>
              </p:ext>
            </p:extLst>
          </p:nvPr>
        </p:nvGraphicFramePr>
        <p:xfrm>
          <a:off x="1742281" y="4685771"/>
          <a:ext cx="117316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13" imgW="609600" imgH="228600" progId="Equation.3">
                  <p:embed/>
                </p:oleObj>
              </mc:Choice>
              <mc:Fallback>
                <p:oleObj name="Equation" r:id="rId13" imgW="609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42281" y="4685771"/>
                        <a:ext cx="1173163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448636"/>
              </p:ext>
            </p:extLst>
          </p:nvPr>
        </p:nvGraphicFramePr>
        <p:xfrm>
          <a:off x="1015206" y="5373158"/>
          <a:ext cx="10795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15" imgW="711200" imgH="393700" progId="Equation.3">
                  <p:embed/>
                </p:oleObj>
              </mc:Choice>
              <mc:Fallback>
                <p:oleObj name="Equation" r:id="rId15" imgW="711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5206" y="5373158"/>
                        <a:ext cx="1079500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187826"/>
              </p:ext>
            </p:extLst>
          </p:nvPr>
        </p:nvGraphicFramePr>
        <p:xfrm>
          <a:off x="2583656" y="5376333"/>
          <a:ext cx="11176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17" imgW="736600" imgH="393700" progId="Equation.3">
                  <p:embed/>
                </p:oleObj>
              </mc:Choice>
              <mc:Fallback>
                <p:oleObj name="Equation" r:id="rId17" imgW="736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83656" y="5376333"/>
                        <a:ext cx="1117600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54591" y="3849688"/>
            <a:ext cx="384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time steps are taken </a:t>
            </a:r>
            <a:r>
              <a:rPr lang="en-US" dirty="0"/>
              <a:t>for each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. A full time step, and two half steps</a:t>
            </a:r>
            <a:endParaRPr lang="en-US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02011"/>
              </p:ext>
            </p:extLst>
          </p:nvPr>
        </p:nvGraphicFramePr>
        <p:xfrm>
          <a:off x="816505" y="4164384"/>
          <a:ext cx="300037" cy="280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19" imgW="190500" imgH="177800" progId="Equation.3">
                  <p:embed/>
                </p:oleObj>
              </mc:Choice>
              <mc:Fallback>
                <p:oleObj name="Equation" r:id="rId19" imgW="190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16505" y="4164384"/>
                        <a:ext cx="300037" cy="280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73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6: Effects of a stationary moon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moon’s gravity only effects the acceleration of the satellite in the x-direction: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28459"/>
              </p:ext>
            </p:extLst>
          </p:nvPr>
        </p:nvGraphicFramePr>
        <p:xfrm>
          <a:off x="2284413" y="3663950"/>
          <a:ext cx="1968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Equation" r:id="rId3" imgW="1244600" imgH="431800" progId="Equation.3">
                  <p:embed/>
                </p:oleObj>
              </mc:Choice>
              <mc:Fallback>
                <p:oleObj name="Equation" r:id="rId3" imgW="1244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4413" y="3663950"/>
                        <a:ext cx="196850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397425"/>
              </p:ext>
            </p:extLst>
          </p:nvPr>
        </p:nvGraphicFramePr>
        <p:xfrm>
          <a:off x="4751388" y="3663950"/>
          <a:ext cx="20478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Equation" r:id="rId5" imgW="1295400" imgH="431800" progId="Equation.3">
                  <p:embed/>
                </p:oleObj>
              </mc:Choice>
              <mc:Fallback>
                <p:oleObj name="Equation" r:id="rId5" imgW="1295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1388" y="3663950"/>
                        <a:ext cx="2047875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706697"/>
              </p:ext>
            </p:extLst>
          </p:nvPr>
        </p:nvGraphicFramePr>
        <p:xfrm>
          <a:off x="534988" y="2562225"/>
          <a:ext cx="44164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7" imgW="2794000" imgH="431800" progId="Equation.3">
                  <p:embed/>
                </p:oleObj>
              </mc:Choice>
              <mc:Fallback>
                <p:oleObj name="Equation" r:id="rId7" imgW="2794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4988" y="2562225"/>
                        <a:ext cx="4416425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070447"/>
              </p:ext>
            </p:extLst>
          </p:nvPr>
        </p:nvGraphicFramePr>
        <p:xfrm>
          <a:off x="5608743" y="2562225"/>
          <a:ext cx="19875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9" imgW="1257300" imgH="431800" progId="Equation.3">
                  <p:embed/>
                </p:oleObj>
              </mc:Choice>
              <mc:Fallback>
                <p:oleObj name="Equation" r:id="rId9" imgW="1257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08743" y="2562225"/>
                        <a:ext cx="198755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figure_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3" y="3796454"/>
            <a:ext cx="6624320" cy="280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2284413" y="4346575"/>
            <a:ext cx="1000654" cy="479425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98609" y="4346575"/>
            <a:ext cx="1000654" cy="479425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Calculate circular orbit around the earth using the Euler Scheme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Calculate circular orbit around earth using RK 4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 order scheme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Comparison of Euler and </a:t>
            </a:r>
            <a:r>
              <a:rPr lang="en-US" dirty="0" smtClean="0">
                <a:solidFill>
                  <a:srgbClr val="000000"/>
                </a:solidFill>
              </a:rPr>
              <a:t>RK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Confirmation of escape velocity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Implementation of the ‘adaptive RK4 scheme’ – confirmation of escape velocity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Effects of a stationary moon on orbits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Simulation of orbit around both moon and earth</a:t>
            </a:r>
          </a:p>
          <a:p>
            <a:pPr lvl="1" indent="-342900"/>
            <a:r>
              <a:rPr lang="en-US" dirty="0">
                <a:solidFill>
                  <a:srgbClr val="000000"/>
                </a:solidFill>
              </a:rPr>
              <a:t>Is there an analytical solution?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66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 Calculation of Launch velocity to</a:t>
            </a:r>
            <a:br>
              <a:rPr lang="en-US" dirty="0" smtClean="0"/>
            </a:br>
            <a:r>
              <a:rPr lang="en-US" dirty="0" smtClean="0"/>
              <a:t>orbit moon and earth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928533" cy="1549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Parameters</a:t>
            </a:r>
            <a:endParaRPr lang="en-US" dirty="0"/>
          </a:p>
          <a:p>
            <a:pPr lvl="1"/>
            <a:r>
              <a:rPr lang="en-US" sz="1800" dirty="0" smtClean="0"/>
              <a:t>40,000 steps</a:t>
            </a:r>
          </a:p>
          <a:p>
            <a:pPr lvl="1"/>
            <a:r>
              <a:rPr lang="en-US" sz="1800" dirty="0" smtClean="0"/>
              <a:t>.01 step size</a:t>
            </a:r>
          </a:p>
          <a:p>
            <a:pPr lvl="1"/>
            <a:r>
              <a:rPr lang="en-US" sz="1800" dirty="0" smtClean="0"/>
              <a:t>.001 Acceptable error level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49" b="3037"/>
          <a:stretch/>
        </p:blipFill>
        <p:spPr>
          <a:xfrm>
            <a:off x="248430" y="3543300"/>
            <a:ext cx="4137303" cy="2878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668" b="2564"/>
          <a:stretch/>
        </p:blipFill>
        <p:spPr>
          <a:xfrm>
            <a:off x="4547385" y="3543300"/>
            <a:ext cx="4139415" cy="287866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47385" y="1600201"/>
            <a:ext cx="3928533" cy="154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Initial Conditions</a:t>
            </a:r>
          </a:p>
          <a:p>
            <a:pPr marL="0" indent="0">
              <a:buFont typeface="Arial"/>
              <a:buNone/>
            </a:pPr>
            <a:r>
              <a:rPr lang="en-US" dirty="0"/>
              <a:t>	</a:t>
            </a:r>
            <a:r>
              <a:rPr lang="en-US" sz="1800" dirty="0" smtClean="0"/>
              <a:t>Position = (-1,0)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Velocity = (0, 1.40081635)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31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 Analytical Solution of Launch</a:t>
            </a:r>
            <a:br>
              <a:rPr lang="en-US" dirty="0" smtClean="0"/>
            </a:br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26844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Initial Velocity of the satellite can be solved by equating the energy.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200235995-0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69" y="2470150"/>
            <a:ext cx="1192276" cy="1192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717" y="2774950"/>
            <a:ext cx="600221" cy="59213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046869" y="3067050"/>
            <a:ext cx="3848100" cy="0"/>
          </a:xfrm>
          <a:prstGeom prst="line">
            <a:avLst/>
          </a:prstGeom>
          <a:ln>
            <a:prstDash val="dash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Multiply 9"/>
          <p:cNvSpPr/>
          <p:nvPr/>
        </p:nvSpPr>
        <p:spPr>
          <a:xfrm>
            <a:off x="5523369" y="2679700"/>
            <a:ext cx="774700" cy="774700"/>
          </a:xfrm>
          <a:prstGeom prst="mathMultiply">
            <a:avLst>
              <a:gd name="adj1" fmla="val 8766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83684" y="3403663"/>
            <a:ext cx="2552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 stable orbit, cross over point </a:t>
            </a:r>
            <a:br>
              <a:rPr lang="en-US" sz="1400" dirty="0" smtClean="0"/>
            </a:br>
            <a:r>
              <a:rPr lang="en-US" sz="1400" dirty="0" smtClean="0"/>
              <a:t>needs to be where F</a:t>
            </a:r>
            <a:r>
              <a:rPr lang="en-US" sz="1400" baseline="-25000" dirty="0" smtClean="0"/>
              <a:t>e</a:t>
            </a:r>
            <a:r>
              <a:rPr lang="en-US" sz="1400" dirty="0" smtClean="0"/>
              <a:t>= </a:t>
            </a:r>
            <a:r>
              <a:rPr lang="en-US" sz="1400" dirty="0" err="1" smtClean="0"/>
              <a:t>F</a:t>
            </a:r>
            <a:r>
              <a:rPr lang="en-US" sz="1400" baseline="-25000" dirty="0" err="1" smtClean="0"/>
              <a:t>m</a:t>
            </a:r>
            <a:endParaRPr lang="en-US" sz="14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955325"/>
              </p:ext>
            </p:extLst>
          </p:nvPr>
        </p:nvGraphicFramePr>
        <p:xfrm>
          <a:off x="673100" y="4239451"/>
          <a:ext cx="3640388" cy="573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5" imgW="2743200" imgH="431800" progId="Equation.3">
                  <p:embed/>
                </p:oleObj>
              </mc:Choice>
              <mc:Fallback>
                <p:oleObj name="Equation" r:id="rId5" imgW="274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3100" y="4239451"/>
                        <a:ext cx="3640388" cy="573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01328" y="258445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Q</a:t>
            </a:r>
            <a:endParaRPr lang="en-US" i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212" y="2868676"/>
            <a:ext cx="625257" cy="45643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465828" y="3367087"/>
            <a:ext cx="0" cy="6778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8368" y="3541084"/>
            <a:ext cx="3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586432"/>
              </p:ext>
            </p:extLst>
          </p:nvPr>
        </p:nvGraphicFramePr>
        <p:xfrm>
          <a:off x="673100" y="4947443"/>
          <a:ext cx="65722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8" imgW="495300" imgH="228600" progId="Equation.3">
                  <p:embed/>
                </p:oleObj>
              </mc:Choice>
              <mc:Fallback>
                <p:oleObj name="Equation" r:id="rId8" imgW="495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3100" y="4947443"/>
                        <a:ext cx="65722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49869" y="4942879"/>
            <a:ext cx="680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Energy of the satellite at the cross over is equal to its initial energy (conservation of energy)</a:t>
            </a:r>
            <a:endParaRPr lang="en-US" sz="14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25262"/>
              </p:ext>
            </p:extLst>
          </p:nvPr>
        </p:nvGraphicFramePr>
        <p:xfrm>
          <a:off x="673100" y="5301456"/>
          <a:ext cx="25288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0" imgW="1905000" imgH="444500" progId="Equation.3">
                  <p:embed/>
                </p:oleObj>
              </mc:Choice>
              <mc:Fallback>
                <p:oleObj name="Equation" r:id="rId10" imgW="19050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3100" y="5301456"/>
                        <a:ext cx="2528888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404840" y="5446811"/>
            <a:ext cx="4237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Using these two equations we can solve for the velocity</a:t>
            </a:r>
            <a:endParaRPr lang="en-US" sz="1400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910567"/>
              </p:ext>
            </p:extLst>
          </p:nvPr>
        </p:nvGraphicFramePr>
        <p:xfrm>
          <a:off x="4813409" y="6097588"/>
          <a:ext cx="1287919" cy="383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2" imgW="723900" imgH="215900" progId="Equation.3">
                  <p:embed/>
                </p:oleObj>
              </mc:Choice>
              <mc:Fallback>
                <p:oleObj name="Equation" r:id="rId12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13409" y="6097588"/>
                        <a:ext cx="1287919" cy="383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72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Euler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75600" cy="4525963"/>
          </a:xfrm>
        </p:spPr>
        <p:txBody>
          <a:bodyPr/>
          <a:lstStyle/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order Euler method estimates the next point in a function by multiplying the slope of the function at it’s current location by a time-step (      </a:t>
            </a:r>
            <a:r>
              <a:rPr lang="en-US" dirty="0" smtClean="0"/>
              <a:t>- </a:t>
            </a:r>
            <a:r>
              <a:rPr lang="en-US" dirty="0" smtClean="0"/>
              <a:t>set by the user). 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40667" y="2471217"/>
            <a:ext cx="5994401" cy="4403716"/>
            <a:chOff x="4281502" y="3138477"/>
            <a:chExt cx="5063068" cy="3719523"/>
          </a:xfrm>
        </p:grpSpPr>
        <p:grpSp>
          <p:nvGrpSpPr>
            <p:cNvPr id="14" name="Group 13"/>
            <p:cNvGrpSpPr/>
            <p:nvPr/>
          </p:nvGrpSpPr>
          <p:grpSpPr>
            <a:xfrm>
              <a:off x="4281502" y="3138477"/>
              <a:ext cx="5063068" cy="3719523"/>
              <a:chOff x="2856249" y="1600200"/>
              <a:chExt cx="6305563" cy="4729172"/>
            </a:xfrm>
          </p:grpSpPr>
          <p:pic>
            <p:nvPicPr>
              <p:cNvPr id="4" name="Picture 3" descr="ex.pn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6249" y="1600200"/>
                <a:ext cx="6305563" cy="4729172"/>
              </a:xfrm>
              <a:prstGeom prst="rect">
                <a:avLst/>
              </a:prstGeom>
            </p:spPr>
          </p:pic>
          <p:graphicFrame>
            <p:nvGraphicFramePr>
              <p:cNvPr id="5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3494743"/>
                  </p:ext>
                </p:extLst>
              </p:nvPr>
            </p:nvGraphicFramePr>
            <p:xfrm>
              <a:off x="4114799" y="2609849"/>
              <a:ext cx="237067" cy="3358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9" name="Equation" r:id="rId4" imgW="152400" imgH="215900" progId="Equation.3">
                      <p:embed/>
                    </p:oleObj>
                  </mc:Choice>
                  <mc:Fallback>
                    <p:oleObj name="Equation" r:id="rId4" imgW="1524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114799" y="2609849"/>
                            <a:ext cx="237067" cy="33584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5951519"/>
                  </p:ext>
                </p:extLst>
              </p:nvPr>
            </p:nvGraphicFramePr>
            <p:xfrm>
              <a:off x="4699530" y="3362678"/>
              <a:ext cx="355600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0" name="Equation" r:id="rId6" imgW="228600" imgH="215900" progId="Equation.3">
                      <p:embed/>
                    </p:oleObj>
                  </mc:Choice>
                  <mc:Fallback>
                    <p:oleObj name="Equation" r:id="rId6" imgW="228600" imgH="2159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699530" y="3362678"/>
                            <a:ext cx="355600" cy="3365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Oval 6"/>
              <p:cNvSpPr/>
              <p:nvPr/>
            </p:nvSpPr>
            <p:spPr>
              <a:xfrm>
                <a:off x="4080932" y="2903361"/>
                <a:ext cx="76200" cy="762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555065" y="3623028"/>
                <a:ext cx="76200" cy="76200"/>
              </a:xfrm>
              <a:prstGeom prst="ellipse">
                <a:avLst/>
              </a:prstGeom>
              <a:solidFill>
                <a:srgbClr val="008000"/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34198"/>
                  </p:ext>
                </p:extLst>
              </p:nvPr>
            </p:nvGraphicFramePr>
            <p:xfrm>
              <a:off x="4728524" y="4218104"/>
              <a:ext cx="652436" cy="7125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1" name="Equation" r:id="rId8" imgW="419100" imgH="457200" progId="Equation.3">
                      <p:embed/>
                    </p:oleObj>
                  </mc:Choice>
                  <mc:Fallback>
                    <p:oleObj name="Equation" r:id="rId8" imgW="419100" imgH="457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728524" y="4218104"/>
                            <a:ext cx="652436" cy="71250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2135865"/>
                </p:ext>
              </p:extLst>
            </p:nvPr>
          </p:nvGraphicFramePr>
          <p:xfrm>
            <a:off x="7224712" y="4223353"/>
            <a:ext cx="714375" cy="280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" name="Equation" r:id="rId10" imgW="571500" imgH="228600" progId="Equation.3">
                    <p:embed/>
                  </p:oleObj>
                </mc:Choice>
                <mc:Fallback>
                  <p:oleObj name="Equation" r:id="rId10" imgW="5715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224712" y="4223353"/>
                          <a:ext cx="714375" cy="280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716243"/>
              </p:ext>
            </p:extLst>
          </p:nvPr>
        </p:nvGraphicFramePr>
        <p:xfrm>
          <a:off x="457200" y="3755652"/>
          <a:ext cx="3277595" cy="805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12" imgW="1828800" imgH="457200" progId="Equation.3">
                  <p:embed/>
                </p:oleObj>
              </mc:Choice>
              <mc:Fallback>
                <p:oleObj name="Equation" r:id="rId12" imgW="1828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7200" y="3755652"/>
                        <a:ext cx="3277595" cy="805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195881"/>
              </p:ext>
            </p:extLst>
          </p:nvPr>
        </p:nvGraphicFramePr>
        <p:xfrm>
          <a:off x="2332564" y="2329239"/>
          <a:ext cx="358667" cy="334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Equation" r:id="rId14" imgW="190500" imgH="177800" progId="Equation.3">
                  <p:embed/>
                </p:oleObj>
              </mc:Choice>
              <mc:Fallback>
                <p:oleObj name="Equation" r:id="rId14" imgW="190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32564" y="2329239"/>
                        <a:ext cx="358667" cy="334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2590800" y="4354836"/>
            <a:ext cx="571500" cy="966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7401" y="5356529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Higher order terms are assumed to be zero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9219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Orbit from Euler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682999" cy="4525963"/>
          </a:xfrm>
        </p:spPr>
        <p:txBody>
          <a:bodyPr/>
          <a:lstStyle/>
          <a:p>
            <a:r>
              <a:rPr lang="en-US" dirty="0" smtClean="0"/>
              <a:t>Orbit calculated using the Euler Scheme is drastically inaccurate. </a:t>
            </a:r>
          </a:p>
          <a:p>
            <a:r>
              <a:rPr lang="en-US" dirty="0" smtClean="0"/>
              <a:t>Initial Conditions:</a:t>
            </a:r>
          </a:p>
          <a:p>
            <a:pPr lvl="1"/>
            <a:r>
              <a:rPr lang="en-US" dirty="0" smtClean="0"/>
              <a:t>(x, y) = (1, 0)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) = (0,1)</a:t>
            </a:r>
          </a:p>
          <a:p>
            <a:pPr lvl="1"/>
            <a:endParaRPr lang="en-US" dirty="0"/>
          </a:p>
          <a:p>
            <a:r>
              <a:rPr lang="en-US" dirty="0" smtClean="0"/>
              <a:t>2,000</a:t>
            </a:r>
            <a:r>
              <a:rPr lang="en-US" dirty="0" smtClean="0"/>
              <a:t> time-</a:t>
            </a:r>
            <a:r>
              <a:rPr lang="en-US" dirty="0" smtClean="0"/>
              <a:t>s</a:t>
            </a:r>
            <a:r>
              <a:rPr lang="en-US" dirty="0" smtClean="0"/>
              <a:t>teps of .01 were used.</a:t>
            </a:r>
          </a:p>
          <a:p>
            <a:pPr lvl="1"/>
            <a:r>
              <a:rPr lang="en-US" dirty="0" smtClean="0"/>
              <a:t>Smaller time-steps would be needed to generate an accurate result.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876" t="4631" r="13616" b="3131"/>
          <a:stretch/>
        </p:blipFill>
        <p:spPr>
          <a:xfrm>
            <a:off x="4140199" y="2080269"/>
            <a:ext cx="4648201" cy="43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3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Energy of Satellite using Euler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71082" cy="4525963"/>
          </a:xfrm>
        </p:spPr>
        <p:txBody>
          <a:bodyPr/>
          <a:lstStyle/>
          <a:p>
            <a:r>
              <a:rPr lang="en-US" dirty="0" smtClean="0"/>
              <a:t>Plotting</a:t>
            </a:r>
            <a:r>
              <a:rPr lang="en-US" dirty="0" smtClean="0"/>
              <a:t> the energy of the satellite confirms the inaccuracy of the results. </a:t>
            </a:r>
          </a:p>
          <a:p>
            <a:endParaRPr lang="en-US" dirty="0" smtClean="0"/>
          </a:p>
          <a:p>
            <a:r>
              <a:rPr lang="en-US" dirty="0" smtClean="0"/>
              <a:t>Total energy should be conserved. However, we see it increasing.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495" t="4923" r="13692" b="3383"/>
          <a:stretch/>
        </p:blipFill>
        <p:spPr>
          <a:xfrm>
            <a:off x="4528282" y="2159209"/>
            <a:ext cx="4332720" cy="413483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889412"/>
              </p:ext>
            </p:extLst>
          </p:nvPr>
        </p:nvGraphicFramePr>
        <p:xfrm>
          <a:off x="658314" y="4632394"/>
          <a:ext cx="3559763" cy="140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4" imgW="1701800" imgH="673100" progId="Equation.3">
                  <p:embed/>
                </p:oleObj>
              </mc:Choice>
              <mc:Fallback>
                <p:oleObj name="Equation" r:id="rId4" imgW="17018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314" y="4632394"/>
                        <a:ext cx="3559763" cy="1407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51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</a:t>
            </a:r>
            <a:r>
              <a:rPr lang="en-US" dirty="0" err="1" smtClean="0"/>
              <a:t>Runge-Kutta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accuracy of the estimated function can be improved by implementing the </a:t>
            </a:r>
            <a:r>
              <a:rPr lang="en-US" dirty="0" err="1" smtClean="0"/>
              <a:t>Runge-Kutta</a:t>
            </a:r>
            <a:r>
              <a:rPr lang="en-US" dirty="0" smtClean="0"/>
              <a:t> Scheme. </a:t>
            </a:r>
          </a:p>
          <a:p>
            <a:endParaRPr lang="en-US" dirty="0"/>
          </a:p>
          <a:p>
            <a:r>
              <a:rPr lang="en-US" dirty="0" smtClean="0"/>
              <a:t>Instead of predicting the next</a:t>
            </a:r>
            <a:br>
              <a:rPr lang="en-US" dirty="0" smtClean="0"/>
            </a:br>
            <a:r>
              <a:rPr lang="en-US" dirty="0" smtClean="0"/>
              <a:t>point in the function based on the</a:t>
            </a:r>
            <a:br>
              <a:rPr lang="en-US" dirty="0" smtClean="0"/>
            </a:br>
            <a:r>
              <a:rPr lang="en-US" dirty="0" smtClean="0"/>
              <a:t>slope at the current location, the</a:t>
            </a:r>
            <a:br>
              <a:rPr lang="en-US" dirty="0" smtClean="0"/>
            </a:br>
            <a:r>
              <a:rPr lang="en-US" dirty="0" smtClean="0"/>
              <a:t>trend line is generated by the </a:t>
            </a:r>
            <a:br>
              <a:rPr lang="en-US" dirty="0" smtClean="0"/>
            </a:br>
            <a:r>
              <a:rPr lang="en-US" dirty="0" smtClean="0"/>
              <a:t>weighted averages of the slopes</a:t>
            </a:r>
            <a:br>
              <a:rPr lang="en-US" dirty="0" smtClean="0"/>
            </a:br>
            <a:r>
              <a:rPr lang="en-US" dirty="0" smtClean="0"/>
              <a:t>at several estimated locations.</a:t>
            </a:r>
          </a:p>
          <a:p>
            <a:pPr lvl="1"/>
            <a:endParaRPr lang="en-US" dirty="0"/>
          </a:p>
        </p:txBody>
      </p:sp>
      <p:pic>
        <p:nvPicPr>
          <p:cNvPr id="4" name="Picture 3" descr="figure_1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1" t="12080" r="13339" b="9060"/>
          <a:stretch/>
        </p:blipFill>
        <p:spPr>
          <a:xfrm>
            <a:off x="4605866" y="3279272"/>
            <a:ext cx="4538133" cy="357872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521334"/>
              </p:ext>
            </p:extLst>
          </p:nvPr>
        </p:nvGraphicFramePr>
        <p:xfrm>
          <a:off x="66598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Equation" r:id="rId4" imgW="304800" imgH="393700" progId="Equation.3">
                  <p:embed/>
                </p:oleObj>
              </mc:Choice>
              <mc:Fallback>
                <p:oleObj name="Equation" r:id="rId4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98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758092"/>
              </p:ext>
            </p:extLst>
          </p:nvPr>
        </p:nvGraphicFramePr>
        <p:xfrm>
          <a:off x="73837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6" imgW="304800" imgH="393700" progId="Equation.3">
                  <p:embed/>
                </p:oleObj>
              </mc:Choice>
              <mc:Fallback>
                <p:oleObj name="Equation" r:id="rId6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837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20447"/>
              </p:ext>
            </p:extLst>
          </p:nvPr>
        </p:nvGraphicFramePr>
        <p:xfrm>
          <a:off x="5894784" y="5548557"/>
          <a:ext cx="511969" cy="33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7" imgW="368300" imgH="241300" progId="Equation.3">
                  <p:embed/>
                </p:oleObj>
              </mc:Choice>
              <mc:Fallback>
                <p:oleObj name="Equation" r:id="rId7" imgW="368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94784" y="5548557"/>
                        <a:ext cx="511969" cy="33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672889"/>
              </p:ext>
            </p:extLst>
          </p:nvPr>
        </p:nvGraphicFramePr>
        <p:xfrm>
          <a:off x="6713060" y="3503613"/>
          <a:ext cx="9890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tion" r:id="rId9" imgW="711200" imgH="241300" progId="Equation.3">
                  <p:embed/>
                </p:oleObj>
              </mc:Choice>
              <mc:Fallback>
                <p:oleObj name="Equation" r:id="rId9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13060" y="3503613"/>
                        <a:ext cx="9890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12642"/>
              </p:ext>
            </p:extLst>
          </p:nvPr>
        </p:nvGraphicFramePr>
        <p:xfrm>
          <a:off x="684212" y="5548557"/>
          <a:ext cx="34972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11" imgW="2514600" imgH="393700" progId="Equation.3">
                  <p:embed/>
                </p:oleObj>
              </mc:Choice>
              <mc:Fallback>
                <p:oleObj name="Equation" r:id="rId11" imgW="2514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4212" y="5548557"/>
                        <a:ext cx="3497263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5400000">
            <a:off x="2859483" y="4509141"/>
            <a:ext cx="304802" cy="17740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13100" y="4495800"/>
            <a:ext cx="3975100" cy="633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4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</a:t>
            </a:r>
            <a:r>
              <a:rPr lang="en-US" dirty="0" err="1" smtClean="0"/>
              <a:t>Runge-Kutta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accuracy of the estimated function can be improved by implementing the </a:t>
            </a:r>
            <a:r>
              <a:rPr lang="en-US" dirty="0" err="1" smtClean="0"/>
              <a:t>Runge-Kutta</a:t>
            </a:r>
            <a:r>
              <a:rPr lang="en-US" dirty="0" smtClean="0"/>
              <a:t> Scheme.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slope at the current location</a:t>
            </a:r>
            <a:br>
              <a:rPr lang="en-US" dirty="0" smtClean="0"/>
            </a:br>
            <a:r>
              <a:rPr lang="en-US" dirty="0" smtClean="0"/>
              <a:t>is calculated.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494404"/>
              </p:ext>
            </p:extLst>
          </p:nvPr>
        </p:nvGraphicFramePr>
        <p:xfrm>
          <a:off x="66598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Equation" r:id="rId3" imgW="304800" imgH="393700" progId="Equation.3">
                  <p:embed/>
                </p:oleObj>
              </mc:Choice>
              <mc:Fallback>
                <p:oleObj name="Equation" r:id="rId3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98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208519"/>
              </p:ext>
            </p:extLst>
          </p:nvPr>
        </p:nvGraphicFramePr>
        <p:xfrm>
          <a:off x="73837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Equation" r:id="rId5" imgW="304800" imgH="393700" progId="Equation.3">
                  <p:embed/>
                </p:oleObj>
              </mc:Choice>
              <mc:Fallback>
                <p:oleObj name="Equation" r:id="rId5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37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53529"/>
              </p:ext>
            </p:extLst>
          </p:nvPr>
        </p:nvGraphicFramePr>
        <p:xfrm>
          <a:off x="5894784" y="5548557"/>
          <a:ext cx="511969" cy="33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Equation" r:id="rId6" imgW="368300" imgH="241300" progId="Equation.3">
                  <p:embed/>
                </p:oleObj>
              </mc:Choice>
              <mc:Fallback>
                <p:oleObj name="Equation" r:id="rId6" imgW="368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4784" y="5548557"/>
                        <a:ext cx="511969" cy="33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730351"/>
              </p:ext>
            </p:extLst>
          </p:nvPr>
        </p:nvGraphicFramePr>
        <p:xfrm>
          <a:off x="6713060" y="3503613"/>
          <a:ext cx="9890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Equation" r:id="rId8" imgW="711200" imgH="241300" progId="Equation.3">
                  <p:embed/>
                </p:oleObj>
              </mc:Choice>
              <mc:Fallback>
                <p:oleObj name="Equation" r:id="rId8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3060" y="3503613"/>
                        <a:ext cx="9890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391372"/>
              </p:ext>
            </p:extLst>
          </p:nvPr>
        </p:nvGraphicFramePr>
        <p:xfrm>
          <a:off x="2040130" y="2449757"/>
          <a:ext cx="4917090" cy="76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Equation" r:id="rId10" imgW="2514600" imgH="393700" progId="Equation.3">
                  <p:embed/>
                </p:oleObj>
              </mc:Choice>
              <mc:Fallback>
                <p:oleObj name="Equation" r:id="rId10" imgW="2514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40130" y="2449757"/>
                        <a:ext cx="4917090" cy="763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figure_1.png"/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10756" r="9811" b="9593"/>
          <a:stretch/>
        </p:blipFill>
        <p:spPr>
          <a:xfrm>
            <a:off x="4498675" y="3213100"/>
            <a:ext cx="4861226" cy="36195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84485"/>
              </p:ext>
            </p:extLst>
          </p:nvPr>
        </p:nvGraphicFramePr>
        <p:xfrm>
          <a:off x="1496411" y="5462342"/>
          <a:ext cx="1341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13" imgW="685800" imgH="203200" progId="Equation.3">
                  <p:embed/>
                </p:oleObj>
              </mc:Choice>
              <mc:Fallback>
                <p:oleObj name="Equation" r:id="rId13" imgW="685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96411" y="5462342"/>
                        <a:ext cx="1341437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6337300" y="4995863"/>
            <a:ext cx="774700" cy="8601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97200" y="5207000"/>
            <a:ext cx="3835400" cy="50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1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</a:t>
            </a:r>
            <a:r>
              <a:rPr lang="en-US" dirty="0" err="1" smtClean="0"/>
              <a:t>Runge-Kutta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accuracy of the estimated function can be improved by implementing the </a:t>
            </a:r>
            <a:r>
              <a:rPr lang="en-US" dirty="0" err="1" smtClean="0"/>
              <a:t>Runge-Kutta</a:t>
            </a:r>
            <a:r>
              <a:rPr lang="en-US" dirty="0" smtClean="0"/>
              <a:t> Scheme.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slope F</a:t>
            </a:r>
            <a:r>
              <a:rPr lang="en-US" baseline="-25000" dirty="0" smtClean="0"/>
              <a:t>1</a:t>
            </a:r>
            <a:r>
              <a:rPr lang="en-US" dirty="0" smtClean="0"/>
              <a:t> the next point</a:t>
            </a:r>
            <a:br>
              <a:rPr lang="en-US" dirty="0" smtClean="0"/>
            </a:br>
            <a:r>
              <a:rPr lang="en-US" dirty="0" smtClean="0"/>
              <a:t>is estimated for a half time-step </a:t>
            </a:r>
            <a:endParaRPr lang="en-US" dirty="0"/>
          </a:p>
          <a:p>
            <a:r>
              <a:rPr lang="en-US" dirty="0" smtClean="0"/>
              <a:t>The slope at that location is then</a:t>
            </a:r>
            <a:br>
              <a:rPr lang="en-US" dirty="0" smtClean="0"/>
            </a:br>
            <a:r>
              <a:rPr lang="en-US" dirty="0" smtClean="0"/>
              <a:t>calculated ( F</a:t>
            </a:r>
            <a:r>
              <a:rPr lang="en-US" baseline="-25000" dirty="0" smtClean="0"/>
              <a:t>2</a:t>
            </a:r>
            <a:r>
              <a:rPr lang="en-US" dirty="0" smtClean="0"/>
              <a:t> 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844694"/>
              </p:ext>
            </p:extLst>
          </p:nvPr>
        </p:nvGraphicFramePr>
        <p:xfrm>
          <a:off x="66598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3" imgW="304800" imgH="393700" progId="Equation.3">
                  <p:embed/>
                </p:oleObj>
              </mc:Choice>
              <mc:Fallback>
                <p:oleObj name="Equation" r:id="rId3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98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147199"/>
              </p:ext>
            </p:extLst>
          </p:nvPr>
        </p:nvGraphicFramePr>
        <p:xfrm>
          <a:off x="73837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5" imgW="304800" imgH="393700" progId="Equation.3">
                  <p:embed/>
                </p:oleObj>
              </mc:Choice>
              <mc:Fallback>
                <p:oleObj name="Equation" r:id="rId5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37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156627"/>
              </p:ext>
            </p:extLst>
          </p:nvPr>
        </p:nvGraphicFramePr>
        <p:xfrm>
          <a:off x="5894784" y="5548557"/>
          <a:ext cx="511969" cy="33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Equation" r:id="rId6" imgW="368300" imgH="241300" progId="Equation.3">
                  <p:embed/>
                </p:oleObj>
              </mc:Choice>
              <mc:Fallback>
                <p:oleObj name="Equation" r:id="rId6" imgW="368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4784" y="5548557"/>
                        <a:ext cx="511969" cy="33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71733"/>
              </p:ext>
            </p:extLst>
          </p:nvPr>
        </p:nvGraphicFramePr>
        <p:xfrm>
          <a:off x="6713060" y="3503613"/>
          <a:ext cx="9890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Equation" r:id="rId8" imgW="711200" imgH="241300" progId="Equation.3">
                  <p:embed/>
                </p:oleObj>
              </mc:Choice>
              <mc:Fallback>
                <p:oleObj name="Equation" r:id="rId8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3060" y="3503613"/>
                        <a:ext cx="9890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433718"/>
              </p:ext>
            </p:extLst>
          </p:nvPr>
        </p:nvGraphicFramePr>
        <p:xfrm>
          <a:off x="2040130" y="2449757"/>
          <a:ext cx="4917090" cy="76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Equation" r:id="rId10" imgW="2514600" imgH="393700" progId="Equation.3">
                  <p:embed/>
                </p:oleObj>
              </mc:Choice>
              <mc:Fallback>
                <p:oleObj name="Equation" r:id="rId10" imgW="2514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40130" y="2449757"/>
                        <a:ext cx="4917090" cy="763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figure_1.png"/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10756" r="9811" b="9593"/>
          <a:stretch/>
        </p:blipFill>
        <p:spPr>
          <a:xfrm>
            <a:off x="4498675" y="3213100"/>
            <a:ext cx="4861226" cy="36195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606137"/>
              </p:ext>
            </p:extLst>
          </p:nvPr>
        </p:nvGraphicFramePr>
        <p:xfrm>
          <a:off x="401638" y="5678488"/>
          <a:ext cx="3276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Equation" r:id="rId13" imgW="1676400" imgH="393700" progId="Equation.3">
                  <p:embed/>
                </p:oleObj>
              </mc:Choice>
              <mc:Fallback>
                <p:oleObj name="Equation" r:id="rId13" imgW="1676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1638" y="5678488"/>
                        <a:ext cx="32766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6338410" y="5245100"/>
            <a:ext cx="774700" cy="6490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97200" y="5410200"/>
            <a:ext cx="3835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2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</a:t>
            </a:r>
            <a:r>
              <a:rPr lang="en-US" dirty="0" err="1" smtClean="0"/>
              <a:t>Runge-Kutta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accuracy of the estimated function can be improved by implementing the </a:t>
            </a:r>
            <a:r>
              <a:rPr lang="en-US" dirty="0" err="1" smtClean="0"/>
              <a:t>Runge-Kutta</a:t>
            </a:r>
            <a:r>
              <a:rPr lang="en-US" dirty="0" smtClean="0"/>
              <a:t> Scheme.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586909"/>
              </p:ext>
            </p:extLst>
          </p:nvPr>
        </p:nvGraphicFramePr>
        <p:xfrm>
          <a:off x="66598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3" imgW="304800" imgH="393700" progId="Equation.3">
                  <p:embed/>
                </p:oleObj>
              </mc:Choice>
              <mc:Fallback>
                <p:oleObj name="Equation" r:id="rId3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98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595171"/>
              </p:ext>
            </p:extLst>
          </p:nvPr>
        </p:nvGraphicFramePr>
        <p:xfrm>
          <a:off x="7383752" y="5715000"/>
          <a:ext cx="31832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5" imgW="304800" imgH="393700" progId="Equation.3">
                  <p:embed/>
                </p:oleObj>
              </mc:Choice>
              <mc:Fallback>
                <p:oleObj name="Equation" r:id="rId5" imgW="304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3752" y="5715000"/>
                        <a:ext cx="318320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067952"/>
              </p:ext>
            </p:extLst>
          </p:nvPr>
        </p:nvGraphicFramePr>
        <p:xfrm>
          <a:off x="5894784" y="5548557"/>
          <a:ext cx="511969" cy="33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Equation" r:id="rId6" imgW="368300" imgH="241300" progId="Equation.3">
                  <p:embed/>
                </p:oleObj>
              </mc:Choice>
              <mc:Fallback>
                <p:oleObj name="Equation" r:id="rId6" imgW="368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4784" y="5548557"/>
                        <a:ext cx="511969" cy="33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824459"/>
              </p:ext>
            </p:extLst>
          </p:nvPr>
        </p:nvGraphicFramePr>
        <p:xfrm>
          <a:off x="6713060" y="3503613"/>
          <a:ext cx="9890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Equation" r:id="rId8" imgW="711200" imgH="241300" progId="Equation.3">
                  <p:embed/>
                </p:oleObj>
              </mc:Choice>
              <mc:Fallback>
                <p:oleObj name="Equation" r:id="rId8" imgW="711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13060" y="3503613"/>
                        <a:ext cx="989012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184117"/>
              </p:ext>
            </p:extLst>
          </p:nvPr>
        </p:nvGraphicFramePr>
        <p:xfrm>
          <a:off x="2040130" y="2449757"/>
          <a:ext cx="4917090" cy="76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Equation" r:id="rId10" imgW="2514600" imgH="393700" progId="Equation.3">
                  <p:embed/>
                </p:oleObj>
              </mc:Choice>
              <mc:Fallback>
                <p:oleObj name="Equation" r:id="rId10" imgW="2514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40130" y="2449757"/>
                        <a:ext cx="4917090" cy="763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figure_1.png"/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t="10756" r="9811" b="9593"/>
          <a:stretch/>
        </p:blipFill>
        <p:spPr>
          <a:xfrm>
            <a:off x="4498675" y="3213100"/>
            <a:ext cx="4861226" cy="36195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6338410" y="5245100"/>
            <a:ext cx="774700" cy="649043"/>
          </a:xfrm>
          <a:prstGeom prst="straightConnector1">
            <a:avLst/>
          </a:prstGeom>
          <a:ln>
            <a:solidFill>
              <a:srgbClr val="7F7F7F"/>
            </a:solidFill>
            <a:prstDash val="dot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79813" y="4025900"/>
            <a:ext cx="3803939" cy="73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669711"/>
              </p:ext>
            </p:extLst>
          </p:nvPr>
        </p:nvGraphicFramePr>
        <p:xfrm>
          <a:off x="390525" y="5667375"/>
          <a:ext cx="330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Equation" r:id="rId13" imgW="1689100" imgH="393700" progId="Equation.3">
                  <p:embed/>
                </p:oleObj>
              </mc:Choice>
              <mc:Fallback>
                <p:oleObj name="Equation" r:id="rId13" imgW="1689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525" y="5667375"/>
                        <a:ext cx="3302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7113110" y="4533900"/>
            <a:ext cx="588962" cy="7112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38413" y="3249790"/>
            <a:ext cx="208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Slope (F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) at location estimated by the incrimination based on ( F1 )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38410" y="4927600"/>
            <a:ext cx="774700" cy="95384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97200" y="5410200"/>
            <a:ext cx="3556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9420" y="4787900"/>
            <a:ext cx="4189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the slope of F</a:t>
            </a:r>
            <a:r>
              <a:rPr lang="en-US" baseline="-25000" dirty="0" smtClean="0"/>
              <a:t>2,</a:t>
            </a:r>
            <a:r>
              <a:rPr lang="en-US" dirty="0" smtClean="0"/>
              <a:t> estimate the location</a:t>
            </a:r>
            <a:br>
              <a:rPr lang="en-US" dirty="0" smtClean="0"/>
            </a:br>
            <a:r>
              <a:rPr lang="en-US" dirty="0" smtClean="0"/>
              <a:t>of the next point, and </a:t>
            </a:r>
            <a:r>
              <a:rPr lang="en-US" dirty="0"/>
              <a:t>calculate the slope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4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N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UNR template.potx</Template>
  <TotalTime>4491</TotalTime>
  <Words>828</Words>
  <Application>Microsoft Macintosh PowerPoint</Application>
  <PresentationFormat>On-screen Show (4:3)</PresentationFormat>
  <Paragraphs>135</Paragraphs>
  <Slides>21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UNR template</vt:lpstr>
      <vt:lpstr>Microsoft Equation</vt:lpstr>
      <vt:lpstr>Project 01: Launch a Satellite to the Moon</vt:lpstr>
      <vt:lpstr>Overview</vt:lpstr>
      <vt:lpstr>1: Euler Scheme</vt:lpstr>
      <vt:lpstr>1: Orbit from Euler Scheme</vt:lpstr>
      <vt:lpstr>1: Energy of Satellite using Euler </vt:lpstr>
      <vt:lpstr>2: Runge-Kutta Method</vt:lpstr>
      <vt:lpstr>2: Runge-Kutta Method</vt:lpstr>
      <vt:lpstr>2: Runge-Kutta Method</vt:lpstr>
      <vt:lpstr>2: Runge-Kutta Method</vt:lpstr>
      <vt:lpstr>2: Runge-Kutta Method</vt:lpstr>
      <vt:lpstr>2: Runge-Kutta Method</vt:lpstr>
      <vt:lpstr>2: Runge-Kutta Orbit</vt:lpstr>
      <vt:lpstr>2: Energy of Satellite using RK4</vt:lpstr>
      <vt:lpstr>3: Comparison of RK and Euler</vt:lpstr>
      <vt:lpstr>3: Comparison of RK and Euler</vt:lpstr>
      <vt:lpstr>4: Escape Velocity</vt:lpstr>
      <vt:lpstr>4: Escape Velocity</vt:lpstr>
      <vt:lpstr>5: Adaptive RK Scheme</vt:lpstr>
      <vt:lpstr>6: Effects of a stationary moon</vt:lpstr>
      <vt:lpstr>7: Calculation of Launch velocity to orbit moon and earth</vt:lpstr>
      <vt:lpstr>7: Analytical Solution of Launch Velocity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Hammel</dc:creator>
  <cp:lastModifiedBy>Ben Hammel</cp:lastModifiedBy>
  <cp:revision>57</cp:revision>
  <dcterms:created xsi:type="dcterms:W3CDTF">2014-02-02T20:45:01Z</dcterms:created>
  <dcterms:modified xsi:type="dcterms:W3CDTF">2014-02-11T01:08:33Z</dcterms:modified>
</cp:coreProperties>
</file>