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array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libraries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packages.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Basically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numpy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https://docs.python.org/2/library/functions.html#tuple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Dictionaries are key/value pairs of a collection of items.</a:t>
            </a:r>
          </a:p>
          <a:p>
            <a:pPr lvl="1"/>
            <a:r>
              <a:rPr/>
              <a:t>Dictionaries use keys to identify each item.</a:t>
            </a:r>
          </a:p>
          <a:p>
            <a:pPr lvl="0" indent="0">
              <a:buNone/>
            </a:pPr>
            <a:r>
              <a:rPr>
                <a:latin typeface="Courier"/>
              </a:rPr>
              <a:t>empty_dictionary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empty_dictionary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br/>
            <a:r>
              <a:rPr>
                <a:latin typeface="Courier"/>
              </a:rPr>
              <a:t>person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'first'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'John'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person[</a:t>
            </a:r>
            <a:r>
              <a:rPr>
                <a:solidFill>
                  <a:srgbClr val="4070A0"/>
                </a:solidFill>
                <a:latin typeface="Courier"/>
              </a:rPr>
              <a:t>'last'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'Doe'</a:t>
            </a:r>
            <a:br/>
            <a:br/>
            <a:r>
              <a:rPr>
                <a:latin typeface="Courier"/>
              </a:rPr>
              <a:t>print(person)</a:t>
            </a:r>
            <a:br/>
            <a:r>
              <a:rPr>
                <a:latin typeface="Courier"/>
              </a:rPr>
              <a:t>print(person[</a:t>
            </a:r>
            <a:r>
              <a:rPr>
                <a:solidFill>
                  <a:srgbClr val="4070A0"/>
                </a:solidFill>
                <a:latin typeface="Courier"/>
              </a:rPr>
              <a:t>'first'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{'first': 'John', 'last': 'Doe'}
John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Dictionaries:</a:t>
            </a:r>
          </a:p>
          <a:p>
            <a:pPr lvl="2"/>
            <a:r>
              <a:rPr/>
              <a:t>Key/Value pairs</a:t>
            </a:r>
          </a:p>
          <a:p>
            <a:pPr lvl="2"/>
            <a:r>
              <a:rPr/>
              <a:t>Storage order not guaranteed</a:t>
            </a:r>
          </a:p>
          <a:p>
            <a:pPr lvl="1"/>
            <a:r>
              <a:rPr/>
              <a:t>Lists:</a:t>
            </a:r>
          </a:p>
          <a:p>
            <a:pPr lvl="2"/>
            <a:r>
              <a:rPr/>
              <a:t>Zero-based index</a:t>
            </a:r>
          </a:p>
          <a:p>
            <a:pPr lvl="2"/>
            <a:r>
              <a:rPr/>
              <a:t>Storage order guaranteed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tuple</a:t>
            </a:r>
          </a:p>
          <a:p>
            <a:pPr lvl="1" indent="0">
              <a:buNone/>
            </a:pPr>
            <a:r>
              <a:rPr>
                <a:latin typeface="Courier"/>
              </a:rPr>
              <a:t>empty_tuple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()</a:t>
            </a:r>
            <a:br/>
            <a:r>
              <a:rPr>
                <a:latin typeface="Courier"/>
              </a:rPr>
              <a:t>empty_tuple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tuple()</a:t>
            </a:r>
            <a:br/>
            <a:br/>
            <a:r>
              <a:rPr>
                <a:latin typeface="Courier"/>
              </a:rPr>
              <a:t>tup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'32'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Similar to lists:</a:t>
            </a:r>
          </a:p>
          <a:p>
            <a:pPr lvl="1" indent="0">
              <a:buNone/>
            </a:pPr>
            <a:r>
              <a:rPr>
                <a:latin typeface="Courier"/>
              </a:rPr>
              <a:t>tup[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 </a:t>
            </a:r>
            <a:r>
              <a:rPr i="1">
                <a:solidFill>
                  <a:srgbClr val="60A0B0"/>
                </a:solidFill>
                <a:latin typeface="Courier"/>
              </a:rPr>
              <a:t># (4, 'yes', 3.14)</a:t>
            </a:r>
          </a:p>
          <a:p>
            <a:pPr lvl="1"/>
            <a:r>
              <a:rPr/>
              <a:t>Tuples are immutable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Sets are unordered.</a:t>
            </a:r>
          </a:p>
          <a:p>
            <a:pPr lvl="1"/>
            <a:r>
              <a:rPr/>
              <a:t>Set elements are unique. Duplicate elements are not allowed.</a:t>
            </a:r>
          </a:p>
          <a:p>
            <a:pPr lvl="1"/>
            <a:r>
              <a:rPr/>
              <a:t>Common operations: union, intersect, and difference.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s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600200"/>
            <a:ext cx="702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empty_set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set()</a:t>
            </a:r>
            <a:br/>
            <a:br/>
            <a:r>
              <a:rPr>
                <a:latin typeface="Courier"/>
              </a:rPr>
              <a:t>set1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set2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Lists</a:t>
            </a:r>
          </a:p>
          <a:p>
            <a:pPr lvl="1">
              <a:buAutoNum type="arabicPeriod"/>
            </a:pPr>
            <a:r>
              <a:rPr/>
              <a:t>Arrays</a:t>
            </a:r>
          </a:p>
          <a:p>
            <a:pPr lvl="1">
              <a:buAutoNum type="arabicPeriod"/>
            </a:pPr>
            <a:r>
              <a:rPr/>
              <a:t>Slicing</a:t>
            </a:r>
          </a:p>
          <a:p>
            <a:pPr lvl="1">
              <a:buAutoNum type="arabicPeriod"/>
            </a:pPr>
            <a:r>
              <a:rPr/>
              <a:t>Tuples</a:t>
            </a:r>
          </a:p>
          <a:p>
            <a:pPr lvl="1">
              <a:buAutoNum type="arabicPeriod"/>
            </a:pPr>
            <a:r>
              <a:rPr/>
              <a:t>Sets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Lists are collections of items.</a:t>
            </a:r>
          </a:p>
          <a:p>
            <a:pPr lvl="1"/>
            <a:r>
              <a:rPr/>
              <a:t>Lists can be expanded or contracted as needed.</a:t>
            </a:r>
          </a:p>
          <a:p>
            <a:pPr lvl="1"/>
            <a:r>
              <a:rPr/>
              <a:t>Can contain any data type.</a:t>
            </a:r>
          </a:p>
          <a:p>
            <a:pPr lvl="1"/>
            <a:r>
              <a:rPr/>
              <a:t>Used to store a single column collection of information</a:t>
            </a:r>
          </a:p>
          <a:p>
            <a:pPr lvl="1"/>
            <a:r>
              <a:rPr/>
              <a:t>It is possible to nest lists.</a:t>
            </a:r>
          </a:p>
          <a:p>
            <a:pPr lvl="0" indent="0">
              <a:buNone/>
            </a:pPr>
            <a:r>
              <a:rPr>
                <a:latin typeface="Courier"/>
              </a:rPr>
              <a:t>empty_list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empty_list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list()</a:t>
            </a:r>
            <a:br/>
            <a:br/>
            <a:r>
              <a:rPr>
                <a:latin typeface="Courier"/>
              </a:rPr>
              <a:t>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'James'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'David'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scores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scores.append(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Add new item to the end</a:t>
            </a:r>
            <a:br/>
            <a:r>
              <a:rPr>
                <a:latin typeface="Courier"/>
              </a:rPr>
              <a:t>scores.append(</a:t>
            </a:r>
            <a:r>
              <a:rPr>
                <a:solidFill>
                  <a:srgbClr val="40A070"/>
                </a:solidFill>
                <a:latin typeface="Courier"/>
              </a:rPr>
              <a:t>99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print(names) </a:t>
            </a:r>
            <a:r>
              <a:rPr i="1">
                <a:solidFill>
                  <a:srgbClr val="60A0B0"/>
                </a:solidFill>
                <a:latin typeface="Courier"/>
              </a:rPr>
              <a:t># ['Christopher', 'Susan']</a:t>
            </a:r>
            <a:br/>
            <a:r>
              <a:rPr>
                <a:latin typeface="Courier"/>
              </a:rPr>
              <a:t>print(scores) </a:t>
            </a:r>
            <a:r>
              <a:rPr i="1">
                <a:solidFill>
                  <a:srgbClr val="60A0B0"/>
                </a:solidFill>
                <a:latin typeface="Courier"/>
              </a:rPr>
              <a:t># [98,99]</a:t>
            </a:r>
            <a:br/>
            <a:r>
              <a:rPr>
                <a:latin typeface="Courier"/>
              </a:rPr>
              <a:t>print(scores[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 i="1">
                <a:solidFill>
                  <a:srgbClr val="60A0B0"/>
                </a:solidFill>
                <a:latin typeface="Courier"/>
              </a:rPr>
              <a:t># 99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are collections of items.</a:t>
            </a:r>
          </a:p>
          <a:p>
            <a:pPr lvl="1"/>
            <a:r>
              <a:rPr/>
              <a:t>Designed to store a uniform basic data type, such as integers or floating point numbers.</a:t>
            </a:r>
          </a:p>
          <a:p>
            <a:pPr lvl="1"/>
            <a:r>
              <a:rPr/>
              <a:t>Use array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from array import array</a:t>
            </a:r>
            <a:br/>
            <a:r>
              <a:rPr>
                <a:latin typeface="Courier"/>
              </a:rPr>
              <a:t>scores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array(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scores.append(</a:t>
            </a:r>
            <a:r>
              <a:rPr>
                <a:solidFill>
                  <a:srgbClr val="40A070"/>
                </a:solidFill>
                <a:latin typeface="Courier"/>
              </a:rPr>
              <a:t>97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scores.append(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print(scores)</a:t>
            </a:r>
            <a:br/>
            <a:r>
              <a:rPr>
                <a:latin typeface="Courier"/>
              </a:rPr>
              <a:t>print(scores[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Vs.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Arrays:</a:t>
            </a:r>
          </a:p>
          <a:p>
            <a:pPr lvl="2"/>
            <a:r>
              <a:rPr/>
              <a:t>Simple types such as numbers</a:t>
            </a:r>
          </a:p>
          <a:p>
            <a:pPr lvl="2"/>
            <a:r>
              <a:rPr/>
              <a:t>Must all be the same type</a:t>
            </a:r>
          </a:p>
          <a:p>
            <a:pPr lvl="1"/>
            <a:r>
              <a:rPr/>
              <a:t>Lists:</a:t>
            </a:r>
          </a:p>
          <a:p>
            <a:pPr lvl="2"/>
            <a:r>
              <a:rPr/>
              <a:t>Store anything</a:t>
            </a:r>
          </a:p>
          <a:p>
            <a:pPr lvl="2"/>
            <a:r>
              <a:rPr/>
              <a:t>Store any type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names = [</a:t>
            </a:r>
            <a:r>
              <a:rPr>
                <a:solidFill>
                  <a:srgbClr val="4070A0"/>
                </a:solidFill>
                <a:latin typeface="Courier"/>
              </a:rPr>
              <a:t>'James'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'David'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print(len(names)) # Get the number of items</a:t>
            </a:r>
            <a:br/>
            <a:r>
              <a:rPr>
                <a:latin typeface="Courier"/>
              </a:rPr>
              <a:t>names.insert(0, </a:t>
            </a:r>
            <a:r>
              <a:rPr>
                <a:solidFill>
                  <a:srgbClr val="4070A0"/>
                </a:solidFill>
                <a:latin typeface="Courier"/>
              </a:rPr>
              <a:t>'Bill'</a:t>
            </a:r>
            <a:r>
              <a:rPr>
                <a:latin typeface="Courier"/>
              </a:rPr>
              <a:t>) # Insert before index</a:t>
            </a:r>
            <a:br/>
            <a:r>
              <a:rPr>
                <a:latin typeface="Courier"/>
              </a:rPr>
              <a:t>print(names)</a:t>
            </a:r>
            <a:br/>
            <a:r>
              <a:rPr>
                <a:latin typeface="Courier"/>
              </a:rPr>
              <a:t>names.sort()</a:t>
            </a:r>
            <a:br/>
            <a:r>
              <a:rPr>
                <a:latin typeface="Courier"/>
              </a:rPr>
              <a:t>print(names)</a:t>
            </a:r>
          </a:p>
          <a:p>
            <a:pPr lvl="0" indent="0">
              <a:buNone/>
            </a:pPr>
            <a:r>
              <a:rPr>
                <a:latin typeface="Courier"/>
              </a:rPr>
              <a:t>2
['Bill', 'James', 'David']
['Bill', 'David', 'James']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names = [</a:t>
            </a:r>
            <a:r>
              <a:rPr>
                <a:solidFill>
                  <a:srgbClr val="4070A0"/>
                </a:solidFill>
                <a:latin typeface="Courier"/>
              </a:rPr>
              <a:t>'James'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'David'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'Bill'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'Justin'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names</a:t>
            </a:r>
            <a:br/>
            <a:r>
              <a:rPr>
                <a:latin typeface="Courier"/>
              </a:rPr>
              <a:t>names[3]</a:t>
            </a:r>
            <a:br/>
            <a:r>
              <a:rPr>
                <a:latin typeface="Courier"/>
              </a:rPr>
              <a:t>names[1:3]</a:t>
            </a:r>
            <a:br/>
            <a:r>
              <a:rPr>
                <a:latin typeface="Courier"/>
              </a:rPr>
              <a:t>names[:3]</a:t>
            </a:r>
          </a:p>
          <a:p>
            <a:pPr lvl="0" indent="0">
              <a:buNone/>
            </a:pPr>
            <a:r>
              <a:rPr>
                <a:latin typeface="Courier"/>
              </a:rPr>
              <a:t>['James', 'David', 'Bill','Justin']
['Justin']
['David', 'Bill']
['James', 'David', 'Bill']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sorted()</a:t>
            </a:r>
            <a:r>
              <a:rPr/>
              <a:t> can be used on lists, tuples and sets.</a:t>
            </a:r>
          </a:p>
          <a:p>
            <a:pPr lvl="1"/>
            <a:r>
              <a:rPr b="1"/>
              <a:t>sort()</a:t>
            </a:r>
            <a:r>
              <a:rPr/>
              <a:t> can only be used with lists</a:t>
            </a:r>
          </a:p>
          <a:p>
            <a:pPr lvl="1"/>
            <a:r>
              <a:rPr b="1"/>
              <a:t>sort()</a:t>
            </a:r>
            <a:r>
              <a:rPr/>
              <a:t> returns None and modifies the values in place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persons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[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{</a:t>
            </a:r>
            <a:r>
              <a:rPr b="1">
                <a:solidFill>
                  <a:srgbClr val="FF0000"/>
                </a:solidFill>
                <a:latin typeface="Courier"/>
              </a:rPr>
              <a:t>'name'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'James'</a:t>
            </a:r>
            <a:r>
              <a:rPr>
                <a:solidFill>
                  <a:srgbClr val="06287E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'age'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solidFill>
                  <a:srgbClr val="06287E"/>
                </a:solidFill>
                <a:latin typeface="Courier"/>
              </a:rPr>
              <a:t>}</a:t>
            </a:r>
            <a:r>
              <a:rPr>
                <a:solidFill>
                  <a:srgbClr val="007020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{</a:t>
            </a:r>
            <a:r>
              <a:rPr b="1">
                <a:solidFill>
                  <a:srgbClr val="FF0000"/>
                </a:solidFill>
                <a:latin typeface="Courier"/>
              </a:rPr>
              <a:t>'name'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'David'</a:t>
            </a:r>
            <a:r>
              <a:rPr>
                <a:solidFill>
                  <a:srgbClr val="06287E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'age'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47</a:t>
            </a:r>
            <a:r>
              <a:rPr>
                <a:solidFill>
                  <a:srgbClr val="06287E"/>
                </a:solidFill>
                <a:latin typeface="Courier"/>
              </a:rPr>
              <a:t>}</a:t>
            </a:r>
            <a:br/>
            <a:r>
              <a:rPr>
                <a:solidFill>
                  <a:srgbClr val="007020"/>
                </a:solidFill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Error: TypeError: ‘&lt;’ not supported between instances of ‘dict’ and ‘dict’</a:t>
            </a:r>
          </a:p>
          <a:p>
            <a:pPr lvl="0" indent="0">
              <a:buNone/>
            </a:pPr>
            <a:r>
              <a:rPr>
                <a:latin typeface="Courier"/>
              </a:rPr>
              <a:t>persons.sort()</a:t>
            </a:r>
            <a:br/>
            <a:r>
              <a:rPr>
                <a:latin typeface="Courier"/>
              </a:rPr>
              <a:t>print(persons)</a:t>
            </a:r>
          </a:p>
          <a:p>
            <a:pPr lvl="0" marL="0" indent="0">
              <a:buNone/>
            </a:pPr>
            <a:r>
              <a:rPr/>
              <a:t>Works!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sorter(item):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item[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presenters.sort(key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sorter)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/>
  <cp:keywords/>
  <dcterms:created xsi:type="dcterms:W3CDTF">2021-04-19T11:17:29Z</dcterms:created>
  <dcterms:modified xsi:type="dcterms:W3CDTF">2021-04-19T11:17:29Z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