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1"/>
            <a:r>
              <a:rPr/>
              <a:t>Create:</a:t>
            </a:r>
          </a:p>
          <a:p>
            <a:pPr lvl="0" marL="0" indent="0">
              <a:buNone/>
            </a:pPr>
          </a:p>
          <a:p>
            <a:pPr lvl="2"/>
            <a:r>
              <a:rPr/>
              <a:t>Helper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2"/>
            <a:r>
              <a:rPr/>
              <a:t>Create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databases</a:t>
            </a:r>
          </a:p>
          <a:p>
            <a:pPr lvl="0" marL="0" indent="0">
              <a:buNone/>
            </a:pPr>
          </a:p>
          <a:p>
            <a:pPr lvl="1"/>
            <a:r>
              <a:rPr/>
              <a:t>Function:</a:t>
            </a:r>
          </a:p>
          <a:p>
            <a:pPr lvl="0" marL="0" indent="0">
              <a:buNone/>
            </a:pPr>
          </a:p>
          <a:p>
            <a:pPr lvl="2"/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</a:p>
          <a:p>
            <a:pPr lvl="0" marL="0" indent="0">
              <a:buNone/>
            </a:pPr>
          </a:p>
          <a:p>
            <a:pPr lvl="2"/>
            <a:r>
              <a:rPr/>
              <a:t>Log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derived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student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Student(</a:t>
            </a:r>
            <a:r>
              <a:rPr>
                <a:solidFill>
                  <a:srgbClr val="4070A0"/>
                </a:solidFill>
                <a:latin typeface="Courier"/>
              </a:rPr>
              <a:t>'John'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'Doe'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student.say_hello()</a:t>
            </a:r>
            <a:br/>
            <a:r>
              <a:rPr>
                <a:latin typeface="Courier"/>
              </a:rPr>
              <a:t>student.sing_school_song()</a:t>
            </a:r>
            <a:br/>
            <a:br/>
            <a:r>
              <a:rPr>
                <a:latin typeface="Courier"/>
              </a:rPr>
              <a:t>print(isinstance(student, Student))</a:t>
            </a:r>
            <a:br/>
            <a:r>
              <a:rPr>
                <a:latin typeface="Courier"/>
              </a:rPr>
              <a:t>print(isinstance(student, Person))</a:t>
            </a:r>
            <a:br/>
            <a:r>
              <a:rPr>
                <a:latin typeface="Courier"/>
              </a:rPr>
              <a:t>print(issubclass(Student, Person))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Mixins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Inherit from multiple classes.</a:t>
            </a:r>
          </a:p>
          <a:p>
            <a:pPr lvl="1"/>
            <a:r>
              <a:rPr/>
              <a:t>A little controversial.</a:t>
            </a:r>
          </a:p>
          <a:p>
            <a:pPr lvl="1"/>
            <a:r>
              <a:rPr/>
              <a:t>Can get messy quickly.</a:t>
            </a:r>
          </a:p>
          <a:p>
            <a:pPr lvl="1"/>
            <a:r>
              <a:rPr/>
              <a:t>Many modern languages only support single inheritance.</a:t>
            </a:r>
          </a:p>
          <a:p>
            <a:pPr lvl="1"/>
            <a:r>
              <a:rPr/>
              <a:t>Uses:</a:t>
            </a:r>
          </a:p>
          <a:p>
            <a:pPr lvl="2"/>
            <a:r>
              <a:rPr/>
              <a:t>Enable functionality for frameworks such as Django.</a:t>
            </a:r>
          </a:p>
          <a:p>
            <a:pPr lvl="2"/>
            <a:r>
              <a:rPr/>
              <a:t>Streamline repetitious operations.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mixins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class Loggable:</a:t>
            </a:r>
            <a:br/>
            <a:r>
              <a:rPr>
                <a:latin typeface="Courier"/>
              </a:rPr>
              <a:t>    def __init__(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self.title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    def log(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print(</a:t>
            </a:r>
            <a:r>
              <a:rPr>
                <a:solidFill>
                  <a:srgbClr val="4070A0"/>
                </a:solidFill>
                <a:latin typeface="Courier"/>
              </a:rPr>
              <a:t>'Log message from '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 self.title)</a:t>
            </a:r>
            <a:br/>
            <a:br/>
            <a:r>
              <a:rPr>
                <a:latin typeface="Courier"/>
              </a:rPr>
              <a:t>class Connection:</a:t>
            </a:r>
            <a:br/>
            <a:r>
              <a:rPr>
                <a:latin typeface="Courier"/>
              </a:rPr>
              <a:t>    def __init__(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self.server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br/>
            <a:r>
              <a:rPr>
                <a:latin typeface="Courier"/>
              </a:rPr>
              <a:t>    def connect(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print(</a:t>
            </a:r>
            <a:r>
              <a:rPr>
                <a:solidFill>
                  <a:srgbClr val="4070A0"/>
                </a:solidFill>
                <a:latin typeface="Courier"/>
              </a:rPr>
              <a:t>'Connecting to database on '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 self.server)</a:t>
            </a:r>
            <a:br/>
            <a:br/>
            <a:r>
              <a:rPr>
                <a:latin typeface="Courier"/>
              </a:rPr>
              <a:t>class SqlDatabase(Connection, Loggable):</a:t>
            </a:r>
            <a:br/>
            <a:r>
              <a:rPr>
                <a:latin typeface="Courier"/>
              </a:rPr>
              <a:t>    def __init__(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        self.title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4070A0"/>
                </a:solidFill>
                <a:latin typeface="Courier"/>
              </a:rPr>
              <a:t>'Sql Connection Demo'</a:t>
            </a:r>
            <a:br/>
            <a:r>
              <a:rPr>
                <a:latin typeface="Courier"/>
              </a:rPr>
              <a:t>        self.server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4070A0"/>
                </a:solidFill>
                <a:latin typeface="Courier"/>
              </a:rPr>
              <a:t>'Some_Server'</a:t>
            </a:r>
            <a:br/>
            <a:br/>
            <a:r>
              <a:rPr>
                <a:latin typeface="Courier"/>
              </a:rPr>
              <a:t>def framework(item):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Perform the connection</a:t>
            </a:r>
            <a:br/>
            <a:r>
              <a:rPr>
                <a:latin typeface="Courier"/>
              </a:rPr>
              <a:t>    if isinstance(item, Connection):</a:t>
            </a:r>
            <a:br/>
            <a:r>
              <a:rPr>
                <a:latin typeface="Courier"/>
              </a:rPr>
              <a:t>        item.connect()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Log the operation</a:t>
            </a:r>
            <a:br/>
            <a:r>
              <a:rPr>
                <a:latin typeface="Courier"/>
              </a:rPr>
              <a:t>    if isinstance(item, Loggable):</a:t>
            </a:r>
            <a:br/>
            <a:r>
              <a:rPr>
                <a:latin typeface="Courier"/>
              </a:rPr>
              <a:t>        item.log()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an instance of our class</a:t>
            </a:r>
            <a:br/>
            <a:r>
              <a:rPr>
                <a:latin typeface="Courier"/>
              </a:rPr>
              <a:t>sql_connection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SqlDatabase()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Use our framework</a:t>
            </a:r>
            <a:br/>
            <a:r>
              <a:rPr>
                <a:latin typeface="Courier"/>
              </a:rPr>
              <a:t>framework(sql_connection) </a:t>
            </a:r>
            <a:r>
              <a:rPr i="1">
                <a:solidFill>
                  <a:srgbClr val="60A0B0"/>
                </a:solidFill>
                <a:latin typeface="Courier"/>
              </a:rPr>
              <a:t># connects and logs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Enumerators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 of names bound to unique, constant values.</a:t>
            </a:r>
          </a:p>
          <a:p>
            <a:pPr lvl="1"/>
            <a:r>
              <a:rPr b="1"/>
              <a:t>name</a:t>
            </a:r>
            <a:r>
              <a:rPr/>
              <a:t> keyword displays the name of the enum.</a:t>
            </a:r>
          </a:p>
          <a:p>
            <a:pPr lvl="1"/>
            <a:r>
              <a:rPr/>
              <a:t>Use </a:t>
            </a:r>
            <a:r>
              <a:rPr b="1"/>
              <a:t>type()</a:t>
            </a:r>
            <a:r>
              <a:rPr/>
              <a:t> to check the enum types</a:t>
            </a:r>
          </a:p>
          <a:p>
            <a:pPr lvl="1"/>
            <a:r>
              <a:rPr/>
              <a:t>import </a:t>
            </a:r>
            <a:r>
              <a:rPr b="1"/>
              <a:t>enum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enum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Colour(enum.Enum):</a:t>
            </a:r>
            <a:br/>
            <a:r>
              <a:rPr>
                <a:latin typeface="Courier"/>
              </a:rPr>
              <a:t>    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GREEN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BLUE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>
                <a:latin typeface="Courier"/>
              </a:rPr>
              <a:t>print(c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Colour.RED)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Classes</a:t>
            </a:r>
          </a:p>
          <a:p>
            <a:pPr lvl="1">
              <a:buAutoNum type="arabicPeriod"/>
            </a:pPr>
            <a:r>
              <a:rPr/>
              <a:t>Inheritance</a:t>
            </a:r>
          </a:p>
          <a:p>
            <a:pPr lvl="1">
              <a:buAutoNum type="arabicPeriod"/>
            </a:pPr>
            <a:r>
              <a:rPr/>
              <a:t>Mixins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Classes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reusable components</a:t>
            </a:r>
          </a:p>
          <a:p>
            <a:pPr lvl="1"/>
            <a:r>
              <a:rPr/>
              <a:t>Group data and operations together</a:t>
            </a:r>
          </a:p>
          <a:p>
            <a:pPr lvl="1"/>
            <a:r>
              <a:rPr/>
              <a:t>Classes are nouns</a:t>
            </a:r>
          </a:p>
          <a:p>
            <a:pPr lvl="1"/>
            <a:r>
              <a:rPr/>
              <a:t>Properties are adjectives</a:t>
            </a:r>
          </a:p>
          <a:p>
            <a:pPr lvl="1"/>
            <a:r>
              <a:rPr/>
              <a:t>Methods are verbs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Presenter():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Constructor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method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'Hello,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@property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name(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.__name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@name.setter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name(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value):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cool validation here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.__name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value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presenter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Presenter(</a:t>
            </a:r>
            <a:r>
              <a:rPr>
                <a:solidFill>
                  <a:srgbClr val="4070A0"/>
                </a:solidFill>
                <a:latin typeface="Courier"/>
              </a:rPr>
              <a:t>'Chris'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presenter.name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'Christopher'</a:t>
            </a:r>
            <a:br/>
            <a:r>
              <a:rPr>
                <a:latin typeface="Courier"/>
              </a:rPr>
              <a:t>presenter.say_hello()</a:t>
            </a:r>
            <a:br/>
            <a:r>
              <a:rPr>
                <a:latin typeface="Courier"/>
              </a:rPr>
              <a:t>print(presenter.name)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EVERYTHING is public</a:t>
            </a:r>
          </a:p>
          <a:p>
            <a:pPr lvl="1"/>
            <a:r>
              <a:rPr/>
              <a:t>Conventions for suggesting accessibility</a:t>
            </a:r>
          </a:p>
          <a:p>
            <a:pPr lvl="1"/>
            <a:r>
              <a:rPr/>
              <a:t>_ means avoid unless you really know what you’re doing</a:t>
            </a:r>
          </a:p>
          <a:p>
            <a:pPr lvl="1"/>
            <a:r>
              <a:rPr/>
              <a:t>__ (double underscore) means </a:t>
            </a:r>
            <a:r>
              <a:rPr b="1"/>
              <a:t>do not use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Creates an “is a” relationship</a:t>
            </a:r>
          </a:p>
          <a:p>
            <a:pPr lvl="2"/>
            <a:r>
              <a:rPr/>
              <a:t>Student is a Person</a:t>
            </a:r>
          </a:p>
          <a:p>
            <a:pPr lvl="2"/>
            <a:r>
              <a:rPr/>
              <a:t>SqlConnection is a DatabaseConnection</a:t>
            </a:r>
          </a:p>
          <a:p>
            <a:pPr lvl="2"/>
            <a:r>
              <a:rPr/>
              <a:t>MySqlConnection is a DatabaseConnection</a:t>
            </a:r>
          </a:p>
          <a:p>
            <a:pPr lvl="1"/>
            <a:r>
              <a:rPr/>
              <a:t>Composition (with properties) creates a “has a” relationship</a:t>
            </a:r>
          </a:p>
          <a:p>
            <a:pPr lvl="2"/>
            <a:r>
              <a:rPr/>
              <a:t>Student has a Class</a:t>
            </a:r>
          </a:p>
          <a:p>
            <a:pPr lvl="2"/>
            <a:r>
              <a:rPr/>
              <a:t>DatabaseConnection has a ConnectionString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methods are “virtual”</a:t>
            </a:r>
          </a:p>
          <a:p>
            <a:pPr lvl="2"/>
            <a:r>
              <a:rPr/>
              <a:t>Can override or redefine their behavior</a:t>
            </a:r>
          </a:p>
          <a:p>
            <a:pPr lvl="1"/>
            <a:r>
              <a:rPr/>
              <a:t>Keyword super to access parent class</a:t>
            </a:r>
          </a:p>
          <a:p>
            <a:pPr lvl="2"/>
            <a:r>
              <a:rPr/>
              <a:t>Constructor</a:t>
            </a:r>
          </a:p>
          <a:p>
            <a:pPr lvl="2"/>
            <a:r>
              <a:rPr/>
              <a:t>Properties in methods</a:t>
            </a:r>
          </a:p>
          <a:p>
            <a:pPr lvl="1"/>
            <a:r>
              <a:rPr/>
              <a:t>Must always call parent constructor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Inheriting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class Person:</a:t>
            </a:r>
            <a:br/>
            <a:r>
              <a:rPr>
                <a:latin typeface="Courier"/>
              </a:rPr>
              <a:t>    def __init__(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 name):</a:t>
            </a:r>
            <a:br/>
            <a:r>
              <a:rPr>
                <a:latin typeface="Courier"/>
              </a:rPr>
              <a:t>        self.name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name</a:t>
            </a:r>
            <a:br/>
            <a:r>
              <a:rPr>
                <a:latin typeface="Courier"/>
              </a:rPr>
              <a:t>    def say_hello(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print(</a:t>
            </a:r>
            <a:r>
              <a:rPr>
                <a:solidFill>
                  <a:srgbClr val="4070A0"/>
                </a:solidFill>
                <a:latin typeface="Courier"/>
              </a:rPr>
              <a:t>'Hello, '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 self.name)</a:t>
            </a:r>
            <a:br/>
            <a:br/>
            <a:r>
              <a:rPr>
                <a:latin typeface="Courier"/>
              </a:rPr>
              <a:t>class Student(Person):</a:t>
            </a:r>
            <a:br/>
            <a:r>
              <a:rPr>
                <a:latin typeface="Courier"/>
              </a:rPr>
              <a:t>    def __init__(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 name, school):</a:t>
            </a:r>
            <a:br/>
            <a:r>
              <a:rPr>
                <a:latin typeface="Courier"/>
              </a:rPr>
              <a:t>        super().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(name)</a:t>
            </a:r>
            <a:br/>
            <a:r>
              <a:rPr>
                <a:latin typeface="Courier"/>
              </a:rPr>
              <a:t>        self.school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school</a:t>
            </a:r>
            <a:br/>
            <a:r>
              <a:rPr>
                <a:latin typeface="Courier"/>
              </a:rPr>
              <a:t>    def sing_school_song(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        print(</a:t>
            </a:r>
            <a:r>
              <a:rPr>
                <a:solidFill>
                  <a:srgbClr val="4070A0"/>
                </a:solidFill>
                <a:latin typeface="Courier"/>
              </a:rPr>
              <a:t>'Ode to '</a:t>
            </a:r>
            <a:r>
              <a:rPr>
                <a:latin typeface="Courier"/>
              </a:rPr>
              <a:t> 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 self.school)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/>
  <cp:keywords/>
  <dcterms:created xsi:type="dcterms:W3CDTF">2021-04-19T11:17:29Z</dcterms:created>
  <dcterms:modified xsi:type="dcterms:W3CDTF">2021-04-19T11:17:29Z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