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touc: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https://www.python.org/dev/peps/pep-0008/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Reduce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0:</a:t>
            </a:r>
            <a:r>
              <a:rPr/>
              <a:t> </a:t>
            </a:r>
            <a:r>
              <a:rPr/>
              <a:t>ideal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ok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ok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more:</a:t>
            </a:r>
            <a:r>
              <a:rPr/>
              <a:t> </a:t>
            </a:r>
            <a:r>
              <a:rPr/>
              <a:t>avoid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Should be small</a:t>
            </a:r>
          </a:p>
          <a:p>
            <a:pPr lvl="1"/>
            <a:r>
              <a:rPr/>
              <a:t>Single responsibility principle</a:t>
            </a:r>
          </a:p>
          <a:p>
            <a:pPr lvl="1"/>
            <a:r>
              <a:rPr/>
              <a:t>Automatically run by Visual Studio Code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single_responsibility_princi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formatting issues</a:t>
            </a:r>
          </a:p>
          <a:p>
            <a:pPr lvl="1"/>
            <a:r>
              <a:rPr/>
              <a:t>Pylint for Python</a:t>
            </a:r>
          </a:p>
          <a:p>
            <a:pPr lvl="0" marL="0" indent="0">
              <a:buNone/>
            </a:pPr>
            <a:r>
              <a:rPr/>
              <a:t>Windows: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pylint</a:t>
            </a:r>
          </a:p>
          <a:p>
            <a:pPr lvl="0" marL="0" indent="0">
              <a:buNone/>
            </a:pPr>
            <a:r>
              <a:rPr/>
              <a:t>macOS or Linux:</a:t>
            </a:r>
          </a:p>
          <a:p>
            <a:pPr lvl="0" indent="0">
              <a:buNone/>
            </a:pPr>
            <a:r>
              <a:rPr>
                <a:latin typeface="Courier"/>
              </a:rPr>
              <a:t>pip3 install pylint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Tell the editor and linter what data types to expect</a:t>
            </a:r>
          </a:p>
          <a:p>
            <a:pPr lvl="1"/>
            <a:r>
              <a:rPr/>
              <a:t>DOES NOT cause “compiler” errors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get_user_greeting(user_name):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'Hello,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user_name</a:t>
            </a:r>
            <a:br/>
            <a:br/>
            <a:r>
              <a:rPr>
                <a:latin typeface="Courier"/>
              </a:rPr>
              <a:t>greeting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get_user_greeting(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print(greeting)</a:t>
            </a:r>
          </a:p>
          <a:p>
            <a:pPr lvl="0" marL="0" indent="0">
              <a:buNone/>
            </a:pPr>
            <a:r>
              <a:rPr b="1"/>
              <a:t>Error!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TypeError</a:t>
            </a:r>
            <a:r>
              <a:rPr>
                <a:latin typeface="Courier"/>
              </a:rPr>
              <a:t>: must be str,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int 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get_user_greeting(user_name: str)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'Hello,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user_name</a:t>
            </a:r>
            <a:br/>
            <a:br/>
            <a:r>
              <a:rPr>
                <a:latin typeface="Courier"/>
              </a:rPr>
              <a:t>greeting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get_user_greeting(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print(greeting)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Clean code</a:t>
            </a:r>
          </a:p>
          <a:p>
            <a:pPr lvl="1">
              <a:buAutoNum type="arabicPeriod"/>
            </a:pPr>
            <a:r>
              <a:rPr/>
              <a:t>Linting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valid,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'Is valid'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"Not valid"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helper(name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'sample'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convertTouc(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'sample'</a:t>
            </a:r>
            <a:r>
              <a:rPr>
                <a:latin typeface="Courier"/>
              </a:rPr>
              <a:t> ):</a:t>
            </a:r>
            <a:br/>
            <a:r>
              <a:rPr>
                <a:latin typeface="Courier"/>
              </a:rPr>
              <a:t>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name.upper()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Makes code readable</a:t>
            </a:r>
          </a:p>
          <a:p>
            <a:pPr lvl="1"/>
            <a:r>
              <a:rPr/>
              <a:t>Easier to debug</a:t>
            </a:r>
          </a:p>
          <a:p>
            <a:pPr lvl="1"/>
            <a:r>
              <a:rPr/>
              <a:t>Easier to maintain by you and others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Spaces, not tabs</a:t>
            </a:r>
          </a:p>
          <a:p>
            <a:pPr lvl="1"/>
            <a:r>
              <a:rPr/>
              <a:t>VSCode automatically converts tabs to spaces</a:t>
            </a:r>
          </a:p>
          <a:p>
            <a:pPr lvl="1"/>
            <a:r>
              <a:rPr/>
              <a:t>Avoid extraneous whitespaces</a:t>
            </a:r>
          </a:p>
          <a:p>
            <a:pPr lvl="0" indent="0">
              <a:buNone/>
            </a:pP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'good'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{ </a:t>
            </a:r>
            <a:r>
              <a:rPr>
                <a:solidFill>
                  <a:srgbClr val="4070A0"/>
                </a:solidFill>
                <a:latin typeface="Courier"/>
              </a:rPr>
              <a:t>'bad'</a:t>
            </a:r>
            <a:r>
              <a:rPr>
                <a:latin typeface="Courier"/>
              </a:rPr>
              <a:t> :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Spaces, not tabs</a:t>
            </a:r>
          </a:p>
          <a:p>
            <a:pPr lvl="1"/>
            <a:r>
              <a:rPr/>
              <a:t>VSCode automatically converts tabs to spaces</a:t>
            </a:r>
          </a:p>
          <a:p>
            <a:pPr lvl="1"/>
            <a:r>
              <a:rPr/>
              <a:t>Avoid extraneous whitespaces</a:t>
            </a:r>
          </a:p>
          <a:p>
            <a:pPr lvl="0" marL="0" indent="0">
              <a:buNone/>
            </a:pPr>
            <a:r>
              <a:rPr b="1"/>
              <a:t>Bad:</a:t>
            </a:r>
            <a:r>
              <a:rPr/>
              <a:t> - d - DaysSinceCreation - daysSinceCreation - c = dta_rcrd_102()</a:t>
            </a:r>
          </a:p>
          <a:p>
            <a:pPr lvl="0" marL="0" indent="0">
              <a:buNone/>
            </a:pPr>
            <a:r>
              <a:rPr b="1"/>
              <a:t>Good:</a:t>
            </a:r>
            <a:r>
              <a:rPr/>
              <a:t> - days_since_creation - customer_address = Address()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small</a:t>
            </a:r>
          </a:p>
          <a:p>
            <a:pPr lvl="1"/>
            <a:r>
              <a:rPr/>
              <a:t>Should do one thing</a:t>
            </a:r>
          </a:p>
          <a:p>
            <a:pPr lvl="2"/>
            <a:r>
              <a:rPr/>
              <a:t>They should do it well.</a:t>
            </a:r>
          </a:p>
          <a:p>
            <a:pPr lvl="2"/>
            <a:r>
              <a:rPr/>
              <a:t>They should do it only.</a:t>
            </a:r>
          </a:p>
          <a:p>
            <a:pPr lvl="1"/>
            <a:r>
              <a:rPr/>
              <a:t>Descriptive names. Don’t fear long names</a:t>
            </a:r>
          </a:p>
          <a:p>
            <a:pPr lvl="1"/>
            <a:r>
              <a:rPr/>
              <a:t>Reduce number of arguments.</a:t>
            </a:r>
          </a:p>
          <a:p>
            <a:pPr lvl="2"/>
            <a:r>
              <a:rPr/>
              <a:t>wrap arguments inside meaningful objects</a:t>
            </a:r>
          </a:p>
          <a:p>
            <a:pPr lvl="0" indent="0">
              <a:buNone/>
            </a:pPr>
            <a:r>
              <a:rPr>
                <a:latin typeface="Courier"/>
              </a:rPr>
              <a:t>makeCircle(double x, double y, double radius)</a:t>
            </a:r>
            <a:br/>
            <a:br/>
            <a:r>
              <a:rPr>
                <a:latin typeface="Courier"/>
              </a:rPr>
              <a:t>makeCircle(Point center, double radius)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“Don’t comment bad code—rewrite it.” —Brian W. Kernighan and P. J. Plaugher</a:t>
            </a:r>
          </a:p>
          <a:p>
            <a:pPr lvl="1"/>
            <a:r>
              <a:rPr/>
              <a:t>Can be helpful or damaging</a:t>
            </a:r>
          </a:p>
          <a:p>
            <a:pPr lvl="1"/>
            <a:r>
              <a:rPr/>
              <a:t>Inaccurate comments are worse than no comments at all</a:t>
            </a:r>
          </a:p>
          <a:p>
            <a:pPr lvl="1"/>
            <a:r>
              <a:rPr/>
              <a:t>Used to compensate failure expressing with code</a:t>
            </a:r>
          </a:p>
          <a:p>
            <a:pPr lvl="1"/>
            <a:r>
              <a:rPr/>
              <a:t>They can lie</a:t>
            </a:r>
          </a:p>
          <a:p>
            <a:pPr lvl="1"/>
            <a:r>
              <a:rPr/>
              <a:t>Must have them, but minimize them</a:t>
            </a:r>
          </a:p>
          <a:p>
            <a:pPr lvl="1"/>
            <a:r>
              <a:rPr/>
              <a:t>Express yourself in code</a:t>
            </a:r>
          </a:p>
          <a:p>
            <a:pPr lvl="0" marL="0" indent="0">
              <a:buNone/>
            </a:pPr>
            <a:r>
              <a:rPr b="1"/>
              <a:t>Bad: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to see if the employee is eligible for full benefits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((employee.flags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HOURLY_FLAG) </a:t>
            </a:r>
            <a:r>
              <a:rPr>
                <a:solidFill>
                  <a:srgbClr val="666666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(employee.age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Good: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(employee.isEligibleForFullBenefits())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 literal in the first statement in a module, function, class, or method definition.</a:t>
            </a:r>
          </a:p>
          <a:p>
            <a:pPr lvl="1"/>
            <a:r>
              <a:rPr/>
              <a:t>Used for documentation.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print_hello(user_name: str)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Generates a greeting to the user by name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    Parameters: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user_name (str): The name of the user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Returns: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    str: The greeting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'Hello,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/>
  <cp:keywords/>
  <dcterms:created xsi:type="dcterms:W3CDTF">2021-04-19T11:17:30Z</dcterms:created>
  <dcterms:modified xsi:type="dcterms:W3CDTF">2021-04-19T11:17:30Z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