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Remote Control Software</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Goals of the software</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buAutoNum type="arabicPeriod"/>
            </a:pPr>
            <a:r>
              <a:rPr lang="en"/>
              <a:t>Take control of users’ screens</a:t>
            </a:r>
          </a:p>
          <a:p>
            <a:pPr indent="-311150" lvl="0" marL="457200" rtl="0">
              <a:spcBef>
                <a:spcPts val="0"/>
              </a:spcBef>
              <a:buAutoNum type="arabicPeriod"/>
            </a:pPr>
            <a:r>
              <a:rPr lang="en"/>
              <a:t>View users’ active sessions</a:t>
            </a:r>
          </a:p>
          <a:p>
            <a:pPr indent="-311150" lvl="0" marL="457200" rtl="0">
              <a:spcBef>
                <a:spcPts val="0"/>
              </a:spcBef>
              <a:buAutoNum type="arabicPeriod"/>
            </a:pPr>
            <a:r>
              <a:rPr lang="en"/>
              <a:t>Have a user client and a technician client</a:t>
            </a:r>
          </a:p>
          <a:p>
            <a:pPr indent="-311150" lvl="0" marL="457200" rtl="0">
              <a:spcBef>
                <a:spcPts val="0"/>
              </a:spcBef>
              <a:buAutoNum type="arabicPeriod"/>
            </a:pPr>
            <a:r>
              <a:rPr lang="en"/>
              <a:t>User friendliness</a:t>
            </a:r>
          </a:p>
          <a:p>
            <a:pPr indent="-311150" lvl="0" marL="457200">
              <a:spcBef>
                <a:spcPts val="0"/>
              </a:spcBef>
              <a:buAutoNum type="arabicPeriod"/>
            </a:pPr>
            <a:r>
              <a:rPr lang="en"/>
              <a:t>Easy access for both, user and client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Define the Requirements </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350" u="sng">
                <a:solidFill>
                  <a:srgbClr val="565656"/>
                </a:solidFill>
                <a:latin typeface="Georgia"/>
                <a:ea typeface="Georgia"/>
                <a:cs typeface="Georgia"/>
                <a:sym typeface="Georgia"/>
              </a:rPr>
              <a:t>Main Features </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File transfer</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Prompts to show the user that you are connected</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Chat function for easy communication</a:t>
            </a:r>
          </a:p>
          <a:p>
            <a:pPr lvl="0" rtl="0">
              <a:spcBef>
                <a:spcPts val="0"/>
              </a:spcBef>
              <a:spcAft>
                <a:spcPts val="0"/>
              </a:spcAft>
              <a:buNone/>
            </a:pPr>
            <a:r>
              <a:t/>
            </a:r>
            <a:endParaRPr sz="1350">
              <a:solidFill>
                <a:srgbClr val="565656"/>
              </a:solidFill>
              <a:latin typeface="Georgia"/>
              <a:ea typeface="Georgia"/>
              <a:cs typeface="Georgia"/>
              <a:sym typeface="Georgia"/>
            </a:endParaRPr>
          </a:p>
          <a:p>
            <a:pPr lvl="0" rtl="0">
              <a:spcBef>
                <a:spcPts val="0"/>
              </a:spcBef>
              <a:spcAft>
                <a:spcPts val="0"/>
              </a:spcAft>
              <a:buNone/>
            </a:pPr>
            <a:r>
              <a:rPr lang="en" sz="1350" u="sng">
                <a:solidFill>
                  <a:srgbClr val="565656"/>
                </a:solidFill>
                <a:latin typeface="Georgia"/>
                <a:ea typeface="Georgia"/>
                <a:cs typeface="Georgia"/>
                <a:sym typeface="Georgia"/>
              </a:rPr>
              <a:t>Main Requirements</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Licensing and cost per month</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Legitimacy of the vendor</a:t>
            </a:r>
          </a:p>
          <a:p>
            <a:pPr indent="-314325" lvl="0" marL="457200" rtl="0">
              <a:spcBef>
                <a:spcPts val="0"/>
              </a:spcBef>
              <a:spcAft>
                <a:spcPts val="0"/>
              </a:spcAft>
              <a:buClr>
                <a:srgbClr val="565656"/>
              </a:buClr>
              <a:buSzPct val="96428"/>
              <a:buFont typeface="Georgia"/>
            </a:pPr>
            <a:r>
              <a:rPr lang="en" sz="1350">
                <a:solidFill>
                  <a:srgbClr val="565656"/>
                </a:solidFill>
                <a:latin typeface="Georgia"/>
                <a:ea typeface="Georgia"/>
                <a:cs typeface="Georgia"/>
                <a:sym typeface="Georgia"/>
              </a:rPr>
              <a:t>Compatibility with various OS’s and devices</a:t>
            </a:r>
          </a:p>
          <a:p>
            <a:pPr lvl="0" rtl="0">
              <a:spcBef>
                <a:spcPts val="0"/>
              </a:spcBef>
              <a:spcAft>
                <a:spcPts val="0"/>
              </a:spcAft>
              <a:buNone/>
            </a:pPr>
            <a:r>
              <a:t/>
            </a:r>
            <a:endParaRPr sz="1350" u="sng">
              <a:solidFill>
                <a:srgbClr val="565656"/>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Evaluate</a:t>
            </a:r>
            <a:r>
              <a:rPr lang="en"/>
              <a:t> </a:t>
            </a:r>
            <a:br>
              <a:rPr lang="en"/>
            </a:br>
            <a:r>
              <a:rPr lang="en"/>
              <a:t>Vendors</a:t>
            </a:r>
          </a:p>
        </p:txBody>
      </p:sp>
      <p:sp>
        <p:nvSpPr>
          <p:cNvPr id="105" name="Shape 105"/>
          <p:cNvSpPr txBox="1"/>
          <p:nvPr/>
        </p:nvSpPr>
        <p:spPr>
          <a:xfrm>
            <a:off x="-1618775" y="2396275"/>
            <a:ext cx="3000000" cy="3000000"/>
          </a:xfrm>
          <a:prstGeom prst="rect">
            <a:avLst/>
          </a:prstGeom>
          <a:noFill/>
          <a:ln>
            <a:noFill/>
          </a:ln>
        </p:spPr>
        <p:txBody>
          <a:bodyPr anchorCtr="0" anchor="ctr" bIns="91425" lIns="91425" rIns="91425" wrap="square" tIns="91425">
            <a:noAutofit/>
          </a:bodyPr>
          <a:lstStyle/>
          <a:p>
            <a:pPr lvl="0" rtl="0" algn="l">
              <a:lnSpc>
                <a:spcPct val="115000"/>
              </a:lnSpc>
              <a:spcBef>
                <a:spcPts val="0"/>
              </a:spcBef>
              <a:buNone/>
            </a:pPr>
            <a:r>
              <a:t/>
            </a:r>
            <a:endParaRPr b="1" sz="1350">
              <a:solidFill>
                <a:srgbClr val="565656"/>
              </a:solidFill>
              <a:latin typeface="Georgia"/>
              <a:ea typeface="Georgia"/>
              <a:cs typeface="Georgia"/>
              <a:sym typeface="Georgia"/>
            </a:endParaRPr>
          </a:p>
        </p:txBody>
      </p:sp>
      <p:pic>
        <p:nvPicPr>
          <p:cNvPr id="106" name="Shape 106"/>
          <p:cNvPicPr preferRelativeResize="0"/>
          <p:nvPr/>
        </p:nvPicPr>
        <p:blipFill>
          <a:blip r:embed="rId3">
            <a:alphaModFix/>
          </a:blip>
          <a:stretch>
            <a:fillRect/>
          </a:stretch>
        </p:blipFill>
        <p:spPr>
          <a:xfrm>
            <a:off x="3394825" y="503400"/>
            <a:ext cx="5628499" cy="459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Evaluate the finalists </a:t>
            </a:r>
          </a:p>
        </p:txBody>
      </p:sp>
      <p:sp>
        <p:nvSpPr>
          <p:cNvPr id="112" name="Shape 11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Finalists came down to: </a:t>
            </a:r>
          </a:p>
          <a:p>
            <a:pPr lvl="0">
              <a:spcBef>
                <a:spcPts val="0"/>
              </a:spcBef>
              <a:buNone/>
            </a:pPr>
            <a:r>
              <a:rPr b="1" lang="en">
                <a:solidFill>
                  <a:srgbClr val="000000"/>
                </a:solidFill>
              </a:rPr>
              <a:t>TeamViewer </a:t>
            </a:r>
          </a:p>
          <a:p>
            <a:pPr lvl="0">
              <a:spcBef>
                <a:spcPts val="0"/>
              </a:spcBef>
              <a:buNone/>
            </a:pPr>
            <a:r>
              <a:rPr b="1" lang="en">
                <a:solidFill>
                  <a:srgbClr val="000000"/>
                </a:solidFill>
              </a:rPr>
              <a:t>AeroAdmin</a:t>
            </a:r>
          </a:p>
          <a:p>
            <a:pPr lvl="0">
              <a:spcBef>
                <a:spcPts val="0"/>
              </a:spcBef>
              <a:buNone/>
            </a:pPr>
            <a:r>
              <a:rPr b="1" lang="en">
                <a:solidFill>
                  <a:srgbClr val="000000"/>
                </a:solidFill>
              </a:rPr>
              <a:t>Wayk Now</a:t>
            </a:r>
          </a:p>
          <a:p>
            <a:pPr lvl="0">
              <a:spcBef>
                <a:spcPts val="0"/>
              </a:spcBef>
              <a:buNone/>
            </a:pPr>
            <a:r>
              <a:rPr lang="en">
                <a:solidFill>
                  <a:srgbClr val="000000"/>
                </a:solidFill>
              </a:rPr>
              <a:t>The reasoning for choosing these three is that they all included a client side and a user side to make the overall experience easier to use.</a:t>
            </a:r>
          </a:p>
          <a:p>
            <a:pPr lvl="0">
              <a:spcBef>
                <a:spcPts val="0"/>
              </a:spcBef>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Final Decision</a:t>
            </a:r>
          </a:p>
        </p:txBody>
      </p:sp>
      <p:sp>
        <p:nvSpPr>
          <p:cNvPr id="118" name="Shape 11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78571"/>
              <a:buFont typeface="Arial"/>
              <a:buNone/>
            </a:pPr>
            <a:r>
              <a:rPr lang="en" sz="1350">
                <a:solidFill>
                  <a:srgbClr val="565656"/>
                </a:solidFill>
                <a:latin typeface="Georgia"/>
                <a:ea typeface="Georgia"/>
                <a:cs typeface="Georgia"/>
                <a:sym typeface="Georgia"/>
              </a:rPr>
              <a:t>Wayk Now is the winner for our group based on the ease of access, compatibility, and most importantly the price. All three finalists were very similar in the sense that there is a client and a user installer and then the user gives you their ID and you connect, through Wayk now there is an additional step for setting up a password for added security.</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Implementation</a:t>
            </a:r>
          </a:p>
        </p:txBody>
      </p:sp>
      <p:sp>
        <p:nvSpPr>
          <p:cNvPr id="124" name="Shape 1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78571"/>
              <a:buFont typeface="Arial"/>
              <a:buNone/>
            </a:pPr>
            <a:r>
              <a:rPr lang="en" sz="1350">
                <a:solidFill>
                  <a:srgbClr val="565656"/>
                </a:solidFill>
                <a:latin typeface="Georgia"/>
                <a:ea typeface="Georgia"/>
                <a:cs typeface="Georgia"/>
                <a:sym typeface="Georgia"/>
              </a:rPr>
              <a:t>To implement this in our student run help desk we could put a link on the ROC site for all students to download the free version of Wayk Now and then they could remote to their computers and help with their issues.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