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5BAAD-6D36-8937-09EE-1C5AC2790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B3FAB-4F82-4B44-18A3-0F2323DC9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73" y="1475935"/>
            <a:ext cx="10427981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Reconocimiento de Patrones Criminales usando Técnicas de Deep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ED3493-3954-8AB2-B337-156ACBC12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2955" y="4407573"/>
            <a:ext cx="8915399" cy="1284208"/>
          </a:xfrm>
        </p:spPr>
        <p:txBody>
          <a:bodyPr>
            <a:normAutofit/>
          </a:bodyPr>
          <a:lstStyle/>
          <a:p>
            <a:r>
              <a:rPr lang="es-ES" dirty="0"/>
              <a:t>												</a:t>
            </a:r>
            <a:r>
              <a:rPr lang="es-ES" b="1" dirty="0"/>
              <a:t>Integrantes: </a:t>
            </a:r>
            <a:r>
              <a:rPr lang="es-ES" b="1" dirty="0" err="1"/>
              <a:t>Buleje</a:t>
            </a:r>
            <a:r>
              <a:rPr lang="es-ES" b="1" dirty="0"/>
              <a:t> Wilder</a:t>
            </a:r>
          </a:p>
          <a:p>
            <a:r>
              <a:rPr lang="es-ES" b="1" dirty="0"/>
              <a:t>															Díaz Bryan</a:t>
            </a:r>
          </a:p>
          <a:p>
            <a:r>
              <a:rPr lang="es-ES" b="1" dirty="0"/>
              <a:t>															Gallardo Karen</a:t>
            </a:r>
          </a:p>
        </p:txBody>
      </p:sp>
    </p:spTree>
    <p:extLst>
      <p:ext uri="{BB962C8B-B14F-4D97-AF65-F5344CB8AC3E}">
        <p14:creationId xmlns:p14="http://schemas.microsoft.com/office/powerpoint/2010/main" val="357672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8F9DC-D302-7F3C-A2B9-3F8F31178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7C643-9E76-9080-21FA-C2FE56CE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71710"/>
            <a:ext cx="8911687" cy="884650"/>
          </a:xfrm>
        </p:spPr>
        <p:txBody>
          <a:bodyPr>
            <a:noAutofit/>
          </a:bodyPr>
          <a:lstStyle/>
          <a:p>
            <a:r>
              <a:rPr lang="es-ES" sz="4000" b="1" dirty="0"/>
              <a:t>Conclusión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60F2AA-D86B-6DF7-25EA-B853D505F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740" y="1345239"/>
            <a:ext cx="9534477" cy="53353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Recall</a:t>
            </a:r>
            <a:r>
              <a:rPr lang="es-ES" dirty="0"/>
              <a:t> muy bajo, el modelo solo detecta el 2.26% de las acciones criminales reales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Map50 de 0.0247, las detecciones correctas son solo el 2.47% (debe ser &gt; 50%)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Causas probables: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Desbalanceo: La clase </a:t>
            </a:r>
            <a:r>
              <a:rPr lang="es-ES" b="1" dirty="0"/>
              <a:t>persona</a:t>
            </a:r>
            <a:r>
              <a:rPr lang="es-ES" dirty="0"/>
              <a:t> tiene 416 instancias dominan el entrenamiento.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Baja calidad de datos: Imágenes borrosas, ángulos complejos o etiquetado impreciso.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Recomendaciones: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Balancear los datos, tener mas imágenes de acciones criminales.</a:t>
            </a:r>
          </a:p>
          <a:p>
            <a:pPr marL="0" indent="0">
              <a:buNone/>
            </a:pPr>
            <a:r>
              <a:rPr lang="es-ES" dirty="0"/>
              <a:t>Revisar las etiquetas</a:t>
            </a:r>
          </a:p>
          <a:p>
            <a:pPr marL="0" indent="0">
              <a:buNone/>
            </a:pPr>
            <a:r>
              <a:rPr lang="es-ES" dirty="0"/>
              <a:t>Eliminar imágenes demasiado borrosas o sin objetos relevantes.</a:t>
            </a:r>
          </a:p>
          <a:p>
            <a:pPr marL="0" indent="0">
              <a:buNone/>
            </a:pPr>
            <a:r>
              <a:rPr lang="es-ES" dirty="0"/>
              <a:t>Usar YOLOv8x, versión mas grande para una mejor precisión (requiere + GPU)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7075E78-ABB3-EC7F-F863-F5C1E243775F}"/>
              </a:ext>
            </a:extLst>
          </p:cNvPr>
          <p:cNvCxnSpPr/>
          <p:nvPr/>
        </p:nvCxnSpPr>
        <p:spPr>
          <a:xfrm>
            <a:off x="1752600" y="1173480"/>
            <a:ext cx="894588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07ACF0E3-0707-E683-BF9F-5D2DEBEA5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691" y="4184823"/>
            <a:ext cx="3377757" cy="208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7D796-3C5F-2326-34CC-1F454AF1A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7C457-41A2-790E-B8C6-9C09CCDB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0729"/>
          </a:xfrm>
        </p:spPr>
        <p:txBody>
          <a:bodyPr>
            <a:noAutofit/>
          </a:bodyPr>
          <a:lstStyle/>
          <a:p>
            <a:r>
              <a:rPr lang="es-ES" sz="4800" b="1" dirty="0"/>
              <a:t>CONTENIDO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5324EC-C111-A0F4-B1C0-DC88171BC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2177845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es-ES" sz="4000" b="1" dirty="0"/>
              <a:t>Introducción</a:t>
            </a:r>
          </a:p>
          <a:p>
            <a:r>
              <a:rPr lang="es-ES" sz="4000" b="1" dirty="0"/>
              <a:t>Revisión del Estado del Arte</a:t>
            </a:r>
          </a:p>
          <a:p>
            <a:r>
              <a:rPr lang="es-ES" sz="4000" b="1" dirty="0"/>
              <a:t>Metodología</a:t>
            </a:r>
          </a:p>
          <a:p>
            <a:r>
              <a:rPr lang="es-ES" sz="4000" b="1" dirty="0"/>
              <a:t>Resultados</a:t>
            </a:r>
          </a:p>
          <a:p>
            <a:r>
              <a:rPr lang="es-ES" sz="4000" b="1" dirty="0"/>
              <a:t>Conclusión</a:t>
            </a:r>
          </a:p>
          <a:p>
            <a:pPr marL="0" indent="0">
              <a:buNone/>
            </a:pPr>
            <a:r>
              <a:rPr lang="es-ES" sz="4000" b="1" dirty="0"/>
              <a:t>				</a:t>
            </a:r>
            <a:r>
              <a:rPr lang="es-ES" b="1" dirty="0"/>
              <a:t>																									</a:t>
            </a:r>
          </a:p>
        </p:txBody>
      </p:sp>
    </p:spTree>
    <p:extLst>
      <p:ext uri="{BB962C8B-B14F-4D97-AF65-F5344CB8AC3E}">
        <p14:creationId xmlns:p14="http://schemas.microsoft.com/office/powerpoint/2010/main" val="85544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307BE-3C3B-ADF1-A0C5-44C8AFA63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EE8B3-432F-9B3C-35DC-DEEBE6AB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71710"/>
            <a:ext cx="8911687" cy="884650"/>
          </a:xfrm>
        </p:spPr>
        <p:txBody>
          <a:bodyPr>
            <a:noAutofit/>
          </a:bodyPr>
          <a:lstStyle/>
          <a:p>
            <a:r>
              <a:rPr lang="es-ES" sz="4000" b="1" dirty="0"/>
              <a:t>Introducción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4D5022-B47F-CA60-CB64-60579AD4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2" y="1540188"/>
            <a:ext cx="9534477" cy="4738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/>
              <a:t>El objetivo de este proyecto es implementar un sistema de clasificación automática de actividades criminales a partir de un conjunto de datos pública que contiene videos de vigilancia reales de diferentes delitos como: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Vandalismo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Robo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Peleas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Disparos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Abuso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Entre otros</a:t>
            </a:r>
          </a:p>
          <a:p>
            <a:pPr marL="0" indent="0">
              <a:buNone/>
            </a:pPr>
            <a:r>
              <a:rPr lang="es-ES" sz="2000" b="1" dirty="0"/>
              <a:t>Para este informe se usará videos de abuso, peleas, disparos y actividades cotidianas.</a:t>
            </a:r>
            <a:r>
              <a:rPr lang="es-ES" b="1" dirty="0"/>
              <a:t>								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644718D-5F04-8A9C-7B4F-8EF14CD429EF}"/>
              </a:ext>
            </a:extLst>
          </p:cNvPr>
          <p:cNvCxnSpPr/>
          <p:nvPr/>
        </p:nvCxnSpPr>
        <p:spPr>
          <a:xfrm>
            <a:off x="1752600" y="1173480"/>
            <a:ext cx="894588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ámaras de Seguridad para Comunidades de Vecinos">
            <a:extLst>
              <a:ext uri="{FF2B5EF4-FFF2-40B4-BE49-F238E27FC236}">
                <a16:creationId xmlns:a16="http://schemas.microsoft.com/office/drawing/2014/main" id="{D05A168A-FC7C-6A1E-F59F-86F55829F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80" y="3280599"/>
            <a:ext cx="1699260" cy="188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gilancia de seguridad profesional a través del sistema de monitoreo de  cámaras, ideal para material de capacitación e institucional Vector de  stock por ©Lcosmo 63506861">
            <a:extLst>
              <a:ext uri="{FF2B5EF4-FFF2-40B4-BE49-F238E27FC236}">
                <a16:creationId xmlns:a16="http://schemas.microsoft.com/office/drawing/2014/main" id="{5F17EDDC-573F-C0E0-16C6-BA70F015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801" y="2632994"/>
            <a:ext cx="2508457" cy="159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91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75D4E-A865-559F-409A-63720B0D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4DD5D-0E0C-146A-B08B-6945E3DB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71710"/>
            <a:ext cx="8911687" cy="884650"/>
          </a:xfrm>
        </p:spPr>
        <p:txBody>
          <a:bodyPr>
            <a:noAutofit/>
          </a:bodyPr>
          <a:lstStyle/>
          <a:p>
            <a:r>
              <a:rPr lang="es-ES" sz="4000" b="1" dirty="0"/>
              <a:t>Introducción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ABA189-9D91-89A6-EFC5-7EC349F4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2" y="1540188"/>
            <a:ext cx="9534477" cy="4738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b="1" dirty="0"/>
              <a:t>Para lograr el objetivo se aplicarán modelos basados en redes neuronales profundas, estos extraerán características temporales y espaciales de los videos de vigilancia.</a:t>
            </a:r>
          </a:p>
          <a:p>
            <a:pPr marL="0" indent="0">
              <a:buNone/>
            </a:pPr>
            <a:r>
              <a:rPr lang="es-ES" sz="2000" b="1" dirty="0"/>
              <a:t>El modelo identificará patrones discriminativos que permita clasificar secuencias de los videos en categoría criminales y no criminales.</a:t>
            </a:r>
          </a:p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endParaRPr lang="es-ES" sz="2000" b="1" dirty="0"/>
          </a:p>
          <a:p>
            <a:pPr marL="0" indent="0">
              <a:buNone/>
            </a:pPr>
            <a:r>
              <a:rPr lang="es-ES" sz="2000" b="1" dirty="0"/>
              <a:t>La correcta detección de los tipos de conductas generará gran valor en contextos de seguridad pública, monitoreo urbano, centros comerciales y más.</a:t>
            </a:r>
            <a:endParaRPr lang="es-ES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BCED624-B7B5-AD18-EB40-B212245E7FFD}"/>
              </a:ext>
            </a:extLst>
          </p:cNvPr>
          <p:cNvCxnSpPr/>
          <p:nvPr/>
        </p:nvCxnSpPr>
        <p:spPr>
          <a:xfrm>
            <a:off x="1752600" y="1173480"/>
            <a:ext cx="894588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Machine Learning vs Deep Learning | Solver">
            <a:extLst>
              <a:ext uri="{FF2B5EF4-FFF2-40B4-BE49-F238E27FC236}">
                <a16:creationId xmlns:a16="http://schemas.microsoft.com/office/drawing/2014/main" id="{5770B5DA-B051-D062-D320-6A0E12C51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79" y="3322320"/>
            <a:ext cx="2835839" cy="162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76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A1E54-2906-9FEB-A890-A938FE6C9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024C8-1DAB-6A17-1301-867A1A5A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3035"/>
            <a:ext cx="8911687" cy="1280890"/>
          </a:xfrm>
        </p:spPr>
        <p:txBody>
          <a:bodyPr>
            <a:noAutofit/>
          </a:bodyPr>
          <a:lstStyle/>
          <a:p>
            <a:r>
              <a:rPr lang="es-ES" sz="4000" b="1" dirty="0"/>
              <a:t>Revisión del Estado del Arte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FCF849-5FAF-A015-6E17-1089D83C0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52600" y="1547566"/>
            <a:ext cx="4648200" cy="467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El reconocimiento automático de actividades humanas en video ha sido un tema central de investigación en visión por computadora, especialmente en temas de seguridad, monitoreo urbano y análisis de comportamiento. 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346C8E-3018-AFEE-7435-988EBAEE0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6079" y="1547566"/>
            <a:ext cx="4648200" cy="467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A.-	Reconocimiento de actividades en video:</a:t>
            </a:r>
          </a:p>
          <a:p>
            <a:pPr marL="0" indent="0">
              <a:buNone/>
            </a:pPr>
            <a:r>
              <a:rPr lang="es-ES" b="1" dirty="0"/>
              <a:t>Esto implica identificar acciones humanas a partir de secuencias de imágenes (vídeos).</a:t>
            </a:r>
          </a:p>
          <a:p>
            <a:pPr marL="0" indent="0">
              <a:buNone/>
            </a:pPr>
            <a:r>
              <a:rPr lang="es-ES" b="1" dirty="0"/>
              <a:t>Las redes convolucionales 3D (3D-CNN) y las redes recurrentes (LSTM, GRU), ha revolucionado este campo al permitir la extracción automática de representaciones jerárquicas espacio-temporales directamente desde los datos brutos.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4B4966E-B1F2-E46E-49F0-233CA5292777}"/>
              </a:ext>
            </a:extLst>
          </p:cNvPr>
          <p:cNvCxnSpPr/>
          <p:nvPr/>
        </p:nvCxnSpPr>
        <p:spPr>
          <a:xfrm>
            <a:off x="1752600" y="1173480"/>
            <a:ext cx="894588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73,983 videos de Reconocimiento - Videos de stock: videoclips en 4K y HD |  Shutterstock">
            <a:extLst>
              <a:ext uri="{FF2B5EF4-FFF2-40B4-BE49-F238E27FC236}">
                <a16:creationId xmlns:a16="http://schemas.microsoft.com/office/drawing/2014/main" id="{8A5E5747-94B4-A0F5-AD6A-4E6A54A2E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34" y="3494500"/>
            <a:ext cx="3776132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77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A1D8-9F2F-EBF6-0CB0-0A4837DF9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0BE40-131E-7998-6BE3-9D281479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3035"/>
            <a:ext cx="8911687" cy="1280890"/>
          </a:xfrm>
        </p:spPr>
        <p:txBody>
          <a:bodyPr>
            <a:noAutofit/>
          </a:bodyPr>
          <a:lstStyle/>
          <a:p>
            <a:r>
              <a:rPr lang="es-ES" sz="4000" b="1" dirty="0"/>
              <a:t>Revisión del Estado del Arte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658B45-F1F9-2A05-FA9E-8A3C9DB98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52600" y="1547566"/>
            <a:ext cx="4648200" cy="46777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B.-	Modelos para detección de anomalías</a:t>
            </a:r>
          </a:p>
          <a:p>
            <a:pPr marL="0" indent="0">
              <a:buNone/>
            </a:pPr>
            <a:r>
              <a:rPr lang="es-ES" dirty="0"/>
              <a:t>Se han desarrollado enfoques basados en modelos generativos y de aprendizaje no supervisado, que aprenden un modelo de comportamiento “normal” y “anormal”.</a:t>
            </a:r>
          </a:p>
          <a:p>
            <a:pPr marL="0" indent="0">
              <a:buNone/>
            </a:pPr>
            <a:r>
              <a:rPr lang="es-ES" dirty="0"/>
              <a:t>Entre los enfoques más destacados:</a:t>
            </a:r>
          </a:p>
          <a:p>
            <a:pPr marL="0" indent="0">
              <a:buNone/>
            </a:pPr>
            <a:r>
              <a:rPr lang="es-ES" dirty="0"/>
              <a:t>• </a:t>
            </a:r>
            <a:r>
              <a:rPr lang="es-ES" dirty="0" err="1"/>
              <a:t>Autoencoders</a:t>
            </a:r>
            <a:r>
              <a:rPr lang="es-ES" dirty="0"/>
              <a:t> y </a:t>
            </a:r>
            <a:r>
              <a:rPr lang="es-ES" dirty="0" err="1"/>
              <a:t>VAEs</a:t>
            </a:r>
            <a:r>
              <a:rPr lang="es-ES" dirty="0"/>
              <a:t>: Entrenados para reconstruir escenas normales</a:t>
            </a:r>
          </a:p>
          <a:p>
            <a:pPr marL="0" indent="0">
              <a:buNone/>
            </a:pPr>
            <a:r>
              <a:rPr lang="es-ES" dirty="0"/>
              <a:t>• </a:t>
            </a:r>
            <a:r>
              <a:rPr lang="es-ES" dirty="0" err="1"/>
              <a:t>GANs</a:t>
            </a:r>
            <a:r>
              <a:rPr lang="es-ES" dirty="0"/>
              <a:t>: Usadas para generar o reconstruir secuencias de video y detectar anomalías comparando el video real y el generado.</a:t>
            </a:r>
          </a:p>
          <a:p>
            <a:pPr marL="0" indent="0">
              <a:buNone/>
            </a:pPr>
            <a:r>
              <a:rPr lang="es-ES" dirty="0"/>
              <a:t>• Transformers: Mostrando capacidad para modelar dependencias espaciotemporales con alta precisión.</a:t>
            </a:r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C4E659-E1D2-6DF5-B2F3-1E00730D7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6079" y="1547566"/>
            <a:ext cx="4648200" cy="46777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C.-	UCF – </a:t>
            </a:r>
            <a:r>
              <a:rPr lang="es-ES" b="1" dirty="0" err="1"/>
              <a:t>Crime</a:t>
            </a:r>
            <a:r>
              <a:rPr lang="es-ES" b="1" dirty="0"/>
              <a:t>: </a:t>
            </a:r>
            <a:r>
              <a:rPr lang="es-ES" b="1" dirty="0" err="1"/>
              <a:t>Dataset</a:t>
            </a:r>
            <a:r>
              <a:rPr lang="es-ES" b="1" dirty="0"/>
              <a:t> del mundo real</a:t>
            </a:r>
          </a:p>
          <a:p>
            <a:pPr marL="0" indent="0">
              <a:buNone/>
            </a:pPr>
            <a:r>
              <a:rPr lang="es-ES" dirty="0"/>
              <a:t>Es una colección de videos de vigilancia del mundo real etiquetados con 13 clases, incluyendo actividades criminales y normales.</a:t>
            </a:r>
          </a:p>
          <a:p>
            <a:pPr marL="0" indent="0">
              <a:buNone/>
            </a:pPr>
            <a:endParaRPr lang="es-E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D82C635-B8A8-66AC-8122-DCC23C086FCE}"/>
              </a:ext>
            </a:extLst>
          </p:cNvPr>
          <p:cNvCxnSpPr/>
          <p:nvPr/>
        </p:nvCxnSpPr>
        <p:spPr>
          <a:xfrm>
            <a:off x="1752600" y="1173480"/>
            <a:ext cx="894588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29DF43-BEAB-4244-FEA6-0EA81AC53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027" y="3142049"/>
            <a:ext cx="2787974" cy="24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20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EB583-AA0F-A76E-25CD-ED4E7AB07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99B75-A5DE-D75D-2E03-8C8DD9CA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3035"/>
            <a:ext cx="8911687" cy="1280890"/>
          </a:xfrm>
        </p:spPr>
        <p:txBody>
          <a:bodyPr>
            <a:noAutofit/>
          </a:bodyPr>
          <a:lstStyle/>
          <a:p>
            <a:r>
              <a:rPr lang="es-ES" sz="4000" b="1" dirty="0"/>
              <a:t>Metodología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A290C3-794B-16EE-1ACD-40839B65C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52600" y="1547566"/>
            <a:ext cx="4648200" cy="467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El Sistema fue estructurado en 5 fases: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Selección y segmentación del conjunto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Preprocesamiento de los videos.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Extracción de características temporales y espaciales.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Entrenamiento y validación de modelos.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Evaluación del rendimiento con métricas cuantitativas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D78C3F-F9B3-A59B-DCFA-A123C3A51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6079" y="1547566"/>
            <a:ext cx="4648200" cy="4677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Para este estudio, se seleccionaron cuatro clases: disparos, peleas, abuso y actividad normal, priorizando aquellas con mayor representatividad visual y duración equilibrada. Debido a que había vídeos que tenían muy baja resolución lo que hacia difícil poder segmentar a las personas agresoras o víctimas. </a:t>
            </a:r>
          </a:p>
          <a:p>
            <a:pPr marL="0" indent="0">
              <a:buNone/>
            </a:pPr>
            <a:endParaRPr lang="es-ES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F40DC81-ED46-9A3D-742D-79B525E816B1}"/>
              </a:ext>
            </a:extLst>
          </p:cNvPr>
          <p:cNvCxnSpPr/>
          <p:nvPr/>
        </p:nvCxnSpPr>
        <p:spPr>
          <a:xfrm>
            <a:off x="1752600" y="1173480"/>
            <a:ext cx="894588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Integridad de Datos: Definición y problemas">
            <a:extLst>
              <a:ext uri="{FF2B5EF4-FFF2-40B4-BE49-F238E27FC236}">
                <a16:creationId xmlns:a16="http://schemas.microsoft.com/office/drawing/2014/main" id="{244BC956-BED7-5FF1-2E8C-208FBDC25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73" y="4196351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16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BDAB8-F0EC-A46F-462F-1CAD5F20D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057F9-178A-DE64-DA0C-50D0621B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3035"/>
            <a:ext cx="8911687" cy="1280890"/>
          </a:xfrm>
        </p:spPr>
        <p:txBody>
          <a:bodyPr>
            <a:noAutofit/>
          </a:bodyPr>
          <a:lstStyle/>
          <a:p>
            <a:r>
              <a:rPr lang="es-ES" sz="4000" b="1" dirty="0"/>
              <a:t>Metodología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04785B-BA2D-A4B2-DCF2-570353B2A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52600" y="1547566"/>
            <a:ext cx="4648200" cy="46777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Se consideraron aquellos </a:t>
            </a:r>
            <a:r>
              <a:rPr lang="es-ES" dirty="0" err="1"/>
              <a:t>frames</a:t>
            </a:r>
            <a:r>
              <a:rPr lang="es-ES" dirty="0"/>
              <a:t> de vídeos que tuvieron mejor resolución y que contengan características relevantes para el entrenamiento.</a:t>
            </a:r>
          </a:p>
          <a:p>
            <a:pPr marL="0" indent="0">
              <a:buNone/>
            </a:pPr>
            <a:r>
              <a:rPr lang="es-ES" dirty="0"/>
              <a:t>Todos los videos fueron redimensionados a una resolución estándar de 640 × 640 píxeles.</a:t>
            </a:r>
          </a:p>
          <a:p>
            <a:pPr marL="0" indent="0">
              <a:buNone/>
            </a:pPr>
            <a:r>
              <a:rPr lang="es-ES" dirty="0"/>
              <a:t>Se separó en tres conjuntos de datos: entrenamiento, prueba y validación con distribuciones del 70%, 20% y 10% respectivamente.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81D9A7-145E-F88A-2707-3D2A1A434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6079" y="1547566"/>
            <a:ext cx="4648200" cy="46777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u="sng" dirty="0"/>
              <a:t>Arquitectura de Modelos: </a:t>
            </a:r>
          </a:p>
          <a:p>
            <a:pPr marL="0" indent="0">
              <a:buNone/>
            </a:pPr>
            <a:r>
              <a:rPr lang="es-ES" dirty="0"/>
              <a:t>Se implementó la arquitectura YOLOv8 para la tarea de detección y localización de actividades sospechosas en video.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u="sng" dirty="0"/>
              <a:t>Métricas: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Precisión: Indica la proporción de verdaderos positivos, una alta precisión implica que la mayoría de las detecciones son correctas.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Recall</a:t>
            </a:r>
            <a:r>
              <a:rPr lang="es-ES" dirty="0"/>
              <a:t> (Sensibilidad).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Map50: Mide qué tan preciso es el modelo para localizar y clasificar objetos (&gt; 0.5)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9759CC5-78EB-DE66-7D1B-0931B130FB97}"/>
              </a:ext>
            </a:extLst>
          </p:cNvPr>
          <p:cNvCxnSpPr/>
          <p:nvPr/>
        </p:nvCxnSpPr>
        <p:spPr>
          <a:xfrm>
            <a:off x="1752600" y="1173480"/>
            <a:ext cx="894588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Fotogramas por segundo y tasa de refresco en juegos: qué son y por qué  importan">
            <a:extLst>
              <a:ext uri="{FF2B5EF4-FFF2-40B4-BE49-F238E27FC236}">
                <a16:creationId xmlns:a16="http://schemas.microsoft.com/office/drawing/2014/main" id="{D6AF99E2-E8FF-0446-FD2D-521CCB0A3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4807241"/>
            <a:ext cx="2103121" cy="118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79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85976-CD69-70D7-C384-4A0855FC7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66DDD-C7E4-5EF4-A054-CE31AA5E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71710"/>
            <a:ext cx="8911687" cy="884650"/>
          </a:xfrm>
        </p:spPr>
        <p:txBody>
          <a:bodyPr>
            <a:noAutofit/>
          </a:bodyPr>
          <a:lstStyle/>
          <a:p>
            <a:r>
              <a:rPr lang="es-ES" sz="4000" b="1" dirty="0"/>
              <a:t>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C20D6D-EFD0-63C7-393C-410E99EEA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356360"/>
            <a:ext cx="9534477" cy="5335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Al ejecutar nuestro modelo tenemos los siguientes resultados: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Precisión: 0.895, es decir, el 89% de las detecciones son correctas.</a:t>
            </a:r>
          </a:p>
          <a:p>
            <a:pPr marL="0" indent="0">
              <a:buNone/>
            </a:pPr>
            <a:r>
              <a:rPr lang="es-ES" dirty="0" err="1"/>
              <a:t>Recall</a:t>
            </a:r>
            <a:r>
              <a:rPr lang="es-ES" dirty="0"/>
              <a:t>: 0.0226, solo detecta el 2,26% de las acciones criminales (muchos falsos negativos).</a:t>
            </a:r>
          </a:p>
          <a:p>
            <a:pPr marL="0" indent="0">
              <a:buNone/>
            </a:pPr>
            <a:r>
              <a:rPr lang="es-ES" dirty="0"/>
              <a:t>mAP50: 0.0247, es bajo, el promedio es &gt; 0.5 </a:t>
            </a:r>
            <a:r>
              <a:rPr lang="es-ES" dirty="0"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El modelo confunde personas en actividad “normal” con actividades criminales.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70A6D7D-0CED-D998-9766-1822D12498B8}"/>
              </a:ext>
            </a:extLst>
          </p:cNvPr>
          <p:cNvCxnSpPr/>
          <p:nvPr/>
        </p:nvCxnSpPr>
        <p:spPr>
          <a:xfrm>
            <a:off x="1752600" y="1173480"/>
            <a:ext cx="894588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3CA7B712-6A6E-F30D-6380-B086D9D52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59" y="1875251"/>
            <a:ext cx="9573961" cy="250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0823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453</TotalTime>
  <Words>846</Words>
  <Application>Microsoft Office PowerPoint</Application>
  <PresentationFormat>Panorámica</PresentationFormat>
  <Paragraphs>87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Espiral</vt:lpstr>
      <vt:lpstr>Reconocimiento de Patrones Criminales usando Técnicas de Deep Learning</vt:lpstr>
      <vt:lpstr>CONTENIDO</vt:lpstr>
      <vt:lpstr>Introducción</vt:lpstr>
      <vt:lpstr>Introducción</vt:lpstr>
      <vt:lpstr>Revisión del Estado del Arte</vt:lpstr>
      <vt:lpstr>Revisión del Estado del Arte</vt:lpstr>
      <vt:lpstr>Metodología</vt:lpstr>
      <vt:lpstr>Metodología</vt:lpstr>
      <vt:lpstr>Resultados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Karen Gallardo</dc:creator>
  <cp:lastModifiedBy>Karen Gallardo</cp:lastModifiedBy>
  <cp:revision>21</cp:revision>
  <dcterms:created xsi:type="dcterms:W3CDTF">2025-07-15T21:07:56Z</dcterms:created>
  <dcterms:modified xsi:type="dcterms:W3CDTF">2025-07-19T05:25:09Z</dcterms:modified>
</cp:coreProperties>
</file>