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5" y="63"/>
      </p:cViewPr>
      <p:guideLst>
        <p:guide orient="horz" pos="1620"/>
        <p:guide pos="2880"/>
        <p:guide orient="horz"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16073f68f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16073f68f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16073f68f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16073f68f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15f19437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15f19437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16073f68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16073f68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6073f68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6073f68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16073f68f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16073f68f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16073f68f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16073f68f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16073f68f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16073f68f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6073f68f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6073f68f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.madrid.es/sites/v/index.jsp?vgnextoid=5deb7700f69e8410VgnVCM2000000c205a0aRCRD&amp;vgnextchannel=374512b9ace9f310VgnVCM100000171f5a0aRCR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your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Viability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B. Díaz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27 de septiembre, 2019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296225" y="455925"/>
            <a:ext cx="4199700" cy="4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 b="1">
                <a:latin typeface="Lato"/>
                <a:ea typeface="Lato"/>
                <a:cs typeface="Lato"/>
                <a:sym typeface="Lato"/>
              </a:rPr>
              <a:t>Datos.gob.es (nivel estatal)</a:t>
            </a: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114300" lvl="0" indent="-165100" algn="l" rtl="0">
              <a:spcBef>
                <a:spcPts val="0"/>
              </a:spcBef>
              <a:spcAft>
                <a:spcPts val="0"/>
              </a:spcAft>
              <a:buSzPts val="800"/>
              <a:buFont typeface="Lato"/>
              <a:buChar char="-"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Censo de edificios por tamaño de población: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01008c.csvFecha ¿?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114300" lvl="0" indent="-165100" algn="l" rtl="0">
              <a:spcBef>
                <a:spcPts val="0"/>
              </a:spcBef>
              <a:spcAft>
                <a:spcPts val="0"/>
              </a:spcAft>
              <a:buSzPts val="800"/>
              <a:buFont typeface="Lato"/>
              <a:buChar char="-"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Censo de edificios e inmuebles/pobalción: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1mun00sc.csv: censo de edificios e inmuebles/pobalción. Fecha ¿?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114300" lvl="0" indent="-165100" algn="l" rtl="0">
              <a:spcBef>
                <a:spcPts val="0"/>
              </a:spcBef>
              <a:spcAft>
                <a:spcPts val="0"/>
              </a:spcAft>
              <a:buSzPts val="800"/>
              <a:buFont typeface="Lato"/>
              <a:buChar char="-"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Compraventa de viviendas desde 2007 hasta 2018, por comunidad autonoma y provincia.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6155sc.csv. Interesante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114300" lvl="0" indent="-165100" algn="l" rtl="0">
              <a:spcBef>
                <a:spcPts val="0"/>
              </a:spcBef>
              <a:spcAft>
                <a:spcPts val="0"/>
              </a:spcAft>
              <a:buSzPts val="800"/>
              <a:buFont typeface="Lato"/>
              <a:buChar char="-"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Empleo total y asalariado Resultados por provincias ramas de actividad magnitud y periodo (Identificador API: /t35/p010/base2010/l0/02002.px): 02002sc.csv. Años 2012-2016. No muy claro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114300" lvl="0" indent="-165100" algn="l" rtl="0">
              <a:spcBef>
                <a:spcPts val="0"/>
              </a:spcBef>
              <a:spcAft>
                <a:spcPts val="0"/>
              </a:spcAft>
              <a:buSzPts val="800"/>
              <a:buFont typeface="Lato"/>
              <a:buChar char="-"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Nacimientos por comunidades y ciudades autónomas de residencia de la madre y mes. Movimiento Natural de la Población Resultados Provisionales (Identificador API: /t20/e301/provi/l0/01005.px):01005sc.csv. Só 2019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 b="1">
                <a:latin typeface="Lato"/>
                <a:ea typeface="Lato"/>
                <a:cs typeface="Lato"/>
                <a:sym typeface="Lato"/>
              </a:rPr>
              <a:t>Censo de locales</a:t>
            </a: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https://datos.madrid.es/sites/v/index.jsp?vgnextoid=23160329ff639410VgnVCM2000000c205a0aRCRD&amp;vgnextchannel=374512b9ace9f310VgnVCM100000171f5a0aRCRD-&gt; histórico de locales desde 2014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Viviendas turísticas: Seccion: I, Division 55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 b="1">
                <a:latin typeface="Lato"/>
                <a:ea typeface="Lato"/>
                <a:cs typeface="Lato"/>
                <a:sym typeface="Lato"/>
              </a:rPr>
              <a:t>Padron de madrid, edad, sexo, inmigrantes, movimientos</a:t>
            </a: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 b="1">
                <a:latin typeface="Lato"/>
                <a:ea typeface="Lato"/>
                <a:cs typeface="Lato"/>
                <a:sym typeface="Lato"/>
              </a:rPr>
              <a:t>Datos 2018: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https://www.madrid.es/portales/munimadrid/es/Inicio/El-Ayuntamiento/Estadistica/Areas-de-informacion-estadistica/Demografia-y-poblacion/Cifras-de-poblacion/Padron-Municipal-de-Habitantes-explotacion-estadistica-/?vgnextfmt=default&amp;vgnextoid=e5613f8b73639210VgnVCM1000000b205a0aRCRD&amp;vgnextchannel=a4eba53620e1a210VgnVCM1000000b205a0aRCRD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Lato"/>
                <a:ea typeface="Lato"/>
                <a:cs typeface="Lato"/>
                <a:sym typeface="Lato"/>
              </a:rPr>
              <a:t>Histórico desde 2014: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https://datos.madrid.es/sites/v/index.jsp?vgnextoid=5deb7700f69e8410VgnVCM2000000c205a0aRCRD&amp;vgnextchannel=374512b9ace9f310VgnVCM100000171f5a0aRCRD</a:t>
            </a:r>
            <a:r>
              <a:rPr lang="en" sz="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Banco de datos Madrid.es  (</a:t>
            </a: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 no encuentro algo)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: http://www-2.madrid.es/CSE6/control/menuCSE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Gasto anual por educación, sexo, hogar, a nivel de Madrid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4639625" y="455925"/>
            <a:ext cx="4199700" cy="4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INE: Proyecciones de población y de hogares (hasta 2068) </a:t>
            </a: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http://www.ine.es/dyngs/INEbase/es/categoria.htm?c=Estadistica_P&amp;cid=1254734710984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Proyecciones de población y de hogares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Lato"/>
                <a:ea typeface="Lato"/>
                <a:cs typeface="Lato"/>
                <a:sym typeface="Lato"/>
              </a:rPr>
              <a:t>Catastro - datos desde 2013</a:t>
            </a: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https://datos.madrid.es/portal/site/egob/menuitem.c05c1f754a33a9fbe4b2e4b284f1a5a0/?vgnextoid=3ed1854c8410b410VgnVCM2000000c205a0aRCRD&amp;vgnextchannel=374512b9ace9f310VgnVCM100000171f5a0aRCRD&amp;vgnextfmt=default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Lato"/>
                <a:ea typeface="Lato"/>
                <a:cs typeface="Lato"/>
                <a:sym typeface="Lato"/>
              </a:rPr>
              <a:t>Turismo</a:t>
            </a: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Lato"/>
                <a:ea typeface="Lato"/>
                <a:cs typeface="Lato"/>
                <a:sym typeface="Lato"/>
              </a:rPr>
              <a:t>Airbnb:</a:t>
            </a: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http://insideairbnb.com/get-the-data.html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10 July, 2019 Madrid listings.csv.gz Detailed Listings data for Madrid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10 July, 2019 Madrid calendar.csv.gz Detailed Calendar Data for listings in Madrid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10 July, 2019 Madrid reviews.csv.gz Detailed Review Data for listings in Madrid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10 July, 2019 Madrid listings.csv Summary information and metrics for listings in Madrid (good for visualisations).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10 July, 2019 Madrid reviews.csv Summary Review data and Listing ID (to facilitate time based analytics and visualisations linked to a listing).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N/A Madrid neighbourhoods.csv Neighbourhood list for geo filter. Sourced from city or open source GIS files.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N/A Madrid neighbourhoods.geojson GeoJSON file of neighbourhoods of the city.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Lato"/>
                <a:ea typeface="Lato"/>
                <a:cs typeface="Lato"/>
                <a:sym typeface="Lato"/>
              </a:rPr>
              <a:t>Tiendas con perfil turistico en Madrid</a:t>
            </a: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https://datos.madrid.es/sites/v/index.jsp?vgnextoid=86e3a73970504510VgnVCM2000001f4a900aRCRD&amp;vgnextchannel=374512b9ace9f310VgnVCM100000171f5a0aRCRD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https://www.esmadrid.com/opendata/tiendas_v1_es.xml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Lato"/>
                <a:ea typeface="Lato"/>
                <a:cs typeface="Lato"/>
                <a:sym typeface="Lato"/>
              </a:rPr>
              <a:t>Oficinas de turismo:</a:t>
            </a: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https://datos.madrid.es/sites/v/index.jsp?vgnextoid=7240e6bffbfe5410VgnVCM1000000b205a0aRCRD&amp;vgnextchannel=374512b9ace9f310VgnVCM100000171f5a0aRCRD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2"/>
          <p:cNvSpPr txBox="1">
            <a:spLocks noGrp="1"/>
          </p:cNvSpPr>
          <p:nvPr>
            <p:ph type="title" idx="4294967295"/>
          </p:nvPr>
        </p:nvSpPr>
        <p:spPr>
          <a:xfrm>
            <a:off x="329950" y="6412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Main datasets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25" y="734950"/>
            <a:ext cx="6863925" cy="417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>
            <a:spLocks noGrp="1"/>
          </p:cNvSpPr>
          <p:nvPr>
            <p:ph type="title" idx="4294967295"/>
          </p:nvPr>
        </p:nvSpPr>
        <p:spPr>
          <a:xfrm>
            <a:off x="329950" y="6412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Detail Data bank (for municipal register)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513375" y="6680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Idea 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6417600" cy="3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have a great idea for a business in Madrid. But before you invest your time, capital and resources, you need to figure out whether it’s a viable business venture. </a:t>
            </a:r>
            <a:endParaRPr sz="1150" b="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150" b="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Via analytics, we will try to answer the following questions:</a:t>
            </a:r>
            <a:endParaRPr sz="1150" b="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-"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Descriptive questions: 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715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-"/>
            </a:pPr>
            <a:r>
              <a:rPr lang="en" sz="115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understand the impact of population in a business, weekly/weekends</a:t>
            </a:r>
            <a:endParaRPr sz="1150" b="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71500" lvl="1" indent="-187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-"/>
            </a:pPr>
            <a:r>
              <a:rPr lang="en" sz="115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type of zones/business: proximity, attraction, </a:t>
            </a:r>
            <a:r>
              <a:rPr lang="en" sz="115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tourism</a:t>
            </a:r>
            <a:endParaRPr sz="1150" b="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71500" lvl="1" indent="-187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-"/>
            </a:pPr>
            <a:r>
              <a:rPr lang="en" sz="115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saturation levels per business/neighborhood based on business destruction</a:t>
            </a:r>
            <a:endParaRPr sz="1150" b="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Predictions:</a:t>
            </a:r>
            <a:endParaRPr sz="11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715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150" b="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Number of businesses/neighborhood expected the following year</a:t>
            </a:r>
            <a:endParaRPr sz="1150" b="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-"/>
            </a:pPr>
            <a:r>
              <a:rPr lang="en" sz="1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Optimization tool:</a:t>
            </a:r>
            <a:endParaRPr sz="11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715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150" b="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Is a business viable for a chosen neighborhood?</a:t>
            </a:r>
            <a:endParaRPr sz="1150" b="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71500" lvl="1" indent="-187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-"/>
            </a:pPr>
            <a:r>
              <a:rPr lang="en" sz="1150" b="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What is the best neighborhood for a new business?</a:t>
            </a:r>
            <a:endParaRPr sz="1150" b="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6709425" y="4666250"/>
            <a:ext cx="21330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Icons made by https://www.flaticon.com/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6785623" y="2265712"/>
            <a:ext cx="2225261" cy="1787216"/>
            <a:chOff x="6117975" y="1975074"/>
            <a:chExt cx="2664026" cy="2077675"/>
          </a:xfrm>
        </p:grpSpPr>
        <p:pic>
          <p:nvPicPr>
            <p:cNvPr id="82" name="Google Shape;8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17975" y="1975074"/>
              <a:ext cx="2664026" cy="207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80998" y="2779125"/>
              <a:ext cx="565524" cy="565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" name="Google Shape;8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775" y="668050"/>
            <a:ext cx="768000" cy="7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 idx="4294967295"/>
          </p:nvPr>
        </p:nvSpPr>
        <p:spPr>
          <a:xfrm>
            <a:off x="1513375" y="6680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Motivation</a:t>
            </a:r>
            <a:endParaRPr sz="2400"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 idx="4294967295"/>
          </p:nvPr>
        </p:nvSpPr>
        <p:spPr>
          <a:xfrm>
            <a:off x="641850" y="3613525"/>
            <a:ext cx="57174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1150" b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Make use of Madrid public data to help entrepreneurs to decide whether to start a new business or not, and where in our city</a:t>
            </a:r>
            <a:endParaRPr sz="1150" b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50" y="608725"/>
            <a:ext cx="768097" cy="768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7375" y="3357525"/>
            <a:ext cx="1140800" cy="11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>
            <a:spLocks noGrp="1"/>
          </p:cNvSpPr>
          <p:nvPr>
            <p:ph type="title" idx="4294967295"/>
          </p:nvPr>
        </p:nvSpPr>
        <p:spPr>
          <a:xfrm>
            <a:off x="2860975" y="1376825"/>
            <a:ext cx="5197200" cy="18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my </a:t>
            </a:r>
            <a:r>
              <a:rPr lang="en" sz="1150" b="0" dirty="0" smtClean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neighborhood, </a:t>
            </a:r>
            <a:r>
              <a:rPr lang="en" sz="1150" b="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are locals that have housed a different business every year, sometimes even more than two per year. I have always wondered whether people, mainly self-employees with limited resources, make a proper business viability study prior to invest in their ideas or passions. </a:t>
            </a:r>
            <a:endParaRPr sz="1150" b="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150" b="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me it is a pity the effort and hopes that many people squander in a business that lasts less than 3 months. </a:t>
            </a:r>
            <a:endParaRPr sz="1150" b="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None/>
            </a:pPr>
            <a:endParaRPr sz="1150" b="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4" name="Google Shape;94;p15"/>
          <p:cNvGrpSpPr/>
          <p:nvPr/>
        </p:nvGrpSpPr>
        <p:grpSpPr>
          <a:xfrm>
            <a:off x="768975" y="1725300"/>
            <a:ext cx="1554399" cy="948600"/>
            <a:chOff x="768975" y="1725300"/>
            <a:chExt cx="1554399" cy="948600"/>
          </a:xfrm>
        </p:grpSpPr>
        <p:pic>
          <p:nvPicPr>
            <p:cNvPr id="95" name="Google Shape;95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8975" y="1885850"/>
              <a:ext cx="1554399" cy="5749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6" name="Google Shape;96;p15"/>
            <p:cNvCxnSpPr/>
            <p:nvPr/>
          </p:nvCxnSpPr>
          <p:spPr>
            <a:xfrm>
              <a:off x="1109850" y="1725300"/>
              <a:ext cx="899700" cy="9486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5"/>
            <p:cNvCxnSpPr/>
            <p:nvPr/>
          </p:nvCxnSpPr>
          <p:spPr>
            <a:xfrm rot="5400000">
              <a:off x="1134300" y="1725300"/>
              <a:ext cx="899700" cy="9486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6125275" y="2061900"/>
            <a:ext cx="26295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Retailers represent the biggest businesses destruction (8 k business less YoY)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 dirty="0"/>
              <a:t>95% of the business are microSMEs (</a:t>
            </a:r>
            <a:r>
              <a:rPr lang="en" sz="2100" dirty="0" smtClean="0"/>
              <a:t>self employees and less </a:t>
            </a:r>
            <a:r>
              <a:rPr lang="en" sz="2100" dirty="0"/>
              <a:t>than 9 employees)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22,4% of the businesses are retailers with a 96% of micropymes penetration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Quotes for illustration purposes only</a:t>
            </a: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75" y="668000"/>
            <a:ext cx="768096" cy="76809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513375" y="6680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Some statistics</a:t>
            </a:r>
            <a:endParaRPr sz="2400"/>
          </a:p>
        </p:txBody>
      </p:sp>
      <p:sp>
        <p:nvSpPr>
          <p:cNvPr id="111" name="Google Shape;111;p16"/>
          <p:cNvSpPr txBox="1"/>
          <p:nvPr/>
        </p:nvSpPr>
        <p:spPr>
          <a:xfrm>
            <a:off x="641850" y="4667950"/>
            <a:ext cx="57174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Source: ipyme.org/Retrato de la pyme. Datos a 1 de enero de 2018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 idx="4294967295"/>
          </p:nvPr>
        </p:nvSpPr>
        <p:spPr>
          <a:xfrm>
            <a:off x="1513375" y="6680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Main datasets</a:t>
            </a:r>
            <a:endParaRPr sz="2400"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304384" y="1536940"/>
            <a:ext cx="2212050" cy="1656710"/>
            <a:chOff x="6803275" y="395363"/>
            <a:chExt cx="2212050" cy="2537076"/>
          </a:xfrm>
        </p:grpSpPr>
        <p:pic>
          <p:nvPicPr>
            <p:cNvPr id="118" name="Google Shape;11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7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7"/>
            <p:cNvSpPr txBox="1"/>
            <p:nvPr/>
          </p:nvSpPr>
          <p:spPr>
            <a:xfrm>
              <a:off x="6944814" y="684259"/>
              <a:ext cx="1929000" cy="20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Censo de locales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Portal de datos de madrid.es: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Datos desde 2014 hasta 2018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Formato csv (fichero/año)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Id. Local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Distrito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Actividad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Estado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&gt;5 Millones registros/año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535" y="622275"/>
            <a:ext cx="859535" cy="8595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7"/>
          <p:cNvGrpSpPr/>
          <p:nvPr/>
        </p:nvGrpSpPr>
        <p:grpSpPr>
          <a:xfrm>
            <a:off x="2437984" y="1536940"/>
            <a:ext cx="2212050" cy="1656710"/>
            <a:chOff x="6803275" y="395363"/>
            <a:chExt cx="2212050" cy="2537076"/>
          </a:xfrm>
        </p:grpSpPr>
        <p:pic>
          <p:nvPicPr>
            <p:cNvPr id="123" name="Google Shape;12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7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 txBox="1"/>
            <p:nvPr/>
          </p:nvSpPr>
          <p:spPr>
            <a:xfrm>
              <a:off x="6944814" y="684259"/>
              <a:ext cx="1929000" cy="20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Catastro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Portal de datos de madrid.es: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Datos desde 2013 hasta 2017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Formato csv (fichero/año)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Distrito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Tipo inmuebles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Número inmuebles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Valor catastral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24k registros/año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26" name="Google Shape;126;p17"/>
          <p:cNvGrpSpPr/>
          <p:nvPr/>
        </p:nvGrpSpPr>
        <p:grpSpPr>
          <a:xfrm>
            <a:off x="4571584" y="1536940"/>
            <a:ext cx="2212050" cy="1656710"/>
            <a:chOff x="6803275" y="395363"/>
            <a:chExt cx="2212050" cy="2537076"/>
          </a:xfrm>
        </p:grpSpPr>
        <p:pic>
          <p:nvPicPr>
            <p:cNvPr id="127" name="Google Shape;12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7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7"/>
            <p:cNvSpPr txBox="1"/>
            <p:nvPr/>
          </p:nvSpPr>
          <p:spPr>
            <a:xfrm>
              <a:off x="6944814" y="684259"/>
              <a:ext cx="1929000" cy="20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Padrón 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Portal de datos de madrid.es (banco de datos)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SzPts val="800"/>
                <a:buFont typeface="Raleway"/>
                <a:buChar char="●"/>
              </a:pPr>
              <a:r>
                <a:rPr lang="en" sz="800">
                  <a:latin typeface="Raleway"/>
                  <a:ea typeface="Raleway"/>
                  <a:cs typeface="Raleway"/>
                  <a:sym typeface="Raleway"/>
                </a:rPr>
                <a:t>Datos desde 2014 hasta 2018</a:t>
              </a:r>
              <a:endParaRPr sz="800"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SzPts val="800"/>
                <a:buFont typeface="Raleway"/>
                <a:buChar char="●"/>
              </a:pPr>
              <a:r>
                <a:rPr lang="en" sz="800">
                  <a:latin typeface="Raleway"/>
                  <a:ea typeface="Raleway"/>
                  <a:cs typeface="Raleway"/>
                  <a:sym typeface="Raleway"/>
                </a:rPr>
                <a:t>Formato excel/csv</a:t>
              </a:r>
              <a:endParaRPr sz="800"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Población x distrito, barrio, edad, género, nacionalidad, educación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Gasto anual a nivel Ciudad Madrid x edad, género, educación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30" name="Google Shape;130;p17"/>
          <p:cNvGrpSpPr/>
          <p:nvPr/>
        </p:nvGrpSpPr>
        <p:grpSpPr>
          <a:xfrm>
            <a:off x="6705184" y="1536940"/>
            <a:ext cx="2212050" cy="1656710"/>
            <a:chOff x="6803275" y="395363"/>
            <a:chExt cx="2212050" cy="2537076"/>
          </a:xfrm>
        </p:grpSpPr>
        <p:pic>
          <p:nvPicPr>
            <p:cNvPr id="131" name="Google Shape;13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7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17"/>
            <p:cNvSpPr txBox="1"/>
            <p:nvPr/>
          </p:nvSpPr>
          <p:spPr>
            <a:xfrm>
              <a:off x="6944814" y="684259"/>
              <a:ext cx="1929000" cy="20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Turismo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Madrid.es y Inside Airbnb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Airbnb Listings (2019)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Airbnb Reviews (since 2011)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Oficinas de turismo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Tiendas con perfil turístico (xml)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Puntos de interés turístico (xml)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34" name="Google Shape;134;p17"/>
          <p:cNvGrpSpPr/>
          <p:nvPr/>
        </p:nvGrpSpPr>
        <p:grpSpPr>
          <a:xfrm>
            <a:off x="304384" y="3213340"/>
            <a:ext cx="2212050" cy="1656710"/>
            <a:chOff x="6803275" y="395363"/>
            <a:chExt cx="2212050" cy="2537076"/>
          </a:xfrm>
        </p:grpSpPr>
        <p:pic>
          <p:nvPicPr>
            <p:cNvPr id="135" name="Google Shape;13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7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17"/>
            <p:cNvSpPr txBox="1"/>
            <p:nvPr/>
          </p:nvSpPr>
          <p:spPr>
            <a:xfrm>
              <a:off x="6944814" y="684259"/>
              <a:ext cx="1929000" cy="20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Tráfico / zona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TBC (NDA)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Estimación de movimientos de personas/zona/día de la semana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114300" lvl="0" indent="-1651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Anonimizada/agregada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 idx="4294967295"/>
          </p:nvPr>
        </p:nvSpPr>
        <p:spPr>
          <a:xfrm>
            <a:off x="1513375" y="668050"/>
            <a:ext cx="706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Modeling Methodology</a:t>
            </a:r>
            <a:endParaRPr sz="2400"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09" y="576525"/>
            <a:ext cx="859535" cy="85953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685800" y="1667225"/>
            <a:ext cx="70008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 Businesses prediction as a linear regression problem where the (independent variable) is a Time Series: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Yt = # of businesses forecast in a neighborhood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Xt = Population/neighborhood (TS)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 = 1 year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ARIMA model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(box-jenkins methodology):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Check stationarity (Dickey-Fuller test)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Select p,q via ACF/PACF observation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Parameters estimation (OLS, MLE)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Model diagnosis (metrics: RMSE, MAPE, R2, residuals)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Predict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 idx="4294967295"/>
          </p:nvPr>
        </p:nvSpPr>
        <p:spPr>
          <a:xfrm>
            <a:off x="1513375" y="668050"/>
            <a:ext cx="7363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Project Methodology &amp; Main Milestones</a:t>
            </a:r>
            <a:endParaRPr sz="2800"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09" y="576525"/>
            <a:ext cx="859535" cy="85953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522625" y="2100650"/>
            <a:ext cx="10953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Lato"/>
                <a:ea typeface="Lato"/>
                <a:cs typeface="Lato"/>
                <a:sym typeface="Lato"/>
              </a:rPr>
              <a:t>Ph. 0: Confirm idea (10h)  </a:t>
            </a:r>
            <a:endParaRPr sz="900" b="1">
              <a:latin typeface="Lato"/>
              <a:ea typeface="Lato"/>
              <a:cs typeface="Lato"/>
              <a:sym typeface="Lato"/>
            </a:endParaRPr>
          </a:p>
          <a:p>
            <a:pPr marL="571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Other ideas?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571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Solve doubts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1617925" y="3110875"/>
            <a:ext cx="1153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Lato"/>
                <a:ea typeface="Lato"/>
                <a:cs typeface="Lato"/>
                <a:sym typeface="Lato"/>
              </a:rPr>
              <a:t>Ph.1: Data gathering (10h)</a:t>
            </a:r>
            <a:endParaRPr sz="900" b="1">
              <a:latin typeface="Lato"/>
              <a:ea typeface="Lato"/>
              <a:cs typeface="Lato"/>
              <a:sym typeface="Lato"/>
            </a:endParaRPr>
          </a:p>
          <a:p>
            <a:pPr marL="571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Select business/neighborhood to model/target variable/variables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571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Download all the datasets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2830475" y="1727550"/>
            <a:ext cx="14001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Lato"/>
                <a:ea typeface="Lato"/>
                <a:cs typeface="Lato"/>
                <a:sym typeface="Lato"/>
              </a:rPr>
              <a:t>Ph. 2: Database, exploratory and descriptive phase (30h) </a:t>
            </a:r>
            <a:endParaRPr sz="900" b="1">
              <a:latin typeface="Lato"/>
              <a:ea typeface="Lato"/>
              <a:cs typeface="Lato"/>
              <a:sym typeface="Lato"/>
            </a:endParaRPr>
          </a:p>
          <a:p>
            <a:pPr marL="571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Prepare data in a single database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571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First exploratory data analysis, descriptive and main variables correlation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4048125" y="3110875"/>
            <a:ext cx="14001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Lato"/>
                <a:ea typeface="Lato"/>
                <a:cs typeface="Lato"/>
                <a:sym typeface="Lato"/>
              </a:rPr>
              <a:t>Ph. 3: Model and insights (iterative phase) (20h)</a:t>
            </a:r>
            <a:endParaRPr sz="900" b="1" dirty="0">
              <a:latin typeface="Lato"/>
              <a:ea typeface="Lato"/>
              <a:cs typeface="Lato"/>
              <a:sym typeface="Lato"/>
            </a:endParaRPr>
          </a:p>
          <a:p>
            <a:pPr marL="571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 dirty="0">
                <a:latin typeface="Lato"/>
                <a:ea typeface="Lato"/>
                <a:cs typeface="Lato"/>
                <a:sym typeface="Lato"/>
              </a:rPr>
              <a:t>Prepare model: visualize the series, stationarize, modeling &amp; hyperparameter tunning, model performance, predict</a:t>
            </a:r>
            <a:endParaRPr sz="900" dirty="0">
              <a:latin typeface="Lato"/>
              <a:ea typeface="Lato"/>
              <a:cs typeface="Lato"/>
              <a:sym typeface="Lato"/>
            </a:endParaRPr>
          </a:p>
          <a:p>
            <a:pPr marL="571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 dirty="0">
                <a:latin typeface="Lato"/>
                <a:ea typeface="Lato"/>
                <a:cs typeface="Lato"/>
                <a:sym typeface="Lato"/>
              </a:rPr>
              <a:t>Insights </a:t>
            </a:r>
            <a:endParaRPr sz="9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5526975" y="2090150"/>
            <a:ext cx="16929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Lato"/>
                <a:ea typeface="Lato"/>
                <a:cs typeface="Lato"/>
                <a:sym typeface="Lato"/>
              </a:rPr>
              <a:t>MVP: Results (10h)</a:t>
            </a:r>
            <a:endParaRPr sz="900" b="1">
              <a:latin typeface="Lato"/>
              <a:ea typeface="Lato"/>
              <a:cs typeface="Lato"/>
              <a:sym typeface="Lato"/>
            </a:endParaRPr>
          </a:p>
          <a:p>
            <a:pPr marL="571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Main insights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571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Conclusions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571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TFM documentation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953325" y="3110875"/>
            <a:ext cx="16929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Lato"/>
                <a:ea typeface="Lato"/>
                <a:cs typeface="Lato"/>
                <a:sym typeface="Lato"/>
              </a:rPr>
              <a:t>Future increments:</a:t>
            </a:r>
            <a:endParaRPr sz="9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Lato"/>
                <a:ea typeface="Lato"/>
                <a:cs typeface="Lato"/>
                <a:sym typeface="Lato"/>
              </a:rPr>
              <a:t>Optimization tool</a:t>
            </a:r>
            <a:endParaRPr sz="900" b="1">
              <a:latin typeface="Lato"/>
              <a:ea typeface="Lato"/>
              <a:cs typeface="Lato"/>
              <a:sym typeface="Lato"/>
            </a:endParaRPr>
          </a:p>
          <a:p>
            <a:pPr marL="571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Set saturation levels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571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Extend to all neighborhoods and businesses 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571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App tool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714375" y="2922275"/>
            <a:ext cx="6200700" cy="1713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6781800" y="2922275"/>
            <a:ext cx="1257300" cy="170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 idx="4294967295"/>
          </p:nvPr>
        </p:nvSpPr>
        <p:spPr>
          <a:xfrm>
            <a:off x="5572054" y="1487550"/>
            <a:ext cx="24243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Nov. 29th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MVP</a:t>
            </a:r>
            <a:endParaRPr sz="1800" b="1">
              <a:solidFill>
                <a:srgbClr val="000000"/>
              </a:solidFill>
            </a:endParaRPr>
          </a:p>
        </p:txBody>
      </p:sp>
      <p:cxnSp>
        <p:nvCxnSpPr>
          <p:cNvPr id="160" name="Google Shape;160;p19"/>
          <p:cNvCxnSpPr/>
          <p:nvPr/>
        </p:nvCxnSpPr>
        <p:spPr>
          <a:xfrm rot="10800000">
            <a:off x="1691150" y="19676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1" name="Google Shape;161;p19"/>
          <p:cNvSpPr txBox="1">
            <a:spLocks noGrp="1"/>
          </p:cNvSpPr>
          <p:nvPr>
            <p:ph type="title" idx="4294967295"/>
          </p:nvPr>
        </p:nvSpPr>
        <p:spPr>
          <a:xfrm>
            <a:off x="950975" y="1487550"/>
            <a:ext cx="13254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Sept. 27th</a:t>
            </a:r>
            <a:endParaRPr sz="1800" b="1">
              <a:solidFill>
                <a:schemeClr val="dk1"/>
              </a:solidFill>
            </a:endParaRPr>
          </a:p>
        </p:txBody>
      </p:sp>
      <p:cxnSp>
        <p:nvCxnSpPr>
          <p:cNvPr id="162" name="Google Shape;162;p19"/>
          <p:cNvCxnSpPr/>
          <p:nvPr/>
        </p:nvCxnSpPr>
        <p:spPr>
          <a:xfrm>
            <a:off x="2838450" y="3093575"/>
            <a:ext cx="9600" cy="133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3" name="Google Shape;163;p19"/>
          <p:cNvSpPr txBox="1">
            <a:spLocks noGrp="1"/>
          </p:cNvSpPr>
          <p:nvPr>
            <p:ph type="title" idx="4294967295"/>
          </p:nvPr>
        </p:nvSpPr>
        <p:spPr>
          <a:xfrm>
            <a:off x="2180550" y="4407650"/>
            <a:ext cx="13254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Oct. 7th</a:t>
            </a:r>
            <a:endParaRPr sz="1800" b="1">
              <a:solidFill>
                <a:schemeClr val="dk1"/>
              </a:solidFill>
            </a:endParaRPr>
          </a:p>
        </p:txBody>
      </p:sp>
      <p:cxnSp>
        <p:nvCxnSpPr>
          <p:cNvPr id="164" name="Google Shape;164;p19"/>
          <p:cNvCxnSpPr/>
          <p:nvPr/>
        </p:nvCxnSpPr>
        <p:spPr>
          <a:xfrm rot="10800000">
            <a:off x="4152825" y="19787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19"/>
          <p:cNvSpPr txBox="1">
            <a:spLocks noGrp="1"/>
          </p:cNvSpPr>
          <p:nvPr>
            <p:ph type="title" idx="4294967295"/>
          </p:nvPr>
        </p:nvSpPr>
        <p:spPr>
          <a:xfrm>
            <a:off x="3642525" y="1487550"/>
            <a:ext cx="13254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Oct. 28th</a:t>
            </a:r>
            <a:endParaRPr sz="1800" b="1">
              <a:solidFill>
                <a:schemeClr val="dk1"/>
              </a:solidFill>
            </a:endParaRPr>
          </a:p>
        </p:txBody>
      </p:sp>
      <p:cxnSp>
        <p:nvCxnSpPr>
          <p:cNvPr id="166" name="Google Shape;166;p19"/>
          <p:cNvCxnSpPr/>
          <p:nvPr/>
        </p:nvCxnSpPr>
        <p:spPr>
          <a:xfrm flipH="1">
            <a:off x="5476800" y="3083675"/>
            <a:ext cx="9600" cy="132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7" name="Google Shape;167;p19"/>
          <p:cNvSpPr txBox="1">
            <a:spLocks noGrp="1"/>
          </p:cNvSpPr>
          <p:nvPr>
            <p:ph type="title" idx="4294967295"/>
          </p:nvPr>
        </p:nvSpPr>
        <p:spPr>
          <a:xfrm>
            <a:off x="4823625" y="4383150"/>
            <a:ext cx="13254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Nov. 18th</a:t>
            </a:r>
            <a:endParaRPr sz="1800" b="1">
              <a:solidFill>
                <a:schemeClr val="dk1"/>
              </a:solidFill>
            </a:endParaRPr>
          </a:p>
        </p:txBody>
      </p:sp>
      <p:cxnSp>
        <p:nvCxnSpPr>
          <p:cNvPr id="168" name="Google Shape;168;p19"/>
          <p:cNvCxnSpPr/>
          <p:nvPr/>
        </p:nvCxnSpPr>
        <p:spPr>
          <a:xfrm rot="10800000">
            <a:off x="6781725" y="1969250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 idx="4294967295"/>
          </p:nvPr>
        </p:nvSpPr>
        <p:spPr>
          <a:xfrm>
            <a:off x="1513375" y="6680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Next steps</a:t>
            </a:r>
            <a:endParaRPr sz="2400"/>
          </a:p>
        </p:txBody>
      </p:sp>
      <p:sp>
        <p:nvSpPr>
          <p:cNvPr id="174" name="Google Shape;174;p20"/>
          <p:cNvSpPr txBox="1"/>
          <p:nvPr/>
        </p:nvSpPr>
        <p:spPr>
          <a:xfrm>
            <a:off x="432825" y="1586250"/>
            <a:ext cx="6633300" cy="1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Clarify doubts: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Error: EmptyDataError: No columns to parse from file (fichero padron)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Optimization modelling/tool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Project doubts tutoring methodology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gathering and target variable selection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(Due date: October 7th)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Look for the </a:t>
            </a:r>
            <a:r>
              <a:rPr lang="en" b="1">
                <a:latin typeface="Lato"/>
                <a:ea typeface="Lato"/>
                <a:cs typeface="Lato"/>
                <a:sym typeface="Lato"/>
              </a:rPr>
              <a:t>5Js shop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closest to my neighborhood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Follow the project in: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https://github.com/bdiazcor/Kshool-TFM-/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25" y="828675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475" y="668050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350" y="3002550"/>
            <a:ext cx="457199" cy="4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1076</Words>
  <Application>Microsoft Office PowerPoint</Application>
  <PresentationFormat>Presentación en pantalla (16:9)</PresentationFormat>
  <Paragraphs>162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Lato</vt:lpstr>
      <vt:lpstr>Verdana</vt:lpstr>
      <vt:lpstr>Raleway</vt:lpstr>
      <vt:lpstr>Arial</vt:lpstr>
      <vt:lpstr>Swiss</vt:lpstr>
      <vt:lpstr>Test your Business Viability</vt:lpstr>
      <vt:lpstr>Idea </vt:lpstr>
      <vt:lpstr>Motivation</vt:lpstr>
      <vt:lpstr>Retailers represent the biggest businesses destruction (8 k business less YoY)</vt:lpstr>
      <vt:lpstr>Main datasets</vt:lpstr>
      <vt:lpstr>Modeling Methodology</vt:lpstr>
      <vt:lpstr>Project Methodology &amp; Main Milestones</vt:lpstr>
      <vt:lpstr>Next steps</vt:lpstr>
      <vt:lpstr>Appendix</vt:lpstr>
      <vt:lpstr>Main datasets</vt:lpstr>
      <vt:lpstr>Detail Data bank (for municipal register)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your Business Viability</dc:title>
  <dc:creator>DIAZ CORUJO, BEATRIZ</dc:creator>
  <cp:lastModifiedBy>DIAZ CORUJO, BEATRIZ</cp:lastModifiedBy>
  <cp:revision>2</cp:revision>
  <dcterms:modified xsi:type="dcterms:W3CDTF">2019-09-23T19:33:30Z</dcterms:modified>
</cp:coreProperties>
</file>