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9" r:id="rId3"/>
    <p:sldId id="410" r:id="rId4"/>
    <p:sldId id="411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FF6600"/>
    <a:srgbClr val="000000"/>
    <a:srgbClr val="003300"/>
    <a:srgbClr val="0066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263FFD6-8779-4878-927F-70847618F2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4452D2F-2731-4A2D-95D5-8451818390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C89EF-EE1D-4468-AA54-0C8B0C021C63}" type="slidenum">
              <a:rPr lang="en-US"/>
              <a:pPr/>
              <a:t>1</a:t>
            </a:fld>
            <a:endParaRPr lang="en-US"/>
          </a:p>
        </p:txBody>
      </p:sp>
      <p:sp>
        <p:nvSpPr>
          <p:cNvPr id="391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126C4-0403-4ECE-9781-41462DF450F9}" type="slidenum">
              <a:rPr lang="en-US"/>
              <a:pPr/>
              <a:t>10</a:t>
            </a:fld>
            <a:endParaRPr lang="en-US"/>
          </a:p>
        </p:txBody>
      </p:sp>
      <p:sp>
        <p:nvSpPr>
          <p:cNvPr id="399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87E46-9ADF-45D7-ACDD-8B2369A9F78B}" type="slidenum">
              <a:rPr lang="en-US"/>
              <a:pPr/>
              <a:t>11</a:t>
            </a:fld>
            <a:endParaRPr lang="en-US"/>
          </a:p>
        </p:txBody>
      </p:sp>
      <p:sp>
        <p:nvSpPr>
          <p:cNvPr id="400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868F8-006A-4E51-8B94-6FE98455910B}" type="slidenum">
              <a:rPr lang="en-US"/>
              <a:pPr/>
              <a:t>2</a:t>
            </a:fld>
            <a:endParaRPr lang="en-US"/>
          </a:p>
        </p:txBody>
      </p:sp>
      <p:sp>
        <p:nvSpPr>
          <p:cNvPr id="392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6C075-4533-4AD3-BF8B-E629E83AC0EF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C8EBB-B4D7-4F13-BDF4-4B09DA368ADA}" type="slidenum">
              <a:rPr lang="en-US"/>
              <a:pPr/>
              <a:t>4</a:t>
            </a:fld>
            <a:endParaRPr lang="en-US"/>
          </a:p>
        </p:txBody>
      </p:sp>
      <p:sp>
        <p:nvSpPr>
          <p:cNvPr id="390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023EB-CB8C-4C6B-B5AD-FE1BADD08B21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7A55E-963B-475A-8716-B2FF4B3E8EAD}" type="slidenum">
              <a:rPr lang="en-US"/>
              <a:pPr/>
              <a:t>6</a:t>
            </a:fld>
            <a:endParaRPr lang="en-US"/>
          </a:p>
        </p:txBody>
      </p:sp>
      <p:sp>
        <p:nvSpPr>
          <p:cNvPr id="395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57C0F-998D-44BD-B09F-41B5AA42111B}" type="slidenum">
              <a:rPr lang="en-US"/>
              <a:pPr/>
              <a:t>7</a:t>
            </a:fld>
            <a:endParaRPr lang="en-US"/>
          </a:p>
        </p:txBody>
      </p:sp>
      <p:sp>
        <p:nvSpPr>
          <p:cNvPr id="396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0F3E2-CC87-4873-9936-85587EAAD339}" type="slidenum">
              <a:rPr lang="en-US"/>
              <a:pPr/>
              <a:t>8</a:t>
            </a:fld>
            <a:endParaRPr lang="en-US"/>
          </a:p>
        </p:txBody>
      </p:sp>
      <p:sp>
        <p:nvSpPr>
          <p:cNvPr id="397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5AFC-626A-4689-A33B-C3FA6BAD3CE1}" type="slidenum">
              <a:rPr lang="en-US"/>
              <a:pPr/>
              <a:t>9</a:t>
            </a:fld>
            <a:endParaRPr lang="en-US"/>
          </a:p>
        </p:txBody>
      </p:sp>
      <p:sp>
        <p:nvSpPr>
          <p:cNvPr id="398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0515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05156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57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58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59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60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61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62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5163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4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5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6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7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68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5169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05170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71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72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517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05174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75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76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5177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5178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79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80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5181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305182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83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84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5185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305186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87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188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5189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0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1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2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3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4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95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5196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519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519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A6D501-32AB-42EF-A74A-2C4D5289EE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519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520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7241-BEBD-4B65-8AEA-3C15AECF9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DF998-37D9-42C9-A771-0423D109A5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D683AD-62E4-4966-84F0-3DD3BFEEED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8B76A60-7D2A-4B31-BEB5-E6EAD78444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357C-EAAA-489A-AE42-FC37A33019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D477-148B-497F-809C-81B3BE56F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34D5D-BB78-4B63-80A0-47D07F8D73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167FD-57E7-4E95-B338-E5DE5C382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845DD-3C62-44FE-89BE-2545958A7E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0103A-0A0F-4746-BD62-4E4784AA8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8BAD0-BA6D-47A4-AD5A-411E9F474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6FAB2-1D22-41BB-A4B2-5768EC75EF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130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30413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132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30413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3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3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3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137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30413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3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4143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30414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14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14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4147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304148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9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4151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30415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4155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30415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5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7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417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417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417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417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F504786-E70B-4C2A-85BF-FD935BDC65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E5A4FE3-D5DE-481F-8F8A-67AF266931C8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686800" cy="3048000"/>
          </a:xfrm>
        </p:spPr>
        <p:txBody>
          <a:bodyPr/>
          <a:lstStyle/>
          <a:p>
            <a:r>
              <a:rPr lang="en-US" sz="5400" b="1"/>
              <a:t>Alexander-Sadiku </a:t>
            </a:r>
            <a:br>
              <a:rPr lang="en-US" sz="5400" b="1"/>
            </a:br>
            <a:r>
              <a:rPr lang="en-US" sz="3600" b="1"/>
              <a:t>Fundamentals of Electric Circuits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146800" cy="16383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Sinusoidal Steady-State Analysis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541813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eaLnBrk="0" hangingPunct="0"/>
            <a:r>
              <a:rPr lang="en-US" sz="900"/>
              <a:t>Copyright © The McGraw-Hill Companies, Inc. Permission required for reproduction or display.</a:t>
            </a:r>
          </a:p>
          <a:p>
            <a:pPr indent="457200"/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A8B-3AC9-400C-98FD-19BE9B3B1CB1}" type="slidenum">
              <a:rPr lang="en-US"/>
              <a:pPr/>
              <a:t>10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10.6 Thevenin and Norton Equivalent Circuits (1)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pic>
        <p:nvPicPr>
          <p:cNvPr id="350215" name="Picture 7" descr="10-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82738"/>
            <a:ext cx="49530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0216" name="Picture 8" descr="10-0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92588"/>
            <a:ext cx="50180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6096000" y="2498725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u="sng"/>
              <a:t>Thevenin transform</a:t>
            </a:r>
            <a:endParaRPr lang="en-US"/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6242050" y="48609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u="sng"/>
              <a:t>Norton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03A2-FEA6-4139-8969-B39669F23F0E}" type="slidenum">
              <a:rPr lang="en-US"/>
              <a:pPr/>
              <a:t>11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10.6 Thevenin and Norton Equivalent Circuits (2)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457200" y="1828800"/>
            <a:ext cx="82296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 u="sng">
                <a:latin typeface="Verdana" pitchFamily="34" charset="0"/>
              </a:rPr>
              <a:t>Example 5</a:t>
            </a:r>
            <a:endParaRPr lang="en-US" sz="2000">
              <a:latin typeface="Verdana" pitchFamily="34" charset="0"/>
            </a:endParaRPr>
          </a:p>
          <a:p>
            <a:pPr eaLnBrk="0" hangingPunct="0"/>
            <a:endParaRPr lang="en-US" sz="2400">
              <a:latin typeface="Verdana" pitchFamily="34" charset="0"/>
            </a:endParaRPr>
          </a:p>
          <a:p>
            <a:pPr eaLnBrk="0" hangingPunct="0"/>
            <a:r>
              <a:rPr lang="en-US" sz="2400">
                <a:latin typeface="Verdana" pitchFamily="34" charset="0"/>
              </a:rPr>
              <a:t>Find the Thevenin equivalent at terminals a</a:t>
            </a:r>
            <a:r>
              <a:rPr lang="en-US" sz="2400">
                <a:latin typeface="Verdana" pitchFamily="34" charset="0"/>
                <a:cs typeface="Arial" pitchFamily="34" charset="0"/>
              </a:rPr>
              <a:t>–</a:t>
            </a:r>
            <a:r>
              <a:rPr lang="en-US" sz="2400">
                <a:latin typeface="Verdana" pitchFamily="34" charset="0"/>
              </a:rPr>
              <a:t>b of the circuit below.</a:t>
            </a: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0" y="306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0" y="306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1371600" y="5712948"/>
            <a:ext cx="2512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Z</a:t>
            </a:r>
            <a:r>
              <a:rPr lang="en-US" sz="2800" baseline="-25000" dirty="0" err="1"/>
              <a:t>th</a:t>
            </a:r>
            <a:r>
              <a:rPr lang="en-US" sz="2800" dirty="0"/>
              <a:t> </a:t>
            </a:r>
            <a:r>
              <a:rPr lang="en-US" sz="2800" dirty="0" smtClean="0"/>
              <a:t>= 12.4-3.2j</a:t>
            </a:r>
            <a:endParaRPr lang="en-US" sz="2800" b="1" dirty="0">
              <a:latin typeface="Times New Roman" pitchFamily="18" charset="0"/>
              <a:sym typeface="Symbol Set SWA" charset="2"/>
            </a:endParaRPr>
          </a:p>
        </p:txBody>
      </p:sp>
      <p:sp>
        <p:nvSpPr>
          <p:cNvPr id="351250" name="Rectangle 18"/>
          <p:cNvSpPr>
            <a:spLocks noChangeArrowheads="1"/>
          </p:cNvSpPr>
          <p:nvPr/>
        </p:nvSpPr>
        <p:spPr bwMode="auto">
          <a:xfrm>
            <a:off x="5257800" y="5743725"/>
            <a:ext cx="3179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/>
              <a:t> V</a:t>
            </a:r>
            <a:r>
              <a:rPr lang="en-US" sz="2400" baseline="-25000" dirty="0"/>
              <a:t>TH</a:t>
            </a:r>
            <a:r>
              <a:rPr lang="en-US" sz="2400" dirty="0"/>
              <a:t> = </a:t>
            </a:r>
            <a:r>
              <a:rPr lang="en-US" sz="2400" dirty="0" smtClean="0"/>
              <a:t> 47.4 </a:t>
            </a:r>
            <a:r>
              <a:rPr lang="en-US" sz="2400" dirty="0" smtClean="0">
                <a:sym typeface="Symbol"/>
              </a:rPr>
              <a:t> -51.6 </a:t>
            </a:r>
            <a:r>
              <a:rPr lang="en-US" sz="2400" b="1" dirty="0" smtClean="0"/>
              <a:t>V</a:t>
            </a:r>
            <a:endParaRPr lang="en-US" sz="2400" b="1" dirty="0">
              <a:latin typeface="Times New Roman" pitchFamily="18" charset="0"/>
              <a:sym typeface="Symbol Set SWA" charset="2"/>
            </a:endParaRPr>
          </a:p>
        </p:txBody>
      </p:sp>
      <p:pic>
        <p:nvPicPr>
          <p:cNvPr id="35125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201" y="3200400"/>
            <a:ext cx="7397097" cy="2590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AC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Find the (closed-loop) gain of the circuit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357C-EAAA-489A-AE42-FC37A33019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98" y="3048000"/>
            <a:ext cx="6445652" cy="3429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E3A6-330C-4E4F-B867-A4FD3D9CDBDD}" type="slidenum">
              <a:rPr lang="en-US"/>
              <a:pPr/>
              <a:t>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38150"/>
            <a:ext cx="8701088" cy="1543050"/>
          </a:xfrm>
        </p:spPr>
        <p:txBody>
          <a:bodyPr/>
          <a:lstStyle/>
          <a:p>
            <a:r>
              <a:rPr lang="en-US" sz="3200" b="1"/>
              <a:t/>
            </a:r>
            <a:br>
              <a:rPr lang="en-US" sz="3200" b="1"/>
            </a:br>
            <a:r>
              <a:rPr lang="en-US" sz="4000"/>
              <a:t>Sinusoidal Steady-State Analysis </a:t>
            </a:r>
            <a:br>
              <a:rPr lang="en-US" sz="4000"/>
            </a:br>
            <a:r>
              <a:rPr lang="en-US" sz="4000"/>
              <a:t>Chapter 10</a:t>
            </a:r>
            <a:r>
              <a:rPr lang="en-US" sz="3200" b="1"/>
              <a:t>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58200" cy="35417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10.1	 Basic Approach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10.2  Nodal Analysis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10.3	 Mesh Analysis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10.4	 Superposition Theorem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10.5	 Source Transformation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10.6	 Thevenin and Norton Equivalent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DEE-E0E6-4785-88DB-F7809F045E5A}" type="slidenum">
              <a:rPr lang="en-US"/>
              <a:pPr/>
              <a:t>3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71550"/>
            <a:ext cx="7786688" cy="933450"/>
          </a:xfrm>
        </p:spPr>
        <p:txBody>
          <a:bodyPr/>
          <a:lstStyle/>
          <a:p>
            <a:pPr algn="l"/>
            <a:r>
              <a:rPr lang="en-US" sz="3200" u="sng"/>
              <a:t>Steps to Analyze AC Circuits</a:t>
            </a:r>
            <a:r>
              <a:rPr lang="en-US" sz="3200"/>
              <a:t>: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u="sng">
                <a:solidFill>
                  <a:srgbClr val="FF3300"/>
                </a:solidFill>
              </a:rPr>
              <a:t>Transform</a:t>
            </a:r>
            <a:r>
              <a:rPr lang="en-US" sz="2400"/>
              <a:t> the circuit to the </a:t>
            </a:r>
            <a:r>
              <a:rPr lang="en-US" sz="2400" u="sng">
                <a:solidFill>
                  <a:srgbClr val="FF3300"/>
                </a:solidFill>
              </a:rPr>
              <a:t>phasor or frequency domain</a:t>
            </a:r>
            <a:r>
              <a:rPr lang="en-US" sz="2400"/>
              <a:t>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u="sng">
                <a:solidFill>
                  <a:srgbClr val="FF3300"/>
                </a:solidFill>
              </a:rPr>
              <a:t>Solve</a:t>
            </a:r>
            <a:r>
              <a:rPr lang="en-US" sz="2400"/>
              <a:t> the problem using circuit techniques (nodal analysis, mesh analysis,     superposition, etc.).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u="sng">
                <a:solidFill>
                  <a:srgbClr val="FF3300"/>
                </a:solidFill>
              </a:rPr>
              <a:t>Transform</a:t>
            </a:r>
            <a:r>
              <a:rPr lang="en-US" sz="2400"/>
              <a:t> the resulting phasor to the time domain.</a:t>
            </a:r>
          </a:p>
        </p:txBody>
      </p:sp>
      <p:grpSp>
        <p:nvGrpSpPr>
          <p:cNvPr id="336914" name="Group 18"/>
          <p:cNvGrpSpPr>
            <a:grpSpLocks/>
          </p:cNvGrpSpPr>
          <p:nvPr/>
        </p:nvGrpSpPr>
        <p:grpSpPr bwMode="auto">
          <a:xfrm>
            <a:off x="609600" y="4800600"/>
            <a:ext cx="8001000" cy="1600200"/>
            <a:chOff x="384" y="2928"/>
            <a:chExt cx="5040" cy="1008"/>
          </a:xfrm>
        </p:grpSpPr>
        <p:grpSp>
          <p:nvGrpSpPr>
            <p:cNvPr id="336904" name="Group 8"/>
            <p:cNvGrpSpPr>
              <a:grpSpLocks/>
            </p:cNvGrpSpPr>
            <p:nvPr/>
          </p:nvGrpSpPr>
          <p:grpSpPr bwMode="auto">
            <a:xfrm>
              <a:off x="384" y="2976"/>
              <a:ext cx="1536" cy="960"/>
              <a:chOff x="624" y="3120"/>
              <a:chExt cx="1536" cy="960"/>
            </a:xfrm>
          </p:grpSpPr>
          <p:sp>
            <p:nvSpPr>
              <p:cNvPr id="336901" name="Oval 5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1488" cy="96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903" name="Text Box 7"/>
              <p:cNvSpPr txBox="1">
                <a:spLocks noChangeArrowheads="1"/>
              </p:cNvSpPr>
              <p:nvPr/>
            </p:nvSpPr>
            <p:spPr bwMode="auto">
              <a:xfrm>
                <a:off x="624" y="3456"/>
                <a:ext cx="12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indent="457200">
                  <a:spcBef>
                    <a:spcPct val="50000"/>
                  </a:spcBef>
                </a:pPr>
                <a:r>
                  <a:rPr lang="en-US"/>
                  <a:t>Time to Freq</a:t>
                </a:r>
              </a:p>
            </p:txBody>
          </p:sp>
        </p:grpSp>
        <p:grpSp>
          <p:nvGrpSpPr>
            <p:cNvPr id="336911" name="Group 15"/>
            <p:cNvGrpSpPr>
              <a:grpSpLocks/>
            </p:cNvGrpSpPr>
            <p:nvPr/>
          </p:nvGrpSpPr>
          <p:grpSpPr bwMode="auto">
            <a:xfrm>
              <a:off x="2208" y="2976"/>
              <a:ext cx="1536" cy="960"/>
              <a:chOff x="2208" y="2976"/>
              <a:chExt cx="1536" cy="960"/>
            </a:xfrm>
          </p:grpSpPr>
          <p:sp>
            <p:nvSpPr>
              <p:cNvPr id="336906" name="Oval 10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1488" cy="96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907" name="Text Box 11"/>
              <p:cNvSpPr txBox="1">
                <a:spLocks noChangeArrowheads="1"/>
              </p:cNvSpPr>
              <p:nvPr/>
            </p:nvSpPr>
            <p:spPr bwMode="auto">
              <a:xfrm>
                <a:off x="2448" y="3264"/>
                <a:ext cx="1296" cy="4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indent="457200">
                  <a:spcBef>
                    <a:spcPct val="50000"/>
                  </a:spcBef>
                </a:pPr>
                <a:r>
                  <a:rPr lang="en-US"/>
                  <a:t>Solve variables in Freq</a:t>
                </a:r>
              </a:p>
            </p:txBody>
          </p:sp>
        </p:grpSp>
        <p:grpSp>
          <p:nvGrpSpPr>
            <p:cNvPr id="336908" name="Group 12"/>
            <p:cNvGrpSpPr>
              <a:grpSpLocks/>
            </p:cNvGrpSpPr>
            <p:nvPr/>
          </p:nvGrpSpPr>
          <p:grpSpPr bwMode="auto">
            <a:xfrm>
              <a:off x="3888" y="2928"/>
              <a:ext cx="1536" cy="960"/>
              <a:chOff x="624" y="3120"/>
              <a:chExt cx="1536" cy="960"/>
            </a:xfrm>
          </p:grpSpPr>
          <p:sp>
            <p:nvSpPr>
              <p:cNvPr id="336909" name="Oval 13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1488" cy="96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910" name="Text Box 14"/>
              <p:cNvSpPr txBox="1">
                <a:spLocks noChangeArrowheads="1"/>
              </p:cNvSpPr>
              <p:nvPr/>
            </p:nvSpPr>
            <p:spPr bwMode="auto">
              <a:xfrm>
                <a:off x="624" y="3456"/>
                <a:ext cx="12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indent="457200">
                  <a:spcBef>
                    <a:spcPct val="50000"/>
                  </a:spcBef>
                </a:pPr>
                <a:r>
                  <a:rPr lang="en-US"/>
                  <a:t>Freq to Time</a:t>
                </a:r>
              </a:p>
            </p:txBody>
          </p:sp>
        </p:grpSp>
        <p:sp>
          <p:nvSpPr>
            <p:cNvPr id="336912" name="Line 16"/>
            <p:cNvSpPr>
              <a:spLocks noChangeShapeType="1"/>
            </p:cNvSpPr>
            <p:nvPr/>
          </p:nvSpPr>
          <p:spPr bwMode="auto">
            <a:xfrm>
              <a:off x="1872" y="3456"/>
              <a:ext cx="43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3" name="Line 17"/>
            <p:cNvSpPr>
              <a:spLocks noChangeShapeType="1"/>
            </p:cNvSpPr>
            <p:nvPr/>
          </p:nvSpPr>
          <p:spPr bwMode="auto">
            <a:xfrm>
              <a:off x="3648" y="3408"/>
              <a:ext cx="43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6915" name="Rectangle 19"/>
          <p:cNvSpPr>
            <a:spLocks noChangeArrowheads="1"/>
          </p:cNvSpPr>
          <p:nvPr/>
        </p:nvSpPr>
        <p:spPr bwMode="auto">
          <a:xfrm>
            <a:off x="442913" y="457200"/>
            <a:ext cx="82438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10.1 Basic Approach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0644-C2E6-4689-81E6-1F4FE98156C4}" type="slidenum">
              <a:rPr lang="en-US"/>
              <a:pPr/>
              <a:t>4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10.2 Nodal Analysis (1)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24800" cy="44561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/>
              <a:t>Example 1</a:t>
            </a:r>
            <a:endParaRPr lang="en-US" sz="2000"/>
          </a:p>
          <a:p>
            <a:pPr>
              <a:buFontTx/>
              <a:buNone/>
            </a:pPr>
            <a:r>
              <a:rPr lang="en-US" sz="2400"/>
              <a:t>  Using nodal analysis, find v</a:t>
            </a:r>
            <a:r>
              <a:rPr lang="en-US" sz="2400" baseline="-25000"/>
              <a:t>1</a:t>
            </a:r>
            <a:r>
              <a:rPr lang="en-US" sz="2400"/>
              <a:t> and v</a:t>
            </a:r>
            <a:r>
              <a:rPr lang="en-US" sz="2400" baseline="-25000"/>
              <a:t>2</a:t>
            </a:r>
            <a:r>
              <a:rPr lang="en-US" sz="2400"/>
              <a:t> in the circuit of figure below.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457200" y="6323290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(t) = </a:t>
            </a:r>
            <a:r>
              <a:rPr lang="en-US" dirty="0" smtClean="0"/>
              <a:t>25.8 </a:t>
            </a:r>
            <a:r>
              <a:rPr lang="en-US" dirty="0" smtClean="0">
                <a:sym typeface="Symbol"/>
              </a:rPr>
              <a:t>-70.5 </a:t>
            </a:r>
            <a:r>
              <a:rPr lang="en-US" b="1" dirty="0" smtClean="0"/>
              <a:t>V</a:t>
            </a:r>
            <a:endParaRPr lang="en-US" b="1" dirty="0">
              <a:latin typeface="Times New Roman" pitchFamily="18" charset="0"/>
              <a:sym typeface="Symbol Set SWA" charset="2"/>
            </a:endParaRP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5127625" y="6323291"/>
            <a:ext cx="2133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2</a:t>
            </a:r>
            <a:r>
              <a:rPr lang="en-US" b="1" dirty="0"/>
              <a:t>(t) = </a:t>
            </a:r>
            <a:r>
              <a:rPr lang="en-US" b="1" dirty="0" smtClean="0"/>
              <a:t>31.4 </a:t>
            </a:r>
            <a:r>
              <a:rPr lang="en-US" dirty="0" smtClean="0">
                <a:sym typeface="Symbol"/>
              </a:rPr>
              <a:t>-87</a:t>
            </a:r>
            <a:r>
              <a:rPr lang="en-US" b="1" dirty="0" smtClean="0"/>
              <a:t> V</a:t>
            </a:r>
            <a:endParaRPr lang="en-US" b="1" dirty="0">
              <a:latin typeface="Times New Roman" pitchFamily="18" charset="0"/>
              <a:sym typeface="Symbol Set SWA" charset="2"/>
            </a:endParaRP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0" y="5943600"/>
            <a:ext cx="190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>
              <a:spcBef>
                <a:spcPct val="50000"/>
              </a:spcBef>
            </a:pPr>
            <a:r>
              <a:rPr lang="en-US" dirty="0"/>
              <a:t>Answer:</a:t>
            </a:r>
          </a:p>
        </p:txBody>
      </p:sp>
      <p:pic>
        <p:nvPicPr>
          <p:cNvPr id="33793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5972175" cy="3676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5C4C-14B9-4227-9E19-F6E79C7E933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10.3 Mesh Analysis (1)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410200" cy="44561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/>
              <a:t>Example 2</a:t>
            </a:r>
          </a:p>
          <a:p>
            <a:pPr>
              <a:buFontTx/>
              <a:buNone/>
            </a:pPr>
            <a:r>
              <a:rPr lang="en-US" sz="2400"/>
              <a:t>   Find I</a:t>
            </a:r>
            <a:r>
              <a:rPr lang="en-US" sz="2400" baseline="-25000"/>
              <a:t>o</a:t>
            </a:r>
            <a:r>
              <a:rPr lang="en-US" sz="2400"/>
              <a:t> in the following figure using mesh analysis.</a:t>
            </a:r>
            <a:r>
              <a:rPr lang="en-US" sz="2800"/>
              <a:t>	</a:t>
            </a: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685800" y="6108978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 Answer:   </a:t>
            </a:r>
            <a:r>
              <a:rPr lang="en-US" b="1" dirty="0">
                <a:latin typeface="Verdana" pitchFamily="34" charset="0"/>
              </a:rPr>
              <a:t>I</a:t>
            </a:r>
            <a:r>
              <a:rPr lang="en-US" b="1" baseline="-25000" dirty="0">
                <a:latin typeface="Verdana" pitchFamily="34" charset="0"/>
              </a:rPr>
              <a:t>o </a:t>
            </a:r>
            <a:r>
              <a:rPr lang="en-US" b="1" dirty="0"/>
              <a:t> = </a:t>
            </a:r>
            <a:r>
              <a:rPr lang="en-US" b="1" dirty="0" smtClean="0"/>
              <a:t>6.12 </a:t>
            </a:r>
            <a:r>
              <a:rPr lang="en-US" dirty="0" smtClean="0">
                <a:sym typeface="Symbol"/>
              </a:rPr>
              <a:t> 144.2</a:t>
            </a:r>
            <a:r>
              <a:rPr lang="en-US" b="1" dirty="0" smtClean="0"/>
              <a:t> A</a:t>
            </a:r>
            <a:endParaRPr lang="en-US" b="1" dirty="0">
              <a:latin typeface="Times New Roman" pitchFamily="18" charset="0"/>
              <a:sym typeface="Symbol Set SWA" charset="2"/>
            </a:endParaRPr>
          </a:p>
        </p:txBody>
      </p:sp>
      <p:pic>
        <p:nvPicPr>
          <p:cNvPr id="34203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743200"/>
            <a:ext cx="6162675" cy="3209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6F6-EB21-4706-9599-4294A134D6A9}" type="slidenum">
              <a:rPr lang="en-US"/>
              <a:pPr/>
              <a:t>6</a:t>
            </a:fld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03188"/>
            <a:ext cx="8701088" cy="1314450"/>
          </a:xfrm>
        </p:spPr>
        <p:txBody>
          <a:bodyPr/>
          <a:lstStyle/>
          <a:p>
            <a:r>
              <a:rPr lang="en-US" sz="4000"/>
              <a:t>10.4 Superposition Theorem (1)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45611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   When a circuit has sources operating at </a:t>
            </a:r>
            <a:r>
              <a:rPr lang="en-US" sz="2800" u="sng">
                <a:solidFill>
                  <a:srgbClr val="FF3300"/>
                </a:solidFill>
              </a:rPr>
              <a:t>different frequencies</a:t>
            </a:r>
            <a:r>
              <a:rPr lang="en-US" sz="2800">
                <a:solidFill>
                  <a:srgbClr val="FF3300"/>
                </a:solidFill>
              </a:rPr>
              <a:t>,</a:t>
            </a:r>
            <a:r>
              <a:rPr lang="en-US"/>
              <a:t> </a:t>
            </a:r>
          </a:p>
          <a:p>
            <a:pPr marL="860425" lvl="1" indent="-403225">
              <a:buFontTx/>
              <a:buChar char="•"/>
            </a:pPr>
            <a:r>
              <a:rPr lang="en-US"/>
              <a:t>The </a:t>
            </a:r>
            <a:r>
              <a:rPr lang="en-US" u="sng">
                <a:solidFill>
                  <a:srgbClr val="FF3300"/>
                </a:solidFill>
              </a:rPr>
              <a:t>separate</a:t>
            </a:r>
            <a:r>
              <a:rPr lang="en-US"/>
              <a:t> phasor circuit for each frequency must be solved </a:t>
            </a:r>
            <a:r>
              <a:rPr lang="en-US" u="sng">
                <a:solidFill>
                  <a:srgbClr val="FF3300"/>
                </a:solidFill>
              </a:rPr>
              <a:t>independently</a:t>
            </a:r>
            <a:r>
              <a:rPr lang="en-US">
                <a:solidFill>
                  <a:srgbClr val="FF3300"/>
                </a:solidFill>
              </a:rPr>
              <a:t>,</a:t>
            </a:r>
            <a:r>
              <a:rPr lang="en-US"/>
              <a:t> and </a:t>
            </a:r>
          </a:p>
          <a:p>
            <a:pPr marL="860425" lvl="1" indent="-403225">
              <a:buFontTx/>
              <a:buChar char="•"/>
            </a:pPr>
            <a:r>
              <a:rPr lang="en-US"/>
              <a:t>The total response is the </a:t>
            </a:r>
            <a:r>
              <a:rPr lang="en-US" u="sng">
                <a:solidFill>
                  <a:srgbClr val="FF3300"/>
                </a:solidFill>
              </a:rPr>
              <a:t>sum of time-domain responses</a:t>
            </a:r>
            <a:r>
              <a:rPr lang="en-US"/>
              <a:t> of all the individual phasor circuits.</a:t>
            </a:r>
            <a:r>
              <a:rPr lang="en-US" sz="2400"/>
              <a:t> 	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D844-C17C-42DB-AC63-3F1394B59BEE}" type="slidenum">
              <a:rPr lang="en-US"/>
              <a:pPr/>
              <a:t>7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03188"/>
            <a:ext cx="8701088" cy="1314450"/>
          </a:xfrm>
        </p:spPr>
        <p:txBody>
          <a:bodyPr/>
          <a:lstStyle/>
          <a:p>
            <a:r>
              <a:rPr lang="en-US" sz="4000"/>
              <a:t>10.4 Superposition Theorem (2)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/>
              <a:t>Example 3</a:t>
            </a:r>
          </a:p>
          <a:p>
            <a:pPr>
              <a:buFontTx/>
              <a:buNone/>
            </a:pPr>
            <a:r>
              <a:rPr lang="en-US" sz="2400"/>
              <a:t>   Calculate v</a:t>
            </a:r>
            <a:r>
              <a:rPr lang="en-US" sz="2400" baseline="-25000"/>
              <a:t>o</a:t>
            </a:r>
            <a:r>
              <a:rPr lang="en-US" sz="2400"/>
              <a:t> in the circuit of figure shown below using the superposition theorem.</a:t>
            </a:r>
            <a:r>
              <a:rPr lang="en-US" sz="2800"/>
              <a:t> 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0" y="308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451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8877668" cy="2447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9303-F126-404C-9BAC-AC42DCD21BE0}" type="slidenum">
              <a:rPr lang="en-US"/>
              <a:pPr/>
              <a:t>8</a:t>
            </a:fld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03188"/>
            <a:ext cx="8701088" cy="1314450"/>
          </a:xfrm>
        </p:spPr>
        <p:txBody>
          <a:bodyPr/>
          <a:lstStyle/>
          <a:p>
            <a:r>
              <a:rPr lang="en-US" sz="4000"/>
              <a:t>10.5 Source Transformation (1)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pic>
        <p:nvPicPr>
          <p:cNvPr id="347148" name="Picture 12" descr="10-016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2135188"/>
            <a:ext cx="6781800" cy="3122612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01BD-693B-48A1-8950-A3BD19941B2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3188"/>
            <a:ext cx="8534400" cy="1314450"/>
          </a:xfrm>
        </p:spPr>
        <p:txBody>
          <a:bodyPr/>
          <a:lstStyle/>
          <a:p>
            <a:r>
              <a:rPr lang="en-US" sz="4000"/>
              <a:t>10.5 Source Transformation (2)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	</a:t>
            </a:r>
          </a:p>
        </p:txBody>
      </p:sp>
      <p:pic>
        <p:nvPicPr>
          <p:cNvPr id="349191" name="Picture 7" descr="10-019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3048000"/>
            <a:ext cx="6096000" cy="2373313"/>
          </a:xfrm>
          <a:ln/>
        </p:spPr>
      </p:pic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457200" y="16002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u="sng">
                <a:latin typeface="Verdana" pitchFamily="34" charset="0"/>
              </a:rPr>
              <a:t>Example 4</a:t>
            </a:r>
            <a:r>
              <a:rPr lang="en-US" sz="2400">
                <a:latin typeface="Verdana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latin typeface="Verdana" pitchFamily="34" charset="0"/>
              </a:rPr>
              <a:t>   Find Io in the circuit of figure below using the concept of source transformation. </a:t>
            </a:r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0" y="308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838200" y="5866091"/>
            <a:ext cx="2455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 I</a:t>
            </a:r>
            <a:r>
              <a:rPr lang="en-US" baseline="-25000" dirty="0"/>
              <a:t>o</a:t>
            </a:r>
            <a:r>
              <a:rPr lang="en-US" dirty="0"/>
              <a:t> = </a:t>
            </a:r>
            <a:r>
              <a:rPr lang="en-US" b="1" u="sng" dirty="0" smtClean="0"/>
              <a:t>3.288</a:t>
            </a:r>
            <a:r>
              <a:rPr lang="en-US" b="1" u="sng" dirty="0" smtClean="0">
                <a:latin typeface="Times New Roman" pitchFamily="18" charset="0"/>
                <a:sym typeface="Symbol"/>
              </a:rPr>
              <a:t></a:t>
            </a:r>
            <a:r>
              <a:rPr lang="en-US" b="1" u="sng" dirty="0" smtClean="0"/>
              <a:t>99.46</a:t>
            </a:r>
            <a:r>
              <a:rPr lang="en-US" b="1" u="sng" dirty="0">
                <a:latin typeface="Times New Roman" pitchFamily="18" charset="0"/>
                <a:sym typeface="Symbol Set SWA" charset="2"/>
              </a:rPr>
              <a:t></a:t>
            </a:r>
            <a:r>
              <a:rPr lang="en-US" b="1" u="sng" dirty="0"/>
              <a:t> A</a:t>
            </a:r>
            <a:r>
              <a:rPr lang="en-US" sz="1100" dirty="0">
                <a:latin typeface="Times New Roman" pitchFamily="18" charset="0"/>
                <a:sym typeface="Symbol Set SWA" charset="2"/>
              </a:rPr>
              <a:t> </a:t>
            </a:r>
            <a:endParaRPr lang="en-US" b="1" u="sng" dirty="0">
              <a:latin typeface="Times New Roman" pitchFamily="18" charset="0"/>
              <a:sym typeface="Symbol Set SWA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343</Words>
  <Application>Microsoft Office PowerPoint</Application>
  <PresentationFormat>On-screen Show (4:3)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Verdana</vt:lpstr>
      <vt:lpstr>Times New Roman</vt:lpstr>
      <vt:lpstr>Symbol Set SWA</vt:lpstr>
      <vt:lpstr>Wingdings</vt:lpstr>
      <vt:lpstr>Balloons</vt:lpstr>
      <vt:lpstr>Alexander-Sadiku  Fundamentals of Electric Circuits</vt:lpstr>
      <vt:lpstr> Sinusoidal Steady-State Analysis  Chapter 10 </vt:lpstr>
      <vt:lpstr>Steps to Analyze AC Circuits:</vt:lpstr>
      <vt:lpstr>10.2 Nodal Analysis (1)</vt:lpstr>
      <vt:lpstr>10.3 Mesh Analysis (1)</vt:lpstr>
      <vt:lpstr>10.4 Superposition Theorem (1)</vt:lpstr>
      <vt:lpstr>10.4 Superposition Theorem (2)</vt:lpstr>
      <vt:lpstr>10.5 Source Transformation (1)</vt:lpstr>
      <vt:lpstr>10.5 Source Transformation (2)</vt:lpstr>
      <vt:lpstr>10.6 Thevenin and Norton Equivalent Circuits (1)</vt:lpstr>
      <vt:lpstr>10.6 Thevenin and Norton Equivalent Circuits (2)</vt:lpstr>
      <vt:lpstr>Op-amp AC circuits</vt:lpstr>
    </vt:vector>
  </TitlesOfParts>
  <Company>City University of Hong Kong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Alexander-Sadiku</dc:title>
  <dc:subject>Chapter 10: Sinusoidal Steady-State Analysis</dc:subject>
  <dc:creator>EE</dc:creator>
  <cp:lastModifiedBy>lenovo</cp:lastModifiedBy>
  <cp:revision>107</cp:revision>
  <dcterms:created xsi:type="dcterms:W3CDTF">2006-09-12T03:52:31Z</dcterms:created>
  <dcterms:modified xsi:type="dcterms:W3CDTF">2013-02-11T23:04:29Z</dcterms:modified>
</cp:coreProperties>
</file>