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64" r:id="rId5"/>
    <p:sldId id="266" r:id="rId6"/>
    <p:sldId id="267" r:id="rId7"/>
    <p:sldId id="268" r:id="rId8"/>
    <p:sldId id="260" r:id="rId9"/>
    <p:sldId id="265" r:id="rId10"/>
    <p:sldId id="258" r:id="rId11"/>
    <p:sldId id="263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82665-E522-4192-9524-95208A42D68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DBBB-1CDC-4075-9065-62A9AE208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F84E35-9B5F-4175-A1AF-6831D73B9CF6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B50F-B235-4E2A-A8FC-BECC4C8D3297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72C-D53D-4507-9392-C350DCAA312D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C3C9E50-63EB-4A76-A3A8-3BA03DA0AF53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09AB300-A409-44C1-9A79-05C62F5D86D3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D0705C-09CE-4423-85D1-CB16B58BC547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ECBF008-3A87-4FEF-A342-EF89A2E3D974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4A2A-568F-4807-9806-FD47D8B450F4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1B2AF63-88AC-4CCD-8B77-48BB71317EDA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3EE7D59-9FE9-4E64-A3C1-294B57F58834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FF1E4D0-F772-485F-9B20-FB0F5F8569BC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A59D63-B41E-40E3-A51E-A0D822FA4884}" type="datetime1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Computer Organization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#1			5%</a:t>
            </a:r>
          </a:p>
          <a:p>
            <a:r>
              <a:rPr lang="en-US" dirty="0" smtClean="0"/>
              <a:t>Assignment #2			5%</a:t>
            </a:r>
          </a:p>
          <a:p>
            <a:r>
              <a:rPr lang="en-US" dirty="0" smtClean="0"/>
              <a:t>Assignment #3			5%</a:t>
            </a:r>
          </a:p>
          <a:p>
            <a:r>
              <a:rPr lang="en-US" dirty="0" smtClean="0"/>
              <a:t>Assignment #4			5%</a:t>
            </a:r>
          </a:p>
          <a:p>
            <a:r>
              <a:rPr lang="en-US" dirty="0" smtClean="0"/>
              <a:t>Assignment #5			20%</a:t>
            </a:r>
          </a:p>
          <a:p>
            <a:r>
              <a:rPr lang="en-US" dirty="0" smtClean="0"/>
              <a:t>Midterm Exam (Open)		30%</a:t>
            </a:r>
          </a:p>
          <a:p>
            <a:r>
              <a:rPr lang="en-US" dirty="0" smtClean="0"/>
              <a:t>Final Exam (Open)		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Instruction Set Summary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Fill </a:t>
            </a:r>
            <a:r>
              <a:rPr lang="en-US" dirty="0" smtClean="0"/>
              <a:t>‘O’ </a:t>
            </a:r>
            <a:r>
              <a:rPr lang="en-US" dirty="0" smtClean="0"/>
              <a:t>Char 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The Matrix – Screen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The Matrix – Game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Open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Wireless (2 groups)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Ports &amp; Slots (7 groups)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Storage Interfacing &amp; Devices (7 groups)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Firmware &amp; Device Drivers (5 groups)</a:t>
            </a:r>
          </a:p>
          <a:p>
            <a:pPr marL="578358" indent="-514350">
              <a:buFont typeface="+mj-lt"/>
              <a:buAutoNum type="arabicParenR"/>
            </a:pPr>
            <a:endParaRPr lang="en-US" dirty="0" smtClean="0"/>
          </a:p>
          <a:p>
            <a:pPr marL="578358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PBL: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Connectivity Evolution</a:t>
            </a:r>
          </a:p>
          <a:p>
            <a:pPr marL="953262" lvl="1" indent="-514350">
              <a:buFont typeface="+mj-lt"/>
              <a:buAutoNum type="arabicParenR"/>
            </a:pPr>
            <a:r>
              <a:rPr lang="en-US" dirty="0" smtClean="0"/>
              <a:t>Wired VS Wireless</a:t>
            </a:r>
          </a:p>
          <a:p>
            <a:pPr marL="953262" lvl="1" indent="-514350">
              <a:buFont typeface="+mj-lt"/>
              <a:buAutoNum type="arabicParenR"/>
            </a:pPr>
            <a:r>
              <a:rPr lang="en-US" dirty="0" smtClean="0"/>
              <a:t>Internal VS External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Information Storage</a:t>
            </a:r>
          </a:p>
          <a:p>
            <a:pPr marL="953262" lvl="1" indent="-514350">
              <a:buFont typeface="+mj-lt"/>
              <a:buAutoNum type="arabicParenR"/>
            </a:pPr>
            <a:r>
              <a:rPr lang="en-US" dirty="0" smtClean="0"/>
              <a:t>Storage Interfacing</a:t>
            </a:r>
          </a:p>
          <a:p>
            <a:pPr marL="953262" lvl="1" indent="-514350">
              <a:buFont typeface="+mj-lt"/>
              <a:buAutoNum type="arabicParenR"/>
            </a:pPr>
            <a:r>
              <a:rPr lang="en-US" dirty="0" smtClean="0"/>
              <a:t>Storage Devices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HW &amp; SW Integration</a:t>
            </a:r>
          </a:p>
          <a:p>
            <a:pPr marL="953262" lvl="1" indent="-514350">
              <a:buFont typeface="+mj-lt"/>
              <a:buAutoNum type="arabicParenR"/>
            </a:pPr>
            <a:r>
              <a:rPr lang="en-US" dirty="0" smtClean="0"/>
              <a:t>Firmware</a:t>
            </a:r>
          </a:p>
          <a:p>
            <a:pPr marL="953262" lvl="1" indent="-514350">
              <a:buFont typeface="+mj-lt"/>
              <a:buAutoNum type="arabicParenR"/>
            </a:pPr>
            <a:r>
              <a:rPr lang="en-US" dirty="0" smtClean="0"/>
              <a:t>Device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PBL: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Control VS Transfer</a:t>
            </a:r>
          </a:p>
          <a:p>
            <a:pPr lvl="1"/>
            <a:r>
              <a:rPr lang="en-US" dirty="0" smtClean="0"/>
              <a:t>A bit VS a BULK</a:t>
            </a:r>
          </a:p>
          <a:p>
            <a:pPr lvl="1"/>
            <a:r>
              <a:rPr lang="en-US" dirty="0" smtClean="0"/>
              <a:t>Near VS Far</a:t>
            </a:r>
          </a:p>
          <a:p>
            <a:pPr lvl="1"/>
            <a:r>
              <a:rPr lang="en-US" dirty="0" smtClean="0"/>
              <a:t>Single VS Multiple VS Zero Line</a:t>
            </a:r>
          </a:p>
          <a:p>
            <a:pPr lvl="1"/>
            <a:r>
              <a:rPr lang="en-US" dirty="0" smtClean="0"/>
              <a:t>Communication VS Capability</a:t>
            </a:r>
          </a:p>
          <a:p>
            <a:r>
              <a:rPr lang="en-US" dirty="0" smtClean="0"/>
              <a:t>How was it born?</a:t>
            </a:r>
          </a:p>
          <a:p>
            <a:r>
              <a:rPr lang="en-US" dirty="0" smtClean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PBL: Answer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History and Timeline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Fundamental, Principle, and Limitation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Photos, Clips, Layouts, and Diagrams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De facto and Standards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Pros and Cons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Examples and Usages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PBL: Schedule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en-US" dirty="0" smtClean="0"/>
              <a:t>#1		Wireless (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</a:p>
          <a:p>
            <a:pPr marL="578358" indent="-514350">
              <a:buNone/>
            </a:pPr>
            <a:r>
              <a:rPr lang="en-US" dirty="0" smtClean="0"/>
              <a:t>			IrDA, Bluetooth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#2		High Latency – Ports (</a:t>
            </a:r>
            <a:r>
              <a:rPr lang="en-US" b="1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)</a:t>
            </a:r>
          </a:p>
          <a:p>
            <a:pPr marL="578358" indent="-514350">
              <a:buNone/>
            </a:pPr>
            <a:r>
              <a:rPr lang="en-US" dirty="0" smtClean="0"/>
              <a:t>			COM, LPT, USB, </a:t>
            </a:r>
            <a:r>
              <a:rPr lang="en-US" dirty="0" err="1" smtClean="0"/>
              <a:t>Firewire</a:t>
            </a: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		Low Latency – Slots (</a:t>
            </a:r>
            <a:r>
              <a:rPr lang="en-US" b="1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)</a:t>
            </a:r>
          </a:p>
          <a:p>
            <a:pPr marL="578358" indent="-514350">
              <a:buNone/>
            </a:pPr>
            <a:r>
              <a:rPr lang="en-US" dirty="0" smtClean="0"/>
              <a:t>			ISA, PCI, PCI++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PBL: Schedule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en-US" dirty="0" smtClean="0"/>
              <a:t>#3		Storage Interfacing (</a:t>
            </a:r>
            <a:r>
              <a:rPr lang="en-US" b="1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)</a:t>
            </a:r>
          </a:p>
          <a:p>
            <a:pPr marL="578358" indent="-514350">
              <a:buNone/>
            </a:pPr>
            <a:r>
              <a:rPr lang="en-US" dirty="0" smtClean="0"/>
              <a:t>			IDE, SCSI, SATA, SAS</a:t>
            </a:r>
          </a:p>
          <a:p>
            <a:pPr marL="578358" indent="-514350">
              <a:buNone/>
            </a:pPr>
            <a:r>
              <a:rPr lang="en-US" dirty="0" smtClean="0"/>
              <a:t>		Storage Devices (</a:t>
            </a:r>
            <a:r>
              <a:rPr lang="en-US" b="1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)</a:t>
            </a:r>
          </a:p>
          <a:p>
            <a:pPr marL="578358" indent="-514350">
              <a:buNone/>
            </a:pPr>
            <a:r>
              <a:rPr lang="en-US" dirty="0" smtClean="0"/>
              <a:t>			HDD, SSD, RAID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#4		Firmware (PC, MAC) (</a:t>
            </a:r>
            <a:r>
              <a:rPr lang="en-US" b="1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578358" indent="-514350">
              <a:buNone/>
            </a:pPr>
            <a:r>
              <a:rPr lang="en-US" dirty="0" smtClean="0"/>
              <a:t>		Device Drivers</a:t>
            </a:r>
          </a:p>
          <a:p>
            <a:pPr marL="578358" indent="-514350">
              <a:buNone/>
            </a:pPr>
            <a:r>
              <a:rPr lang="en-US" dirty="0" smtClean="0"/>
              <a:t>			Windows, Linux, BSD</a:t>
            </a:r>
          </a:p>
          <a:p>
            <a:pPr marL="578358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DOSBox</a:t>
            </a:r>
            <a:r>
              <a:rPr lang="en-US" dirty="0" smtClean="0"/>
              <a:t> Preparation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Download from </a:t>
            </a:r>
            <a:r>
              <a:rPr lang="en-US" u="sng" dirty="0" smtClean="0"/>
              <a:t>dosbox.com</a:t>
            </a:r>
            <a:r>
              <a:rPr lang="en-US" dirty="0" smtClean="0"/>
              <a:t> then Install</a:t>
            </a:r>
            <a:endParaRPr lang="en-US" u="sng" dirty="0" smtClean="0"/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Copy stuffs to C:\LIMBO (or else)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/>
              <a:t>Turbo Assembler  &gt;&gt; C:\LIMBO\TASM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/>
              <a:t>Norton Guide &gt;&gt; C:\LIMBO\NG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/>
              <a:t>Example codes &gt;&gt; C:\LIMBO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Append ‘Options’ (</a:t>
            </a:r>
            <a:r>
              <a:rPr lang="en-US" dirty="0" err="1" smtClean="0"/>
              <a:t>dosbox.conf</a:t>
            </a:r>
            <a:r>
              <a:rPr lang="en-US" dirty="0" smtClean="0"/>
              <a:t>)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mount X C:\LIMBO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 Z:\;X:\TASM;X:\NG;X:\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DOSBox</a:t>
            </a:r>
            <a:r>
              <a:rPr lang="en-US" dirty="0" smtClean="0"/>
              <a:t> Preparation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858560"/>
          </a:xfrm>
        </p:spPr>
        <p:txBody>
          <a:bodyPr>
            <a:normAutofit lnSpcReduction="10000"/>
          </a:bodyPr>
          <a:lstStyle/>
          <a:p>
            <a:pPr marL="578358" indent="-514350">
              <a:buFont typeface="+mj-lt"/>
              <a:buAutoNum type="arabicParenR" startAt="4"/>
            </a:pPr>
            <a:r>
              <a:rPr lang="en-US" dirty="0" smtClean="0"/>
              <a:t>Test dev tools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tasm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HELLO.ASM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HELLO.OBJ /t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HELLO.COM</a:t>
            </a:r>
          </a:p>
          <a:p>
            <a:pPr marL="578358" indent="-514350">
              <a:buFont typeface="+mj-lt"/>
              <a:buAutoNum type="arabicParenR" startAt="4"/>
            </a:pPr>
            <a:r>
              <a:rPr lang="en-US" dirty="0" smtClean="0"/>
              <a:t>Recommended programs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/>
              <a:t>Text editor: ASMIDE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/>
              <a:t>Code Debugger:  Turbo Debugger</a:t>
            </a:r>
          </a:p>
          <a:p>
            <a:pPr marL="953262" lvl="1" indent="-514350">
              <a:buFont typeface="Wingdings" pitchFamily="2" charset="2"/>
              <a:buChar char="§"/>
            </a:pPr>
            <a:r>
              <a:rPr lang="en-US" dirty="0" smtClean="0"/>
              <a:t>Game: Prince of Persia (MS-DOS)</a:t>
            </a:r>
          </a:p>
          <a:p>
            <a:pPr marL="578358" indent="-514350" algn="ctr">
              <a:buNone/>
            </a:pPr>
            <a:endParaRPr lang="en-US" dirty="0" smtClean="0"/>
          </a:p>
          <a:p>
            <a:pPr marL="578358" indent="-514350" algn="ctr">
              <a:buNone/>
            </a:pPr>
            <a:r>
              <a:rPr lang="en-US" dirty="0" smtClean="0"/>
              <a:t>** Use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dirty="0" smtClean="0"/>
              <a:t> to terminate </a:t>
            </a:r>
            <a:r>
              <a:rPr lang="en-US" dirty="0" err="1" smtClean="0"/>
              <a:t>DOSBox</a:t>
            </a:r>
            <a:r>
              <a:rPr lang="en-US" dirty="0" smtClean="0"/>
              <a:t>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516216" y="2132856"/>
            <a:ext cx="1944216" cy="936104"/>
          </a:xfrm>
          <a:prstGeom prst="wedgeRectCallout">
            <a:avLst>
              <a:gd name="adj1" fmla="val -120404"/>
              <a:gd name="adj2" fmla="val 55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Forget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/t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Concept and Structure of Computer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Concept and Structure of Microprocessor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Microprocessor Evolution</a:t>
            </a:r>
          </a:p>
          <a:p>
            <a:pPr marL="953262" lvl="1" indent="-514350"/>
            <a:r>
              <a:rPr lang="en-US" dirty="0" smtClean="0"/>
              <a:t>CISC, RISC, VLIW, x86/64, ARM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Structure of Memory</a:t>
            </a:r>
          </a:p>
          <a:p>
            <a:pPr marL="953262" lvl="1" indent="-514350"/>
            <a:r>
              <a:rPr lang="en-US" dirty="0" smtClean="0"/>
              <a:t>ROM, RAM, Cache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Information Storage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Internal and External I/O System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Low-Level and Assembly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Steps (naïve)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E:\fd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499128" cy="5007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(old school)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E:\fds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1700808"/>
            <a:ext cx="7499128" cy="5007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the Fabulous Game!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E:\fds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1700808"/>
            <a:ext cx="7499128" cy="5007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(1/3)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Computer Organization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</a:t>
            </a:r>
          </a:p>
          <a:p>
            <a:pPr>
              <a:buNone/>
            </a:pPr>
            <a:r>
              <a:rPr lang="en-US" dirty="0" smtClean="0"/>
              <a:t>	Carl </a:t>
            </a:r>
            <a:r>
              <a:rPr lang="en-US" dirty="0" err="1" smtClean="0"/>
              <a:t>Hamacher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Zvonko</a:t>
            </a:r>
            <a:r>
              <a:rPr lang="en-US" dirty="0" smtClean="0"/>
              <a:t> </a:t>
            </a:r>
            <a:r>
              <a:rPr lang="en-US" dirty="0" err="1" smtClean="0"/>
              <a:t>Vranesic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Safwat</a:t>
            </a:r>
            <a:r>
              <a:rPr lang="en-US" dirty="0" smtClean="0"/>
              <a:t> </a:t>
            </a:r>
            <a:r>
              <a:rPr lang="en-US" dirty="0" err="1" smtClean="0"/>
              <a:t>Zaky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 descr="IMG_000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5561" y="1722438"/>
            <a:ext cx="3583877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(2/3)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Assembly Language Step-by-Step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</a:t>
            </a:r>
          </a:p>
          <a:p>
            <a:pPr>
              <a:buNone/>
            </a:pPr>
            <a:r>
              <a:rPr lang="en-US" dirty="0" smtClean="0"/>
              <a:t>	Jeff </a:t>
            </a:r>
            <a:r>
              <a:rPr lang="en-US" dirty="0" err="1" smtClean="0"/>
              <a:t>Duntemann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 descr="IMG_000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49858" y="1722438"/>
            <a:ext cx="3635284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(3/3)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Computer Organization and Design ARM Edition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</a:t>
            </a:r>
          </a:p>
          <a:p>
            <a:pPr>
              <a:buNone/>
            </a:pPr>
            <a:r>
              <a:rPr lang="en-US" dirty="0" smtClean="0"/>
              <a:t>	David A. Patterson</a:t>
            </a:r>
          </a:p>
          <a:p>
            <a:pPr>
              <a:buNone/>
            </a:pPr>
            <a:r>
              <a:rPr lang="en-US" dirty="0" smtClean="0"/>
              <a:t>	John L. Hennessy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 descr="IMG_000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30943" y="1722438"/>
            <a:ext cx="3473114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Intel® 64 and IA-32 Architectures Software Developer’s Manual (September 2015)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ARM® Cortex®-M3 Processor Technical Reference Manual</a:t>
            </a:r>
            <a:r>
              <a:rPr lang="en-US" dirty="0" smtClean="0"/>
              <a:t> (</a:t>
            </a:r>
            <a:r>
              <a:rPr lang="pt-BR" dirty="0" smtClean="0"/>
              <a:t>Revision: r2p1)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 descr="https://upload.wikimedia.org/wikipedia/commons/thumb/a/a1/ARM_powered_Badge.svg/663px-ARM_powered_Badg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221" y="3933056"/>
            <a:ext cx="2587235" cy="2341389"/>
          </a:xfrm>
          <a:prstGeom prst="rect">
            <a:avLst/>
          </a:prstGeom>
          <a:noFill/>
        </p:spPr>
      </p:pic>
      <p:pic>
        <p:nvPicPr>
          <p:cNvPr id="1032" name="Picture 8" descr="http://vignette4.wikia.nocookie.net/logopedia/images/7/7a/Intel_Inside_logo_%282013%29.png/revision/latest/scale-to-width-down/450?cb=201312102234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081" y="3933056"/>
            <a:ext cx="2016224" cy="2688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OS/VM/Emu</a:t>
            </a:r>
          </a:p>
          <a:p>
            <a:pPr lvl="1"/>
            <a:r>
              <a:rPr lang="en-US" dirty="0" err="1" smtClean="0"/>
              <a:t>DOSBox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baseline="30000" dirty="0" smtClean="0">
                <a:solidFill>
                  <a:srgbClr val="00B050"/>
                </a:solidFill>
              </a:rPr>
              <a:t>preferred</a:t>
            </a:r>
          </a:p>
          <a:p>
            <a:pPr lvl="1"/>
            <a:r>
              <a:rPr lang="en-US" dirty="0" err="1" smtClean="0"/>
              <a:t>FreeDOS</a:t>
            </a:r>
            <a:endParaRPr lang="en-US" dirty="0" smtClean="0"/>
          </a:p>
          <a:p>
            <a:pPr lvl="1"/>
            <a:r>
              <a:rPr lang="en-US" dirty="0" smtClean="0"/>
              <a:t>MS Windows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TASM (DOS)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baseline="30000" dirty="0" smtClean="0">
                <a:solidFill>
                  <a:srgbClr val="00B050"/>
                </a:solidFill>
              </a:rPr>
              <a:t>preferred</a:t>
            </a:r>
            <a:endParaRPr lang="en-US" dirty="0" smtClean="0"/>
          </a:p>
          <a:p>
            <a:pPr lvl="1"/>
            <a:r>
              <a:rPr lang="en-US" dirty="0" smtClean="0"/>
              <a:t>NASM (DOS &amp; Others)</a:t>
            </a:r>
          </a:p>
          <a:p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Turbo Debugger (DOS)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baseline="30000" dirty="0" smtClean="0">
                <a:solidFill>
                  <a:srgbClr val="00B050"/>
                </a:solidFill>
              </a:rPr>
              <a:t>preferred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IDA Pro (Windows)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en-US" dirty="0" smtClean="0"/>
              <a:t>#1		Introduction</a:t>
            </a:r>
          </a:p>
          <a:p>
            <a:pPr marL="578358" indent="-514350">
              <a:buNone/>
            </a:pPr>
            <a:r>
              <a:rPr lang="en-US" dirty="0" smtClean="0"/>
              <a:t>#2		Basic Concepts (VM, Binary system)</a:t>
            </a:r>
          </a:p>
          <a:p>
            <a:pPr marL="578358" indent="-514350">
              <a:buNone/>
            </a:pPr>
            <a:r>
              <a:rPr lang="en-US" dirty="0" smtClean="0"/>
              <a:t>#3		Assembly Language Fundamentals</a:t>
            </a:r>
          </a:p>
          <a:p>
            <a:pPr marL="578358" indent="-514350">
              <a:buNone/>
            </a:pPr>
            <a:r>
              <a:rPr lang="en-US" dirty="0" smtClean="0"/>
              <a:t>#4		Concept and Structure of Computer</a:t>
            </a:r>
          </a:p>
          <a:p>
            <a:pPr marL="578358" indent="-514350">
              <a:buNone/>
            </a:pPr>
            <a:r>
              <a:rPr lang="en-US" dirty="0" smtClean="0"/>
              <a:t>#5		Assembly Language Programming I</a:t>
            </a:r>
          </a:p>
          <a:p>
            <a:pPr marL="578358" indent="-514350">
              <a:buNone/>
            </a:pPr>
            <a:r>
              <a:rPr lang="en-US" dirty="0" smtClean="0"/>
              <a:t>#6		Microprocessor I (x86/64)</a:t>
            </a:r>
          </a:p>
          <a:p>
            <a:pPr marL="578358" indent="-514350">
              <a:buNone/>
            </a:pPr>
            <a:r>
              <a:rPr lang="en-US" dirty="0" smtClean="0"/>
              <a:t>#7		Assembly Language Programming II</a:t>
            </a:r>
          </a:p>
          <a:p>
            <a:pPr marL="578358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en-US" dirty="0" smtClean="0"/>
              <a:t>#8		Microprocessor II (ARM)</a:t>
            </a:r>
          </a:p>
          <a:p>
            <a:pPr marL="578358" indent="-514350">
              <a:buNone/>
            </a:pPr>
            <a:r>
              <a:rPr lang="en-US" dirty="0" smtClean="0"/>
              <a:t>#9		Memory &amp; ASM III</a:t>
            </a:r>
          </a:p>
          <a:p>
            <a:pPr marL="578358" indent="-514350">
              <a:buNone/>
            </a:pPr>
            <a:r>
              <a:rPr lang="en-US" dirty="0" smtClean="0"/>
              <a:t>#10	Internal and External I/O &amp; ASM IV</a:t>
            </a:r>
          </a:p>
          <a:p>
            <a:pPr marL="578358" indent="-514350">
              <a:buNone/>
            </a:pPr>
            <a:r>
              <a:rPr lang="en-US" dirty="0" smtClean="0"/>
              <a:t>#11	Information Storage &amp; PBL #1</a:t>
            </a:r>
          </a:p>
          <a:p>
            <a:pPr marL="578358" indent="-514350">
              <a:buNone/>
            </a:pPr>
            <a:r>
              <a:rPr lang="en-US" dirty="0" smtClean="0"/>
              <a:t>#12	PBL #2	</a:t>
            </a:r>
          </a:p>
          <a:p>
            <a:pPr marL="578358" indent="-514350">
              <a:buNone/>
            </a:pPr>
            <a:r>
              <a:rPr lang="en-US" dirty="0" smtClean="0"/>
              <a:t>#13	PBL #3	</a:t>
            </a:r>
          </a:p>
          <a:p>
            <a:pPr marL="578358" indent="-514350">
              <a:buNone/>
            </a:pPr>
            <a:r>
              <a:rPr lang="en-US" dirty="0" smtClean="0"/>
              <a:t>#14	Conclusion &amp; PBL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423</TotalTime>
  <Words>444</Words>
  <Application>Microsoft Office PowerPoint</Application>
  <PresentationFormat>On-screen Show (4:3)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Computer Organization Course Introduction</vt:lpstr>
      <vt:lpstr>Goals</vt:lpstr>
      <vt:lpstr>Textbooks (1/3)</vt:lpstr>
      <vt:lpstr>Textbooks (2/3)</vt:lpstr>
      <vt:lpstr>Textbooks (3/3)</vt:lpstr>
      <vt:lpstr>References</vt:lpstr>
      <vt:lpstr>Environment and Tools</vt:lpstr>
      <vt:lpstr>Schedule (1/2)</vt:lpstr>
      <vt:lpstr>Schedule (2/2)</vt:lpstr>
      <vt:lpstr>Scoring</vt:lpstr>
      <vt:lpstr>Assignments</vt:lpstr>
      <vt:lpstr>Problem-based Learning</vt:lpstr>
      <vt:lpstr>PBL: Goals</vt:lpstr>
      <vt:lpstr>PBL: Problem?</vt:lpstr>
      <vt:lpstr>PBL: Answer!</vt:lpstr>
      <vt:lpstr>PBL: Schedule (1/2)</vt:lpstr>
      <vt:lpstr>PBL: Schedule (2/2)</vt:lpstr>
      <vt:lpstr>DOSBox Preparation (1/2)</vt:lpstr>
      <vt:lpstr>DOSBox Preparation (2/2)</vt:lpstr>
      <vt:lpstr>Dev Steps (naïve)</vt:lpstr>
      <vt:lpstr>IDE (old school)</vt:lpstr>
      <vt:lpstr>… and the Fabulous Game!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67</cp:revision>
  <dcterms:created xsi:type="dcterms:W3CDTF">2014-08-13T03:56:44Z</dcterms:created>
  <dcterms:modified xsi:type="dcterms:W3CDTF">2018-01-07T11:51:10Z</dcterms:modified>
</cp:coreProperties>
</file>