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9" r:id="rId4"/>
    <p:sldId id="262" r:id="rId5"/>
    <p:sldId id="264" r:id="rId6"/>
    <p:sldId id="260" r:id="rId7"/>
    <p:sldId id="261" r:id="rId8"/>
    <p:sldId id="265" r:id="rId9"/>
    <p:sldId id="263" r:id="rId10"/>
    <p:sldId id="258" r:id="rId11"/>
    <p:sldId id="266" r:id="rId12"/>
    <p:sldId id="273" r:id="rId13"/>
    <p:sldId id="268" r:id="rId14"/>
    <p:sldId id="272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82665-E522-4192-9524-95208A42D689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6DBBB-1CDC-4075-9065-62A9AE208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5F84E35-9B5F-4175-A1AF-6831D73B9CF6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B50F-B235-4E2A-A8FC-BECC4C8D3297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72C-D53D-4507-9392-C350DCAA312D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C3C9E50-63EB-4A76-A3A8-3BA03DA0AF53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09AB300-A409-44C1-9A79-05C62F5D86D3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FD0705C-09CE-4423-85D1-CB16B58BC547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ECBF008-3A87-4FEF-A342-EF89A2E3D974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4A2A-568F-4807-9806-FD47D8B450F4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1B2AF63-88AC-4CCD-8B77-48BB71317EDA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3EE7D59-9FE9-4E64-A3C1-294B57F58834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FF1E4D0-F772-485F-9B20-FB0F5F8569BC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9A59D63-B41E-40E3-A51E-A0D822FA4884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Computer Organization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Assembly Language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err="1" smtClean="0"/>
              <a:t>Akkradach</a:t>
            </a:r>
            <a:r>
              <a:rPr lang="en-US" dirty="0" smtClean="0"/>
              <a:t> W.</a:t>
            </a:r>
          </a:p>
          <a:p>
            <a:r>
              <a:rPr lang="en-US" dirty="0" smtClean="0"/>
              <a:t>Dept. of Computer Engineering</a:t>
            </a:r>
          </a:p>
          <a:p>
            <a:r>
              <a:rPr lang="en-US" dirty="0" smtClean="0"/>
              <a:t>KMITL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– 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975192"/>
          </a:xfrm>
        </p:spPr>
        <p:txBody>
          <a:bodyPr/>
          <a:lstStyle/>
          <a:p>
            <a:r>
              <a:rPr lang="en-US" dirty="0" smtClean="0"/>
              <a:t>Registers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ax,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bx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Memory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ax,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ax,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foobar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smtClean="0"/>
              <a:t>Immediate / Const. Expression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ax,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0ADECh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 smtClean="0"/>
              <a:t>Implied	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inc	ax		; Increase AX by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push	ax		; Copy AX into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Stack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– Meaning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MOV AX, BX</a:t>
            </a:r>
          </a:p>
          <a:p>
            <a:pPr lvl="1"/>
            <a:r>
              <a:rPr lang="en-US" sz="2000" dirty="0" smtClean="0"/>
              <a:t>Copy BX value to AX</a:t>
            </a:r>
          </a:p>
          <a:p>
            <a:r>
              <a:rPr lang="en-US" dirty="0" smtClean="0"/>
              <a:t>ADD AX, BX</a:t>
            </a:r>
          </a:p>
          <a:p>
            <a:pPr lvl="1"/>
            <a:r>
              <a:rPr lang="en-US" sz="2000" dirty="0" smtClean="0"/>
              <a:t>AX = AX + BX</a:t>
            </a:r>
          </a:p>
          <a:p>
            <a:r>
              <a:rPr lang="en-US" dirty="0" smtClean="0"/>
              <a:t>ADD AX, [BX]</a:t>
            </a:r>
          </a:p>
          <a:p>
            <a:pPr lvl="1"/>
            <a:r>
              <a:rPr lang="en-US" sz="2000" dirty="0" smtClean="0"/>
              <a:t>AX = AX + (*BX)</a:t>
            </a:r>
          </a:p>
          <a:p>
            <a:r>
              <a:rPr lang="en-US" dirty="0" smtClean="0"/>
              <a:t>XCHG AX, BX</a:t>
            </a:r>
          </a:p>
          <a:p>
            <a:pPr lvl="1"/>
            <a:r>
              <a:rPr lang="en-US" sz="2000" dirty="0" smtClean="0"/>
              <a:t>Swap AX and BX values</a:t>
            </a:r>
            <a:endParaRPr lang="en-US" dirty="0" smtClean="0"/>
          </a:p>
          <a:p>
            <a:r>
              <a:rPr lang="en-US" dirty="0" smtClean="0"/>
              <a:t>NOP</a:t>
            </a:r>
          </a:p>
          <a:p>
            <a:pPr lvl="1"/>
            <a:r>
              <a:rPr lang="en-US" sz="2000" dirty="0" smtClean="0"/>
              <a:t>Do nothing, indeed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JMP hell</a:t>
            </a:r>
          </a:p>
          <a:p>
            <a:pPr lvl="1"/>
            <a:r>
              <a:rPr lang="en-US" sz="2000" dirty="0" smtClean="0"/>
              <a:t>Go to @hell</a:t>
            </a:r>
          </a:p>
          <a:p>
            <a:r>
              <a:rPr lang="en-US" dirty="0" smtClean="0"/>
              <a:t>LOOP hell</a:t>
            </a:r>
          </a:p>
          <a:p>
            <a:pPr lvl="1"/>
            <a:r>
              <a:rPr lang="en-US" sz="2000" dirty="0" smtClean="0"/>
              <a:t>Back to @hell, CX times</a:t>
            </a:r>
            <a:endParaRPr lang="en-US" dirty="0" smtClean="0"/>
          </a:p>
          <a:p>
            <a:r>
              <a:rPr lang="en-US" dirty="0" smtClean="0"/>
              <a:t>CALL hell</a:t>
            </a:r>
          </a:p>
          <a:p>
            <a:pPr lvl="1"/>
            <a:r>
              <a:rPr lang="en-US" sz="2000" dirty="0" smtClean="0"/>
              <a:t>Go to @hell then back</a:t>
            </a:r>
          </a:p>
          <a:p>
            <a:r>
              <a:rPr lang="en-US" dirty="0" smtClean="0"/>
              <a:t>INT 21h</a:t>
            </a:r>
          </a:p>
          <a:p>
            <a:pPr lvl="1"/>
            <a:r>
              <a:rPr lang="en-US" sz="2000" dirty="0" smtClean="0"/>
              <a:t>Go to @21h then back</a:t>
            </a:r>
          </a:p>
          <a:p>
            <a:r>
              <a:rPr lang="en-US" dirty="0" smtClean="0"/>
              <a:t>CMP AX, BX</a:t>
            </a:r>
          </a:p>
          <a:p>
            <a:pPr lvl="1"/>
            <a:r>
              <a:rPr lang="en-US" sz="2000" dirty="0" smtClean="0"/>
              <a:t>Do math. Set Flags only!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 (8086)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365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Absolute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 AX, [BUFFER]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  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AX,</a:t>
                      </a:r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 [SI]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r>
                        <a:rPr lang="en-US" baseline="0" dirty="0" smtClean="0"/>
                        <a:t> + Offset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 AX, [BP-4]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Base Register </a:t>
                      </a:r>
                      <a:r>
                        <a:rPr lang="en-US" baseline="0" dirty="0" smtClean="0"/>
                        <a:t>+ Index 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 AX, [BP+SI]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1240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BaseReg</a:t>
                      </a:r>
                      <a:r>
                        <a:rPr lang="en-US" dirty="0" smtClean="0"/>
                        <a:t> + </a:t>
                      </a:r>
                      <a:r>
                        <a:rPr lang="en-US" dirty="0" err="1" smtClean="0"/>
                        <a:t>IndexReg</a:t>
                      </a:r>
                      <a:r>
                        <a:rPr lang="en-US" baseline="0" dirty="0" smtClean="0"/>
                        <a:t> + Offset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 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AX, [BP+SI+8]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BYTE</a:t>
                      </a:r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|WORD|DWORD PTR […]</a:t>
                      </a:r>
                      <a:endParaRPr lang="en-US" baseline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to explicitly tell its size</a:t>
                      </a: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Service Routines – INT21h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AH=09h</a:t>
            </a:r>
          </a:p>
          <a:p>
            <a:pPr lvl="1"/>
            <a:r>
              <a:rPr lang="en-US" sz="2000" dirty="0" smtClean="0"/>
              <a:t>Write string to STDOUT</a:t>
            </a:r>
          </a:p>
          <a:p>
            <a:r>
              <a:rPr lang="en-US" dirty="0" smtClean="0"/>
              <a:t>AH=0Ah</a:t>
            </a:r>
          </a:p>
          <a:p>
            <a:pPr lvl="1"/>
            <a:r>
              <a:rPr lang="en-US" sz="2000" dirty="0" smtClean="0"/>
              <a:t>Read string from STDIN</a:t>
            </a:r>
          </a:p>
          <a:p>
            <a:r>
              <a:rPr lang="en-US" dirty="0" smtClean="0"/>
              <a:t>AH=2Ah</a:t>
            </a:r>
          </a:p>
          <a:p>
            <a:pPr lvl="1"/>
            <a:r>
              <a:rPr lang="en-US" sz="2000" dirty="0" smtClean="0"/>
              <a:t>Get system date</a:t>
            </a:r>
          </a:p>
          <a:p>
            <a:r>
              <a:rPr lang="en-US" dirty="0" smtClean="0"/>
              <a:t>AH=2Ch</a:t>
            </a:r>
          </a:p>
          <a:p>
            <a:pPr lvl="1"/>
            <a:r>
              <a:rPr lang="en-US" sz="2000" dirty="0" smtClean="0"/>
              <a:t>Get system time</a:t>
            </a:r>
            <a:endParaRPr lang="en-US" dirty="0" smtClean="0"/>
          </a:p>
          <a:p>
            <a:r>
              <a:rPr lang="en-US" dirty="0" smtClean="0"/>
              <a:t>AH=4Ch</a:t>
            </a:r>
          </a:p>
          <a:p>
            <a:pPr lvl="1"/>
            <a:r>
              <a:rPr lang="en-US" sz="2000" dirty="0" smtClean="0"/>
              <a:t>Exit program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AH=08h</a:t>
            </a:r>
          </a:p>
          <a:p>
            <a:pPr lvl="1"/>
            <a:r>
              <a:rPr lang="en-US" sz="2000" dirty="0" smtClean="0"/>
              <a:t>Read char silently</a:t>
            </a:r>
          </a:p>
          <a:p>
            <a:r>
              <a:rPr lang="en-US" dirty="0" smtClean="0"/>
              <a:t>AH=0Ch</a:t>
            </a:r>
          </a:p>
          <a:p>
            <a:pPr lvl="1"/>
            <a:r>
              <a:rPr lang="en-US" sz="2000" dirty="0" smtClean="0"/>
              <a:t>Clear STDIN buffer</a:t>
            </a:r>
          </a:p>
          <a:p>
            <a:r>
              <a:rPr lang="en-US" dirty="0" smtClean="0"/>
              <a:t>AH=25h</a:t>
            </a:r>
          </a:p>
          <a:p>
            <a:pPr lvl="1"/>
            <a:r>
              <a:rPr lang="en-US" sz="2000" dirty="0" smtClean="0"/>
              <a:t>Set interrupt vector</a:t>
            </a:r>
          </a:p>
          <a:p>
            <a:r>
              <a:rPr lang="en-US" dirty="0" smtClean="0"/>
              <a:t>AH=3Dh</a:t>
            </a:r>
          </a:p>
          <a:p>
            <a:pPr lvl="1"/>
            <a:r>
              <a:rPr lang="en-US" sz="2000" dirty="0" smtClean="0"/>
              <a:t>Open file</a:t>
            </a:r>
            <a:endParaRPr lang="en-US" dirty="0" smtClean="0"/>
          </a:p>
          <a:p>
            <a:r>
              <a:rPr lang="en-US" dirty="0" smtClean="0"/>
              <a:t>AH=3Fh</a:t>
            </a:r>
          </a:p>
          <a:p>
            <a:pPr lvl="1"/>
            <a:r>
              <a:rPr lang="en-US" sz="2000" dirty="0" smtClean="0"/>
              <a:t>Read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3012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String to Show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db	'Hello, world!$',0	; Message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Puts()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ah, 09h		; Set AH to 09h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offset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; Point DX to Message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21h			; Done!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Buffer to Fill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input	db	31			; Max length (+CR)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db	?			; Actual length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db	31 dup(?)		; Chars (end with CR)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Gets()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ah, 0Ah		; Set AH to 0Ah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offset input	; Point DX to buffer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21h			; Done!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BIOS Service Routines – Many!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INT10h</a:t>
            </a:r>
          </a:p>
          <a:p>
            <a:pPr lvl="1"/>
            <a:r>
              <a:rPr lang="en-US" sz="2000" dirty="0" smtClean="0"/>
              <a:t>Text &amp; Graphic Video</a:t>
            </a:r>
          </a:p>
          <a:p>
            <a:r>
              <a:rPr lang="en-US" dirty="0" smtClean="0"/>
              <a:t>INT13h</a:t>
            </a:r>
          </a:p>
          <a:p>
            <a:pPr lvl="1"/>
            <a:r>
              <a:rPr lang="en-US" sz="2000" dirty="0" smtClean="0"/>
              <a:t>Disk I/O</a:t>
            </a:r>
          </a:p>
          <a:p>
            <a:r>
              <a:rPr lang="en-US" dirty="0" smtClean="0"/>
              <a:t>INT14h</a:t>
            </a:r>
          </a:p>
          <a:p>
            <a:pPr lvl="1"/>
            <a:r>
              <a:rPr lang="en-US" sz="2000" dirty="0" smtClean="0"/>
              <a:t>Serial Port I/O</a:t>
            </a:r>
          </a:p>
          <a:p>
            <a:r>
              <a:rPr lang="en-US" dirty="0" smtClean="0"/>
              <a:t>INT15h</a:t>
            </a:r>
          </a:p>
          <a:p>
            <a:pPr lvl="1"/>
            <a:r>
              <a:rPr lang="en-US" sz="2000" dirty="0" smtClean="0"/>
              <a:t>Misc.</a:t>
            </a:r>
            <a:endParaRPr lang="en-US" dirty="0" smtClean="0"/>
          </a:p>
          <a:p>
            <a:r>
              <a:rPr lang="en-US" dirty="0" smtClean="0"/>
              <a:t>INT16h</a:t>
            </a:r>
          </a:p>
          <a:p>
            <a:pPr lvl="1"/>
            <a:r>
              <a:rPr lang="en-US" sz="2000" dirty="0" smtClean="0"/>
              <a:t>Keyboard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INT17h</a:t>
            </a:r>
          </a:p>
          <a:p>
            <a:pPr lvl="1"/>
            <a:r>
              <a:rPr lang="en-US" sz="2000" dirty="0" smtClean="0"/>
              <a:t>Printing</a:t>
            </a:r>
          </a:p>
          <a:p>
            <a:r>
              <a:rPr lang="en-US" dirty="0" smtClean="0"/>
              <a:t>INT1Ah</a:t>
            </a:r>
          </a:p>
          <a:p>
            <a:pPr lvl="1"/>
            <a:r>
              <a:rPr lang="en-US" sz="2000" dirty="0" smtClean="0"/>
              <a:t>BIOS Clock</a:t>
            </a:r>
          </a:p>
          <a:p>
            <a:r>
              <a:rPr lang="en-US" dirty="0" smtClean="0"/>
              <a:t>INT33h</a:t>
            </a:r>
          </a:p>
          <a:p>
            <a:pPr lvl="1"/>
            <a:r>
              <a:rPr lang="en-US" sz="2000" dirty="0" smtClean="0"/>
              <a:t>Pointing Device</a:t>
            </a:r>
          </a:p>
          <a:p>
            <a:r>
              <a:rPr lang="en-US" dirty="0" smtClean="0"/>
              <a:t>INT08h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Genuine</a:t>
            </a:r>
            <a:r>
              <a:rPr lang="en-US" sz="2000" dirty="0" smtClean="0"/>
              <a:t> CLK-INT</a:t>
            </a:r>
            <a:endParaRPr lang="en-US" dirty="0" smtClean="0"/>
          </a:p>
          <a:p>
            <a:r>
              <a:rPr lang="en-US" dirty="0" smtClean="0"/>
              <a:t>INT09h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Genuine</a:t>
            </a:r>
            <a:r>
              <a:rPr lang="en-US" sz="2000" dirty="0" smtClean="0"/>
              <a:t> KEYB-INT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Memory Areas (PC)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RAM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A000:0000</a:t>
            </a:r>
            <a:r>
              <a:rPr lang="en-US" dirty="0" smtClean="0"/>
              <a:t>	VRAM for mode 13++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B000:0000</a:t>
            </a:r>
            <a:r>
              <a:rPr lang="en-US" dirty="0" smtClean="0"/>
              <a:t>	Monochrome VRAM (historic)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B800:0000</a:t>
            </a:r>
            <a:r>
              <a:rPr lang="en-US" dirty="0" smtClean="0"/>
              <a:t>	Color Text &amp; Graphic VRAM</a:t>
            </a:r>
          </a:p>
          <a:p>
            <a:r>
              <a:rPr lang="en-US" dirty="0" smtClean="0"/>
              <a:t>BIOS Data Area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0400:0010</a:t>
            </a:r>
            <a:r>
              <a:rPr lang="en-US" dirty="0" smtClean="0"/>
              <a:t>	Detected hardware (2-byte)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0400:0017</a:t>
            </a:r>
            <a:r>
              <a:rPr lang="en-US" dirty="0" smtClean="0"/>
              <a:t>	Keyboard Flags (2-byte)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0400:0049</a:t>
            </a:r>
            <a:r>
              <a:rPr lang="en-US" dirty="0" smtClean="0"/>
              <a:t>	Current Video Mode (1-byte)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0400:0097</a:t>
            </a:r>
            <a:r>
              <a:rPr lang="en-US" dirty="0" smtClean="0"/>
              <a:t>	Keyboard LED Flags (1-byte)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XXXX:YYYY </a:t>
            </a:r>
            <a:r>
              <a:rPr lang="en-US" dirty="0" err="1" smtClean="0"/>
              <a:t>addr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Segment (16-bit) : Offset (16-bit) → 20-bit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B899:1234</a:t>
            </a:r>
            <a:r>
              <a:rPr lang="en-US" dirty="0" smtClean="0"/>
              <a:t> →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B899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/>
              <a:t> +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1234</a:t>
            </a:r>
            <a:r>
              <a:rPr lang="en-US" dirty="0" smtClean="0"/>
              <a:t> →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B9BC4</a:t>
            </a:r>
          </a:p>
          <a:p>
            <a:endParaRPr lang="en-US" dirty="0" smtClean="0"/>
          </a:p>
          <a:p>
            <a:r>
              <a:rPr lang="en-US" dirty="0" smtClean="0"/>
              <a:t>Example Codes</a:t>
            </a:r>
          </a:p>
          <a:p>
            <a:pPr lvl="1"/>
            <a:r>
              <a:rPr lang="en-US" dirty="0" smtClean="0"/>
              <a:t>VRAMX.ASM</a:t>
            </a:r>
          </a:p>
          <a:p>
            <a:pPr lvl="1"/>
            <a:r>
              <a:rPr lang="en-US" dirty="0" smtClean="0"/>
              <a:t>VRAMY.ASM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8358" indent="-514350">
              <a:buFont typeface="+mj-lt"/>
              <a:buAutoNum type="arabicParenR"/>
            </a:pPr>
            <a:r>
              <a:rPr lang="en-US" dirty="0" smtClean="0"/>
              <a:t>Hello, world!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 smtClean="0"/>
              <a:t>(Tool-specific) Directives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 smtClean="0"/>
              <a:t>(CPU-specific) Instructions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 smtClean="0"/>
              <a:t>DOS Service Routines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 smtClean="0"/>
              <a:t>BIOS Service Routines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 smtClean="0"/>
              <a:t>Special Memory Areas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 smtClean="0"/>
              <a:t>Extras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 – .ASM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3012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.model  tiny			; For .COM format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.data				; Data allocation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db	'Hello, world!$',0	; 15 bytes with a label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.code				; Code section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org	0100h			; For .COM format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main:					; Everything that has a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			; beginning …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ah, 09h		; Func09h() I choose you!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offset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; And here is a parameter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21h			; Just Do It, INT21h!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ret				; Call INT20h implicitly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end	main			; … has an 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 – .COM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30120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---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Hex dump of HELLO.COM (23 bytes)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---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0B93:0100  </a:t>
            </a:r>
            <a:r>
              <a:rPr lang="en-US" sz="1800" u="sng" dirty="0" smtClean="0">
                <a:latin typeface="Courier New" pitchFamily="49" charset="0"/>
                <a:cs typeface="Courier New" pitchFamily="49" charset="0"/>
              </a:rPr>
              <a:t>B4 09 BA 08 01 CD 21 C3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......!.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0B93:0108  48 65 6C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6C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6F 2C 20 77	Hello, w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0B93:0110  6F 72 6C 64 21 24 00   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orld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!$.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--- Reversed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code from HELLO.COM (8 bytes)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---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0B93:0100 B4 </a:t>
            </a:r>
            <a:r>
              <a:rPr lang="en-US" sz="1800" u="sng" dirty="0" smtClean="0">
                <a:latin typeface="Courier New" pitchFamily="49" charset="0"/>
                <a:cs typeface="Courier New" pitchFamily="49" charset="0"/>
              </a:rPr>
              <a:t>09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MOV     AH,</a:t>
            </a:r>
            <a:r>
              <a:rPr lang="en-US" sz="1800" u="sng" dirty="0" smtClean="0">
                <a:latin typeface="Courier New" pitchFamily="49" charset="0"/>
                <a:cs typeface="Courier New" pitchFamily="49" charset="0"/>
              </a:rPr>
              <a:t>09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0B93:0102 BA </a:t>
            </a:r>
            <a:r>
              <a:rPr lang="en-US" sz="1800" u="sng" dirty="0" smtClean="0">
                <a:latin typeface="Courier New" pitchFamily="49" charset="0"/>
                <a:cs typeface="Courier New" pitchFamily="49" charset="0"/>
              </a:rPr>
              <a:t>08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u="sng" dirty="0" smtClean="0">
                <a:latin typeface="Courier New" pitchFamily="49" charset="0"/>
                <a:cs typeface="Courier New" pitchFamily="49" charset="0"/>
              </a:rPr>
              <a:t>01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MOV     DX,</a:t>
            </a:r>
            <a:r>
              <a:rPr lang="en-US" sz="1800" u="sng" dirty="0" smtClean="0">
                <a:latin typeface="Courier New" pitchFamily="49" charset="0"/>
                <a:cs typeface="Courier New" pitchFamily="49" charset="0"/>
              </a:rPr>
              <a:t>0108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0B93:0105 CD </a:t>
            </a:r>
            <a:r>
              <a:rPr lang="en-US" sz="1800" u="sng" dirty="0" smtClean="0">
                <a:latin typeface="Courier New" pitchFamily="49" charset="0"/>
                <a:cs typeface="Courier New" pitchFamily="49" charset="0"/>
              </a:rPr>
              <a:t>21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INT     </a:t>
            </a:r>
            <a:r>
              <a:rPr lang="en-US" sz="1800" u="sng" dirty="0" smtClean="0">
                <a:latin typeface="Courier New" pitchFamily="49" charset="0"/>
                <a:cs typeface="Courier New" pitchFamily="49" charset="0"/>
              </a:rPr>
              <a:t>21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0B93:0107 C3            RET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 –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CS = DS = ES = SS</a:t>
            </a:r>
          </a:p>
          <a:p>
            <a:pPr lvl="1"/>
            <a:r>
              <a:rPr lang="en-US" dirty="0" smtClean="0"/>
              <a:t>IP = 0100h</a:t>
            </a:r>
          </a:p>
          <a:p>
            <a:pPr lvl="1"/>
            <a:r>
              <a:rPr lang="en-US" dirty="0" smtClean="0"/>
              <a:t>SP = 0FFFEh</a:t>
            </a:r>
          </a:p>
          <a:p>
            <a:r>
              <a:rPr lang="en-US" dirty="0" smtClean="0"/>
              <a:t>… and Go!</a:t>
            </a:r>
          </a:p>
          <a:p>
            <a:pPr lvl="1"/>
            <a:r>
              <a:rPr lang="en-US" dirty="0" smtClean="0"/>
              <a:t>Copy, Copy, Call, Done</a:t>
            </a:r>
          </a:p>
          <a:p>
            <a:r>
              <a:rPr lang="en-US" dirty="0" smtClean="0"/>
              <a:t>Then clean up</a:t>
            </a:r>
          </a:p>
          <a:p>
            <a:pPr lvl="1"/>
            <a:r>
              <a:rPr lang="en-US" dirty="0" smtClean="0"/>
              <a:t>INT 20h (implicitly)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– .model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 ref.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ref.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Segment(s)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All-in-One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Data/Stack: 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Code: Many</a:t>
                      </a:r>
                    </a:p>
                    <a:p>
                      <a:pPr algn="ctr"/>
                      <a:r>
                        <a:rPr lang="en-US" dirty="0" smtClean="0"/>
                        <a:t>Data/Stack: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Data/Stack: </a:t>
                      </a:r>
                      <a:r>
                        <a:rPr lang="en-US" baseline="0" dirty="0" smtClean="0"/>
                        <a:t> 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Code: Many</a:t>
                      </a:r>
                    </a:p>
                    <a:p>
                      <a:pPr algn="ctr"/>
                      <a:r>
                        <a:rPr lang="en-US" dirty="0" smtClean="0"/>
                        <a:t>Data/Stack: 1</a:t>
                      </a:r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endParaRPr lang="en-US" i="0" dirty="0" smtClean="0"/>
                    </a:p>
                    <a:p>
                      <a:pPr algn="ctr"/>
                      <a:r>
                        <a:rPr lang="en-US" i="0" dirty="0" smtClean="0"/>
                        <a:t>… </a:t>
                      </a:r>
                      <a:r>
                        <a:rPr lang="en-US" i="1" dirty="0" smtClean="0"/>
                        <a:t>Why</a:t>
                      </a:r>
                      <a:r>
                        <a:rPr lang="en-US" i="1" baseline="0" dirty="0" smtClean="0"/>
                        <a:t> So Serious?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–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.data / .data? / .</a:t>
            </a:r>
            <a:r>
              <a:rPr lang="en-US" dirty="0" err="1" smtClean="0"/>
              <a:t>bss</a:t>
            </a:r>
            <a:endParaRPr lang="en-US" dirty="0" smtClean="0"/>
          </a:p>
          <a:p>
            <a:pPr lvl="1"/>
            <a:r>
              <a:rPr lang="en-US" dirty="0" smtClean="0"/>
              <a:t>Variables (initialized VS uninitialized)</a:t>
            </a:r>
          </a:p>
          <a:p>
            <a:r>
              <a:rPr lang="en-US" dirty="0" smtClean="0"/>
              <a:t>.code / .text</a:t>
            </a:r>
          </a:p>
          <a:p>
            <a:pPr lvl="1"/>
            <a:r>
              <a:rPr lang="en-US" dirty="0" smtClean="0"/>
              <a:t>Instructions</a:t>
            </a:r>
          </a:p>
          <a:p>
            <a:r>
              <a:rPr lang="en-US" dirty="0" smtClean="0"/>
              <a:t>.stack</a:t>
            </a:r>
          </a:p>
          <a:p>
            <a:pPr lvl="1"/>
            <a:r>
              <a:rPr lang="en-US" dirty="0" smtClean="0"/>
              <a:t>Default = 1K bytes (unchangeable for .COM)</a:t>
            </a:r>
          </a:p>
          <a:p>
            <a:r>
              <a:rPr lang="en-US" dirty="0" smtClean="0"/>
              <a:t>EQU</a:t>
            </a:r>
          </a:p>
          <a:p>
            <a:pPr lvl="1"/>
            <a:r>
              <a:rPr lang="en-US" dirty="0" smtClean="0"/>
              <a:t>Just a symbol</a:t>
            </a:r>
          </a:p>
          <a:p>
            <a:r>
              <a:rPr lang="en-US" dirty="0" smtClean="0"/>
              <a:t>DB/DW/DD</a:t>
            </a:r>
          </a:p>
          <a:p>
            <a:pPr lvl="1"/>
            <a:r>
              <a:rPr lang="en-US" dirty="0" smtClean="0"/>
              <a:t>A memory with label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– Format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DataLabel</a:t>
            </a:r>
            <a:r>
              <a:rPr lang="en-US" dirty="0" smtClean="0"/>
              <a:t>	db   …		; </a:t>
            </a:r>
            <a:r>
              <a:rPr lang="en-US" dirty="0" err="1" smtClean="0"/>
              <a:t>withOUT</a:t>
            </a:r>
            <a:r>
              <a:rPr lang="en-US" dirty="0" smtClean="0"/>
              <a:t>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CodeLabel</a:t>
            </a:r>
            <a:r>
              <a:rPr lang="en-US" dirty="0" smtClean="0"/>
              <a:t>:				;  with :</a:t>
            </a:r>
          </a:p>
          <a:p>
            <a:pPr>
              <a:buNone/>
            </a:pPr>
            <a:r>
              <a:rPr lang="en-US" dirty="0" smtClean="0"/>
              <a:t>	Mnemonic	Operand(s)	; Comment1</a:t>
            </a:r>
          </a:p>
          <a:p>
            <a:pPr>
              <a:buNone/>
            </a:pPr>
            <a:r>
              <a:rPr lang="en-US" dirty="0" smtClean="0"/>
              <a:t>	Mnemonic	Operand(s)	; Comment2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; She sells seashells by the seashore.</a:t>
            </a:r>
          </a:p>
          <a:p>
            <a:pPr>
              <a:buNone/>
            </a:pPr>
            <a:r>
              <a:rPr lang="en-US" dirty="0" smtClean="0"/>
              <a:t>	Mnemonic	Operand(s)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– Mnemonics (x86)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MOV</a:t>
            </a:r>
          </a:p>
          <a:p>
            <a:r>
              <a:rPr lang="en-US" dirty="0" smtClean="0"/>
              <a:t>LOOP</a:t>
            </a:r>
          </a:p>
          <a:p>
            <a:r>
              <a:rPr lang="en-US" dirty="0" smtClean="0"/>
              <a:t>CMP</a:t>
            </a:r>
          </a:p>
          <a:p>
            <a:r>
              <a:rPr lang="en-US" dirty="0" smtClean="0"/>
              <a:t>JMP/CALL</a:t>
            </a:r>
          </a:p>
          <a:p>
            <a:r>
              <a:rPr lang="en-US" dirty="0" smtClean="0"/>
              <a:t>JE/JA/JB/…</a:t>
            </a:r>
          </a:p>
          <a:p>
            <a:r>
              <a:rPr lang="en-US" dirty="0" smtClean="0"/>
              <a:t>INT</a:t>
            </a:r>
          </a:p>
          <a:p>
            <a:r>
              <a:rPr lang="en-US" dirty="0" smtClean="0"/>
              <a:t>PUSH/POP</a:t>
            </a:r>
          </a:p>
          <a:p>
            <a:r>
              <a:rPr lang="en-US" dirty="0" smtClean="0"/>
              <a:t>RET</a:t>
            </a:r>
          </a:p>
          <a:p>
            <a:r>
              <a:rPr lang="en-US" dirty="0" smtClean="0"/>
              <a:t>NOP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ADD/SUB</a:t>
            </a:r>
          </a:p>
          <a:p>
            <a:r>
              <a:rPr lang="en-US" dirty="0" smtClean="0"/>
              <a:t>MUL/DIV/IMUL/IDIV</a:t>
            </a:r>
          </a:p>
          <a:p>
            <a:r>
              <a:rPr lang="en-US" dirty="0" smtClean="0"/>
              <a:t>SHL/SHR/ROL/ROR</a:t>
            </a:r>
          </a:p>
          <a:p>
            <a:r>
              <a:rPr lang="en-US" dirty="0" smtClean="0"/>
              <a:t>AND/OR/XOR</a:t>
            </a:r>
          </a:p>
          <a:p>
            <a:r>
              <a:rPr lang="en-US" dirty="0" smtClean="0"/>
              <a:t>NOT/NEG</a:t>
            </a:r>
          </a:p>
          <a:p>
            <a:r>
              <a:rPr lang="en-US" dirty="0" smtClean="0"/>
              <a:t>INC/DEC</a:t>
            </a:r>
          </a:p>
          <a:p>
            <a:r>
              <a:rPr lang="en-US" dirty="0" smtClean="0"/>
              <a:t>IN/OUT</a:t>
            </a:r>
          </a:p>
          <a:p>
            <a:r>
              <a:rPr lang="en-US" dirty="0" smtClean="0"/>
              <a:t>XCHG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1705</TotalTime>
  <Words>542</Words>
  <Application>Microsoft Office PowerPoint</Application>
  <PresentationFormat>On-screen Show (4:3)</PresentationFormat>
  <Paragraphs>263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Verve</vt:lpstr>
      <vt:lpstr>Computer Organization Assembly Language Fundamentals</vt:lpstr>
      <vt:lpstr>Agenda</vt:lpstr>
      <vt:lpstr>Hello, world! – .ASM</vt:lpstr>
      <vt:lpstr>Hello, world! – .COM</vt:lpstr>
      <vt:lpstr>Hello, world! – Run</vt:lpstr>
      <vt:lpstr>Directives – .model</vt:lpstr>
      <vt:lpstr>Directives – Others</vt:lpstr>
      <vt:lpstr>Instructions – Format Line</vt:lpstr>
      <vt:lpstr>Instructions – Mnemonics (x86)</vt:lpstr>
      <vt:lpstr>Instructions – Operands</vt:lpstr>
      <vt:lpstr>Instructions – Meaning</vt:lpstr>
      <vt:lpstr>Addressing Modes (8086)</vt:lpstr>
      <vt:lpstr>DOS Service Routines – INT21h</vt:lpstr>
      <vt:lpstr>How to Use?</vt:lpstr>
      <vt:lpstr>BIOS Service Routines – Many!</vt:lpstr>
      <vt:lpstr>Special Memory Areas (PC)</vt:lpstr>
      <vt:lpstr>Extras</vt:lpstr>
    </vt:vector>
  </TitlesOfParts>
  <Company>KMITL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Akkradach W.</dc:creator>
  <cp:lastModifiedBy>Akkradach W.</cp:lastModifiedBy>
  <cp:revision>191</cp:revision>
  <dcterms:created xsi:type="dcterms:W3CDTF">2014-08-13T03:56:44Z</dcterms:created>
  <dcterms:modified xsi:type="dcterms:W3CDTF">2017-01-25T13:14:21Z</dcterms:modified>
</cp:coreProperties>
</file>