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5" r:id="rId9"/>
    <p:sldId id="263" r:id="rId10"/>
    <p:sldId id="264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5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Lab# Digital Modulation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38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FSK (</a:t>
            </a:r>
            <a:r>
              <a:rPr lang="en-US" dirty="0" err="1" smtClean="0"/>
              <a:t>Frequence</a:t>
            </a:r>
            <a:r>
              <a:rPr lang="en-US" dirty="0" smtClean="0"/>
              <a:t> Shift Keying)</a:t>
            </a:r>
            <a:endParaRPr lang="th-T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9" t="18470" r="30666" b="62170"/>
          <a:stretch/>
        </p:blipFill>
        <p:spPr bwMode="auto">
          <a:xfrm>
            <a:off x="13309" y="1828800"/>
            <a:ext cx="4253891" cy="120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57800" y="1835727"/>
            <a:ext cx="2993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All Digital inputs N Bytes</a:t>
            </a:r>
          </a:p>
          <a:p>
            <a:pPr algn="ctr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5673122" y="3031591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2 bits of 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977922" y="3821668"/>
            <a:ext cx="25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 delay(f), n (cycles)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6478743" y="4648200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  sine[k]</a:t>
            </a:r>
          </a:p>
          <a:p>
            <a:r>
              <a:rPr lang="en-US" dirty="0"/>
              <a:t>d</a:t>
            </a:r>
            <a:r>
              <a:rPr lang="en-US" dirty="0" smtClean="0"/>
              <a:t>elay(f)</a:t>
            </a:r>
            <a:endParaRPr lang="th-TH" dirty="0"/>
          </a:p>
        </p:txBody>
      </p:sp>
      <p:grpSp>
        <p:nvGrpSpPr>
          <p:cNvPr id="7" name="Group 6"/>
          <p:cNvGrpSpPr/>
          <p:nvPr/>
        </p:nvGrpSpPr>
        <p:grpSpPr>
          <a:xfrm>
            <a:off x="6227235" y="4355068"/>
            <a:ext cx="1164165" cy="1180283"/>
            <a:chOff x="6227235" y="4355068"/>
            <a:chExt cx="1164165" cy="1180283"/>
          </a:xfrm>
        </p:grpSpPr>
        <p:sp>
          <p:nvSpPr>
            <p:cNvPr id="14" name="TextBox 13"/>
            <p:cNvSpPr txBox="1"/>
            <p:nvPr/>
          </p:nvSpPr>
          <p:spPr>
            <a:xfrm>
              <a:off x="6227235" y="4355068"/>
              <a:ext cx="1164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k = 1:4</a:t>
              </a:r>
              <a:endParaRPr lang="th-TH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38061" y="516601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th-TH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73122" y="3400923"/>
            <a:ext cx="1921167" cy="2607209"/>
            <a:chOff x="5673122" y="3400923"/>
            <a:chExt cx="1921167" cy="2607209"/>
          </a:xfrm>
        </p:grpSpPr>
        <p:sp>
          <p:nvSpPr>
            <p:cNvPr id="10" name="TextBox 9"/>
            <p:cNvSpPr txBox="1"/>
            <p:nvPr/>
          </p:nvSpPr>
          <p:spPr>
            <a:xfrm>
              <a:off x="5673122" y="3400923"/>
              <a:ext cx="1921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2bitSet[j] = 1:4</a:t>
              </a:r>
              <a:endParaRPr lang="th-TH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61" y="56388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th-TH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43631" y="2678668"/>
            <a:ext cx="2161938" cy="3645932"/>
            <a:chOff x="5243631" y="2678668"/>
            <a:chExt cx="2161938" cy="3645932"/>
          </a:xfrm>
        </p:grpSpPr>
        <p:sp>
          <p:nvSpPr>
            <p:cNvPr id="8" name="TextBox 7"/>
            <p:cNvSpPr txBox="1"/>
            <p:nvPr/>
          </p:nvSpPr>
          <p:spPr>
            <a:xfrm>
              <a:off x="5243631" y="2678668"/>
              <a:ext cx="2161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input byte </a:t>
              </a:r>
              <a:r>
                <a:rPr lang="en-US" dirty="0" err="1" smtClean="0"/>
                <a:t>i</a:t>
              </a:r>
              <a:r>
                <a:rPr lang="en-US" dirty="0" smtClean="0"/>
                <a:t> = 1:N</a:t>
              </a:r>
              <a:endParaRPr lang="th-TH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595526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th-TH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003909" y="1835727"/>
            <a:ext cx="2438400" cy="450273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7" name="Content Placeholder 6"/>
          <p:cNvPicPr>
            <a:picLocks noChangeAspect="1" noChangeArrowheads="1"/>
          </p:cNvPicPr>
          <p:nvPr/>
        </p:nvPicPr>
        <p:blipFill rotWithShape="1">
          <a:blip r:embed="rId3" cstate="print"/>
          <a:srcRect t="68776" r="64954"/>
          <a:stretch/>
        </p:blipFill>
        <p:spPr bwMode="auto">
          <a:xfrm>
            <a:off x="1003910" y="4672274"/>
            <a:ext cx="2359136" cy="80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2805725" y="1822079"/>
            <a:ext cx="581890" cy="450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775309" y="3319982"/>
            <a:ext cx="2971800" cy="51170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767300" y="4595646"/>
            <a:ext cx="595745" cy="1023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2781156" y="3359727"/>
            <a:ext cx="581890" cy="450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3" name="Group 12"/>
          <p:cNvGrpSpPr/>
          <p:nvPr/>
        </p:nvGrpSpPr>
        <p:grpSpPr>
          <a:xfrm>
            <a:off x="5998635" y="4114800"/>
            <a:ext cx="1239506" cy="1676400"/>
            <a:chOff x="5998635" y="4114800"/>
            <a:chExt cx="1239506" cy="1676400"/>
          </a:xfrm>
        </p:grpSpPr>
        <p:sp>
          <p:nvSpPr>
            <p:cNvPr id="25" name="TextBox 24"/>
            <p:cNvSpPr txBox="1"/>
            <p:nvPr/>
          </p:nvSpPr>
          <p:spPr>
            <a:xfrm>
              <a:off x="5998635" y="4114800"/>
              <a:ext cx="1239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 p = 1:n</a:t>
              </a:r>
              <a:endParaRPr lang="th-TH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09461" y="542186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th-TH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68037" y="34173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f1, n1</a:t>
            </a:r>
            <a:endParaRPr lang="th-TH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611029" y="342900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f2, n2</a:t>
            </a:r>
            <a:endParaRPr lang="th-TH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144429" y="342900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f3, n3</a:t>
            </a:r>
            <a:endParaRPr lang="th-TH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764662" y="3426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f4, n4</a:t>
            </a:r>
            <a:endParaRPr lang="th-TH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32988" y="4234069"/>
            <a:ext cx="218053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baud </a:t>
            </a:r>
            <a:r>
              <a:rPr lang="en-US" sz="1200" b="1" dirty="0"/>
              <a:t>= </a:t>
            </a:r>
            <a:r>
              <a:rPr lang="en-US" sz="1200" b="1" dirty="0" smtClean="0"/>
              <a:t>250 Hz (</a:t>
            </a:r>
            <a:r>
              <a:rPr lang="en-US" sz="1200" b="1" dirty="0" err="1" smtClean="0"/>
              <a:t>Signal_units</a:t>
            </a:r>
            <a:r>
              <a:rPr lang="en-US" sz="1200" b="1" dirty="0" smtClean="0"/>
              <a:t>/s)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 -&gt; </a:t>
            </a:r>
            <a:r>
              <a:rPr lang="en-US" sz="1200" b="1" dirty="0" err="1" smtClean="0"/>
              <a:t>Tbase</a:t>
            </a:r>
            <a:r>
              <a:rPr lang="en-US" sz="1200" b="1" dirty="0" smtClean="0"/>
              <a:t> = 400 us 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f = 500 -&gt; delay0 -&gt; N = 2 cycle</a:t>
            </a:r>
          </a:p>
          <a:p>
            <a:r>
              <a:rPr lang="en-US" sz="1200" b="1" dirty="0" smtClean="0"/>
              <a:t>f = 750 -&gt; delay1 -&gt; N = 3 cycle</a:t>
            </a:r>
          </a:p>
          <a:p>
            <a:r>
              <a:rPr lang="en-US" sz="1200" b="1" dirty="0"/>
              <a:t>f = </a:t>
            </a:r>
            <a:r>
              <a:rPr lang="en-US" sz="1200" b="1" dirty="0" smtClean="0"/>
              <a:t>1000 </a:t>
            </a:r>
            <a:r>
              <a:rPr lang="en-US" sz="1200" b="1" dirty="0"/>
              <a:t>-&gt; </a:t>
            </a:r>
            <a:r>
              <a:rPr lang="en-US" sz="1200" b="1" dirty="0" smtClean="0"/>
              <a:t>delay2 -&gt; N = 4 </a:t>
            </a:r>
            <a:r>
              <a:rPr lang="en-US" sz="1200" b="1" dirty="0"/>
              <a:t>cycle</a:t>
            </a:r>
          </a:p>
          <a:p>
            <a:r>
              <a:rPr lang="en-US" sz="1200" b="1" dirty="0"/>
              <a:t>f = </a:t>
            </a:r>
            <a:r>
              <a:rPr lang="en-US" sz="1200" b="1" dirty="0" smtClean="0"/>
              <a:t>1250 </a:t>
            </a:r>
            <a:r>
              <a:rPr lang="en-US" sz="1200" b="1" dirty="0"/>
              <a:t>-&gt; </a:t>
            </a:r>
            <a:r>
              <a:rPr lang="en-US" sz="1200" b="1" dirty="0" smtClean="0"/>
              <a:t>delay3 -&gt; N = 5 cycle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551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8" grpId="0" animBg="1"/>
      <p:bldP spid="19" grpId="0" animBg="1"/>
      <p:bldP spid="23" grpId="0" animBg="1"/>
      <p:bldP spid="24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FSK (</a:t>
            </a:r>
            <a:r>
              <a:rPr lang="en-US" dirty="0" err="1" smtClean="0"/>
              <a:t>Frequence</a:t>
            </a:r>
            <a:r>
              <a:rPr lang="en-US" dirty="0" smtClean="0"/>
              <a:t> Shift Keying)</a:t>
            </a:r>
            <a:endParaRPr lang="th-T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9" t="18470" r="30666" b="62170"/>
          <a:stretch/>
        </p:blipFill>
        <p:spPr bwMode="auto">
          <a:xfrm>
            <a:off x="13309" y="1828800"/>
            <a:ext cx="4253891" cy="120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03909" y="1835727"/>
            <a:ext cx="2438400" cy="450273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7" name="Content Placeholder 6"/>
          <p:cNvPicPr>
            <a:picLocks noChangeAspect="1" noChangeArrowheads="1"/>
          </p:cNvPicPr>
          <p:nvPr/>
        </p:nvPicPr>
        <p:blipFill rotWithShape="1">
          <a:blip r:embed="rId3" cstate="print"/>
          <a:srcRect t="68776" r="64954"/>
          <a:stretch/>
        </p:blipFill>
        <p:spPr bwMode="auto">
          <a:xfrm>
            <a:off x="1003910" y="4672274"/>
            <a:ext cx="2359136" cy="80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2805725" y="1822079"/>
            <a:ext cx="581890" cy="450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775309" y="3319982"/>
            <a:ext cx="2971800" cy="51170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767300" y="4595646"/>
            <a:ext cx="595745" cy="1023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2781156" y="3359727"/>
            <a:ext cx="581890" cy="450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968037" y="34173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f1, n1</a:t>
            </a:r>
            <a:endParaRPr lang="th-TH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611029" y="342900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f2, n2</a:t>
            </a:r>
            <a:endParaRPr lang="th-TH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144429" y="342900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f3, n3</a:t>
            </a:r>
            <a:endParaRPr lang="th-TH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764662" y="3426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f4, n4</a:t>
            </a:r>
            <a:endParaRPr lang="th-TH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0524" y="4926566"/>
            <a:ext cx="218053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baud </a:t>
            </a:r>
            <a:r>
              <a:rPr lang="en-US" sz="1200" b="1" dirty="0"/>
              <a:t>= </a:t>
            </a:r>
            <a:r>
              <a:rPr lang="en-US" sz="1200" b="1" dirty="0" smtClean="0"/>
              <a:t>250 Hz (</a:t>
            </a:r>
            <a:r>
              <a:rPr lang="en-US" sz="1200" b="1" dirty="0" err="1" smtClean="0"/>
              <a:t>Signal_units</a:t>
            </a:r>
            <a:r>
              <a:rPr lang="en-US" sz="1200" b="1" dirty="0" smtClean="0"/>
              <a:t>/s)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 -&gt; </a:t>
            </a:r>
            <a:r>
              <a:rPr lang="en-US" sz="1200" b="1" dirty="0" err="1" smtClean="0"/>
              <a:t>Tbase</a:t>
            </a:r>
            <a:r>
              <a:rPr lang="en-US" sz="1200" b="1" dirty="0" smtClean="0"/>
              <a:t> = 400 us 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f = 500 -&gt; delay0 -&gt; N = 2 cycle</a:t>
            </a:r>
          </a:p>
          <a:p>
            <a:r>
              <a:rPr lang="en-US" sz="1200" b="1" dirty="0" smtClean="0"/>
              <a:t>f = 750 -&gt; delay1 -&gt; N = 3 cycle</a:t>
            </a:r>
          </a:p>
          <a:p>
            <a:r>
              <a:rPr lang="en-US" sz="1200" b="1" dirty="0"/>
              <a:t>f = </a:t>
            </a:r>
            <a:r>
              <a:rPr lang="en-US" sz="1200" b="1" dirty="0" smtClean="0"/>
              <a:t>1000 </a:t>
            </a:r>
            <a:r>
              <a:rPr lang="en-US" sz="1200" b="1" dirty="0"/>
              <a:t>-&gt; </a:t>
            </a:r>
            <a:r>
              <a:rPr lang="en-US" sz="1200" b="1" dirty="0" smtClean="0"/>
              <a:t>delay2 -&gt; N = 4 </a:t>
            </a:r>
            <a:r>
              <a:rPr lang="en-US" sz="1200" b="1" dirty="0"/>
              <a:t>cycle</a:t>
            </a:r>
          </a:p>
          <a:p>
            <a:r>
              <a:rPr lang="en-US" sz="1200" b="1" dirty="0"/>
              <a:t>f = </a:t>
            </a:r>
            <a:r>
              <a:rPr lang="en-US" sz="1200" b="1" dirty="0" smtClean="0"/>
              <a:t>1250 </a:t>
            </a:r>
            <a:r>
              <a:rPr lang="en-US" sz="1200" b="1" dirty="0"/>
              <a:t>-&gt; </a:t>
            </a:r>
            <a:r>
              <a:rPr lang="en-US" sz="1200" b="1" dirty="0" smtClean="0"/>
              <a:t>delay3 -&gt; N = 5 cycle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24400" y="1634217"/>
            <a:ext cx="398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Read sample input from </a:t>
            </a:r>
            <a:r>
              <a:rPr lang="en-US" dirty="0" err="1" smtClean="0"/>
              <a:t>AnalogRead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00" y="2026885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Define Sine period (T)</a:t>
            </a:r>
            <a:endParaRPr lang="th-TH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00" y="2396527"/>
            <a:ext cx="260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From T, calculate f </a:t>
            </a:r>
          </a:p>
          <a:p>
            <a:r>
              <a:rPr lang="en-US" dirty="0"/>
              <a:t>	</a:t>
            </a:r>
            <a:r>
              <a:rPr lang="en-US" dirty="0" smtClean="0"/>
              <a:t>-&gt; decode 2 bits</a:t>
            </a:r>
            <a:endParaRPr lang="th-TH" dirty="0"/>
          </a:p>
        </p:txBody>
      </p:sp>
      <p:sp>
        <p:nvSpPr>
          <p:cNvPr id="37" name="TextBox 36"/>
          <p:cNvSpPr txBox="1"/>
          <p:nvPr/>
        </p:nvSpPr>
        <p:spPr>
          <a:xfrm>
            <a:off x="4724400" y="3006127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Collect all 8 bits (4 x 2bits)</a:t>
            </a:r>
            <a:endParaRPr lang="th-TH" dirty="0"/>
          </a:p>
        </p:txBody>
      </p:sp>
      <p:sp>
        <p:nvSpPr>
          <p:cNvPr id="38" name="TextBox 37"/>
          <p:cNvSpPr txBox="1"/>
          <p:nvPr/>
        </p:nvSpPr>
        <p:spPr>
          <a:xfrm>
            <a:off x="4724400" y="3387127"/>
            <a:ext cx="25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 Store 8 bits in an array</a:t>
            </a:r>
            <a:endParaRPr lang="th-TH" dirty="0"/>
          </a:p>
        </p:txBody>
      </p:sp>
      <p:sp>
        <p:nvSpPr>
          <p:cNvPr id="39" name="TextBox 38"/>
          <p:cNvSpPr txBox="1"/>
          <p:nvPr/>
        </p:nvSpPr>
        <p:spPr>
          <a:xfrm>
            <a:off x="4724400" y="3768127"/>
            <a:ext cx="2687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 All data bytes</a:t>
            </a:r>
          </a:p>
          <a:p>
            <a:r>
              <a:rPr lang="en-US" dirty="0"/>
              <a:t>	</a:t>
            </a:r>
            <a:r>
              <a:rPr lang="en-US" dirty="0" smtClean="0"/>
              <a:t>Yes -&gt; Done</a:t>
            </a:r>
          </a:p>
          <a:p>
            <a:r>
              <a:rPr lang="en-US" dirty="0"/>
              <a:t>	</a:t>
            </a:r>
            <a:r>
              <a:rPr lang="en-US" dirty="0" smtClean="0"/>
              <a:t>No -&gt; Repeat 1-6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21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SK (Frequency Shift Keying)</a:t>
            </a:r>
            <a:br>
              <a:rPr lang="en-US" dirty="0" smtClean="0"/>
            </a:br>
            <a:r>
              <a:rPr lang="en-US" dirty="0" smtClean="0"/>
              <a:t>Demodulation</a:t>
            </a:r>
            <a:endParaRPr lang="th-T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9" t="18470" r="30666" b="15299"/>
          <a:stretch/>
        </p:blipFill>
        <p:spPr bwMode="auto">
          <a:xfrm>
            <a:off x="0" y="1828800"/>
            <a:ext cx="425389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990600" y="1835727"/>
            <a:ext cx="2438400" cy="450273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2792416" y="1822079"/>
            <a:ext cx="581890" cy="450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762000" y="3319982"/>
            <a:ext cx="2971800" cy="1023418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753991" y="4595646"/>
            <a:ext cx="595745" cy="1023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2767847" y="3359727"/>
            <a:ext cx="581890" cy="450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4724400" y="2209490"/>
            <a:ext cx="398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Read sample input from </a:t>
            </a:r>
            <a:r>
              <a:rPr lang="en-US" dirty="0" err="1" smtClean="0"/>
              <a:t>AnalogRead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25" name="TextBox 24"/>
          <p:cNvSpPr txBox="1"/>
          <p:nvPr/>
        </p:nvSpPr>
        <p:spPr>
          <a:xfrm>
            <a:off x="4724400" y="2602158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Define Sine period (T)</a:t>
            </a:r>
            <a:endParaRPr lang="th-TH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2971800"/>
            <a:ext cx="260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From T, calculate f </a:t>
            </a:r>
          </a:p>
          <a:p>
            <a:r>
              <a:rPr lang="en-US" dirty="0"/>
              <a:t>	</a:t>
            </a:r>
            <a:r>
              <a:rPr lang="en-US" dirty="0" smtClean="0"/>
              <a:t>-&gt; decode 2 bits</a:t>
            </a:r>
            <a:endParaRPr lang="th-TH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3581400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Collect all 8 bits (4 x 2bits)</a:t>
            </a:r>
            <a:endParaRPr lang="th-TH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3962400"/>
            <a:ext cx="25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 Store 8 bits in an array</a:t>
            </a:r>
            <a:endParaRPr lang="th-TH" dirty="0"/>
          </a:p>
        </p:txBody>
      </p:sp>
      <p:sp>
        <p:nvSpPr>
          <p:cNvPr id="29" name="TextBox 28"/>
          <p:cNvSpPr txBox="1"/>
          <p:nvPr/>
        </p:nvSpPr>
        <p:spPr>
          <a:xfrm>
            <a:off x="4724400" y="4343400"/>
            <a:ext cx="2687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 All data bytes</a:t>
            </a:r>
          </a:p>
          <a:p>
            <a:r>
              <a:rPr lang="en-US" dirty="0"/>
              <a:t>	</a:t>
            </a:r>
            <a:r>
              <a:rPr lang="en-US" dirty="0" smtClean="0"/>
              <a:t>Yes -&gt; Done</a:t>
            </a:r>
          </a:p>
          <a:p>
            <a:r>
              <a:rPr lang="en-US" dirty="0"/>
              <a:t>	</a:t>
            </a:r>
            <a:r>
              <a:rPr lang="en-US" dirty="0" smtClean="0"/>
              <a:t>No -&gt; Repeat 1-6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284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(Amplitude Shift Keying)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2 </a:t>
            </a:r>
            <a:r>
              <a:rPr lang="th-TH" dirty="0" smtClean="0"/>
              <a:t>กลุ่ม ผลัดกันส่งและรับข้อมูล</a:t>
            </a:r>
          </a:p>
          <a:p>
            <a:r>
              <a:rPr lang="en-US" dirty="0" err="1" smtClean="0"/>
              <a:t>Tx</a:t>
            </a:r>
            <a:r>
              <a:rPr lang="en-US" dirty="0" smtClean="0"/>
              <a:t>:  PC -&gt; Arduino -&gt; DAC -&gt; ASK signal</a:t>
            </a:r>
          </a:p>
          <a:p>
            <a:r>
              <a:rPr lang="en-US" dirty="0" smtClean="0"/>
              <a:t>Rx: ASK signal -&gt; Arduino -&gt; PC</a:t>
            </a:r>
            <a:endParaRPr lang="th-TH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447800"/>
            <a:ext cx="9067800" cy="2971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40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(Amplitude Shift Keying)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199"/>
            <a:ext cx="8229600" cy="236220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ASK Signal</a:t>
            </a:r>
          </a:p>
          <a:p>
            <a:pPr lvl="1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Sinewave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ขึ้นกับข้อมูล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บิต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ที่อ่านเข้ามา</a:t>
            </a:r>
          </a:p>
          <a:p>
            <a:pPr lvl="1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Sinewave sample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ที่มุม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0, 90, 180, 270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จะใช้เวลาส่งห่างกันเท่าไหร่ ขึ้นกับความถี่ของ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sinewave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ที่ต้องการสร้าง</a:t>
            </a:r>
          </a:p>
          <a:p>
            <a:pPr lvl="2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f0 = 500Hz  </a:t>
            </a:r>
          </a:p>
          <a:p>
            <a:pPr lvl="2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= (1/f0) = (1/500) = 2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ms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 2000 us = 10^6/500 us = 1,000,000 / f0</a:t>
            </a:r>
          </a:p>
          <a:p>
            <a:pPr lvl="2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T (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คาบ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แบ่งส่ง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sine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ที่มุม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0, 90, 180, 270 </a:t>
            </a:r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3"/>
            <a:r>
              <a:rPr lang="th-TH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ดังนั้นระยะเวลาส่ง ระหว่างมุม </a:t>
            </a:r>
            <a:r>
              <a:rPr lang="en-US" sz="2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T/4 </a:t>
            </a:r>
            <a:endParaRPr lang="th-TH" sz="26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295400"/>
            <a:ext cx="9067800" cy="2971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6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(Amplitude Shift Keying)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199"/>
            <a:ext cx="8229600" cy="23622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Theory</a:t>
            </a:r>
          </a:p>
          <a:p>
            <a:pPr lvl="1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Sending each sin(zeta) should takes only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T/4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Practical</a:t>
            </a:r>
          </a:p>
          <a:p>
            <a:pPr lvl="1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DAC has a limited transmission speed (</a:t>
            </a:r>
            <a:r>
              <a:rPr lang="en-US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default_freq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= 1700 Hz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lvl="1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This causes a delay time inside DAC for each sine(zeta)</a:t>
            </a:r>
          </a:p>
          <a:p>
            <a:pPr lvl="2"/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delayDAC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(1/</a:t>
            </a:r>
            <a:r>
              <a:rPr lang="en-US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default_freq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)/4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lvl="1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Total delay between sine sample (sin(zeta))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295400"/>
            <a:ext cx="9067800" cy="29717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05794" y="4343400"/>
                <a:ext cx="3095206" cy="56675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Delay_sample_theory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𝑓𝑟𝑒𝑞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th-TH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94" y="4343400"/>
                <a:ext cx="3095206" cy="566758"/>
              </a:xfrm>
              <a:prstGeom prst="rect">
                <a:avLst/>
              </a:prstGeom>
              <a:blipFill rotWithShape="1">
                <a:blip r:embed="rId3"/>
                <a:stretch>
                  <a:fillRect l="-1181" b="-434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904162"/>
                <a:ext cx="4481804" cy="801438"/>
              </a:xfrm>
              <a:prstGeom prst="rect">
                <a:avLst/>
              </a:prstGeom>
              <a:solidFill>
                <a:srgbClr val="CCFF9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Delay_sample _practical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𝑑𝑒𝑙𝑎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𝑠𝑎𝑚𝑝𝑙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𝑡h𝑒𝑜𝑟𝑦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−</m:t>
                    </m:r>
                    <m:r>
                      <a:rPr lang="en-US" sz="1400" b="0" i="1" smtClean="0">
                        <a:latin typeface="Cambria Math"/>
                      </a:rPr>
                      <m:t>𝑑𝑒𝑙𝑎𝑦𝐷𝐴𝐶</m:t>
                    </m:r>
                  </m:oMath>
                </a14:m>
                <a:endParaRPr lang="en-US" sz="1400" b="0" i="1" dirty="0" smtClean="0">
                  <a:latin typeface="Cambria Math"/>
                </a:endParaRPr>
              </a:p>
              <a:p>
                <a:r>
                  <a:rPr lang="en-US" sz="1400" b="0" dirty="0" smtClean="0"/>
                  <a:t>                                             = 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𝑓𝑟𝑒𝑞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400" b="0" i="0" smtClean="0">
                        <a:latin typeface="Cambria Math"/>
                      </a:rPr>
                      <m:t>  − 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𝑑𝑒𝑓𝑎𝑢𝑙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𝑓𝑟𝑒𝑞</m:t>
                                </m:r>
                              </m:sub>
                            </m:sSub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th-TH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904162"/>
                <a:ext cx="4481804" cy="801438"/>
              </a:xfrm>
              <a:prstGeom prst="rect">
                <a:avLst/>
              </a:prstGeom>
              <a:blipFill rotWithShape="1">
                <a:blip r:embed="rId4"/>
                <a:stretch>
                  <a:fillRect l="-408" b="-229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222" y="1906100"/>
                <a:ext cx="2832378" cy="608500"/>
              </a:xfrm>
              <a:prstGeom prst="rect">
                <a:avLst/>
              </a:prstGeom>
              <a:solidFill>
                <a:srgbClr val="CCFF9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/>
                  <a:t>delay0  = 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𝑓𝑟𝑒𝑞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600" b="0" i="0" smtClean="0">
                        <a:latin typeface="Cambria Math"/>
                      </a:rPr>
                      <m:t>  − 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𝑑𝑒𝑓𝑎𝑢𝑙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𝑓𝑟𝑒𝑞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th-TH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2" y="1906100"/>
                <a:ext cx="2832378" cy="608500"/>
              </a:xfrm>
              <a:prstGeom prst="rect">
                <a:avLst/>
              </a:prstGeom>
              <a:blipFill rotWithShape="1">
                <a:blip r:embed="rId5"/>
                <a:stretch>
                  <a:fillRect l="-1075" b="-4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8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(Amplitude Shift Keying)</a:t>
            </a:r>
            <a:endParaRPr lang="th-TH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35"/>
          <a:stretch/>
        </p:blipFill>
        <p:spPr bwMode="auto">
          <a:xfrm>
            <a:off x="13855" y="1295400"/>
            <a:ext cx="3977574" cy="29717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222" y="1906100"/>
                <a:ext cx="2832378" cy="608500"/>
              </a:xfrm>
              <a:prstGeom prst="rect">
                <a:avLst/>
              </a:prstGeom>
              <a:solidFill>
                <a:srgbClr val="CCFF9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/>
                  <a:t>delay0  = 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𝑓𝑟𝑒𝑞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600" b="0" i="0" smtClean="0">
                        <a:latin typeface="Cambria Math"/>
                      </a:rPr>
                      <m:t>  − 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𝑑𝑒𝑓𝑎𝑢𝑙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𝑓𝑟𝑒𝑞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th-TH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2" y="1906100"/>
                <a:ext cx="2832378" cy="608500"/>
              </a:xfrm>
              <a:prstGeom prst="rect">
                <a:avLst/>
              </a:prstGeom>
              <a:blipFill rotWithShape="1">
                <a:blip r:embed="rId3"/>
                <a:stretch>
                  <a:fillRect l="-1075" b="-4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4495800"/>
            <a:ext cx="15608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Read all inputs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2781299"/>
            <a:ext cx="234981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Sine property selection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3200184"/>
            <a:ext cx="4114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Get 2 bits at a time -&gt; select Amplitude A</a:t>
            </a:r>
            <a:endParaRPr lang="th-TH" dirty="0"/>
          </a:p>
        </p:txBody>
      </p:sp>
      <p:pic>
        <p:nvPicPr>
          <p:cNvPr id="17" name="Picture 1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97"/>
          <a:stretch/>
        </p:blipFill>
        <p:spPr bwMode="auto">
          <a:xfrm>
            <a:off x="3810000" y="1295399"/>
            <a:ext cx="5178019" cy="297179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63453" y="3620868"/>
            <a:ext cx="144623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send A* sin[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delay0 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3251536"/>
            <a:ext cx="130272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AnalogRead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6478502" y="2065469"/>
            <a:ext cx="19928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Amplitude decision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2511754"/>
            <a:ext cx="146193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Decode 2 bits</a:t>
            </a:r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7627328" y="2914891"/>
            <a:ext cx="111748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Send data</a:t>
            </a:r>
            <a:endParaRPr lang="th-TH" dirty="0"/>
          </a:p>
        </p:txBody>
      </p:sp>
      <p:sp>
        <p:nvSpPr>
          <p:cNvPr id="18" name="TextBox 17"/>
          <p:cNvSpPr txBox="1"/>
          <p:nvPr/>
        </p:nvSpPr>
        <p:spPr>
          <a:xfrm>
            <a:off x="3170710" y="5105400"/>
            <a:ext cx="4101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 baud = sine </a:t>
            </a:r>
            <a:r>
              <a:rPr lang="en-US" sz="3600" b="1" dirty="0" smtClean="0"/>
              <a:t>5 </a:t>
            </a:r>
            <a:r>
              <a:rPr lang="en-US" sz="3600" b="1" dirty="0" smtClean="0"/>
              <a:t>cycle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41355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(Amplitude Shift Keying)</a:t>
            </a:r>
            <a:endParaRPr lang="th-T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9" t="18470" r="30666" b="15299"/>
          <a:stretch/>
        </p:blipFill>
        <p:spPr bwMode="auto">
          <a:xfrm>
            <a:off x="0" y="1828800"/>
            <a:ext cx="425389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345" y="1828800"/>
            <a:ext cx="440216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</a:t>
            </a:r>
          </a:p>
          <a:p>
            <a:endParaRPr lang="en-US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/>
              <a:t> </a:t>
            </a:r>
            <a:r>
              <a:rPr lang="en-US" dirty="0" smtClean="0"/>
              <a:t>      % A </a:t>
            </a:r>
            <a:r>
              <a:rPr lang="th-TH" dirty="0" smtClean="0"/>
              <a:t>คือ </a:t>
            </a:r>
            <a:r>
              <a:rPr lang="en-US" dirty="0" smtClean="0"/>
              <a:t>ASK Amplitude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/>
              <a:t>       A=[A1, A2, A3, A4]</a:t>
            </a:r>
          </a:p>
          <a:p>
            <a:r>
              <a:rPr lang="en-US" dirty="0" smtClean="0"/>
              <a:t>      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% 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อยู่ในช่วงของไฟ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dirty="0" smtClean="0"/>
              <a:t> </a:t>
            </a:r>
            <a:r>
              <a:rPr lang="en-US" dirty="0" smtClean="0"/>
              <a:t>0&lt;= A &lt;= 5</a:t>
            </a:r>
          </a:p>
          <a:p>
            <a:endParaRPr lang="en-US" dirty="0"/>
          </a:p>
          <a:p>
            <a:r>
              <a:rPr lang="en-US" dirty="0" smtClean="0"/>
              <a:t>      % S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เป็นค่า </a:t>
            </a:r>
            <a:r>
              <a:rPr lang="en-US" dirty="0" smtClean="0"/>
              <a:t>sine 4 samples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ที่ตำแหน่งมุมต่างๆ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/>
              <a:t> </a:t>
            </a:r>
            <a:r>
              <a:rPr lang="en-US" dirty="0" smtClean="0"/>
              <a:t>      S = [Sin(0), Sin(90), Sin(180), Sin(270]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%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sine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 สำหรับ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DAC 12 bits [0, 4095]</a:t>
            </a:r>
            <a:endParaRPr lang="th-TH" sz="24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มาจาก</a:t>
            </a:r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การทดลองที่ </a:t>
            </a:r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6.3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76800" y="2514124"/>
            <a:ext cx="4175742" cy="114323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4876800" y="3809524"/>
            <a:ext cx="4175742" cy="14482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80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ASK (Amplitude Shift Keying)</a:t>
            </a:r>
            <a:br>
              <a:rPr lang="en-US" dirty="0" smtClean="0"/>
            </a:br>
            <a:r>
              <a:rPr lang="en-US" dirty="0" smtClean="0"/>
              <a:t>Modulation</a:t>
            </a:r>
            <a:endParaRPr lang="th-T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9" t="18470" r="30666" b="15299"/>
          <a:stretch/>
        </p:blipFill>
        <p:spPr bwMode="auto">
          <a:xfrm>
            <a:off x="0" y="1828800"/>
            <a:ext cx="425389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57800" y="1835727"/>
            <a:ext cx="2993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All Digital inputs N Bytes</a:t>
            </a:r>
          </a:p>
          <a:p>
            <a:pPr algn="ctr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5673122" y="3031591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2 bits of 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977922" y="3733800"/>
            <a:ext cx="197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A[j</a:t>
            </a:r>
            <a:r>
              <a:rPr lang="en-US" dirty="0" smtClean="0"/>
              <a:t>], n cycles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6478743" y="4648200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A[j]*sine[k]</a:t>
            </a:r>
          </a:p>
          <a:p>
            <a:r>
              <a:rPr lang="en-US" dirty="0" smtClean="0"/>
              <a:t>delay0</a:t>
            </a:r>
            <a:endParaRPr lang="th-TH" dirty="0"/>
          </a:p>
        </p:txBody>
      </p:sp>
      <p:grpSp>
        <p:nvGrpSpPr>
          <p:cNvPr id="7" name="Group 6"/>
          <p:cNvGrpSpPr/>
          <p:nvPr/>
        </p:nvGrpSpPr>
        <p:grpSpPr>
          <a:xfrm>
            <a:off x="6303435" y="4350327"/>
            <a:ext cx="1164165" cy="1212273"/>
            <a:chOff x="5977922" y="4262459"/>
            <a:chExt cx="1164165" cy="1212273"/>
          </a:xfrm>
        </p:grpSpPr>
        <p:sp>
          <p:nvSpPr>
            <p:cNvPr id="14" name="TextBox 13"/>
            <p:cNvSpPr txBox="1"/>
            <p:nvPr/>
          </p:nvSpPr>
          <p:spPr>
            <a:xfrm>
              <a:off x="5977922" y="4262459"/>
              <a:ext cx="1164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k = 1:4</a:t>
              </a:r>
              <a:endParaRPr lang="th-TH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4446" y="5105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th-TH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73122" y="3400923"/>
            <a:ext cx="1921167" cy="2607209"/>
            <a:chOff x="5673122" y="3400923"/>
            <a:chExt cx="1921167" cy="2607209"/>
          </a:xfrm>
        </p:grpSpPr>
        <p:sp>
          <p:nvSpPr>
            <p:cNvPr id="10" name="TextBox 9"/>
            <p:cNvSpPr txBox="1"/>
            <p:nvPr/>
          </p:nvSpPr>
          <p:spPr>
            <a:xfrm>
              <a:off x="5673122" y="3400923"/>
              <a:ext cx="1921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2bitSet[j] = 1:4</a:t>
              </a:r>
              <a:endParaRPr lang="th-TH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61" y="56388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th-TH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43631" y="2678668"/>
            <a:ext cx="2161938" cy="3645932"/>
            <a:chOff x="5243631" y="2678668"/>
            <a:chExt cx="2161938" cy="3645932"/>
          </a:xfrm>
        </p:grpSpPr>
        <p:sp>
          <p:nvSpPr>
            <p:cNvPr id="8" name="TextBox 7"/>
            <p:cNvSpPr txBox="1"/>
            <p:nvPr/>
          </p:nvSpPr>
          <p:spPr>
            <a:xfrm>
              <a:off x="5243631" y="2678668"/>
              <a:ext cx="2161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input byte </a:t>
              </a:r>
              <a:r>
                <a:rPr lang="en-US" dirty="0" err="1" smtClean="0"/>
                <a:t>i</a:t>
              </a:r>
              <a:r>
                <a:rPr lang="en-US" dirty="0" smtClean="0"/>
                <a:t> = 1:N</a:t>
              </a:r>
              <a:endParaRPr lang="th-TH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595526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th-TH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990600" y="1835727"/>
            <a:ext cx="2438400" cy="450273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2792416" y="1822079"/>
            <a:ext cx="581890" cy="450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762000" y="3319982"/>
            <a:ext cx="2971800" cy="1023418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753991" y="4595646"/>
            <a:ext cx="595745" cy="1023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2767847" y="3359727"/>
            <a:ext cx="581890" cy="450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5" name="Group 24"/>
          <p:cNvGrpSpPr/>
          <p:nvPr/>
        </p:nvGrpSpPr>
        <p:grpSpPr>
          <a:xfrm>
            <a:off x="5998635" y="4050268"/>
            <a:ext cx="1239506" cy="1740932"/>
            <a:chOff x="5998635" y="4050268"/>
            <a:chExt cx="1239506" cy="1740932"/>
          </a:xfrm>
        </p:grpSpPr>
        <p:sp>
          <p:nvSpPr>
            <p:cNvPr id="26" name="TextBox 25"/>
            <p:cNvSpPr txBox="1"/>
            <p:nvPr/>
          </p:nvSpPr>
          <p:spPr>
            <a:xfrm>
              <a:off x="5998635" y="4050268"/>
              <a:ext cx="1239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 p = 1:n</a:t>
              </a:r>
              <a:endParaRPr lang="th-TH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09461" y="542186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29012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ASK (Amplitude Shift Keying)</a:t>
            </a:r>
            <a:br>
              <a:rPr lang="en-US" dirty="0" smtClean="0"/>
            </a:br>
            <a:r>
              <a:rPr lang="en-US" dirty="0" smtClean="0"/>
              <a:t>Demodulation</a:t>
            </a:r>
            <a:endParaRPr lang="th-T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9" t="18470" r="30666" b="15299"/>
          <a:stretch/>
        </p:blipFill>
        <p:spPr bwMode="auto">
          <a:xfrm>
            <a:off x="0" y="1828800"/>
            <a:ext cx="425389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990600" y="1835727"/>
            <a:ext cx="2438400" cy="450273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2792416" y="1822079"/>
            <a:ext cx="581890" cy="450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762000" y="3319982"/>
            <a:ext cx="2971800" cy="1023418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753991" y="4595646"/>
            <a:ext cx="595745" cy="1023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2767847" y="3359727"/>
            <a:ext cx="581890" cy="450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4724400" y="2209490"/>
            <a:ext cx="398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Read sample input from </a:t>
            </a:r>
            <a:r>
              <a:rPr lang="en-US" dirty="0" err="1" smtClean="0"/>
              <a:t>AnalogRead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25" name="TextBox 24"/>
          <p:cNvSpPr txBox="1"/>
          <p:nvPr/>
        </p:nvSpPr>
        <p:spPr>
          <a:xfrm>
            <a:off x="4724400" y="2602158"/>
            <a:ext cx="395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Define Max Amplitude of Sine sample</a:t>
            </a:r>
            <a:endParaRPr lang="th-TH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2983158"/>
            <a:ext cx="260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From Max Amplitude </a:t>
            </a:r>
          </a:p>
          <a:p>
            <a:r>
              <a:rPr lang="en-US" dirty="0"/>
              <a:t>	</a:t>
            </a:r>
            <a:r>
              <a:rPr lang="en-US" dirty="0" smtClean="0"/>
              <a:t>-&gt; decode 2 bits</a:t>
            </a:r>
            <a:endParaRPr lang="th-TH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3592758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Collect all 8 bits (4 x 2bits)</a:t>
            </a:r>
            <a:endParaRPr lang="th-TH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3973758"/>
            <a:ext cx="25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 Store 8 bits in an array</a:t>
            </a:r>
            <a:endParaRPr lang="th-TH" dirty="0"/>
          </a:p>
        </p:txBody>
      </p:sp>
      <p:sp>
        <p:nvSpPr>
          <p:cNvPr id="29" name="TextBox 28"/>
          <p:cNvSpPr txBox="1"/>
          <p:nvPr/>
        </p:nvSpPr>
        <p:spPr>
          <a:xfrm>
            <a:off x="4750981" y="4410670"/>
            <a:ext cx="2687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 All data bytes</a:t>
            </a:r>
          </a:p>
          <a:p>
            <a:r>
              <a:rPr lang="en-US" dirty="0"/>
              <a:t>	</a:t>
            </a:r>
            <a:r>
              <a:rPr lang="en-US" dirty="0" smtClean="0"/>
              <a:t>Yes -&gt; Done</a:t>
            </a:r>
          </a:p>
          <a:p>
            <a:r>
              <a:rPr lang="en-US" dirty="0"/>
              <a:t>	</a:t>
            </a:r>
            <a:r>
              <a:rPr lang="en-US" dirty="0" smtClean="0"/>
              <a:t>No -&gt; Repeat 1-6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346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7"/>
          <a:stretch/>
        </p:blipFill>
        <p:spPr bwMode="auto">
          <a:xfrm>
            <a:off x="386330" y="1485623"/>
            <a:ext cx="6437233" cy="28585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FSK (Frequency </a:t>
            </a:r>
            <a:r>
              <a:rPr lang="en-US" dirty="0"/>
              <a:t>Shift Keying)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222" y="1906100"/>
                <a:ext cx="2654445" cy="608500"/>
              </a:xfrm>
              <a:prstGeom prst="rect">
                <a:avLst/>
              </a:prstGeom>
              <a:solidFill>
                <a:srgbClr val="CCFF9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/>
                  <a:t>delay  = 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𝑓𝑟𝑒𝑞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600" b="0" i="0" smtClean="0">
                        <a:latin typeface="Cambria Math"/>
                      </a:rPr>
                      <m:t>  − 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𝑑𝑒𝑓𝑎𝑢𝑙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𝑓𝑟𝑒𝑞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th-TH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2" y="1906100"/>
                <a:ext cx="2654445" cy="608500"/>
              </a:xfrm>
              <a:prstGeom prst="rect">
                <a:avLst/>
              </a:prstGeom>
              <a:blipFill rotWithShape="1">
                <a:blip r:embed="rId3"/>
                <a:stretch>
                  <a:fillRect l="-1147" b="-4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4495800"/>
            <a:ext cx="15608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Read all inputs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2781299"/>
            <a:ext cx="234981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Sine property selection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3200184"/>
            <a:ext cx="4114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Get 2 bits at a time -&gt; select frequency f</a:t>
            </a:r>
            <a:endParaRPr lang="th-TH" dirty="0"/>
          </a:p>
        </p:txBody>
      </p:sp>
      <p:pic>
        <p:nvPicPr>
          <p:cNvPr id="17" name="Picture 1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1"/>
          <a:stretch/>
        </p:blipFill>
        <p:spPr bwMode="auto">
          <a:xfrm>
            <a:off x="6624084" y="1295399"/>
            <a:ext cx="2363935" cy="297179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63453" y="3620868"/>
            <a:ext cx="1743041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send sin[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Delay </a:t>
            </a:r>
            <a:r>
              <a:rPr lang="th-TH" dirty="0" smtClean="0"/>
              <a:t>ตาม </a:t>
            </a:r>
            <a:r>
              <a:rPr lang="en-US" dirty="0" smtClean="0"/>
              <a:t>f </a:t>
            </a:r>
          </a:p>
          <a:p>
            <a:r>
              <a:rPr lang="th-TH" dirty="0" smtClean="0"/>
              <a:t>วนส่ง </a:t>
            </a:r>
            <a:r>
              <a:rPr lang="en-US" dirty="0" smtClean="0"/>
              <a:t>N cycles </a:t>
            </a:r>
            <a:r>
              <a:rPr lang="th-TH" dirty="0" smtClean="0"/>
              <a:t>(รอบ)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3251536"/>
            <a:ext cx="130272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AnalogRead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6478502" y="2065469"/>
            <a:ext cx="19928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Amplitude decision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2511754"/>
            <a:ext cx="146193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Decode 2 bits</a:t>
            </a:r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7627328" y="2914891"/>
            <a:ext cx="111748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Send data</a:t>
            </a:r>
            <a:endParaRPr lang="th-TH" dirty="0"/>
          </a:p>
        </p:txBody>
      </p:sp>
      <p:sp>
        <p:nvSpPr>
          <p:cNvPr id="18" name="TextBox 17"/>
          <p:cNvSpPr txBox="1"/>
          <p:nvPr/>
        </p:nvSpPr>
        <p:spPr>
          <a:xfrm>
            <a:off x="3904946" y="4495800"/>
            <a:ext cx="3503010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baud </a:t>
            </a:r>
            <a:r>
              <a:rPr lang="en-US" sz="2000" b="1" dirty="0"/>
              <a:t>= </a:t>
            </a:r>
            <a:r>
              <a:rPr lang="en-US" sz="2000" b="1" dirty="0" smtClean="0"/>
              <a:t>250 Hz (</a:t>
            </a:r>
            <a:r>
              <a:rPr lang="en-US" sz="2000" b="1" dirty="0" err="1" smtClean="0"/>
              <a:t>Signal_units</a:t>
            </a:r>
            <a:r>
              <a:rPr lang="en-US" sz="2000" b="1" dirty="0" smtClean="0"/>
              <a:t>/s)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-&gt; </a:t>
            </a:r>
            <a:r>
              <a:rPr lang="en-US" sz="2000" b="1" dirty="0" err="1" smtClean="0"/>
              <a:t>Tbase</a:t>
            </a:r>
            <a:r>
              <a:rPr lang="en-US" sz="2000" b="1" dirty="0" smtClean="0"/>
              <a:t> = 400 us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 = 500 -&gt; delay0 -&gt; N = 2 cycle</a:t>
            </a:r>
          </a:p>
          <a:p>
            <a:r>
              <a:rPr lang="en-US" sz="2000" b="1" dirty="0" smtClean="0"/>
              <a:t>f = 750 -&gt; delay1 -&gt; N = 3 cycle</a:t>
            </a:r>
          </a:p>
          <a:p>
            <a:r>
              <a:rPr lang="en-US" sz="2000" b="1" dirty="0"/>
              <a:t>f = </a:t>
            </a:r>
            <a:r>
              <a:rPr lang="en-US" sz="2000" b="1" dirty="0" smtClean="0"/>
              <a:t>1000 </a:t>
            </a:r>
            <a:r>
              <a:rPr lang="en-US" sz="2000" b="1" dirty="0"/>
              <a:t>-&gt; </a:t>
            </a:r>
            <a:r>
              <a:rPr lang="en-US" sz="2000" b="1" dirty="0" smtClean="0"/>
              <a:t>delay2 -&gt; N = 4 </a:t>
            </a:r>
            <a:r>
              <a:rPr lang="en-US" sz="2000" b="1" dirty="0"/>
              <a:t>cycle</a:t>
            </a:r>
          </a:p>
          <a:p>
            <a:r>
              <a:rPr lang="en-US" sz="2000" b="1" dirty="0"/>
              <a:t>f = </a:t>
            </a:r>
            <a:r>
              <a:rPr lang="en-US" sz="2000" b="1" dirty="0" smtClean="0"/>
              <a:t>1250 </a:t>
            </a:r>
            <a:r>
              <a:rPr lang="en-US" sz="2000" b="1" dirty="0"/>
              <a:t>-&gt; </a:t>
            </a:r>
            <a:r>
              <a:rPr lang="en-US" sz="2000" b="1" dirty="0" smtClean="0"/>
              <a:t>delay3 -&gt; N = 5 cycle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46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922</Words>
  <Application>Microsoft Office PowerPoint</Application>
  <PresentationFormat>On-screen Show (4:3)</PresentationFormat>
  <Paragraphs>149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Lab# Digital Modulation</vt:lpstr>
      <vt:lpstr>ASK (Amplitude Shift Keying)</vt:lpstr>
      <vt:lpstr>ASK (Amplitude Shift Keying)</vt:lpstr>
      <vt:lpstr>ASK (Amplitude Shift Keying)</vt:lpstr>
      <vt:lpstr>ASK (Amplitude Shift Keying)</vt:lpstr>
      <vt:lpstr>ASK (Amplitude Shift Keying)</vt:lpstr>
      <vt:lpstr>ASK (Amplitude Shift Keying) Modulation</vt:lpstr>
      <vt:lpstr>ASK (Amplitude Shift Keying) Demodulation</vt:lpstr>
      <vt:lpstr>FSK (Frequency Shift Keying)</vt:lpstr>
      <vt:lpstr>FSK (Frequence Shift Keying)</vt:lpstr>
      <vt:lpstr>FSK (Frequence Shift Keying)</vt:lpstr>
      <vt:lpstr>FSK (Frequency Shift Keying) Demodulation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 Digital Modulation</dc:title>
  <dc:creator>Orachat</dc:creator>
  <cp:lastModifiedBy>Orachat</cp:lastModifiedBy>
  <cp:revision>21</cp:revision>
  <dcterms:created xsi:type="dcterms:W3CDTF">2006-08-16T00:00:00Z</dcterms:created>
  <dcterms:modified xsi:type="dcterms:W3CDTF">2017-03-27T05:52:13Z</dcterms:modified>
</cp:coreProperties>
</file>