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320" r:id="rId2"/>
    <p:sldId id="361" r:id="rId3"/>
    <p:sldId id="342" r:id="rId4"/>
    <p:sldId id="345" r:id="rId5"/>
    <p:sldId id="366" r:id="rId6"/>
    <p:sldId id="335" r:id="rId7"/>
    <p:sldId id="347" r:id="rId8"/>
    <p:sldId id="336" r:id="rId9"/>
    <p:sldId id="337" r:id="rId10"/>
    <p:sldId id="338" r:id="rId11"/>
    <p:sldId id="339" r:id="rId12"/>
    <p:sldId id="340" r:id="rId13"/>
    <p:sldId id="319" r:id="rId14"/>
    <p:sldId id="348" r:id="rId15"/>
    <p:sldId id="349" r:id="rId16"/>
    <p:sldId id="351" r:id="rId17"/>
    <p:sldId id="355" r:id="rId18"/>
    <p:sldId id="356" r:id="rId19"/>
    <p:sldId id="357" r:id="rId20"/>
    <p:sldId id="358" r:id="rId21"/>
    <p:sldId id="359" r:id="rId22"/>
    <p:sldId id="352" r:id="rId23"/>
    <p:sldId id="353" r:id="rId24"/>
    <p:sldId id="354" r:id="rId25"/>
    <p:sldId id="343" r:id="rId26"/>
    <p:sldId id="257" r:id="rId27"/>
    <p:sldId id="334" r:id="rId28"/>
    <p:sldId id="258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331" r:id="rId39"/>
    <p:sldId id="330" r:id="rId40"/>
    <p:sldId id="332" r:id="rId41"/>
    <p:sldId id="333" r:id="rId42"/>
    <p:sldId id="261" r:id="rId43"/>
    <p:sldId id="341" r:id="rId44"/>
    <p:sldId id="362" r:id="rId45"/>
    <p:sldId id="364" r:id="rId46"/>
    <p:sldId id="363" r:id="rId47"/>
    <p:sldId id="350" r:id="rId48"/>
    <p:sldId id="365" r:id="rId49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FF66FF"/>
    <a:srgbClr val="00CC99"/>
    <a:srgbClr val="008080"/>
    <a:srgbClr val="EE3AF2"/>
    <a:srgbClr val="FF99FF"/>
    <a:srgbClr val="800080"/>
    <a:srgbClr val="FF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ลักษณะสีปานกลาง 2 - เน้น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ลักษณะสีปานกลาง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ไม่มีลักษณะ, เส้นตาราง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ไม่มีลักษณะ ไม่มีเส้นตาราง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ลักษณะสีอ่อน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ลักษณะสีอ่อน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ลักษณะสีปานกลาง 1 - เน้น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8034E78-7F5D-4C2E-B375-FC64B27BC917}" styleName="ลักษณะสีเข้ม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4" autoAdjust="0"/>
    <p:restoredTop sz="94180" autoAdjust="0"/>
  </p:normalViewPr>
  <p:slideViewPr>
    <p:cSldViewPr>
      <p:cViewPr varScale="1">
        <p:scale>
          <a:sx n="63" d="100"/>
          <a:sy n="63" d="100"/>
        </p:scale>
        <p:origin x="149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24D6D4-405C-4592-A055-3355A293B02C}" type="doc">
      <dgm:prSet loTypeId="urn:microsoft.com/office/officeart/2005/8/layout/pyramid1" loCatId="pyramid" qsTypeId="urn:microsoft.com/office/officeart/2005/8/quickstyle/simple3" qsCatId="simple" csTypeId="urn:microsoft.com/office/officeart/2005/8/colors/colorful5" csCatId="colorful" phldr="1"/>
      <dgm:spPr/>
    </dgm:pt>
    <dgm:pt modelId="{F8189736-834C-4B91-9064-429FE6D956F5}">
      <dgm:prSet phldrT="[ข้อความ]" custT="1"/>
      <dgm:spPr/>
      <dgm:t>
        <a:bodyPr/>
        <a:lstStyle/>
        <a:p>
          <a:endParaRPr lang="th-TH" sz="6000" dirty="0">
            <a:latin typeface="Angsana New" pitchFamily="18" charset="-34"/>
            <a:cs typeface="Angsana New" pitchFamily="18" charset="-34"/>
          </a:endParaRPr>
        </a:p>
      </dgm:t>
    </dgm:pt>
    <dgm:pt modelId="{3FC65B93-0B0C-4391-A365-A84854528DDD}" type="parTrans" cxnId="{9A02AE7E-D976-4E5A-A9E1-8B88B9463D2B}">
      <dgm:prSet/>
      <dgm:spPr/>
      <dgm:t>
        <a:bodyPr/>
        <a:lstStyle/>
        <a:p>
          <a:endParaRPr lang="th-TH"/>
        </a:p>
      </dgm:t>
    </dgm:pt>
    <dgm:pt modelId="{14FD973A-B4E9-4BEC-9EB4-A2A1441187E4}" type="sibTrans" cxnId="{9A02AE7E-D976-4E5A-A9E1-8B88B9463D2B}">
      <dgm:prSet/>
      <dgm:spPr/>
      <dgm:t>
        <a:bodyPr/>
        <a:lstStyle/>
        <a:p>
          <a:endParaRPr lang="th-TH"/>
        </a:p>
      </dgm:t>
    </dgm:pt>
    <dgm:pt modelId="{BE57B8EA-F286-44CA-947E-2236406F1DCB}">
      <dgm:prSet phldrT="[ข้อความ]" custT="1"/>
      <dgm:spPr/>
      <dgm:t>
        <a:bodyPr/>
        <a:lstStyle/>
        <a:p>
          <a:endParaRPr lang="en-US" sz="6000" dirty="0">
            <a:latin typeface="Angsana New" pitchFamily="18" charset="-34"/>
            <a:cs typeface="Angsana New" pitchFamily="18" charset="-34"/>
          </a:endParaRPr>
        </a:p>
      </dgm:t>
    </dgm:pt>
    <dgm:pt modelId="{EA5AD362-0B26-40C8-BFC1-02A4C4303424}" type="parTrans" cxnId="{D5D94F29-DFA4-411D-90FF-20DD0A2AB134}">
      <dgm:prSet/>
      <dgm:spPr/>
      <dgm:t>
        <a:bodyPr/>
        <a:lstStyle/>
        <a:p>
          <a:endParaRPr lang="th-TH"/>
        </a:p>
      </dgm:t>
    </dgm:pt>
    <dgm:pt modelId="{F7244E6A-B389-447D-8827-461F23721CB8}" type="sibTrans" cxnId="{D5D94F29-DFA4-411D-90FF-20DD0A2AB134}">
      <dgm:prSet/>
      <dgm:spPr/>
      <dgm:t>
        <a:bodyPr/>
        <a:lstStyle/>
        <a:p>
          <a:endParaRPr lang="th-TH"/>
        </a:p>
      </dgm:t>
    </dgm:pt>
    <dgm:pt modelId="{37B31125-D05A-41FF-9BF7-0A7F58B196F9}">
      <dgm:prSet phldrT="[ข้อความ]" custT="1"/>
      <dgm:spPr/>
      <dgm:t>
        <a:bodyPr/>
        <a:lstStyle/>
        <a:p>
          <a:endParaRPr lang="th-TH" sz="6000" dirty="0">
            <a:latin typeface="Angsana New" pitchFamily="18" charset="-34"/>
            <a:cs typeface="Angsana New" pitchFamily="18" charset="-34"/>
          </a:endParaRPr>
        </a:p>
      </dgm:t>
    </dgm:pt>
    <dgm:pt modelId="{0F935E2C-332F-4D3C-B77F-8D3B55E0A023}" type="parTrans" cxnId="{238F5910-EC08-4B40-BE2B-7A5F142EFF0B}">
      <dgm:prSet/>
      <dgm:spPr/>
      <dgm:t>
        <a:bodyPr/>
        <a:lstStyle/>
        <a:p>
          <a:endParaRPr lang="th-TH"/>
        </a:p>
      </dgm:t>
    </dgm:pt>
    <dgm:pt modelId="{E7A6C98B-F379-45E3-9E54-859C39839CF5}" type="sibTrans" cxnId="{238F5910-EC08-4B40-BE2B-7A5F142EFF0B}">
      <dgm:prSet/>
      <dgm:spPr/>
      <dgm:t>
        <a:bodyPr/>
        <a:lstStyle/>
        <a:p>
          <a:endParaRPr lang="th-TH"/>
        </a:p>
      </dgm:t>
    </dgm:pt>
    <dgm:pt modelId="{9B19ACBB-3E0A-48B4-8AE5-8230B4225EDC}">
      <dgm:prSet phldrT="[ข้อความ]" custT="1"/>
      <dgm:spPr/>
      <dgm:t>
        <a:bodyPr/>
        <a:lstStyle/>
        <a:p>
          <a:endParaRPr lang="th-TH" sz="6000" dirty="0">
            <a:latin typeface="Angsana New" pitchFamily="18" charset="-34"/>
            <a:cs typeface="Angsana New" pitchFamily="18" charset="-34"/>
          </a:endParaRPr>
        </a:p>
      </dgm:t>
    </dgm:pt>
    <dgm:pt modelId="{35CCC312-BA7B-4AD1-AFBA-2D42BD51CC3D}" type="parTrans" cxnId="{141765D9-2C06-4348-AED7-CA3668FA2F48}">
      <dgm:prSet/>
      <dgm:spPr/>
      <dgm:t>
        <a:bodyPr/>
        <a:lstStyle/>
        <a:p>
          <a:endParaRPr lang="th-TH"/>
        </a:p>
      </dgm:t>
    </dgm:pt>
    <dgm:pt modelId="{E70D636F-219B-4A9D-BE77-69B8BBFA6ECD}" type="sibTrans" cxnId="{141765D9-2C06-4348-AED7-CA3668FA2F48}">
      <dgm:prSet/>
      <dgm:spPr/>
      <dgm:t>
        <a:bodyPr/>
        <a:lstStyle/>
        <a:p>
          <a:endParaRPr lang="th-TH"/>
        </a:p>
      </dgm:t>
    </dgm:pt>
    <dgm:pt modelId="{99C362E1-4D83-49DE-A5D6-6F7BE01FA2CB}">
      <dgm:prSet phldrT="[ข้อความ]" custT="1"/>
      <dgm:spPr/>
      <dgm:t>
        <a:bodyPr/>
        <a:lstStyle/>
        <a:p>
          <a:endParaRPr lang="th-TH" sz="6000" dirty="0">
            <a:latin typeface="Angsana New" pitchFamily="18" charset="-34"/>
            <a:cs typeface="Angsana New" pitchFamily="18" charset="-34"/>
          </a:endParaRPr>
        </a:p>
      </dgm:t>
    </dgm:pt>
    <dgm:pt modelId="{BDE5A9F5-C6E9-45C6-8CFF-64F68FE6F698}" type="parTrans" cxnId="{5E95E037-9435-49EE-8E8F-F04D174B2C65}">
      <dgm:prSet/>
      <dgm:spPr/>
      <dgm:t>
        <a:bodyPr/>
        <a:lstStyle/>
        <a:p>
          <a:endParaRPr lang="th-TH"/>
        </a:p>
      </dgm:t>
    </dgm:pt>
    <dgm:pt modelId="{CE076DFC-8AB3-4DF7-B6EA-9B343FEABA23}" type="sibTrans" cxnId="{5E95E037-9435-49EE-8E8F-F04D174B2C65}">
      <dgm:prSet/>
      <dgm:spPr/>
      <dgm:t>
        <a:bodyPr/>
        <a:lstStyle/>
        <a:p>
          <a:endParaRPr lang="th-TH"/>
        </a:p>
      </dgm:t>
    </dgm:pt>
    <dgm:pt modelId="{E758E45B-C987-482A-9912-2CFC1E7DF074}" type="pres">
      <dgm:prSet presAssocID="{E224D6D4-405C-4592-A055-3355A293B02C}" presName="Name0" presStyleCnt="0">
        <dgm:presLayoutVars>
          <dgm:dir/>
          <dgm:animLvl val="lvl"/>
          <dgm:resizeHandles val="exact"/>
        </dgm:presLayoutVars>
      </dgm:prSet>
      <dgm:spPr/>
    </dgm:pt>
    <dgm:pt modelId="{1047F9F5-00E7-4DE5-9CD3-2F13C3DF8EF5}" type="pres">
      <dgm:prSet presAssocID="{BE57B8EA-F286-44CA-947E-2236406F1DCB}" presName="Name8" presStyleCnt="0"/>
      <dgm:spPr/>
    </dgm:pt>
    <dgm:pt modelId="{269AE049-7AE8-444F-AB4D-5411C772D4A8}" type="pres">
      <dgm:prSet presAssocID="{BE57B8EA-F286-44CA-947E-2236406F1DCB}" presName="level" presStyleLbl="node1" presStyleIdx="0" presStyleCnt="5">
        <dgm:presLayoutVars>
          <dgm:chMax val="1"/>
          <dgm:bulletEnabled val="1"/>
        </dgm:presLayoutVars>
      </dgm:prSet>
      <dgm:spPr/>
    </dgm:pt>
    <dgm:pt modelId="{623E3A97-4191-413F-B302-EFA1FA8EBB2C}" type="pres">
      <dgm:prSet presAssocID="{BE57B8EA-F286-44CA-947E-2236406F1DC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C59D483-0094-4C4F-97D7-E435CEC24337}" type="pres">
      <dgm:prSet presAssocID="{37B31125-D05A-41FF-9BF7-0A7F58B196F9}" presName="Name8" presStyleCnt="0"/>
      <dgm:spPr/>
    </dgm:pt>
    <dgm:pt modelId="{F04D17C7-0326-4806-8A80-D8A45CB81BB6}" type="pres">
      <dgm:prSet presAssocID="{37B31125-D05A-41FF-9BF7-0A7F58B196F9}" presName="level" presStyleLbl="node1" presStyleIdx="1" presStyleCnt="5">
        <dgm:presLayoutVars>
          <dgm:chMax val="1"/>
          <dgm:bulletEnabled val="1"/>
        </dgm:presLayoutVars>
      </dgm:prSet>
      <dgm:spPr/>
    </dgm:pt>
    <dgm:pt modelId="{E7D52F0C-9DE6-46E8-B7EB-541AAE2FEF92}" type="pres">
      <dgm:prSet presAssocID="{37B31125-D05A-41FF-9BF7-0A7F58B196F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30ADB33-3096-47F4-877E-848578D07A91}" type="pres">
      <dgm:prSet presAssocID="{9B19ACBB-3E0A-48B4-8AE5-8230B4225EDC}" presName="Name8" presStyleCnt="0"/>
      <dgm:spPr/>
    </dgm:pt>
    <dgm:pt modelId="{8B34FDDD-36F6-4158-8655-85ADF3D150A8}" type="pres">
      <dgm:prSet presAssocID="{9B19ACBB-3E0A-48B4-8AE5-8230B4225EDC}" presName="level" presStyleLbl="node1" presStyleIdx="2" presStyleCnt="5">
        <dgm:presLayoutVars>
          <dgm:chMax val="1"/>
          <dgm:bulletEnabled val="1"/>
        </dgm:presLayoutVars>
      </dgm:prSet>
      <dgm:spPr/>
    </dgm:pt>
    <dgm:pt modelId="{11663A65-5011-4231-AE64-209426A54DEE}" type="pres">
      <dgm:prSet presAssocID="{9B19ACBB-3E0A-48B4-8AE5-8230B4225ED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0F9F64C-34EF-4546-B6B3-6E74D23CF1A4}" type="pres">
      <dgm:prSet presAssocID="{99C362E1-4D83-49DE-A5D6-6F7BE01FA2CB}" presName="Name8" presStyleCnt="0"/>
      <dgm:spPr/>
    </dgm:pt>
    <dgm:pt modelId="{8490F344-A88F-459A-A010-0F3F2C030B1D}" type="pres">
      <dgm:prSet presAssocID="{99C362E1-4D83-49DE-A5D6-6F7BE01FA2CB}" presName="level" presStyleLbl="node1" presStyleIdx="3" presStyleCnt="5">
        <dgm:presLayoutVars>
          <dgm:chMax val="1"/>
          <dgm:bulletEnabled val="1"/>
        </dgm:presLayoutVars>
      </dgm:prSet>
      <dgm:spPr/>
    </dgm:pt>
    <dgm:pt modelId="{161655B9-76CB-474C-9A92-D09B42227235}" type="pres">
      <dgm:prSet presAssocID="{99C362E1-4D83-49DE-A5D6-6F7BE01FA2C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91568E0-CCC5-4432-8229-4EBDF1F8646B}" type="pres">
      <dgm:prSet presAssocID="{F8189736-834C-4B91-9064-429FE6D956F5}" presName="Name8" presStyleCnt="0"/>
      <dgm:spPr/>
    </dgm:pt>
    <dgm:pt modelId="{88C0CC7D-CDAD-407C-8F6B-37EB22E2DC38}" type="pres">
      <dgm:prSet presAssocID="{F8189736-834C-4B91-9064-429FE6D956F5}" presName="level" presStyleLbl="node1" presStyleIdx="4" presStyleCnt="5">
        <dgm:presLayoutVars>
          <dgm:chMax val="1"/>
          <dgm:bulletEnabled val="1"/>
        </dgm:presLayoutVars>
      </dgm:prSet>
      <dgm:spPr/>
    </dgm:pt>
    <dgm:pt modelId="{B3A8B18B-C674-4709-92B9-06DF10BF907A}" type="pres">
      <dgm:prSet presAssocID="{F8189736-834C-4B91-9064-429FE6D956F5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66112805-914B-4BDD-ADF7-BCD94A1B77F5}" type="presOf" srcId="{E224D6D4-405C-4592-A055-3355A293B02C}" destId="{E758E45B-C987-482A-9912-2CFC1E7DF074}" srcOrd="0" destOrd="0" presId="urn:microsoft.com/office/officeart/2005/8/layout/pyramid1"/>
    <dgm:cxn modelId="{D1F73F0A-9349-492C-8431-2CFCD913C2C5}" type="presOf" srcId="{BE57B8EA-F286-44CA-947E-2236406F1DCB}" destId="{623E3A97-4191-413F-B302-EFA1FA8EBB2C}" srcOrd="1" destOrd="0" presId="urn:microsoft.com/office/officeart/2005/8/layout/pyramid1"/>
    <dgm:cxn modelId="{CB37970C-A927-443A-BABC-A4F4A1353969}" type="presOf" srcId="{F8189736-834C-4B91-9064-429FE6D956F5}" destId="{88C0CC7D-CDAD-407C-8F6B-37EB22E2DC38}" srcOrd="0" destOrd="0" presId="urn:microsoft.com/office/officeart/2005/8/layout/pyramid1"/>
    <dgm:cxn modelId="{238F5910-EC08-4B40-BE2B-7A5F142EFF0B}" srcId="{E224D6D4-405C-4592-A055-3355A293B02C}" destId="{37B31125-D05A-41FF-9BF7-0A7F58B196F9}" srcOrd="1" destOrd="0" parTransId="{0F935E2C-332F-4D3C-B77F-8D3B55E0A023}" sibTransId="{E7A6C98B-F379-45E3-9E54-859C39839CF5}"/>
    <dgm:cxn modelId="{D5D94F29-DFA4-411D-90FF-20DD0A2AB134}" srcId="{E224D6D4-405C-4592-A055-3355A293B02C}" destId="{BE57B8EA-F286-44CA-947E-2236406F1DCB}" srcOrd="0" destOrd="0" parTransId="{EA5AD362-0B26-40C8-BFC1-02A4C4303424}" sibTransId="{F7244E6A-B389-447D-8827-461F23721CB8}"/>
    <dgm:cxn modelId="{5E95E037-9435-49EE-8E8F-F04D174B2C65}" srcId="{E224D6D4-405C-4592-A055-3355A293B02C}" destId="{99C362E1-4D83-49DE-A5D6-6F7BE01FA2CB}" srcOrd="3" destOrd="0" parTransId="{BDE5A9F5-C6E9-45C6-8CFF-64F68FE6F698}" sibTransId="{CE076DFC-8AB3-4DF7-B6EA-9B343FEABA23}"/>
    <dgm:cxn modelId="{F4C8944B-8838-4BD2-AE23-890661DDCE98}" type="presOf" srcId="{9B19ACBB-3E0A-48B4-8AE5-8230B4225EDC}" destId="{11663A65-5011-4231-AE64-209426A54DEE}" srcOrd="1" destOrd="0" presId="urn:microsoft.com/office/officeart/2005/8/layout/pyramid1"/>
    <dgm:cxn modelId="{6216D773-AEAE-4FCE-AE61-5258AC9A436B}" type="presOf" srcId="{BE57B8EA-F286-44CA-947E-2236406F1DCB}" destId="{269AE049-7AE8-444F-AB4D-5411C772D4A8}" srcOrd="0" destOrd="0" presId="urn:microsoft.com/office/officeart/2005/8/layout/pyramid1"/>
    <dgm:cxn modelId="{9A02AE7E-D976-4E5A-A9E1-8B88B9463D2B}" srcId="{E224D6D4-405C-4592-A055-3355A293B02C}" destId="{F8189736-834C-4B91-9064-429FE6D956F5}" srcOrd="4" destOrd="0" parTransId="{3FC65B93-0B0C-4391-A365-A84854528DDD}" sibTransId="{14FD973A-B4E9-4BEC-9EB4-A2A1441187E4}"/>
    <dgm:cxn modelId="{55C02498-7C8D-40C5-8FD0-011E3A5EB40A}" type="presOf" srcId="{99C362E1-4D83-49DE-A5D6-6F7BE01FA2CB}" destId="{8490F344-A88F-459A-A010-0F3F2C030B1D}" srcOrd="0" destOrd="0" presId="urn:microsoft.com/office/officeart/2005/8/layout/pyramid1"/>
    <dgm:cxn modelId="{4A0806C5-1A27-452F-94D6-D8B70E115EBA}" type="presOf" srcId="{9B19ACBB-3E0A-48B4-8AE5-8230B4225EDC}" destId="{8B34FDDD-36F6-4158-8655-85ADF3D150A8}" srcOrd="0" destOrd="0" presId="urn:microsoft.com/office/officeart/2005/8/layout/pyramid1"/>
    <dgm:cxn modelId="{5B78E0D3-373D-4B19-B706-8DEE0EB52AE6}" type="presOf" srcId="{37B31125-D05A-41FF-9BF7-0A7F58B196F9}" destId="{F04D17C7-0326-4806-8A80-D8A45CB81BB6}" srcOrd="0" destOrd="0" presId="urn:microsoft.com/office/officeart/2005/8/layout/pyramid1"/>
    <dgm:cxn modelId="{141765D9-2C06-4348-AED7-CA3668FA2F48}" srcId="{E224D6D4-405C-4592-A055-3355A293B02C}" destId="{9B19ACBB-3E0A-48B4-8AE5-8230B4225EDC}" srcOrd="2" destOrd="0" parTransId="{35CCC312-BA7B-4AD1-AFBA-2D42BD51CC3D}" sibTransId="{E70D636F-219B-4A9D-BE77-69B8BBFA6ECD}"/>
    <dgm:cxn modelId="{FB8B94DC-3577-48CE-93DC-AE358FEE305A}" type="presOf" srcId="{37B31125-D05A-41FF-9BF7-0A7F58B196F9}" destId="{E7D52F0C-9DE6-46E8-B7EB-541AAE2FEF92}" srcOrd="1" destOrd="0" presId="urn:microsoft.com/office/officeart/2005/8/layout/pyramid1"/>
    <dgm:cxn modelId="{E9572DE3-CF39-49F3-AF23-E68242AC344D}" type="presOf" srcId="{F8189736-834C-4B91-9064-429FE6D956F5}" destId="{B3A8B18B-C674-4709-92B9-06DF10BF907A}" srcOrd="1" destOrd="0" presId="urn:microsoft.com/office/officeart/2005/8/layout/pyramid1"/>
    <dgm:cxn modelId="{E469FCF2-098D-4B6A-8949-B85A4C5DB796}" type="presOf" srcId="{99C362E1-4D83-49DE-A5D6-6F7BE01FA2CB}" destId="{161655B9-76CB-474C-9A92-D09B42227235}" srcOrd="1" destOrd="0" presId="urn:microsoft.com/office/officeart/2005/8/layout/pyramid1"/>
    <dgm:cxn modelId="{498FC952-8285-4914-A1B0-32573A6C63C8}" type="presParOf" srcId="{E758E45B-C987-482A-9912-2CFC1E7DF074}" destId="{1047F9F5-00E7-4DE5-9CD3-2F13C3DF8EF5}" srcOrd="0" destOrd="0" presId="urn:microsoft.com/office/officeart/2005/8/layout/pyramid1"/>
    <dgm:cxn modelId="{39302B24-2183-4DDE-8214-0B1A58DEFDC4}" type="presParOf" srcId="{1047F9F5-00E7-4DE5-9CD3-2F13C3DF8EF5}" destId="{269AE049-7AE8-444F-AB4D-5411C772D4A8}" srcOrd="0" destOrd="0" presId="urn:microsoft.com/office/officeart/2005/8/layout/pyramid1"/>
    <dgm:cxn modelId="{A17F3986-53AC-46A8-BC52-8F3CE7580188}" type="presParOf" srcId="{1047F9F5-00E7-4DE5-9CD3-2F13C3DF8EF5}" destId="{623E3A97-4191-413F-B302-EFA1FA8EBB2C}" srcOrd="1" destOrd="0" presId="urn:microsoft.com/office/officeart/2005/8/layout/pyramid1"/>
    <dgm:cxn modelId="{29A09142-E7CC-4B75-87D1-5DF4AF4B8407}" type="presParOf" srcId="{E758E45B-C987-482A-9912-2CFC1E7DF074}" destId="{3C59D483-0094-4C4F-97D7-E435CEC24337}" srcOrd="1" destOrd="0" presId="urn:microsoft.com/office/officeart/2005/8/layout/pyramid1"/>
    <dgm:cxn modelId="{196B980B-C54D-412C-BC93-30EF5F40124C}" type="presParOf" srcId="{3C59D483-0094-4C4F-97D7-E435CEC24337}" destId="{F04D17C7-0326-4806-8A80-D8A45CB81BB6}" srcOrd="0" destOrd="0" presId="urn:microsoft.com/office/officeart/2005/8/layout/pyramid1"/>
    <dgm:cxn modelId="{CBB1AF13-4CBC-4787-9E24-A95335810EE3}" type="presParOf" srcId="{3C59D483-0094-4C4F-97D7-E435CEC24337}" destId="{E7D52F0C-9DE6-46E8-B7EB-541AAE2FEF92}" srcOrd="1" destOrd="0" presId="urn:microsoft.com/office/officeart/2005/8/layout/pyramid1"/>
    <dgm:cxn modelId="{BDBFEA89-BBA3-45F5-B1E8-C10BE671F35C}" type="presParOf" srcId="{E758E45B-C987-482A-9912-2CFC1E7DF074}" destId="{830ADB33-3096-47F4-877E-848578D07A91}" srcOrd="2" destOrd="0" presId="urn:microsoft.com/office/officeart/2005/8/layout/pyramid1"/>
    <dgm:cxn modelId="{B3E2A7F8-3C31-4F8C-9579-745BB1E27AE7}" type="presParOf" srcId="{830ADB33-3096-47F4-877E-848578D07A91}" destId="{8B34FDDD-36F6-4158-8655-85ADF3D150A8}" srcOrd="0" destOrd="0" presId="urn:microsoft.com/office/officeart/2005/8/layout/pyramid1"/>
    <dgm:cxn modelId="{821C6FC5-9106-4D51-ADB1-468544F6500B}" type="presParOf" srcId="{830ADB33-3096-47F4-877E-848578D07A91}" destId="{11663A65-5011-4231-AE64-209426A54DEE}" srcOrd="1" destOrd="0" presId="urn:microsoft.com/office/officeart/2005/8/layout/pyramid1"/>
    <dgm:cxn modelId="{D0688AD0-8B03-428A-A1BE-43454A96B8A2}" type="presParOf" srcId="{E758E45B-C987-482A-9912-2CFC1E7DF074}" destId="{E0F9F64C-34EF-4546-B6B3-6E74D23CF1A4}" srcOrd="3" destOrd="0" presId="urn:microsoft.com/office/officeart/2005/8/layout/pyramid1"/>
    <dgm:cxn modelId="{1E6C9DA4-3C7F-4A2B-BB86-AE5C3A34F6BB}" type="presParOf" srcId="{E0F9F64C-34EF-4546-B6B3-6E74D23CF1A4}" destId="{8490F344-A88F-459A-A010-0F3F2C030B1D}" srcOrd="0" destOrd="0" presId="urn:microsoft.com/office/officeart/2005/8/layout/pyramid1"/>
    <dgm:cxn modelId="{071FAD59-F967-4B19-BF91-5576C5A534C0}" type="presParOf" srcId="{E0F9F64C-34EF-4546-B6B3-6E74D23CF1A4}" destId="{161655B9-76CB-474C-9A92-D09B42227235}" srcOrd="1" destOrd="0" presId="urn:microsoft.com/office/officeart/2005/8/layout/pyramid1"/>
    <dgm:cxn modelId="{15508DED-D68D-4093-BF7B-B111E1DEFF4E}" type="presParOf" srcId="{E758E45B-C987-482A-9912-2CFC1E7DF074}" destId="{591568E0-CCC5-4432-8229-4EBDF1F8646B}" srcOrd="4" destOrd="0" presId="urn:microsoft.com/office/officeart/2005/8/layout/pyramid1"/>
    <dgm:cxn modelId="{AF000C88-4D82-4833-BB79-32A687956A83}" type="presParOf" srcId="{591568E0-CCC5-4432-8229-4EBDF1F8646B}" destId="{88C0CC7D-CDAD-407C-8F6B-37EB22E2DC38}" srcOrd="0" destOrd="0" presId="urn:microsoft.com/office/officeart/2005/8/layout/pyramid1"/>
    <dgm:cxn modelId="{4A660920-163E-4088-A451-A5917857D38A}" type="presParOf" srcId="{591568E0-CCC5-4432-8229-4EBDF1F8646B}" destId="{B3A8B18B-C674-4709-92B9-06DF10BF907A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9AE049-7AE8-444F-AB4D-5411C772D4A8}">
      <dsp:nvSpPr>
        <dsp:cNvPr id="0" name=""/>
        <dsp:cNvSpPr/>
      </dsp:nvSpPr>
      <dsp:spPr>
        <a:xfrm>
          <a:off x="3139548" y="0"/>
          <a:ext cx="1569774" cy="1020766"/>
        </a:xfrm>
        <a:prstGeom prst="trapezoid">
          <a:avLst>
            <a:gd name="adj" fmla="val 76892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0" kern="1200" dirty="0">
            <a:latin typeface="Angsana New" pitchFamily="18" charset="-34"/>
            <a:cs typeface="Angsana New" pitchFamily="18" charset="-34"/>
          </a:endParaRPr>
        </a:p>
      </dsp:txBody>
      <dsp:txXfrm>
        <a:off x="3139548" y="0"/>
        <a:ext cx="1569774" cy="1020766"/>
      </dsp:txXfrm>
    </dsp:sp>
    <dsp:sp modelId="{F04D17C7-0326-4806-8A80-D8A45CB81BB6}">
      <dsp:nvSpPr>
        <dsp:cNvPr id="0" name=""/>
        <dsp:cNvSpPr/>
      </dsp:nvSpPr>
      <dsp:spPr>
        <a:xfrm>
          <a:off x="2354661" y="1020766"/>
          <a:ext cx="3139548" cy="1020766"/>
        </a:xfrm>
        <a:prstGeom prst="trapezoid">
          <a:avLst>
            <a:gd name="adj" fmla="val 76892"/>
          </a:avLst>
        </a:prstGeom>
        <a:gradFill rotWithShape="0">
          <a:gsLst>
            <a:gs pos="0">
              <a:schemeClr val="accent5">
                <a:hueOff val="0"/>
                <a:satOff val="0"/>
                <a:lumOff val="-1765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-1765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-176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6000" kern="1200" dirty="0">
            <a:latin typeface="Angsana New" pitchFamily="18" charset="-34"/>
            <a:cs typeface="Angsana New" pitchFamily="18" charset="-34"/>
          </a:endParaRPr>
        </a:p>
      </dsp:txBody>
      <dsp:txXfrm>
        <a:off x="2904082" y="1020766"/>
        <a:ext cx="2040706" cy="1020766"/>
      </dsp:txXfrm>
    </dsp:sp>
    <dsp:sp modelId="{8B34FDDD-36F6-4158-8655-85ADF3D150A8}">
      <dsp:nvSpPr>
        <dsp:cNvPr id="0" name=""/>
        <dsp:cNvSpPr/>
      </dsp:nvSpPr>
      <dsp:spPr>
        <a:xfrm>
          <a:off x="1569774" y="2041533"/>
          <a:ext cx="4709323" cy="1020766"/>
        </a:xfrm>
        <a:prstGeom prst="trapezoid">
          <a:avLst>
            <a:gd name="adj" fmla="val 76892"/>
          </a:avLst>
        </a:prstGeom>
        <a:gradFill rotWithShape="0">
          <a:gsLst>
            <a:gs pos="0">
              <a:schemeClr val="accent5">
                <a:hueOff val="0"/>
                <a:satOff val="0"/>
                <a:lumOff val="-353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-353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-353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6000" kern="1200" dirty="0">
            <a:latin typeface="Angsana New" pitchFamily="18" charset="-34"/>
            <a:cs typeface="Angsana New" pitchFamily="18" charset="-34"/>
          </a:endParaRPr>
        </a:p>
      </dsp:txBody>
      <dsp:txXfrm>
        <a:off x="2393905" y="2041533"/>
        <a:ext cx="3061060" cy="1020766"/>
      </dsp:txXfrm>
    </dsp:sp>
    <dsp:sp modelId="{8490F344-A88F-459A-A010-0F3F2C030B1D}">
      <dsp:nvSpPr>
        <dsp:cNvPr id="0" name=""/>
        <dsp:cNvSpPr/>
      </dsp:nvSpPr>
      <dsp:spPr>
        <a:xfrm>
          <a:off x="784887" y="3062300"/>
          <a:ext cx="6279097" cy="1020766"/>
        </a:xfrm>
        <a:prstGeom prst="trapezoid">
          <a:avLst>
            <a:gd name="adj" fmla="val 76892"/>
          </a:avLst>
        </a:prstGeom>
        <a:gradFill rotWithShape="0">
          <a:gsLst>
            <a:gs pos="0">
              <a:schemeClr val="accent5">
                <a:hueOff val="0"/>
                <a:satOff val="0"/>
                <a:lumOff val="-5296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-5296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-529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6000" kern="1200" dirty="0">
            <a:latin typeface="Angsana New" pitchFamily="18" charset="-34"/>
            <a:cs typeface="Angsana New" pitchFamily="18" charset="-34"/>
          </a:endParaRPr>
        </a:p>
      </dsp:txBody>
      <dsp:txXfrm>
        <a:off x="1883729" y="3062300"/>
        <a:ext cx="4081413" cy="1020766"/>
      </dsp:txXfrm>
    </dsp:sp>
    <dsp:sp modelId="{88C0CC7D-CDAD-407C-8F6B-37EB22E2DC38}">
      <dsp:nvSpPr>
        <dsp:cNvPr id="0" name=""/>
        <dsp:cNvSpPr/>
      </dsp:nvSpPr>
      <dsp:spPr>
        <a:xfrm>
          <a:off x="0" y="4083067"/>
          <a:ext cx="7848872" cy="1020766"/>
        </a:xfrm>
        <a:prstGeom prst="trapezoid">
          <a:avLst>
            <a:gd name="adj" fmla="val 76892"/>
          </a:avLst>
        </a:prstGeom>
        <a:gradFill rotWithShape="0">
          <a:gsLst>
            <a:gs pos="0">
              <a:schemeClr val="accent5">
                <a:hueOff val="0"/>
                <a:satOff val="0"/>
                <a:lumOff val="-7061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-7061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-706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6000" kern="1200" dirty="0">
            <a:latin typeface="Angsana New" pitchFamily="18" charset="-34"/>
            <a:cs typeface="Angsana New" pitchFamily="18" charset="-34"/>
          </a:endParaRPr>
        </a:p>
      </dsp:txBody>
      <dsp:txXfrm>
        <a:off x="1373552" y="4083067"/>
        <a:ext cx="5101766" cy="10207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2285006E-5FFD-466D-9999-EBEE4BDCACD1}" type="datetimeFigureOut">
              <a:rPr lang="th-TH"/>
              <a:pPr>
                <a:defRPr/>
              </a:pPr>
              <a:t>23/01/62</a:t>
            </a:fld>
            <a:endParaRPr lang="th-TH"/>
          </a:p>
        </p:txBody>
      </p:sp>
      <p:sp>
        <p:nvSpPr>
          <p:cNvPr id="4" name="ตัวยึด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h-TH" noProof="0"/>
          </a:p>
        </p:txBody>
      </p:sp>
      <p:sp>
        <p:nvSpPr>
          <p:cNvPr id="5" name="ตัวยึด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noProof="0"/>
              <a:t>คลิกเพื่อแก้ไขลักษณะของข้อความต้นแบบ</a:t>
            </a:r>
          </a:p>
          <a:p>
            <a:pPr lvl="1"/>
            <a:r>
              <a:rPr lang="th-TH" noProof="0"/>
              <a:t>ระดับที่สอง</a:t>
            </a:r>
          </a:p>
          <a:p>
            <a:pPr lvl="2"/>
            <a:r>
              <a:rPr lang="th-TH" noProof="0"/>
              <a:t>ระดับที่สาม</a:t>
            </a:r>
          </a:p>
          <a:p>
            <a:pPr lvl="3"/>
            <a:r>
              <a:rPr lang="th-TH" noProof="0"/>
              <a:t>ระดับที่สี่</a:t>
            </a:r>
          </a:p>
          <a:p>
            <a:pPr lvl="4"/>
            <a:r>
              <a:rPr lang="th-TH" noProof="0"/>
              <a:t>ระดับที่ห้า</a:t>
            </a: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C2A6E11A-5457-40CD-A2C6-6D183EF43BCE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213840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6E11A-5457-40CD-A2C6-6D183EF43BCE}" type="slidenum">
              <a:rPr lang="th-TH" smtClean="0"/>
              <a:pPr>
                <a:defRPr/>
              </a:pPr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6466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คลิกเพื่อแก้ไขลักษณะชื่อเรื่องรองต้นแบบ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8865C1-903E-42FC-8999-97D4E17B0938}" type="datetimeFigureOut">
              <a:rPr lang="fr-FR"/>
              <a:pPr>
                <a:defRPr/>
              </a:pPr>
              <a:t>23/01/2019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32C262-FC43-4DC0-B6FD-226EEE0F0E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1C435-1D2D-4C91-A787-77A9EADC85A0}" type="datetimeFigureOut">
              <a:rPr lang="fr-FR"/>
              <a:pPr>
                <a:defRPr/>
              </a:pPr>
              <a:t>23/01/2019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6C763-0ECD-41FF-86D4-21EB3F22570F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/>
              <a:t>คลิกเพื่อแก้ไขลักษณะชื่อเรื่องต้นแบบ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D0D858-C084-4E29-8AD4-F5153017186E}" type="datetimeFigureOut">
              <a:rPr lang="fr-FR"/>
              <a:pPr>
                <a:defRPr/>
              </a:pPr>
              <a:t>23/01/2019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35F303-DE49-4D2B-ADCD-FA6CF5D99DD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C2736-FFF6-4C34-812C-741DB1EA2D82}" type="datetimeFigureOut">
              <a:rPr lang="fr-FR"/>
              <a:pPr>
                <a:defRPr/>
              </a:pPr>
              <a:t>23/01/2019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40CF6A-60AE-4EB9-A6CB-7592E5AEE48A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B89266-829F-4534-88C2-370AC43DEF21}" type="datetimeFigureOut">
              <a:rPr lang="fr-FR"/>
              <a:pPr>
                <a:defRPr/>
              </a:pPr>
              <a:t>23/01/2019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8C7FB-39EB-48B9-9837-ECAB0A86DAE2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B1916B-A037-4E95-B851-73A9082F35A8}" type="datetimeFigureOut">
              <a:rPr lang="fr-FR"/>
              <a:pPr>
                <a:defRPr/>
              </a:pPr>
              <a:t>23/01/2019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2AF095-2C9E-4C3F-B8D6-3AE7C52B5868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603AA9-03C2-4380-B909-534076561BF6}" type="datetimeFigureOut">
              <a:rPr lang="fr-FR"/>
              <a:pPr>
                <a:defRPr/>
              </a:pPr>
              <a:t>23/01/2019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8A9D3F-7D83-47BD-8FE7-AA0A1CA82FF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568D9-B70A-4586-81B6-450CC266F054}" type="datetimeFigureOut">
              <a:rPr lang="fr-FR"/>
              <a:pPr>
                <a:defRPr/>
              </a:pPr>
              <a:t>23/01/2019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52DA93-4832-4FB6-927B-F28CDBDBAC2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F239D9-BA82-4207-9A20-0978782425E3}" type="datetimeFigureOut">
              <a:rPr lang="fr-FR"/>
              <a:pPr>
                <a:defRPr/>
              </a:pPr>
              <a:t>23/01/2019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740A76-FD73-4943-AF3D-75315B4E1FA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A9AED8-818D-4218-A34B-279388E06FB5}" type="datetimeFigureOut">
              <a:rPr lang="fr-FR"/>
              <a:pPr>
                <a:defRPr/>
              </a:pPr>
              <a:t>23/01/2019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7EFFEB-5BD7-4BB2-A614-A47A9CD5AFD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th-TH" noProof="0"/>
              <a:t>คลิกไอคอนเพื่อเพิ่มรูปภาพ</a:t>
            </a:r>
            <a:endParaRPr lang="fr-CA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3D395-2A18-4522-A44D-93A18914E9C8}" type="datetimeFigureOut">
              <a:rPr lang="fr-FR"/>
              <a:pPr>
                <a:defRPr/>
              </a:pPr>
              <a:t>23/01/2019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FA1A17-1346-40D3-9836-AD9B31F2BAC0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0D9774E-D27F-49E0-A321-30A791E056AE}" type="datetimeFigureOut">
              <a:rPr lang="fr-FR"/>
              <a:pPr>
                <a:defRPr/>
              </a:pPr>
              <a:t>23/01/2019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5A3F399-AEE8-4700-B8C8-48E77112A4E0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ี่เหลี่ยมผืนผ้า 4"/>
          <p:cNvSpPr/>
          <p:nvPr/>
        </p:nvSpPr>
        <p:spPr>
          <a:xfrm>
            <a:off x="3419872" y="3933056"/>
            <a:ext cx="2160240" cy="16561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FF0000"/>
              </a:solidFill>
            </a:endParaRPr>
          </a:p>
        </p:txBody>
      </p:sp>
      <p:sp>
        <p:nvSpPr>
          <p:cNvPr id="7" name="ชื่อเรื่อง 6"/>
          <p:cNvSpPr>
            <a:spLocks noGrp="1"/>
          </p:cNvSpPr>
          <p:nvPr>
            <p:ph type="ctrTitle"/>
          </p:nvPr>
        </p:nvSpPr>
        <p:spPr>
          <a:xfrm>
            <a:off x="239261" y="3933056"/>
            <a:ext cx="8572560" cy="3284984"/>
          </a:xfrm>
        </p:spPr>
        <p:txBody>
          <a:bodyPr/>
          <a:lstStyle/>
          <a:p>
            <a:r>
              <a:rPr lang="th-TH" sz="7200" b="1" dirty="0"/>
              <a:t> </a:t>
            </a:r>
            <a:r>
              <a:rPr lang="en-US" sz="7200" b="1" dirty="0">
                <a:solidFill>
                  <a:srgbClr val="002060"/>
                </a:solidFill>
                <a:latin typeface="Angsana New" pitchFamily="18" charset="-34"/>
                <a:cs typeface="Angsana New" pitchFamily="18" charset="-34"/>
              </a:rPr>
              <a:t>Introduction of Marketing</a:t>
            </a:r>
            <a:br>
              <a:rPr lang="en-US" sz="4800" b="1" dirty="0">
                <a:solidFill>
                  <a:srgbClr val="002060"/>
                </a:solidFill>
                <a:latin typeface="Angsana New" pitchFamily="18" charset="-34"/>
                <a:cs typeface="Angsana New" pitchFamily="18" charset="-34"/>
              </a:rPr>
            </a:br>
            <a:br>
              <a:rPr lang="th-TH" sz="4800" b="1" dirty="0">
                <a:solidFill>
                  <a:srgbClr val="002060"/>
                </a:solidFill>
                <a:latin typeface="Angsana New" pitchFamily="18" charset="-34"/>
                <a:cs typeface="Angsana New" pitchFamily="18" charset="-34"/>
              </a:rPr>
            </a:br>
            <a:br>
              <a:rPr lang="th-TH" sz="4800" b="1" dirty="0">
                <a:solidFill>
                  <a:srgbClr val="002060"/>
                </a:solidFill>
                <a:latin typeface="Angsana New" pitchFamily="18" charset="-34"/>
                <a:cs typeface="Angsana New" pitchFamily="18" charset="-34"/>
              </a:rPr>
            </a:br>
            <a:r>
              <a:rPr lang="th-TH" sz="4800" b="1" dirty="0">
                <a:solidFill>
                  <a:srgbClr val="002060"/>
                </a:solidFill>
                <a:latin typeface="Angsana New" pitchFamily="18" charset="-34"/>
                <a:cs typeface="Angsana New" pitchFamily="18" charset="-34"/>
              </a:rPr>
              <a:t>ดร. ภู</a:t>
            </a:r>
            <a:r>
              <a:rPr lang="th-TH" sz="4800" b="1" dirty="0" err="1">
                <a:solidFill>
                  <a:srgbClr val="002060"/>
                </a:solidFill>
                <a:latin typeface="Angsana New" pitchFamily="18" charset="-34"/>
                <a:cs typeface="Angsana New" pitchFamily="18" charset="-34"/>
              </a:rPr>
              <a:t>ริศ</a:t>
            </a:r>
            <a:r>
              <a:rPr lang="th-TH" sz="4800" b="1" dirty="0">
                <a:solidFill>
                  <a:srgbClr val="002060"/>
                </a:solidFill>
                <a:latin typeface="Angsana New" pitchFamily="18" charset="-34"/>
                <a:cs typeface="Angsana New" pitchFamily="18" charset="-34"/>
              </a:rPr>
              <a:t>  ศรสรุทร์</a:t>
            </a:r>
            <a:br>
              <a:rPr lang="th-TH" sz="4800" b="1" dirty="0">
                <a:solidFill>
                  <a:srgbClr val="002060"/>
                </a:solidFill>
                <a:latin typeface="Angsana New" pitchFamily="18" charset="-34"/>
                <a:cs typeface="Angsana New" pitchFamily="18" charset="-34"/>
              </a:rPr>
            </a:br>
            <a:r>
              <a:rPr lang="en-US" sz="4000" b="1" dirty="0">
                <a:solidFill>
                  <a:srgbClr val="002060"/>
                </a:solidFill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3200" b="1" dirty="0">
                <a:solidFill>
                  <a:srgbClr val="002060"/>
                </a:solidFill>
                <a:latin typeface="Angsana New" pitchFamily="18" charset="-34"/>
                <a:cs typeface="Angsana New" pitchFamily="18" charset="-34"/>
              </a:rPr>
              <a:t>23 </a:t>
            </a:r>
            <a:r>
              <a:rPr lang="th-TH" sz="3200" b="1" dirty="0">
                <a:solidFill>
                  <a:srgbClr val="002060"/>
                </a:solidFill>
                <a:latin typeface="Angsana New" pitchFamily="18" charset="-34"/>
                <a:cs typeface="Angsana New" pitchFamily="18" charset="-34"/>
              </a:rPr>
              <a:t>มกราคม </a:t>
            </a:r>
            <a:r>
              <a:rPr lang="en-US" sz="3200" b="1" dirty="0">
                <a:solidFill>
                  <a:srgbClr val="002060"/>
                </a:solidFill>
                <a:latin typeface="Angsana New" pitchFamily="18" charset="-34"/>
                <a:cs typeface="Angsana New" pitchFamily="18" charset="-34"/>
              </a:rPr>
              <a:t>2562</a:t>
            </a:r>
            <a:br>
              <a:rPr lang="th-TH" sz="4000" b="1" dirty="0">
                <a:solidFill>
                  <a:srgbClr val="002060"/>
                </a:solidFill>
                <a:latin typeface="Angsana New" pitchFamily="18" charset="-34"/>
                <a:cs typeface="Angsana New" pitchFamily="18" charset="-34"/>
              </a:rPr>
            </a:br>
            <a:br>
              <a:rPr lang="th-TH" sz="4000" b="1" dirty="0">
                <a:solidFill>
                  <a:srgbClr val="002060"/>
                </a:solidFill>
                <a:latin typeface="Angsana New" pitchFamily="18" charset="-34"/>
                <a:cs typeface="Angsana New" pitchFamily="18" charset="-34"/>
              </a:rPr>
            </a:br>
            <a:endParaRPr lang="th-TH" sz="4000" dirty="0">
              <a:solidFill>
                <a:srgbClr val="002060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ชื่อเรื่อง 6"/>
          <p:cNvSpPr txBox="1">
            <a:spLocks/>
          </p:cNvSpPr>
          <p:nvPr/>
        </p:nvSpPr>
        <p:spPr bwMode="auto">
          <a:xfrm>
            <a:off x="214282" y="0"/>
            <a:ext cx="8572560" cy="3933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7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th-TH" sz="7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th-TH" sz="7200" b="1" dirty="0">
              <a:solidFill>
                <a:srgbClr val="002060"/>
              </a:solidFill>
              <a:latin typeface="Angsana New" pitchFamily="18" charset="-34"/>
              <a:ea typeface="+mj-ea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th-TH" sz="7200" b="1" dirty="0">
              <a:solidFill>
                <a:srgbClr val="002060"/>
              </a:solidFill>
              <a:latin typeface="Angsana New" pitchFamily="18" charset="-34"/>
              <a:ea typeface="+mj-ea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th-TH" sz="7200" b="1" dirty="0">
                <a:solidFill>
                  <a:srgbClr val="002060"/>
                </a:solidFill>
                <a:latin typeface="Angsana New" pitchFamily="18" charset="-34"/>
                <a:ea typeface="+mj-ea"/>
              </a:rPr>
              <a:t>การตลาดเบื้องต้น</a:t>
            </a:r>
            <a:endParaRPr lang="en-US" sz="7200" b="1" dirty="0">
              <a:solidFill>
                <a:srgbClr val="002060"/>
              </a:solidFill>
              <a:latin typeface="Angsana New" pitchFamily="18" charset="-34"/>
              <a:ea typeface="+mj-ea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  <a:ea typeface="+mj-ea"/>
                <a:cs typeface="Angsana New" pitchFamily="18" charset="-34"/>
              </a:rPr>
            </a:br>
            <a:b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  <a:ea typeface="+mj-ea"/>
                <a:cs typeface="Angsana New" pitchFamily="18" charset="-34"/>
              </a:rPr>
            </a:br>
            <a:br>
              <a:rPr kumimoji="0" lang="th-TH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  <a:ea typeface="+mj-ea"/>
                <a:cs typeface="Angsana New" pitchFamily="18" charset="-34"/>
              </a:rPr>
            </a:br>
            <a:br>
              <a:rPr kumimoji="0" lang="th-TH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ngsana New" pitchFamily="18" charset="-34"/>
                <a:ea typeface="+mj-ea"/>
                <a:cs typeface="Angsana New" pitchFamily="18" charset="-34"/>
              </a:rPr>
            </a:br>
            <a:endParaRPr kumimoji="0" lang="th-TH" sz="4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ngsana New" pitchFamily="18" charset="-34"/>
              <a:ea typeface="+mj-ea"/>
              <a:cs typeface="Angsana New" pitchFamily="18" charset="-34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528" y="134030"/>
            <a:ext cx="1458068" cy="143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 descr="http://www.fam.kmitl.ac.th/uploads/FAM_logo_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2" y="4149080"/>
            <a:ext cx="7239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"/>
          <p:cNvSpPr txBox="1">
            <a:spLocks/>
          </p:cNvSpPr>
          <p:nvPr/>
        </p:nvSpPr>
        <p:spPr bwMode="auto">
          <a:xfrm>
            <a:off x="214282" y="71414"/>
            <a:ext cx="8643998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50800"/>
            </a:sp3d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D6009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ea typeface="+mj-ea"/>
              </a:rPr>
              <a:t>THE IMPORTANCE OF MARKETING  </a:t>
            </a:r>
            <a:endParaRPr lang="fr-CA" sz="4000" b="1" dirty="0">
              <a:solidFill>
                <a:srgbClr val="D6009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ea typeface="+mj-ea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57158" y="785794"/>
            <a:ext cx="4786346" cy="1588"/>
          </a:xfrm>
          <a:prstGeom prst="line">
            <a:avLst/>
          </a:prstGeom>
          <a:ln w="28575"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000496" y="857232"/>
            <a:ext cx="4786346" cy="1587"/>
          </a:xfrm>
          <a:prstGeom prst="line">
            <a:avLst/>
          </a:prstGeom>
          <a:ln w="28575"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85800" y="1000108"/>
            <a:ext cx="8001000" cy="4943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4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</a:rPr>
              <a:t>3.</a:t>
            </a:r>
            <a:r>
              <a:rPr kumimoji="0" lang="th-TH" sz="4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</a:rPr>
              <a:t> ความสำคัญต่อเศรษฐกิจและสังคม</a:t>
            </a:r>
            <a:endParaRPr kumimoji="0" lang="th-TH" sz="40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ngsana New" pitchFamily="18" charset="-34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127124" y="1970633"/>
            <a:ext cx="223042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3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</a:rPr>
              <a:t>การตลาดทำให้เกิด</a:t>
            </a:r>
            <a:endParaRPr kumimoji="0" lang="th-TH" sz="2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ngsana New" pitchFamily="18" charset="-34"/>
            </a:endParaRP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279525" y="2712587"/>
            <a:ext cx="1768475" cy="1384995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</a:rPr>
              <a:t>การผลิต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</a:rPr>
              <a:t>การลงทุน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</a:rPr>
              <a:t>การจ้างงาน</a:t>
            </a:r>
            <a:endParaRPr kumimoji="0" lang="th-TH" sz="2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ngsana New" pitchFamily="18" charset="-34"/>
            </a:endParaRP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5500694" y="2786058"/>
            <a:ext cx="3213100" cy="95410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Angsana New" pitchFamily="18" charset="-34"/>
              </a:rPr>
              <a:t>ประชาชนมีรายได้เพิ่ม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Angsana New" pitchFamily="18" charset="-34"/>
              </a:rPr>
              <a:t>มีอำนาจซื้อเพิ่มขึ้น</a:t>
            </a:r>
            <a:endParaRPr kumimoji="0" lang="th-TH" sz="2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>
            <a:off x="7315200" y="3863335"/>
            <a:ext cx="0" cy="1318265"/>
          </a:xfrm>
          <a:prstGeom prst="line">
            <a:avLst/>
          </a:prstGeom>
          <a:noFill/>
          <a:ln w="38100">
            <a:solidFill>
              <a:srgbClr val="002060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714348" y="4786322"/>
            <a:ext cx="500065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3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</a:rPr>
              <a:t>ทำให้สังคมและเศรษฐกิจของประเทศดีขึ้น</a:t>
            </a:r>
            <a:endParaRPr kumimoji="0" lang="th-TH" sz="2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ngsana New" pitchFamily="18" charset="-34"/>
            </a:endParaRP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714348" y="5344555"/>
            <a:ext cx="446248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3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</a:rPr>
              <a:t>ช่วยยกระดับ</a:t>
            </a:r>
            <a:r>
              <a:rPr kumimoji="0" lang="th-TH" sz="32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</a:rPr>
              <a:t>มาตราฐาน</a:t>
            </a:r>
            <a:r>
              <a:rPr kumimoji="0" lang="th-TH" sz="3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</a:rPr>
              <a:t>การครองชีพ</a:t>
            </a:r>
            <a:endParaRPr kumimoji="0" lang="th-TH" sz="2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ngsana New" pitchFamily="18" charset="-34"/>
            </a:endParaRP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714348" y="5929330"/>
            <a:ext cx="683897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3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</a:rPr>
              <a:t>มีผลิตภัณฑ์แปลกใหม่ทันสมัย 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</a:rPr>
              <a:t>/ </a:t>
            </a:r>
            <a:r>
              <a:rPr kumimoji="0" lang="th-TH" sz="3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</a:rPr>
              <a:t>เครื่องอำนวยความสะดวก</a:t>
            </a:r>
            <a:endParaRPr kumimoji="0" lang="th-TH" sz="2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ngsana New" pitchFamily="18" charset="-34"/>
            </a:endParaRPr>
          </a:p>
        </p:txBody>
      </p:sp>
      <p:sp>
        <p:nvSpPr>
          <p:cNvPr id="5131" name="Line 11"/>
          <p:cNvSpPr>
            <a:spLocks noChangeShapeType="1"/>
          </p:cNvSpPr>
          <p:nvPr/>
        </p:nvSpPr>
        <p:spPr bwMode="auto">
          <a:xfrm flipH="1">
            <a:off x="5791200" y="5181600"/>
            <a:ext cx="1524000" cy="0"/>
          </a:xfrm>
          <a:prstGeom prst="line">
            <a:avLst/>
          </a:prstGeom>
          <a:noFill/>
          <a:ln w="38100">
            <a:solidFill>
              <a:srgbClr val="002060"/>
            </a:solidFill>
            <a:round/>
            <a:headEnd/>
            <a:tailEnd type="stealth" w="lg" len="lg"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5132" name="Line 12"/>
          <p:cNvSpPr>
            <a:spLocks noChangeShapeType="1"/>
          </p:cNvSpPr>
          <p:nvPr/>
        </p:nvSpPr>
        <p:spPr bwMode="auto">
          <a:xfrm>
            <a:off x="3200400" y="3286124"/>
            <a:ext cx="2133600" cy="0"/>
          </a:xfrm>
          <a:prstGeom prst="line">
            <a:avLst/>
          </a:prstGeom>
          <a:noFill/>
          <a:ln w="41275">
            <a:solidFill>
              <a:srgbClr val="002060"/>
            </a:solidFill>
            <a:round/>
            <a:headEnd/>
            <a:tailEnd type="stealth" w="lg" len="lg"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"/>
          <p:cNvSpPr txBox="1">
            <a:spLocks/>
          </p:cNvSpPr>
          <p:nvPr/>
        </p:nvSpPr>
        <p:spPr bwMode="auto">
          <a:xfrm>
            <a:off x="214282" y="71414"/>
            <a:ext cx="8643998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50800"/>
            </a:sp3d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D6009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ea typeface="+mj-ea"/>
              </a:rPr>
              <a:t>MARKETING  FUNCTION</a:t>
            </a:r>
            <a:endParaRPr lang="fr-CA" sz="4000" b="1" dirty="0">
              <a:solidFill>
                <a:srgbClr val="D6009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ea typeface="+mj-ea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57158" y="785794"/>
            <a:ext cx="4786346" cy="1588"/>
          </a:xfrm>
          <a:prstGeom prst="line">
            <a:avLst/>
          </a:prstGeom>
          <a:ln w="28575"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000496" y="857232"/>
            <a:ext cx="4786346" cy="1587"/>
          </a:xfrm>
          <a:prstGeom prst="line">
            <a:avLst/>
          </a:prstGeom>
          <a:ln w="28575"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500034" y="1857396"/>
            <a:ext cx="821537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ts val="2700"/>
              <a:buFont typeface="Wingdings" pitchFamily="2" charset="2"/>
              <a:buChar char="Ø"/>
            </a:pPr>
            <a:r>
              <a:rPr kumimoji="0" lang="th-TH" sz="3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</a:rPr>
              <a:t>สาระสนเทศทางการตลาด</a:t>
            </a:r>
            <a:r>
              <a:rPr kumimoji="0" lang="en-US" sz="3600" b="0" i="0" u="none" strike="noStrike" cap="none" normalizeH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</a:rPr>
              <a:t>: </a:t>
            </a:r>
            <a:r>
              <a:rPr lang="th-TH" sz="3600" dirty="0">
                <a:solidFill>
                  <a:srgbClr val="002060"/>
                </a:solidFill>
                <a:latin typeface="Angsana New" pitchFamily="18" charset="-34"/>
              </a:rPr>
              <a:t>การ</a:t>
            </a:r>
            <a:r>
              <a:rPr lang="th-TH" sz="3600" dirty="0">
                <a:solidFill>
                  <a:srgbClr val="002060"/>
                </a:solidFill>
              </a:rPr>
              <a:t>เก็บรวบรวมข้อมูลทางการตลาดมาใช้ในการวิเคราะห์และวิจัย</a:t>
            </a:r>
            <a:endParaRPr kumimoji="0" lang="th-TH" sz="36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ngsana New" pitchFamily="18" charset="-34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ts val="2700"/>
              <a:buFont typeface="Wingdings" pitchFamily="2" charset="2"/>
              <a:buChar char="Ø"/>
            </a:pPr>
            <a:r>
              <a:rPr kumimoji="0" lang="th-TH" sz="3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</a:rPr>
              <a:t>การซื้อ</a:t>
            </a: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</a:rPr>
              <a:t>:</a:t>
            </a:r>
            <a:r>
              <a:rPr kumimoji="0" lang="en-US" sz="3600" b="0" i="0" u="none" strike="noStrike" cap="none" normalizeH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</a:rPr>
              <a:t> </a:t>
            </a:r>
            <a:r>
              <a:rPr lang="th-TH" sz="3600" dirty="0">
                <a:solidFill>
                  <a:srgbClr val="002060"/>
                </a:solidFill>
              </a:rPr>
              <a:t>ซื้อจากแหล่งที่เหมาะสมเพื่อควบคุมต้นทุน</a:t>
            </a:r>
            <a:endParaRPr kumimoji="0" lang="th-TH" sz="36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ngsana New" pitchFamily="18" charset="-34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ts val="2700"/>
              <a:buFont typeface="Wingdings" pitchFamily="2" charset="2"/>
              <a:buChar char="Ø"/>
            </a:pPr>
            <a:r>
              <a:rPr kumimoji="0" lang="th-TH" sz="3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</a:rPr>
              <a:t>การเก็บรักษา</a:t>
            </a: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</a:rPr>
              <a:t>:</a:t>
            </a:r>
            <a:r>
              <a:rPr kumimoji="0" lang="en-US" sz="3600" b="0" i="0" u="none" strike="noStrike" cap="none" normalizeH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</a:rPr>
              <a:t> </a:t>
            </a:r>
            <a:r>
              <a:rPr lang="th-TH" sz="3600" dirty="0">
                <a:solidFill>
                  <a:srgbClr val="002060"/>
                </a:solidFill>
              </a:rPr>
              <a:t>เก็บรักษาให้พอกับความต้องการของลูกค้า และไม่นานเกินไปจนล้าสมัย</a:t>
            </a:r>
            <a:endParaRPr kumimoji="0" lang="th-TH" sz="36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ngsana New" pitchFamily="18" charset="-34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ts val="2700"/>
              <a:buFont typeface="Wingdings" pitchFamily="2" charset="2"/>
              <a:buChar char="Ø"/>
            </a:pPr>
            <a:r>
              <a:rPr kumimoji="0" lang="th-TH" sz="3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</a:rPr>
              <a:t>การมาตรฐานและระดับคุณภาพสินค้า</a:t>
            </a: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</a:rPr>
              <a:t>: </a:t>
            </a:r>
            <a:r>
              <a:rPr lang="th-TH" sz="3600" dirty="0">
                <a:solidFill>
                  <a:srgbClr val="002060"/>
                </a:solidFill>
              </a:rPr>
              <a:t>ได้มาตรฐาน, ตรงความต้องการลูกค้า</a:t>
            </a:r>
            <a:endParaRPr lang="en-US" sz="3600" dirty="0">
              <a:solidFill>
                <a:srgbClr val="002060"/>
              </a:solidFill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700"/>
              <a:tabLst/>
            </a:pPr>
            <a:endParaRPr kumimoji="0" lang="en-US" sz="36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ngsana New" pitchFamily="18" charset="-34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14442" y="928670"/>
            <a:ext cx="77724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4800" b="1" i="0" u="none" strike="noStrike" cap="none" normalizeH="0" baseline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ngsana New" pitchFamily="18" charset="-34"/>
                <a:cs typeface="Angsana New" pitchFamily="18" charset="-34"/>
              </a:rPr>
              <a:t>หน้าที่ทางการตลาด </a:t>
            </a:r>
            <a:r>
              <a:rPr kumimoji="0" lang="en-US" sz="4800" b="1" i="0" u="none" strike="noStrike" cap="none" normalizeH="0" baseline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ngsana New" pitchFamily="18" charset="-34"/>
                <a:cs typeface="Angsana New" pitchFamily="18" charset="-34"/>
              </a:rPr>
              <a:t>(Marketing Function)</a:t>
            </a:r>
            <a:endParaRPr kumimoji="0" lang="th-TH" sz="44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"/>
          <p:cNvSpPr txBox="1">
            <a:spLocks/>
          </p:cNvSpPr>
          <p:nvPr/>
        </p:nvSpPr>
        <p:spPr bwMode="auto">
          <a:xfrm>
            <a:off x="214282" y="71414"/>
            <a:ext cx="8643998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50800"/>
            </a:sp3d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D6009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ea typeface="+mj-ea"/>
              </a:rPr>
              <a:t>MARKETING  FUNCTION</a:t>
            </a:r>
            <a:endParaRPr lang="fr-CA" sz="4000" b="1" dirty="0">
              <a:solidFill>
                <a:srgbClr val="D6009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ea typeface="+mj-ea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57158" y="785794"/>
            <a:ext cx="4786346" cy="1588"/>
          </a:xfrm>
          <a:prstGeom prst="line">
            <a:avLst/>
          </a:prstGeom>
          <a:ln w="28575"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000496" y="857232"/>
            <a:ext cx="4786346" cy="1587"/>
          </a:xfrm>
          <a:prstGeom prst="line">
            <a:avLst/>
          </a:prstGeom>
          <a:ln w="28575"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500034" y="1785958"/>
            <a:ext cx="821537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700"/>
              <a:buFont typeface="Wingdings" pitchFamily="2" charset="2"/>
              <a:buChar char="Ø"/>
              <a:tabLst/>
            </a:pPr>
            <a:r>
              <a:rPr kumimoji="0" lang="th-TH" sz="3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</a:rPr>
              <a:t>การขาย</a:t>
            </a: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</a:rPr>
              <a:t>: </a:t>
            </a:r>
            <a:r>
              <a:rPr lang="th-TH" sz="3600" dirty="0">
                <a:solidFill>
                  <a:srgbClr val="002060"/>
                </a:solidFill>
              </a:rPr>
              <a:t>กระตุ้นลูกค้าให้ซื้อสินค้า</a:t>
            </a:r>
            <a:r>
              <a:rPr lang="th-TH" sz="3600" dirty="0" err="1">
                <a:solidFill>
                  <a:srgbClr val="002060"/>
                </a:solidFill>
              </a:rPr>
              <a:t>ได้มาก</a:t>
            </a:r>
            <a:r>
              <a:rPr lang="th-TH" sz="3600" dirty="0">
                <a:solidFill>
                  <a:srgbClr val="002060"/>
                </a:solidFill>
              </a:rPr>
              <a:t>และเร็วขึ้น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700"/>
              <a:tabLst/>
            </a:pPr>
            <a:r>
              <a:rPr lang="th-TH" sz="3600" dirty="0">
                <a:solidFill>
                  <a:srgbClr val="002060"/>
                </a:solidFill>
              </a:rPr>
              <a:t>     ซึ่งกิจกรรมหลักได้แก่</a:t>
            </a:r>
            <a:r>
              <a:rPr lang="en-US" sz="3600" dirty="0">
                <a:solidFill>
                  <a:srgbClr val="002060"/>
                </a:solidFill>
              </a:rPr>
              <a:t> </a:t>
            </a:r>
            <a:r>
              <a:rPr lang="en-US" sz="3600" dirty="0" err="1">
                <a:solidFill>
                  <a:srgbClr val="002060"/>
                </a:solidFill>
              </a:rPr>
              <a:t>การโฆษณา</a:t>
            </a:r>
            <a:r>
              <a:rPr lang="th-TH" sz="3600" dirty="0">
                <a:solidFill>
                  <a:srgbClr val="002060"/>
                </a:solidFill>
              </a:rPr>
              <a:t> เป็นต้น</a:t>
            </a:r>
            <a:endParaRPr kumimoji="0" lang="th-TH" sz="36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ngsana New" pitchFamily="18" charset="-34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ts val="2700"/>
              <a:buFont typeface="Wingdings" pitchFamily="2" charset="2"/>
              <a:buChar char="Ø"/>
            </a:pPr>
            <a:r>
              <a:rPr kumimoji="0" lang="th-TH" sz="3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</a:rPr>
              <a:t>การขนส่ง</a:t>
            </a: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</a:rPr>
              <a:t>: </a:t>
            </a:r>
            <a:r>
              <a:rPr lang="th-TH" sz="3600" dirty="0">
                <a:solidFill>
                  <a:srgbClr val="002060"/>
                </a:solidFill>
              </a:rPr>
              <a:t>การขนส่งที่ต้นทุนต่ำ, รวดเร็ว และเหมาะกับสินค้า</a:t>
            </a:r>
            <a:endParaRPr kumimoji="0" lang="th-TH" sz="36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ngsana New" pitchFamily="18" charset="-34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ts val="2700"/>
              <a:buFont typeface="Wingdings" pitchFamily="2" charset="2"/>
              <a:buChar char="Ø"/>
            </a:pPr>
            <a:r>
              <a:rPr kumimoji="0" lang="th-TH" sz="3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</a:rPr>
              <a:t>การเงิน</a:t>
            </a: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</a:rPr>
              <a:t>: </a:t>
            </a:r>
            <a:r>
              <a:rPr lang="th-TH" sz="3600" dirty="0">
                <a:solidFill>
                  <a:srgbClr val="002060"/>
                </a:solidFill>
              </a:rPr>
              <a:t>บริหารเงินให้อยู่ในงบที่ประมาณไว้</a:t>
            </a:r>
            <a:endParaRPr kumimoji="0" lang="th-TH" sz="36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ngsana New" pitchFamily="18" charset="-34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ts val="2700"/>
              <a:buFont typeface="Wingdings" pitchFamily="2" charset="2"/>
              <a:buChar char="Ø"/>
            </a:pPr>
            <a:r>
              <a:rPr kumimoji="0" lang="th-TH" sz="3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</a:rPr>
              <a:t>การรับภาระความเสี่ยง</a:t>
            </a: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</a:rPr>
              <a:t>:</a:t>
            </a:r>
            <a:r>
              <a:rPr kumimoji="0" lang="th-TH" sz="3600" b="0" i="0" u="none" strike="noStrike" cap="none" normalizeH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</a:rPr>
              <a:t> </a:t>
            </a:r>
            <a:r>
              <a:rPr lang="th-TH" sz="3600" dirty="0">
                <a:solidFill>
                  <a:srgbClr val="002060"/>
                </a:solidFill>
              </a:rPr>
              <a:t>หาสาเหตุและหาทางป้องกันปัญหาที่อาจเกิดขึ้น</a:t>
            </a:r>
            <a:endParaRPr lang="en-US" sz="3600" dirty="0">
              <a:solidFill>
                <a:srgbClr val="002060"/>
              </a:solidFill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700"/>
              <a:buFont typeface="Wingdings" pitchFamily="2" charset="2"/>
              <a:buChar char="Ø"/>
              <a:tabLst/>
            </a:pPr>
            <a:endParaRPr kumimoji="0" lang="th-TH" sz="36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ngsana New" pitchFamily="18" charset="-34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14442" y="928670"/>
            <a:ext cx="77724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4800" b="1" i="0" u="none" strike="noStrike" cap="none" normalizeH="0" baseline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ngsana New" pitchFamily="18" charset="-34"/>
                <a:cs typeface="Angsana New" pitchFamily="18" charset="-34"/>
              </a:rPr>
              <a:t>หน้าที่ทางการตลาด </a:t>
            </a:r>
            <a:r>
              <a:rPr kumimoji="0" lang="en-US" sz="4800" b="1" i="0" u="none" strike="noStrike" cap="none" normalizeH="0" baseline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ngsana New" pitchFamily="18" charset="-34"/>
                <a:cs typeface="Angsana New" pitchFamily="18" charset="-34"/>
              </a:rPr>
              <a:t>(Marketing Function)</a:t>
            </a:r>
            <a:endParaRPr kumimoji="0" lang="th-TH" sz="44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 bwMode="auto">
          <a:xfrm>
            <a:off x="214282" y="71414"/>
            <a:ext cx="8643998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50800"/>
            </a:sp3d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D6009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ea typeface="+mj-ea"/>
              </a:rPr>
              <a:t>MARKETING  IS…</a:t>
            </a:r>
            <a:endParaRPr lang="fr-CA" sz="4000" b="1" dirty="0">
              <a:solidFill>
                <a:srgbClr val="D6009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86116" y="1071546"/>
            <a:ext cx="2500330" cy="523220"/>
          </a:xfrm>
          <a:prstGeom prst="rect">
            <a:avLst/>
          </a:prstGeom>
          <a:solidFill>
            <a:srgbClr val="D60093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“Everywhere”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714488"/>
            <a:ext cx="84296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dirty="0">
                <a:solidFill>
                  <a:srgbClr val="002060"/>
                </a:solidFill>
                <a:latin typeface="Angsana New" pitchFamily="18" charset="-34"/>
              </a:rPr>
              <a:t>การตลาด หมายถึง กระบวนการทางสังคมและการจัดการ     ที่กระทำโดยบุคคลหรือกลุ่มบุคคลที่หาสิ่งมาตอบสนองความจำเป็น</a:t>
            </a:r>
            <a:r>
              <a:rPr lang="en-US" sz="4000" dirty="0">
                <a:solidFill>
                  <a:srgbClr val="002060"/>
                </a:solidFill>
                <a:latin typeface="Angsana New" pitchFamily="18" charset="-34"/>
              </a:rPr>
              <a:t> (Need)</a:t>
            </a:r>
            <a:r>
              <a:rPr lang="th-TH" sz="4000" dirty="0">
                <a:solidFill>
                  <a:srgbClr val="002060"/>
                </a:solidFill>
                <a:latin typeface="Angsana New" pitchFamily="18" charset="-34"/>
              </a:rPr>
              <a:t> และความต้องการ</a:t>
            </a:r>
            <a:r>
              <a:rPr lang="en-US" sz="4000" dirty="0">
                <a:solidFill>
                  <a:srgbClr val="002060"/>
                </a:solidFill>
                <a:latin typeface="Angsana New" pitchFamily="18" charset="-34"/>
              </a:rPr>
              <a:t> (Want)</a:t>
            </a:r>
            <a:r>
              <a:rPr lang="th-TH" sz="4000" dirty="0">
                <a:solidFill>
                  <a:srgbClr val="002060"/>
                </a:solidFill>
                <a:latin typeface="Angsana New" pitchFamily="18" charset="-34"/>
              </a:rPr>
              <a:t> โดยการสร้างและการแลกเปลี่ยนผลิตภัณฑ์และคุณค่าของผลิตภัณฑ์กับผู้อื่น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57158" y="785794"/>
            <a:ext cx="4786346" cy="1588"/>
          </a:xfrm>
          <a:prstGeom prst="line">
            <a:avLst/>
          </a:prstGeom>
          <a:ln w="28575"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000496" y="857232"/>
            <a:ext cx="4786346" cy="1587"/>
          </a:xfrm>
          <a:prstGeom prst="line">
            <a:avLst/>
          </a:prstGeom>
          <a:ln w="28575"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516" name="Picture 4" descr="http://adland.tv/adland_video/148688/3311/thum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" y="4357694"/>
            <a:ext cx="4114800" cy="2286000"/>
          </a:xfrm>
          <a:prstGeom prst="rect">
            <a:avLst/>
          </a:prstGeom>
          <a:noFill/>
        </p:spPr>
      </p:pic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4572000" y="4429132"/>
            <a:ext cx="4259499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rgbClr val="002060"/>
                </a:solidFill>
                <a:latin typeface="Angsana New" pitchFamily="18" charset="-34"/>
              </a:rPr>
              <a:t>“</a:t>
            </a:r>
            <a:r>
              <a:rPr kumimoji="0" lang="th-TH" sz="4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การตลาด คือ การตอบสนอง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4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ความต้องการของลูกค้า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(Satisfying Customer Needs)"</a:t>
            </a:r>
            <a:endParaRPr kumimoji="0" lang="th-TH" sz="2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ngsana New" pitchFamily="18" charset="-34"/>
                <a:cs typeface="Angsana New" pitchFamily="18" charset="-34"/>
              </a:rPr>
              <a:t>Maslow’s Hierarchy of needs</a:t>
            </a:r>
            <a:endParaRPr lang="th-TH" b="1" dirty="0">
              <a:latin typeface="Angsana New" pitchFamily="18" charset="-34"/>
              <a:cs typeface="Angsana New" pitchFamily="18" charset="-34"/>
            </a:endParaRPr>
          </a:p>
        </p:txBody>
      </p:sp>
      <p:graphicFrame>
        <p:nvGraphicFramePr>
          <p:cNvPr id="4" name="ไดอะแกรม 3"/>
          <p:cNvGraphicFramePr/>
          <p:nvPr/>
        </p:nvGraphicFramePr>
        <p:xfrm>
          <a:off x="755576" y="1565526"/>
          <a:ext cx="7848872" cy="5103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สี่เหลี่ยมผืนผ้า 4"/>
          <p:cNvSpPr/>
          <p:nvPr/>
        </p:nvSpPr>
        <p:spPr>
          <a:xfrm>
            <a:off x="3491880" y="1494088"/>
            <a:ext cx="2376264" cy="120032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ctr"/>
            <a:r>
              <a:rPr lang="en-US" sz="1800" b="1" dirty="0">
                <a:latin typeface="Angsana New" pitchFamily="18" charset="-34"/>
                <a:cs typeface="Angsana New" pitchFamily="18" charset="-34"/>
              </a:rPr>
              <a:t>Self-</a:t>
            </a:r>
          </a:p>
          <a:p>
            <a:pPr lvl="0" algn="ctr"/>
            <a:r>
              <a:rPr lang="en-US" sz="1800" b="1" dirty="0">
                <a:latin typeface="Angsana New" pitchFamily="18" charset="-34"/>
                <a:cs typeface="Angsana New" pitchFamily="18" charset="-34"/>
              </a:rPr>
              <a:t>actualization</a:t>
            </a:r>
          </a:p>
          <a:p>
            <a:pPr lvl="0" algn="ctr"/>
            <a:r>
              <a:rPr lang="en-US" sz="1800" b="1" dirty="0">
                <a:latin typeface="Angsana New" pitchFamily="18" charset="-34"/>
                <a:cs typeface="Angsana New" pitchFamily="18" charset="-34"/>
              </a:rPr>
              <a:t>Needs:</a:t>
            </a:r>
          </a:p>
          <a:p>
            <a:pPr lvl="0" algn="ctr"/>
            <a:r>
              <a:rPr lang="en-US" sz="1800" dirty="0">
                <a:latin typeface="Angsana New" pitchFamily="18" charset="-34"/>
                <a:cs typeface="Angsana New" pitchFamily="18" charset="-34"/>
              </a:rPr>
              <a:t>Self-development and realization</a:t>
            </a:r>
            <a:endParaRPr lang="th-TH" sz="1800" dirty="0"/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3419872" y="2779972"/>
            <a:ext cx="24482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000" b="1" dirty="0">
                <a:latin typeface="Angsana New" pitchFamily="18" charset="-34"/>
                <a:cs typeface="Angsana New" pitchFamily="18" charset="-34"/>
              </a:rPr>
              <a:t>Esteem needs</a:t>
            </a:r>
          </a:p>
          <a:p>
            <a:pPr lvl="0" algn="ctr"/>
            <a:r>
              <a:rPr lang="en-US" sz="2000" dirty="0">
                <a:latin typeface="Angsana New" pitchFamily="18" charset="-34"/>
                <a:cs typeface="Angsana New" pitchFamily="18" charset="-34"/>
              </a:rPr>
              <a:t>Self-esteem, recognition, status</a:t>
            </a:r>
            <a:endParaRPr lang="th-TH" sz="2000" dirty="0"/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3143240" y="3780104"/>
            <a:ext cx="28575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000" b="1" dirty="0">
                <a:latin typeface="Angsana New" pitchFamily="18" charset="-34"/>
                <a:cs typeface="Angsana New" pitchFamily="18" charset="-34"/>
              </a:rPr>
              <a:t>Social needs</a:t>
            </a:r>
          </a:p>
          <a:p>
            <a:pPr lvl="0" algn="ctr"/>
            <a:r>
              <a:rPr lang="en-US" sz="2000" dirty="0">
                <a:latin typeface="Angsana New" pitchFamily="18" charset="-34"/>
                <a:cs typeface="Angsana New" pitchFamily="18" charset="-34"/>
              </a:rPr>
              <a:t>Sense of belonging, love</a:t>
            </a:r>
            <a:endParaRPr lang="th-TH" sz="2000" dirty="0"/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2571736" y="4780236"/>
            <a:ext cx="39290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000" b="1" dirty="0">
                <a:latin typeface="Angsana New" pitchFamily="18" charset="-34"/>
                <a:cs typeface="Angsana New" pitchFamily="18" charset="-34"/>
              </a:rPr>
              <a:t>Safety needs</a:t>
            </a:r>
          </a:p>
          <a:p>
            <a:pPr lvl="0" algn="ctr"/>
            <a:r>
              <a:rPr lang="en-US" sz="2000" dirty="0">
                <a:latin typeface="Angsana New" pitchFamily="18" charset="-34"/>
                <a:cs typeface="Angsana New" pitchFamily="18" charset="-34"/>
              </a:rPr>
              <a:t>Security, protection</a:t>
            </a:r>
            <a:endParaRPr lang="th-TH" sz="2000" dirty="0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2000232" y="5780368"/>
            <a:ext cx="50720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000" b="1" dirty="0">
                <a:latin typeface="Angsana New" pitchFamily="18" charset="-34"/>
                <a:cs typeface="Angsana New" pitchFamily="18" charset="-34"/>
              </a:rPr>
              <a:t>Physiological needs</a:t>
            </a:r>
          </a:p>
          <a:p>
            <a:pPr lvl="0" algn="ctr"/>
            <a:r>
              <a:rPr lang="en-US" sz="2000" dirty="0">
                <a:latin typeface="Angsana New" pitchFamily="18" charset="-34"/>
                <a:cs typeface="Angsana New" pitchFamily="18" charset="-34"/>
              </a:rPr>
              <a:t>Hunger, thirst</a:t>
            </a:r>
            <a:endParaRPr lang="th-TH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3802" y="1142984"/>
            <a:ext cx="6352908" cy="4771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marketingoops.com/wp-content/uploads/2017/12/2017-12-14_2234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20688"/>
            <a:ext cx="7632848" cy="546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สี่เหลี่ยมผืนผ้า 1"/>
          <p:cNvSpPr/>
          <p:nvPr/>
        </p:nvSpPr>
        <p:spPr>
          <a:xfrm>
            <a:off x="2588123" y="116632"/>
            <a:ext cx="39677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b="1" dirty="0"/>
              <a:t>การใช้งบโฆษณาเดือนพฤศจิกายน 2560</a:t>
            </a:r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304931" y="6027003"/>
            <a:ext cx="8640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Nielsen </a:t>
            </a:r>
            <a:r>
              <a:rPr lang="th-TH" sz="1600" b="1" dirty="0"/>
              <a:t>ประเทศไทย</a:t>
            </a:r>
            <a:r>
              <a:rPr lang="th-TH" sz="1600" dirty="0"/>
              <a:t> เผยภาพรวมการใช้งบโฆษณา ประจำเดือนพฤศจิกายน 2560 โดยแบ่งตามประเภทสื่อต่างๆ พบว่า มีมูลค่ารวมการใช้งบโฆษณาทั้งสิ้น 8,806 ล้านบาท เพิ่มขึ้นจากเดือนที่แล้วกว่า 3,900 ล้านบาท (เดือนตุลาคมใช้งบโฆษณาทั้งสิ้น 4,969 ล้านบาท) โดย 3 อันดับแรกของสื่อที่ใช้งบโฆษณามากที่สุด คือ ทีวีอนาล็อก 3,404 ล้านบาท ตามมาด้วย</a:t>
            </a:r>
            <a:r>
              <a:rPr lang="th-TH" sz="1600" dirty="0" err="1"/>
              <a:t>ทีวีดิจิทัล</a:t>
            </a:r>
            <a:r>
              <a:rPr lang="th-TH" sz="1600" dirty="0"/>
              <a:t> 1,977 ล้านบาท และหนังสือพิมพ์ 672 ล้านบาท</a:t>
            </a:r>
          </a:p>
        </p:txBody>
      </p:sp>
    </p:spTree>
    <p:extLst>
      <p:ext uri="{BB962C8B-B14F-4D97-AF65-F5344CB8AC3E}">
        <p14:creationId xmlns:p14="http://schemas.microsoft.com/office/powerpoint/2010/main" val="1646706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www.marketingoops.com/wp-content/uploads/2017/12/2017-12-14_22345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85" y="764704"/>
            <a:ext cx="8859911" cy="561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สี่เหลี่ยมผืนผ้า 1"/>
          <p:cNvSpPr/>
          <p:nvPr/>
        </p:nvSpPr>
        <p:spPr>
          <a:xfrm>
            <a:off x="1115616" y="116632"/>
            <a:ext cx="68407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b="1" dirty="0"/>
              <a:t>10 องค์กรที่ใช้งบโฆษณาสูงสุดในเดือนพฤศจิกายน 2560</a:t>
            </a:r>
          </a:p>
        </p:txBody>
      </p:sp>
    </p:spTree>
    <p:extLst>
      <p:ext uri="{BB962C8B-B14F-4D97-AF65-F5344CB8AC3E}">
        <p14:creationId xmlns:p14="http://schemas.microsoft.com/office/powerpoint/2010/main" val="1499022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www.marketingoops.com/wp-content/uploads/2017/12/2017-12-14_223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31249"/>
            <a:ext cx="8633916" cy="547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สี่เหลี่ยมผืนผ้า 1"/>
          <p:cNvSpPr/>
          <p:nvPr/>
        </p:nvSpPr>
        <p:spPr>
          <a:xfrm>
            <a:off x="1475656" y="260323"/>
            <a:ext cx="67593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b="1" dirty="0"/>
              <a:t>10 แบ</a:t>
            </a:r>
            <a:r>
              <a:rPr lang="th-TH" b="1" dirty="0" err="1"/>
              <a:t>รนด์</a:t>
            </a:r>
            <a:r>
              <a:rPr lang="th-TH" b="1" dirty="0"/>
              <a:t>ที่ใช้งบโฆษณาสูงสุดในเดือนพฤศจิกายน 2560</a:t>
            </a:r>
          </a:p>
        </p:txBody>
      </p:sp>
    </p:spTree>
    <p:extLst>
      <p:ext uri="{BB962C8B-B14F-4D97-AF65-F5344CB8AC3E}">
        <p14:creationId xmlns:p14="http://schemas.microsoft.com/office/powerpoint/2010/main" val="2755363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www.marketingoops.com/wp-content/uploads/2017/12/6120b86662381ad0829af5c44e96bc3a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2036"/>
            <a:ext cx="8712968" cy="4904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สี่เหลี่ยมผืนผ้า 1"/>
          <p:cNvSpPr/>
          <p:nvPr/>
        </p:nvSpPr>
        <p:spPr>
          <a:xfrm>
            <a:off x="3347864" y="404664"/>
            <a:ext cx="28424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b="1" dirty="0" err="1"/>
              <a:t>มีเดีย</a:t>
            </a:r>
            <a:r>
              <a:rPr lang="th-TH" b="1" dirty="0"/>
              <a:t>ไหนรุ่ง </a:t>
            </a:r>
            <a:r>
              <a:rPr lang="th-TH" b="1" dirty="0" err="1"/>
              <a:t>มีเดีย</a:t>
            </a:r>
            <a:r>
              <a:rPr lang="th-TH" b="1" dirty="0"/>
              <a:t>ไหนร่วง?</a:t>
            </a:r>
          </a:p>
        </p:txBody>
      </p:sp>
    </p:spTree>
    <p:extLst>
      <p:ext uri="{BB962C8B-B14F-4D97-AF65-F5344CB8AC3E}">
        <p14:creationId xmlns:p14="http://schemas.microsoft.com/office/powerpoint/2010/main" val="1732535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1920"/>
              <a:ext cx="5760" cy="2400"/>
            </a:xfrm>
            <a:prstGeom prst="rect">
              <a:avLst/>
            </a:prstGeom>
            <a:noFill/>
          </p:spPr>
        </p:pic>
        <p:pic>
          <p:nvPicPr>
            <p:cNvPr id="8196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0"/>
              <a:ext cx="5760" cy="2092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846683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1835696" y="188640"/>
            <a:ext cx="55446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b="1" dirty="0"/>
              <a:t>ใช้กลยุทธ์ </a:t>
            </a:r>
            <a:r>
              <a:rPr lang="en-US" b="1" dirty="0"/>
              <a:t>Influencer</a:t>
            </a:r>
            <a:endParaRPr lang="th-TH" b="1" dirty="0"/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2627784" y="6381328"/>
            <a:ext cx="64087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1600" dirty="0"/>
              <a:t>ที่มา </a:t>
            </a:r>
            <a:r>
              <a:rPr lang="en-US" sz="1600" dirty="0"/>
              <a:t>: </a:t>
            </a:r>
            <a:r>
              <a:rPr lang="th-TH" sz="1600" dirty="0"/>
              <a:t>งานประชุม </a:t>
            </a:r>
            <a:r>
              <a:rPr lang="en-US" sz="1600" dirty="0"/>
              <a:t>Millennial 20/20 (M2020) Asia Summit 2017 </a:t>
            </a:r>
            <a:r>
              <a:rPr lang="th-TH" sz="1600" dirty="0"/>
              <a:t>ณ ประเทศสิงคโปร์ </a:t>
            </a: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308058" y="1124744"/>
            <a:ext cx="842493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1800" b="1" dirty="0">
                <a:cs typeface="+mn-cs"/>
              </a:rPr>
              <a:t>การสร้างกลยุทธ์ด้านคอน</a:t>
            </a:r>
            <a:r>
              <a:rPr lang="th-TH" sz="1800" b="1" dirty="0" err="1">
                <a:cs typeface="+mn-cs"/>
              </a:rPr>
              <a:t>เทนต์</a:t>
            </a:r>
            <a:r>
              <a:rPr lang="th-TH" sz="1800" b="1" dirty="0">
                <a:cs typeface="+mn-cs"/>
              </a:rPr>
              <a:t>ให้ประสบความสำเร็จ ดังนี้…</a:t>
            </a:r>
          </a:p>
          <a:p>
            <a:endParaRPr lang="th-TH" sz="1800" b="1" dirty="0">
              <a:cs typeface="+mn-cs"/>
            </a:endParaRPr>
          </a:p>
          <a:p>
            <a:r>
              <a:rPr lang="th-TH" sz="1800" b="1" dirty="0">
                <a:cs typeface="+mn-cs"/>
              </a:rPr>
              <a:t>1. การทำการตลาดไม่ใช่การที่แบ</a:t>
            </a:r>
            <a:r>
              <a:rPr lang="th-TH" sz="1800" b="1" dirty="0" err="1">
                <a:cs typeface="+mn-cs"/>
              </a:rPr>
              <a:t>รนด์</a:t>
            </a:r>
            <a:r>
              <a:rPr lang="th-TH" sz="1800" b="1" dirty="0">
                <a:cs typeface="+mn-cs"/>
              </a:rPr>
              <a:t>ออกมาพูดเกี่ยวกับตัวเอง แต่มันขึ้นอยู่กับว่าผู้บริโภคมีความรู้สึกรับรู้เกี่ยวกับแบ</a:t>
            </a:r>
            <a:r>
              <a:rPr lang="th-TH" sz="1800" b="1" dirty="0" err="1">
                <a:cs typeface="+mn-cs"/>
              </a:rPr>
              <a:t>รนด์</a:t>
            </a:r>
            <a:r>
              <a:rPr lang="th-TH" sz="1800" b="1" dirty="0">
                <a:cs typeface="+mn-cs"/>
              </a:rPr>
              <a:t>อย่างไรมากกว่า</a:t>
            </a:r>
          </a:p>
          <a:p>
            <a:r>
              <a:rPr lang="th-TH" sz="1800" b="1" dirty="0">
                <a:cs typeface="+mn-cs"/>
              </a:rPr>
              <a:t>2. แม้ว่าการโฆษณาใน</a:t>
            </a:r>
            <a:r>
              <a:rPr lang="th-TH" sz="1800" b="1" dirty="0" err="1">
                <a:cs typeface="+mn-cs"/>
              </a:rPr>
              <a:t>โลกดิจิทัล</a:t>
            </a:r>
            <a:r>
              <a:rPr lang="th-TH" sz="1800" b="1" dirty="0">
                <a:cs typeface="+mn-cs"/>
              </a:rPr>
              <a:t>จะมีอัตราการเติบโตสูงขึ้นอย่างที่ไม่เคยเป็นมาก่อน แต่กลับไม่ได้ผลตอบการแทนจากการลงทุน (</a:t>
            </a:r>
            <a:r>
              <a:rPr lang="en-US" sz="1800" b="1" dirty="0">
                <a:cs typeface="+mn-cs"/>
              </a:rPr>
              <a:t>ROI) </a:t>
            </a:r>
            <a:r>
              <a:rPr lang="th-TH" sz="1800" b="1" dirty="0">
                <a:cs typeface="+mn-cs"/>
              </a:rPr>
              <a:t>มากเท่ากับที่คาดหวังไว้ เนื่องจากมีระบบบล็อกโฆษณาเข้ามาขัดขวางการโฆษณาทางออนไลน์ ซึ่งอาจมีโฆษณาที่ถูกบล็อกสูงถึง 25% ในภูมิภาคนี้ ดังนั้นการนำ </a:t>
            </a:r>
            <a:r>
              <a:rPr lang="en-US" sz="1800" b="1" dirty="0">
                <a:cs typeface="+mn-cs"/>
              </a:rPr>
              <a:t>Influencer </a:t>
            </a:r>
            <a:r>
              <a:rPr lang="th-TH" sz="1800" b="1" dirty="0">
                <a:cs typeface="+mn-cs"/>
              </a:rPr>
              <a:t>เข้ามาใช้จะช่วยกระตุ้นให้ผู้บริโภคมีส่วนร่วมได้เป็นอย่างมากและยังช่วยเติมเต็มช่องว่างที่เกิดขึ้นด้วย</a:t>
            </a:r>
          </a:p>
          <a:p>
            <a:r>
              <a:rPr lang="th-TH" sz="1800" b="1" dirty="0">
                <a:cs typeface="+mn-cs"/>
              </a:rPr>
              <a:t>3. คอน</a:t>
            </a:r>
            <a:r>
              <a:rPr lang="th-TH" sz="1800" b="1" dirty="0" err="1">
                <a:cs typeface="+mn-cs"/>
              </a:rPr>
              <a:t>เทนต์</a:t>
            </a:r>
            <a:r>
              <a:rPr lang="th-TH" sz="1800" b="1" dirty="0">
                <a:cs typeface="+mn-cs"/>
              </a:rPr>
              <a:t>ยังคงเป็นพระเอก เพราะคนยุคใหม่ซึ่งเป็นผู้บริโภคกลุ่มใหญ่ที่สุด อยากทำความรู้จักกับสินค้าผ่านทางคอน</a:t>
            </a:r>
            <a:r>
              <a:rPr lang="th-TH" sz="1800" b="1" dirty="0" err="1">
                <a:cs typeface="+mn-cs"/>
              </a:rPr>
              <a:t>เทนต์</a:t>
            </a:r>
            <a:r>
              <a:rPr lang="th-TH" sz="1800" b="1" dirty="0">
                <a:cs typeface="+mn-cs"/>
              </a:rPr>
              <a:t> ไม่ใช่ผ่านโฆษณาซึ่งเปลี่ยนไปเป็นการสื่อสารแบบปากต่อปาก</a:t>
            </a:r>
          </a:p>
          <a:p>
            <a:r>
              <a:rPr lang="th-TH" sz="1800" b="1" dirty="0">
                <a:cs typeface="+mn-cs"/>
              </a:rPr>
              <a:t>4. ผู้บริโภคมีแนวโน้มที่จะตอบสนองต่อคอน</a:t>
            </a:r>
            <a:r>
              <a:rPr lang="th-TH" sz="1800" b="1" dirty="0" err="1">
                <a:cs typeface="+mn-cs"/>
              </a:rPr>
              <a:t>เทนต์</a:t>
            </a:r>
            <a:r>
              <a:rPr lang="th-TH" sz="1800" b="1" dirty="0">
                <a:cs typeface="+mn-cs"/>
              </a:rPr>
              <a:t>แบบปากต่อปากมากกว่า จากการสำรวจโดย </a:t>
            </a:r>
            <a:r>
              <a:rPr lang="en-US" sz="1800" b="1" dirty="0">
                <a:cs typeface="+mn-cs"/>
              </a:rPr>
              <a:t>Forrester </a:t>
            </a:r>
            <a:r>
              <a:rPr lang="th-TH" sz="1800" b="1" dirty="0">
                <a:cs typeface="+mn-cs"/>
              </a:rPr>
              <a:t>เมื่อไม่นานมานี้พบว่า 70% ของผู้ซื้อเชื่อคำแนะนำของเพื่อนและครอบครัว</a:t>
            </a:r>
          </a:p>
          <a:p>
            <a:r>
              <a:rPr lang="th-TH" sz="1800" b="1" dirty="0">
                <a:cs typeface="+mn-cs"/>
              </a:rPr>
              <a:t>5. พลังของการชักจูงใจกำลังเปลี่ยนไปอยู่ในมือของ </a:t>
            </a:r>
            <a:r>
              <a:rPr lang="en-US" sz="1800" b="1" dirty="0">
                <a:cs typeface="+mn-cs"/>
              </a:rPr>
              <a:t>Micro Influencer </a:t>
            </a:r>
            <a:r>
              <a:rPr lang="th-TH" sz="1800" b="1" dirty="0">
                <a:cs typeface="+mn-cs"/>
              </a:rPr>
              <a:t>ไม่ว่าจะเป็นบล็อก</a:t>
            </a:r>
            <a:r>
              <a:rPr lang="th-TH" sz="1800" b="1" dirty="0" err="1">
                <a:cs typeface="+mn-cs"/>
              </a:rPr>
              <a:t>เกอร์</a:t>
            </a:r>
            <a:r>
              <a:rPr lang="th-TH" sz="1800" b="1" dirty="0">
                <a:cs typeface="+mn-cs"/>
              </a:rPr>
              <a:t>หรือดาวเด่นในยู</a:t>
            </a:r>
            <a:r>
              <a:rPr lang="th-TH" sz="1800" b="1" dirty="0" err="1">
                <a:cs typeface="+mn-cs"/>
              </a:rPr>
              <a:t>ทูป</a:t>
            </a:r>
            <a:r>
              <a:rPr lang="th-TH" sz="1800" b="1" dirty="0">
                <a:cs typeface="+mn-cs"/>
              </a:rPr>
              <a:t> โดย </a:t>
            </a:r>
            <a:r>
              <a:rPr lang="en-US" sz="1800" b="1" dirty="0">
                <a:cs typeface="+mn-cs"/>
              </a:rPr>
              <a:t>Micro Influencer </a:t>
            </a:r>
            <a:r>
              <a:rPr lang="th-TH" sz="1800" b="1" dirty="0">
                <a:cs typeface="+mn-cs"/>
              </a:rPr>
              <a:t>ที่มีผู้ติดตามตั้งแต่ 10-300,000 คน จะสามารถกระตุ้นให้ผู้บริโภคมีส่วนร่วมได้มากกว่าเมื่อเทียบกับคนดังเบอร์ใหญ่ๆ เช่น เซ</a:t>
            </a:r>
            <a:r>
              <a:rPr lang="th-TH" sz="1800" b="1" dirty="0" err="1">
                <a:cs typeface="+mn-cs"/>
              </a:rPr>
              <a:t>เลป</a:t>
            </a:r>
            <a:r>
              <a:rPr lang="th-TH" sz="1800" b="1" dirty="0">
                <a:cs typeface="+mn-cs"/>
              </a:rPr>
              <a:t>ที่มีผู้ติดตามมากกว่า 1 ล้านคนขึ้นไป แม้ว่าตลาดที่ใช้ </a:t>
            </a:r>
            <a:r>
              <a:rPr lang="en-US" sz="1800" b="1" dirty="0">
                <a:cs typeface="+mn-cs"/>
              </a:rPr>
              <a:t>Macro Influencer </a:t>
            </a:r>
            <a:r>
              <a:rPr lang="th-TH" sz="1800" b="1" dirty="0">
                <a:cs typeface="+mn-cs"/>
              </a:rPr>
              <a:t>ที่มีผู้ติดตามเยอะๆ กำลังใกล้ถึงจุดอิ่มตัว แต่ศักยภาพของ </a:t>
            </a:r>
            <a:r>
              <a:rPr lang="en-US" sz="1800" b="1" dirty="0">
                <a:cs typeface="+mn-cs"/>
              </a:rPr>
              <a:t>Micro Influencer </a:t>
            </a:r>
            <a:r>
              <a:rPr lang="th-TH" sz="1800" b="1" dirty="0">
                <a:cs typeface="+mn-cs"/>
              </a:rPr>
              <a:t>ยังคงมีอยู่ เนื่องจากสามารถเข้าถึงได้ง่ายกว่าและมีประสิทธิภาพมากกว่า</a:t>
            </a:r>
          </a:p>
        </p:txBody>
      </p:sp>
    </p:spTree>
    <p:extLst>
      <p:ext uri="{BB962C8B-B14F-4D97-AF65-F5344CB8AC3E}">
        <p14:creationId xmlns:p14="http://schemas.microsoft.com/office/powerpoint/2010/main" val="3259225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www.marketingoops.com/wp-content/uploads/2017/12/6120b86662381ad0829af5c44e96bc3a-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29" y="711860"/>
            <a:ext cx="8153662" cy="4877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สี่เหลี่ยมผืนผ้า 1"/>
          <p:cNvSpPr/>
          <p:nvPr/>
        </p:nvSpPr>
        <p:spPr>
          <a:xfrm>
            <a:off x="524930" y="5733256"/>
            <a:ext cx="82809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1600" dirty="0">
                <a:cs typeface="+mn-cs"/>
              </a:rPr>
              <a:t>หากไม่นับภาครัฐแล้ว </a:t>
            </a:r>
            <a:r>
              <a:rPr lang="en-US" sz="1600" dirty="0">
                <a:cs typeface="+mn-cs"/>
              </a:rPr>
              <a:t>Top 9 </a:t>
            </a:r>
            <a:r>
              <a:rPr lang="th-TH" sz="1600" dirty="0">
                <a:cs typeface="+mn-cs"/>
              </a:rPr>
              <a:t>อุตสาหกรรมที่กำลังมาแรงได้แก่ โทรศัพท์มือถือ(</a:t>
            </a:r>
            <a:r>
              <a:rPr lang="en-US" sz="1600" dirty="0">
                <a:cs typeface="+mn-cs"/>
              </a:rPr>
              <a:t>Mobile Phone), </a:t>
            </a:r>
            <a:r>
              <a:rPr lang="th-TH" sz="1600" dirty="0">
                <a:cs typeface="+mn-cs"/>
              </a:rPr>
              <a:t>รถยนต์ (</a:t>
            </a:r>
            <a:r>
              <a:rPr lang="en-US" sz="1600" dirty="0">
                <a:cs typeface="+mn-cs"/>
              </a:rPr>
              <a:t>Cars), </a:t>
            </a:r>
            <a:r>
              <a:rPr lang="th-TH" sz="1600" dirty="0">
                <a:cs typeface="+mn-cs"/>
              </a:rPr>
              <a:t>เครื่องดื่ม(</a:t>
            </a:r>
            <a:r>
              <a:rPr lang="en-US" sz="1600" dirty="0">
                <a:cs typeface="+mn-cs"/>
              </a:rPr>
              <a:t>Beverage), </a:t>
            </a:r>
            <a:r>
              <a:rPr lang="th-TH" sz="1600" dirty="0">
                <a:cs typeface="+mn-cs"/>
              </a:rPr>
              <a:t>การโทรคมนาคม (</a:t>
            </a:r>
            <a:r>
              <a:rPr lang="en-US" sz="1600" dirty="0">
                <a:cs typeface="+mn-cs"/>
              </a:rPr>
              <a:t>Telecom), </a:t>
            </a:r>
            <a:r>
              <a:rPr lang="th-TH" sz="1600" dirty="0">
                <a:cs typeface="+mn-cs"/>
              </a:rPr>
              <a:t>อุตสาหกรรมธนาคาร (</a:t>
            </a:r>
            <a:r>
              <a:rPr lang="en-US" sz="1600" dirty="0">
                <a:cs typeface="+mn-cs"/>
              </a:rPr>
              <a:t>Banking), </a:t>
            </a:r>
            <a:r>
              <a:rPr lang="th-TH" sz="1600" dirty="0">
                <a:cs typeface="+mn-cs"/>
              </a:rPr>
              <a:t>ผลิตภัณฑ์อาหารเสริมเพื่อ</a:t>
            </a:r>
            <a:r>
              <a:rPr lang="th-TH" sz="1600" dirty="0" err="1">
                <a:cs typeface="+mn-cs"/>
              </a:rPr>
              <a:t>สุช</a:t>
            </a:r>
            <a:r>
              <a:rPr lang="th-TH" sz="1600" dirty="0">
                <a:cs typeface="+mn-cs"/>
              </a:rPr>
              <a:t>ภาพ (</a:t>
            </a:r>
            <a:r>
              <a:rPr lang="en-US" sz="1600" dirty="0">
                <a:cs typeface="+mn-cs"/>
              </a:rPr>
              <a:t>Vitamin-Health) </a:t>
            </a:r>
            <a:r>
              <a:rPr lang="th-TH" sz="1600" dirty="0">
                <a:cs typeface="+mn-cs"/>
              </a:rPr>
              <a:t>และ นมผงเด็ก (</a:t>
            </a:r>
            <a:r>
              <a:rPr lang="en-US" sz="1600" dirty="0">
                <a:cs typeface="+mn-cs"/>
              </a:rPr>
              <a:t>Powder Milk)</a:t>
            </a:r>
            <a:endParaRPr lang="th-TH" sz="1600" dirty="0"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7704" y="188640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cs typeface="+mj-cs"/>
              </a:rPr>
              <a:t>Top 1-10 categories</a:t>
            </a:r>
            <a:endParaRPr lang="th-TH" b="1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64666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60" y="1556792"/>
            <a:ext cx="8403404" cy="4008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91880" y="476672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+mj-cs"/>
              </a:rPr>
              <a:t>Line effect </a:t>
            </a:r>
            <a:endParaRPr lang="th-TH" b="1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82095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620688"/>
            <a:ext cx="7252659" cy="4955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9609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1052736"/>
            <a:ext cx="7488831" cy="5032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2431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357158" y="785794"/>
            <a:ext cx="4786346" cy="1588"/>
          </a:xfrm>
          <a:prstGeom prst="line">
            <a:avLst/>
          </a:prstGeom>
          <a:ln w="28575"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000496" y="857232"/>
            <a:ext cx="4786346" cy="1587"/>
          </a:xfrm>
          <a:prstGeom prst="line">
            <a:avLst/>
          </a:prstGeom>
          <a:ln w="28575"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4348" y="2224244"/>
            <a:ext cx="7772400" cy="844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l"/>
            <a:br>
              <a:rPr lang="en-US" sz="4800" b="1" dirty="0">
                <a:solidFill>
                  <a:srgbClr val="002060"/>
                </a:solidFill>
                <a:latin typeface="Angsana New" pitchFamily="18" charset="-34"/>
                <a:cs typeface="Angsana New" pitchFamily="18" charset="-34"/>
              </a:rPr>
            </a:br>
            <a:br>
              <a:rPr lang="en-US" sz="4800" b="1" dirty="0">
                <a:solidFill>
                  <a:srgbClr val="002060"/>
                </a:solidFill>
                <a:latin typeface="Angsana New" pitchFamily="18" charset="-34"/>
                <a:cs typeface="Angsana New" pitchFamily="18" charset="-34"/>
              </a:rPr>
            </a:br>
            <a:r>
              <a:rPr lang="en-US" sz="4800" b="1" dirty="0">
                <a:solidFill>
                  <a:srgbClr val="002060"/>
                </a:solidFill>
                <a:latin typeface="Angsana New" pitchFamily="18" charset="-34"/>
                <a:cs typeface="Angsana New" pitchFamily="18" charset="-34"/>
              </a:rPr>
              <a:t>QUIZ 1</a:t>
            </a:r>
            <a:br>
              <a:rPr lang="en-US" sz="4800" b="1" dirty="0">
                <a:solidFill>
                  <a:srgbClr val="002060"/>
                </a:solidFill>
                <a:latin typeface="Angsana New" pitchFamily="18" charset="-34"/>
                <a:cs typeface="Angsana New" pitchFamily="18" charset="-34"/>
              </a:rPr>
            </a:br>
            <a:br>
              <a:rPr lang="en-US" sz="4800" b="1" dirty="0">
                <a:solidFill>
                  <a:srgbClr val="002060"/>
                </a:solidFill>
                <a:latin typeface="Angsana New" pitchFamily="18" charset="-34"/>
                <a:cs typeface="Angsana New" pitchFamily="18" charset="-34"/>
              </a:rPr>
            </a:br>
            <a:r>
              <a:rPr lang="th-TH" sz="4800" b="1" dirty="0">
                <a:solidFill>
                  <a:srgbClr val="002060"/>
                </a:solidFill>
                <a:latin typeface="Angsana New" pitchFamily="18" charset="-34"/>
                <a:cs typeface="Angsana New" pitchFamily="18" charset="-34"/>
              </a:rPr>
              <a:t>จงอ่านและสรุปคร่าวๆ ตามความคิดของท่าน</a:t>
            </a:r>
            <a:br>
              <a:rPr lang="en-US" sz="4800" b="1" dirty="0">
                <a:solidFill>
                  <a:srgbClr val="002060"/>
                </a:solidFill>
                <a:latin typeface="Angsana New" pitchFamily="18" charset="-34"/>
                <a:cs typeface="Angsana New" pitchFamily="18" charset="-34"/>
              </a:rPr>
            </a:br>
            <a:br>
              <a:rPr lang="en-US" sz="4800" b="1" dirty="0">
                <a:solidFill>
                  <a:srgbClr val="002060"/>
                </a:solidFill>
                <a:latin typeface="Angsana New" pitchFamily="18" charset="-34"/>
                <a:cs typeface="Angsana New" pitchFamily="18" charset="-34"/>
              </a:rPr>
            </a:br>
            <a:endParaRPr kumimoji="0" lang="th-TH" sz="4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 bwMode="auto">
          <a:xfrm>
            <a:off x="214282" y="71414"/>
            <a:ext cx="8643998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50800"/>
            </a:sp3d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D6009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ea typeface="+mj-ea"/>
              </a:rPr>
              <a:t>QUIZ </a:t>
            </a:r>
            <a:endParaRPr lang="fr-CA" sz="4000" b="1" dirty="0">
              <a:solidFill>
                <a:srgbClr val="D6009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ea typeface="+mj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928662" y="1071546"/>
            <a:ext cx="7186634" cy="1143000"/>
          </a:xfrm>
        </p:spPr>
        <p:txBody>
          <a:bodyPr/>
          <a:lstStyle/>
          <a:p>
            <a:pPr eaLnBrk="1" hangingPunct="1">
              <a:defRPr/>
            </a:pPr>
            <a:r>
              <a:rPr lang="fr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A Simple Marketing System</a:t>
            </a:r>
          </a:p>
        </p:txBody>
      </p:sp>
      <p:sp>
        <p:nvSpPr>
          <p:cNvPr id="6" name="สี่เหลี่ยมมุมมน 5"/>
          <p:cNvSpPr/>
          <p:nvPr/>
        </p:nvSpPr>
        <p:spPr>
          <a:xfrm>
            <a:off x="5429256" y="3071788"/>
            <a:ext cx="2428892" cy="928694"/>
          </a:xfrm>
          <a:prstGeom prst="roundRect">
            <a:avLst/>
          </a:prstGeom>
          <a:solidFill>
            <a:srgbClr val="33CCFF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Market</a:t>
            </a:r>
          </a:p>
          <a:p>
            <a:pPr algn="ctr">
              <a:defRPr/>
            </a:pPr>
            <a:r>
              <a:rPr lang="en-US" sz="2400" dirty="0">
                <a:latin typeface="Angsana New" pitchFamily="18" charset="-34"/>
                <a:cs typeface="Angsana New" pitchFamily="18" charset="-34"/>
              </a:rPr>
              <a:t>(a collection of buyers)</a:t>
            </a:r>
            <a:endParaRPr lang="th-TH" sz="2400" dirty="0">
              <a:latin typeface="Angsana New" pitchFamily="18" charset="-34"/>
              <a:cs typeface="Angsana New" pitchFamily="18" charset="-34"/>
            </a:endParaRPr>
          </a:p>
        </p:txBody>
      </p:sp>
      <p:cxnSp>
        <p:nvCxnSpPr>
          <p:cNvPr id="10" name="ตัวเชื่อมต่อหักมุม 9"/>
          <p:cNvCxnSpPr/>
          <p:nvPr/>
        </p:nvCxnSpPr>
        <p:spPr>
          <a:xfrm rot="5400000">
            <a:off x="4536279" y="1893085"/>
            <a:ext cx="1587" cy="4216400"/>
          </a:xfrm>
          <a:prstGeom prst="bentConnector3">
            <a:avLst>
              <a:gd name="adj1" fmla="val 38459521"/>
            </a:avLst>
          </a:prstGeom>
          <a:ln w="12700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ตัวเชื่อมต่อหักมุม 19"/>
          <p:cNvCxnSpPr/>
          <p:nvPr/>
        </p:nvCxnSpPr>
        <p:spPr>
          <a:xfrm rot="5400000" flipH="1" flipV="1">
            <a:off x="4536279" y="962810"/>
            <a:ext cx="1587" cy="4216400"/>
          </a:xfrm>
          <a:prstGeom prst="bentConnector3">
            <a:avLst>
              <a:gd name="adj1" fmla="val 39319030"/>
            </a:avLst>
          </a:prstGeom>
          <a:ln w="12700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สี่เหลี่ยมมุมมน 4"/>
          <p:cNvSpPr/>
          <p:nvPr/>
        </p:nvSpPr>
        <p:spPr>
          <a:xfrm>
            <a:off x="1214416" y="3071800"/>
            <a:ext cx="2428892" cy="928694"/>
          </a:xfrm>
          <a:prstGeom prst="roundRect">
            <a:avLst/>
          </a:prstGeom>
          <a:solidFill>
            <a:srgbClr val="FF99FF"/>
          </a:solidFill>
          <a:ln>
            <a:noFill/>
          </a:ln>
          <a:effectLst>
            <a:glow rad="63500">
              <a:srgbClr val="FF66FF">
                <a:alpha val="40000"/>
              </a:srgbClr>
            </a:glow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  Industry</a:t>
            </a:r>
          </a:p>
          <a:p>
            <a:pPr algn="ctr">
              <a:defRPr/>
            </a:pPr>
            <a:r>
              <a:rPr lang="en-US" sz="2400" dirty="0">
                <a:latin typeface="Angsana New" pitchFamily="18" charset="-34"/>
                <a:cs typeface="Angsana New" pitchFamily="18" charset="-34"/>
              </a:rPr>
              <a:t>(a collection of sellers)</a:t>
            </a:r>
            <a:endParaRPr lang="th-TH" sz="2400" dirty="0">
              <a:latin typeface="Angsana New" pitchFamily="18" charset="-34"/>
              <a:cs typeface="Angsana New" pitchFamily="18" charset="-34"/>
            </a:endParaRPr>
          </a:p>
        </p:txBody>
      </p:sp>
      <p:cxnSp>
        <p:nvCxnSpPr>
          <p:cNvPr id="23" name="ลูกศรเชื่อมต่อแบบตรง 22"/>
          <p:cNvCxnSpPr/>
          <p:nvPr/>
        </p:nvCxnSpPr>
        <p:spPr>
          <a:xfrm>
            <a:off x="3714748" y="3357553"/>
            <a:ext cx="1643062" cy="1588"/>
          </a:xfrm>
          <a:prstGeom prst="straightConnector1">
            <a:avLst/>
          </a:prstGeom>
          <a:ln w="12700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ลูกศรเชื่อมต่อแบบตรง 24"/>
          <p:cNvCxnSpPr/>
          <p:nvPr/>
        </p:nvCxnSpPr>
        <p:spPr>
          <a:xfrm rot="10800000">
            <a:off x="3714748" y="3714741"/>
            <a:ext cx="1643062" cy="1587"/>
          </a:xfrm>
          <a:prstGeom prst="straightConnector1">
            <a:avLst/>
          </a:prstGeom>
          <a:ln w="12700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09" name="TextBox 26"/>
          <p:cNvSpPr txBox="1">
            <a:spLocks noChangeArrowheads="1"/>
          </p:cNvSpPr>
          <p:nvPr/>
        </p:nvSpPr>
        <p:spPr bwMode="auto">
          <a:xfrm>
            <a:off x="3714748" y="2071678"/>
            <a:ext cx="15716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  <a:latin typeface="Angsana New" pitchFamily="18" charset="-34"/>
              </a:rPr>
              <a:t>Communication</a:t>
            </a:r>
            <a:endParaRPr lang="th-TH" sz="2400" dirty="0">
              <a:solidFill>
                <a:srgbClr val="002060"/>
              </a:solidFill>
              <a:latin typeface="Angsana New" pitchFamily="18" charset="-34"/>
            </a:endParaRPr>
          </a:p>
        </p:txBody>
      </p:sp>
      <p:sp>
        <p:nvSpPr>
          <p:cNvPr id="4110" name="TextBox 27"/>
          <p:cNvSpPr txBox="1">
            <a:spLocks noChangeArrowheads="1"/>
          </p:cNvSpPr>
          <p:nvPr/>
        </p:nvSpPr>
        <p:spPr bwMode="auto">
          <a:xfrm>
            <a:off x="3786185" y="3000366"/>
            <a:ext cx="14287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  <a:latin typeface="Angsana New" pitchFamily="18" charset="-34"/>
              </a:rPr>
              <a:t>Goods/services</a:t>
            </a:r>
            <a:endParaRPr lang="th-TH" sz="2400" dirty="0">
              <a:solidFill>
                <a:srgbClr val="002060"/>
              </a:solidFill>
              <a:latin typeface="Angsana New" pitchFamily="18" charset="-34"/>
            </a:endParaRPr>
          </a:p>
        </p:txBody>
      </p:sp>
      <p:sp>
        <p:nvSpPr>
          <p:cNvPr id="4111" name="TextBox 28"/>
          <p:cNvSpPr txBox="1">
            <a:spLocks noChangeArrowheads="1"/>
          </p:cNvSpPr>
          <p:nvPr/>
        </p:nvSpPr>
        <p:spPr bwMode="auto">
          <a:xfrm>
            <a:off x="3786185" y="3643303"/>
            <a:ext cx="15001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  <a:latin typeface="Angsana New" pitchFamily="18" charset="-34"/>
              </a:rPr>
              <a:t>Money</a:t>
            </a:r>
            <a:endParaRPr lang="th-TH" sz="2400" dirty="0">
              <a:solidFill>
                <a:srgbClr val="002060"/>
              </a:solidFill>
              <a:latin typeface="Angsana New" pitchFamily="18" charset="-34"/>
            </a:endParaRPr>
          </a:p>
        </p:txBody>
      </p:sp>
      <p:sp>
        <p:nvSpPr>
          <p:cNvPr id="4112" name="TextBox 29"/>
          <p:cNvSpPr txBox="1">
            <a:spLocks noChangeArrowheads="1"/>
          </p:cNvSpPr>
          <p:nvPr/>
        </p:nvSpPr>
        <p:spPr bwMode="auto">
          <a:xfrm>
            <a:off x="3857623" y="4643428"/>
            <a:ext cx="14287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  <a:latin typeface="Angsana New" pitchFamily="18" charset="-34"/>
              </a:rPr>
              <a:t>Information</a:t>
            </a:r>
            <a:endParaRPr lang="th-TH" sz="2400" dirty="0">
              <a:solidFill>
                <a:srgbClr val="002060"/>
              </a:solidFill>
              <a:latin typeface="Angsana New" pitchFamily="18" charset="-34"/>
            </a:endParaRPr>
          </a:p>
        </p:txBody>
      </p:sp>
      <p:sp>
        <p:nvSpPr>
          <p:cNvPr id="13" name="Titre 1"/>
          <p:cNvSpPr txBox="1">
            <a:spLocks/>
          </p:cNvSpPr>
          <p:nvPr/>
        </p:nvSpPr>
        <p:spPr bwMode="auto">
          <a:xfrm>
            <a:off x="214282" y="71414"/>
            <a:ext cx="8643998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50800"/>
            </a:sp3d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D6009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ea typeface="+mj-ea"/>
              </a:rPr>
              <a:t>MARKETING  IS…</a:t>
            </a:r>
            <a:endParaRPr lang="fr-CA" sz="4000" b="1" dirty="0">
              <a:solidFill>
                <a:srgbClr val="D6009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ea typeface="+mj-ea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57158" y="785794"/>
            <a:ext cx="4786346" cy="1588"/>
          </a:xfrm>
          <a:prstGeom prst="line">
            <a:avLst/>
          </a:prstGeom>
          <a:ln w="28575"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000496" y="857232"/>
            <a:ext cx="4786346" cy="1587"/>
          </a:xfrm>
          <a:prstGeom prst="line">
            <a:avLst/>
          </a:prstGeom>
          <a:ln w="28575"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"/>
          <p:cNvSpPr txBox="1">
            <a:spLocks/>
          </p:cNvSpPr>
          <p:nvPr/>
        </p:nvSpPr>
        <p:spPr bwMode="auto">
          <a:xfrm>
            <a:off x="214282" y="71414"/>
            <a:ext cx="8643998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50800"/>
            </a:sp3d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D6009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ea typeface="+mj-ea"/>
              </a:rPr>
              <a:t>MARKETING  IS…</a:t>
            </a:r>
            <a:endParaRPr lang="fr-CA" sz="4000" b="1" dirty="0">
              <a:solidFill>
                <a:srgbClr val="D6009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ea typeface="+mj-ea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57158" y="785794"/>
            <a:ext cx="4786346" cy="1588"/>
          </a:xfrm>
          <a:prstGeom prst="line">
            <a:avLst/>
          </a:prstGeom>
          <a:ln w="28575"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000496" y="857232"/>
            <a:ext cx="4786346" cy="1587"/>
          </a:xfrm>
          <a:prstGeom prst="line">
            <a:avLst/>
          </a:prstGeom>
          <a:ln w="28575"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714480" y="1143022"/>
            <a:ext cx="5784850" cy="5446713"/>
            <a:chOff x="1108" y="826"/>
            <a:chExt cx="3644" cy="3431"/>
          </a:xfrm>
        </p:grpSpPr>
        <p:sp>
          <p:nvSpPr>
            <p:cNvPr id="1027" name="Text Box 3" descr="Recycled paper"/>
            <p:cNvSpPr txBox="1">
              <a:spLocks noChangeArrowheads="1"/>
            </p:cNvSpPr>
            <p:nvPr/>
          </p:nvSpPr>
          <p:spPr bwMode="auto">
            <a:xfrm>
              <a:off x="1591" y="3035"/>
              <a:ext cx="2590" cy="30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h-TH" sz="3200" b="0" i="0" u="none" strike="noStrike" cap="none" normalizeH="0" baseline="0">
                  <a:ln>
                    <a:noFill/>
                  </a:ln>
                  <a:solidFill>
                    <a:srgbClr val="0066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ngsana New" pitchFamily="18" charset="-34"/>
                  <a:cs typeface="Angsana New" pitchFamily="18" charset="-34"/>
                </a:rPr>
                <a:t>เงินหรือสิ่งมีค่าใช้แลกเปลี่ยน </a:t>
              </a:r>
              <a:endParaRPr kumimoji="0" lang="th-TH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ngsana New" pitchFamily="18" charset="-34"/>
              </a:endParaRPr>
            </a:p>
          </p:txBody>
        </p:sp>
        <p:sp>
          <p:nvSpPr>
            <p:cNvPr id="1028" name="Text Box 4"/>
            <p:cNvSpPr txBox="1">
              <a:spLocks noChangeArrowheads="1"/>
            </p:cNvSpPr>
            <p:nvPr/>
          </p:nvSpPr>
          <p:spPr bwMode="auto">
            <a:xfrm>
              <a:off x="2245" y="1901"/>
              <a:ext cx="1757" cy="304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h-TH" sz="3200" b="0" i="0" u="none" strike="noStrike" cap="none" normalizeH="0" baseline="0" dirty="0">
                  <a:ln>
                    <a:noFill/>
                  </a:ln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ngsana New" pitchFamily="18" charset="-34"/>
                  <a:cs typeface="Angsana New" pitchFamily="18" charset="-34"/>
                </a:rPr>
                <a:t>สินค้าและบริการ</a:t>
              </a:r>
              <a:endParaRPr kumimoji="0" lang="th-TH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ngsana New" pitchFamily="18" charset="-34"/>
              </a:endParaRPr>
            </a:p>
          </p:txBody>
        </p:sp>
        <p:sp>
          <p:nvSpPr>
            <p:cNvPr id="1029" name="AutoShape 5"/>
            <p:cNvSpPr>
              <a:spLocks noChangeArrowheads="1"/>
            </p:cNvSpPr>
            <p:nvPr/>
          </p:nvSpPr>
          <p:spPr bwMode="auto">
            <a:xfrm flipV="1">
              <a:off x="2732" y="1504"/>
              <a:ext cx="352" cy="384"/>
            </a:xfrm>
            <a:prstGeom prst="upArrow">
              <a:avLst>
                <a:gd name="adj1" fmla="val 43519"/>
                <a:gd name="adj2" fmla="val 51010"/>
              </a:avLst>
            </a:prstGeom>
            <a:gradFill rotWithShape="0">
              <a:gsLst>
                <a:gs pos="0">
                  <a:srgbClr val="CC0000">
                    <a:gamma/>
                    <a:tint val="21176"/>
                    <a:invGamma/>
                  </a:srgbClr>
                </a:gs>
                <a:gs pos="100000">
                  <a:srgbClr val="CC0000"/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grpSp>
          <p:nvGrpSpPr>
            <p:cNvPr id="1030" name="Group 6"/>
            <p:cNvGrpSpPr>
              <a:grpSpLocks/>
            </p:cNvGrpSpPr>
            <p:nvPr/>
          </p:nvGrpSpPr>
          <p:grpSpPr bwMode="auto">
            <a:xfrm>
              <a:off x="2208" y="826"/>
              <a:ext cx="1448" cy="679"/>
              <a:chOff x="2112" y="609"/>
              <a:chExt cx="1584" cy="765"/>
            </a:xfrm>
          </p:grpSpPr>
          <p:sp>
            <p:nvSpPr>
              <p:cNvPr id="1031" name="AutoShape 7"/>
              <p:cNvSpPr>
                <a:spLocks noChangeArrowheads="1"/>
              </p:cNvSpPr>
              <p:nvPr/>
            </p:nvSpPr>
            <p:spPr bwMode="auto">
              <a:xfrm>
                <a:off x="2112" y="658"/>
                <a:ext cx="1527" cy="686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28575">
                <a:noFill/>
                <a:round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th-TH" sz="2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ngsana New" pitchFamily="18" charset="-34"/>
                </a:endParaRPr>
              </a:p>
            </p:txBody>
          </p:sp>
          <p:sp>
            <p:nvSpPr>
              <p:cNvPr id="1032" name="Text Box 8"/>
              <p:cNvSpPr txBox="1">
                <a:spLocks noChangeArrowheads="1"/>
              </p:cNvSpPr>
              <p:nvPr/>
            </p:nvSpPr>
            <p:spPr bwMode="auto">
              <a:xfrm>
                <a:off x="2112" y="609"/>
                <a:ext cx="1584" cy="76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h-TH" sz="32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ngsana New" pitchFamily="18" charset="-34"/>
                    <a:cs typeface="Angsana New" pitchFamily="18" charset="-34"/>
                  </a:rPr>
                  <a:t>ส่วนประสม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h-TH" sz="32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ngsana New" pitchFamily="18" charset="-34"/>
                    <a:cs typeface="Angsana New" pitchFamily="18" charset="-34"/>
                  </a:rPr>
                  <a:t>การตลาด (4 </a:t>
                </a:r>
                <a:r>
                  <a:rPr kumimoji="0" lang="en-US" sz="32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ngsana New" pitchFamily="18" charset="-34"/>
                    <a:cs typeface="Angsana New" pitchFamily="18" charset="-34"/>
                  </a:rPr>
                  <a:t>P’s)</a:t>
                </a:r>
                <a:endParaRPr kumimoji="0" lang="th-TH" sz="2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ngsana New" pitchFamily="18" charset="-34"/>
                </a:endParaRPr>
              </a:p>
            </p:txBody>
          </p:sp>
        </p:grpSp>
        <p:sp>
          <p:nvSpPr>
            <p:cNvPr id="1033" name="AutoShape 9"/>
            <p:cNvSpPr>
              <a:spLocks noChangeArrowheads="1"/>
            </p:cNvSpPr>
            <p:nvPr/>
          </p:nvSpPr>
          <p:spPr bwMode="auto">
            <a:xfrm flipV="1">
              <a:off x="3523" y="1413"/>
              <a:ext cx="351" cy="384"/>
            </a:xfrm>
            <a:prstGeom prst="upArrow">
              <a:avLst>
                <a:gd name="adj1" fmla="val 43519"/>
                <a:gd name="adj2" fmla="val 51155"/>
              </a:avLst>
            </a:prstGeom>
            <a:gradFill rotWithShape="0">
              <a:gsLst>
                <a:gs pos="0">
                  <a:srgbClr val="CC0000">
                    <a:gamma/>
                    <a:tint val="21176"/>
                    <a:invGamma/>
                  </a:srgbClr>
                </a:gs>
                <a:gs pos="100000">
                  <a:srgbClr val="CC0000"/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34" name="AutoShape 10"/>
            <p:cNvSpPr>
              <a:spLocks noChangeArrowheads="1"/>
            </p:cNvSpPr>
            <p:nvPr/>
          </p:nvSpPr>
          <p:spPr bwMode="auto">
            <a:xfrm flipV="1">
              <a:off x="1942" y="1413"/>
              <a:ext cx="351" cy="384"/>
            </a:xfrm>
            <a:prstGeom prst="upArrow">
              <a:avLst>
                <a:gd name="adj1" fmla="val 43519"/>
                <a:gd name="adj2" fmla="val 51155"/>
              </a:avLst>
            </a:prstGeom>
            <a:gradFill rotWithShape="0">
              <a:gsLst>
                <a:gs pos="0">
                  <a:srgbClr val="CC0000">
                    <a:gamma/>
                    <a:tint val="21176"/>
                    <a:invGamma/>
                  </a:srgbClr>
                </a:gs>
                <a:gs pos="100000">
                  <a:srgbClr val="CC0000"/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grpSp>
          <p:nvGrpSpPr>
            <p:cNvPr id="1035" name="Group 11"/>
            <p:cNvGrpSpPr>
              <a:grpSpLocks/>
            </p:cNvGrpSpPr>
            <p:nvPr/>
          </p:nvGrpSpPr>
          <p:grpSpPr bwMode="auto">
            <a:xfrm>
              <a:off x="1872" y="3431"/>
              <a:ext cx="2020" cy="826"/>
              <a:chOff x="1728" y="3312"/>
              <a:chExt cx="2208" cy="930"/>
            </a:xfrm>
          </p:grpSpPr>
          <p:grpSp>
            <p:nvGrpSpPr>
              <p:cNvPr id="1036" name="Group 12"/>
              <p:cNvGrpSpPr>
                <a:grpSpLocks/>
              </p:cNvGrpSpPr>
              <p:nvPr/>
            </p:nvGrpSpPr>
            <p:grpSpPr bwMode="auto">
              <a:xfrm>
                <a:off x="1728" y="3312"/>
                <a:ext cx="2208" cy="528"/>
                <a:chOff x="1536" y="3216"/>
                <a:chExt cx="2208" cy="528"/>
              </a:xfrm>
            </p:grpSpPr>
            <p:sp>
              <p:nvSpPr>
                <p:cNvPr id="1037" name="AutoShape 13"/>
                <p:cNvSpPr>
                  <a:spLocks noChangeArrowheads="1"/>
                </p:cNvSpPr>
                <p:nvPr/>
              </p:nvSpPr>
              <p:spPr bwMode="auto">
                <a:xfrm>
                  <a:off x="2448" y="3216"/>
                  <a:ext cx="384" cy="432"/>
                </a:xfrm>
                <a:prstGeom prst="upArrow">
                  <a:avLst>
                    <a:gd name="adj1" fmla="val 43519"/>
                    <a:gd name="adj2" fmla="val 52604"/>
                  </a:avLst>
                </a:prstGeom>
                <a:solidFill>
                  <a:srgbClr val="00B0F0"/>
                </a:solidFill>
                <a:ln w="28575">
                  <a:noFill/>
                  <a:miter lim="800000"/>
                  <a:headEnd/>
                  <a:tailEnd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th-TH"/>
                </a:p>
              </p:txBody>
            </p:sp>
            <p:sp>
              <p:nvSpPr>
                <p:cNvPr id="1038" name="AutoShape 14"/>
                <p:cNvSpPr>
                  <a:spLocks noChangeArrowheads="1"/>
                </p:cNvSpPr>
                <p:nvPr/>
              </p:nvSpPr>
              <p:spPr bwMode="auto">
                <a:xfrm>
                  <a:off x="3360" y="3312"/>
                  <a:ext cx="384" cy="432"/>
                </a:xfrm>
                <a:prstGeom prst="upArrow">
                  <a:avLst>
                    <a:gd name="adj1" fmla="val 43519"/>
                    <a:gd name="adj2" fmla="val 52604"/>
                  </a:avLst>
                </a:prstGeom>
                <a:solidFill>
                  <a:srgbClr val="00B0F0"/>
                </a:solidFill>
                <a:ln w="28575">
                  <a:noFill/>
                  <a:miter lim="800000"/>
                  <a:headEnd/>
                  <a:tailEnd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th-TH"/>
                </a:p>
              </p:txBody>
            </p:sp>
            <p:sp>
              <p:nvSpPr>
                <p:cNvPr id="1039" name="AutoShape 15"/>
                <p:cNvSpPr>
                  <a:spLocks noChangeArrowheads="1"/>
                </p:cNvSpPr>
                <p:nvPr/>
              </p:nvSpPr>
              <p:spPr bwMode="auto">
                <a:xfrm>
                  <a:off x="1536" y="3312"/>
                  <a:ext cx="384" cy="432"/>
                </a:xfrm>
                <a:prstGeom prst="upArrow">
                  <a:avLst>
                    <a:gd name="adj1" fmla="val 43519"/>
                    <a:gd name="adj2" fmla="val 52604"/>
                  </a:avLst>
                </a:prstGeom>
                <a:solidFill>
                  <a:srgbClr val="00B0F0"/>
                </a:solidFill>
                <a:ln w="28575">
                  <a:noFill/>
                  <a:miter lim="800000"/>
                  <a:headEnd/>
                  <a:tailEnd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th-TH"/>
                </a:p>
              </p:txBody>
            </p:sp>
          </p:grpSp>
          <p:grpSp>
            <p:nvGrpSpPr>
              <p:cNvPr id="1040" name="Group 16"/>
              <p:cNvGrpSpPr>
                <a:grpSpLocks/>
              </p:cNvGrpSpPr>
              <p:nvPr/>
            </p:nvGrpSpPr>
            <p:grpSpPr bwMode="auto">
              <a:xfrm>
                <a:off x="2208" y="3600"/>
                <a:ext cx="1344" cy="642"/>
                <a:chOff x="2016" y="3504"/>
                <a:chExt cx="1344" cy="642"/>
              </a:xfrm>
            </p:grpSpPr>
            <p:sp>
              <p:nvSpPr>
                <p:cNvPr id="1041" name="AutoShape 17"/>
                <p:cNvSpPr>
                  <a:spLocks noChangeArrowheads="1"/>
                </p:cNvSpPr>
                <p:nvPr/>
              </p:nvSpPr>
              <p:spPr bwMode="auto">
                <a:xfrm>
                  <a:off x="2016" y="3504"/>
                  <a:ext cx="1296" cy="5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CC"/>
                </a:solidFill>
                <a:ln w="28575">
                  <a:noFill/>
                  <a:round/>
                  <a:headEnd/>
                  <a:tailEnd/>
                </a:ln>
                <a:effectLst/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th-TH" sz="2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ngsana New" pitchFamily="18" charset="-34"/>
                  </a:endParaRPr>
                </a:p>
              </p:txBody>
            </p:sp>
            <p:sp>
              <p:nvSpPr>
                <p:cNvPr id="1042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016" y="3527"/>
                  <a:ext cx="1344" cy="619"/>
                </a:xfrm>
                <a:prstGeom prst="rect">
                  <a:avLst/>
                </a:prstGeom>
                <a:solidFill>
                  <a:srgbClr val="00B0F0"/>
                </a:solidFill>
                <a:ln w="28575">
                  <a:noFill/>
                  <a:miter lim="800000"/>
                  <a:headEnd/>
                  <a:tailEnd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th-TH" sz="3200" b="1" i="0" u="none" strike="noStrike" cap="none" normalizeH="0" baseline="0" dirty="0">
                      <a:ln>
                        <a:noFill/>
                      </a:ln>
                      <a:solidFill>
                        <a:srgbClr val="80008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ngsana New" pitchFamily="18" charset="-34"/>
                      <a:cs typeface="Angsana New" pitchFamily="18" charset="-34"/>
                    </a:rPr>
                    <a:t>กิจกรรมการตลาด </a:t>
                  </a:r>
                  <a:endParaRPr kumimoji="0" lang="th-TH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ngsana New" pitchFamily="18" charset="-34"/>
                  </a:endParaRPr>
                </a:p>
              </p:txBody>
            </p:sp>
          </p:grpSp>
        </p:grpSp>
        <p:grpSp>
          <p:nvGrpSpPr>
            <p:cNvPr id="1043" name="Group 19"/>
            <p:cNvGrpSpPr>
              <a:grpSpLocks/>
            </p:cNvGrpSpPr>
            <p:nvPr/>
          </p:nvGrpSpPr>
          <p:grpSpPr bwMode="auto">
            <a:xfrm>
              <a:off x="2118" y="2446"/>
              <a:ext cx="1493" cy="304"/>
              <a:chOff x="2016" y="2326"/>
              <a:chExt cx="1632" cy="342"/>
            </a:xfrm>
          </p:grpSpPr>
          <p:sp>
            <p:nvSpPr>
              <p:cNvPr id="1044" name="Text Box 20"/>
              <p:cNvSpPr txBox="1">
                <a:spLocks noChangeArrowheads="1"/>
              </p:cNvSpPr>
              <p:nvPr/>
            </p:nvSpPr>
            <p:spPr bwMode="auto">
              <a:xfrm>
                <a:off x="2400" y="2326"/>
                <a:ext cx="1008" cy="342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h-TH" sz="3200" b="1" i="0" u="none" strike="noStrike" cap="none" normalizeH="0" baseline="0">
                    <a:ln>
                      <a:noFill/>
                    </a:ln>
                    <a:solidFill>
                      <a:srgbClr val="CC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ngsana New" pitchFamily="18" charset="-34"/>
                    <a:cs typeface="Angsana New" pitchFamily="18" charset="-34"/>
                  </a:rPr>
                  <a:t>การสื่อสาร</a:t>
                </a:r>
                <a:endParaRPr kumimoji="0" lang="th-TH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ngsana New" pitchFamily="18" charset="-34"/>
                </a:endParaRPr>
              </a:p>
            </p:txBody>
          </p:sp>
          <p:sp>
            <p:nvSpPr>
              <p:cNvPr id="1045" name="Line 21"/>
              <p:cNvSpPr>
                <a:spLocks noChangeShapeType="1"/>
              </p:cNvSpPr>
              <p:nvPr/>
            </p:nvSpPr>
            <p:spPr bwMode="auto">
              <a:xfrm>
                <a:off x="2016" y="2640"/>
                <a:ext cx="16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1046" name="Line 22"/>
              <p:cNvSpPr>
                <a:spLocks noChangeShapeType="1"/>
              </p:cNvSpPr>
              <p:nvPr/>
            </p:nvSpPr>
            <p:spPr bwMode="auto">
              <a:xfrm>
                <a:off x="2064" y="2352"/>
                <a:ext cx="15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</p:grpSp>
        <p:sp>
          <p:nvSpPr>
            <p:cNvPr id="1047" name="Text Box 23"/>
            <p:cNvSpPr txBox="1">
              <a:spLocks noChangeArrowheads="1"/>
            </p:cNvSpPr>
            <p:nvPr/>
          </p:nvSpPr>
          <p:spPr bwMode="auto">
            <a:xfrm>
              <a:off x="3611" y="2336"/>
              <a:ext cx="1141" cy="550"/>
            </a:xfrm>
            <a:prstGeom prst="rect">
              <a:avLst/>
            </a:prstGeom>
            <a:solidFill>
              <a:srgbClr val="FF66FF"/>
            </a:solidFill>
            <a:ln w="28575">
              <a:noFill/>
              <a:miter lim="800000"/>
              <a:headEnd/>
              <a:tailE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h-TH" sz="3200" b="1" i="0" u="none" strike="noStrike" cap="none" normalizeH="0" baseline="0" dirty="0">
                  <a:ln>
                    <a:noFill/>
                  </a:ln>
                  <a:solidFill>
                    <a:srgbClr val="6600CC"/>
                  </a:solidFill>
                  <a:effectLst/>
                  <a:latin typeface="Angsana New" pitchFamily="18" charset="-34"/>
                  <a:cs typeface="Angsana New" pitchFamily="18" charset="-34"/>
                </a:rPr>
                <a:t>ผู้บริโภค /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h-TH" sz="3200" b="1" i="0" u="none" strike="noStrike" cap="none" normalizeH="0" baseline="0" dirty="0">
                  <a:ln>
                    <a:noFill/>
                  </a:ln>
                  <a:solidFill>
                    <a:srgbClr val="6600CC"/>
                  </a:solidFill>
                  <a:effectLst/>
                  <a:latin typeface="Angsana New" pitchFamily="18" charset="-34"/>
                  <a:cs typeface="Angsana New" pitchFamily="18" charset="-34"/>
                </a:rPr>
                <a:t>ผู้ซื้อ</a:t>
              </a:r>
              <a:endParaRPr kumimoji="0" lang="th-TH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ngsana New" pitchFamily="18" charset="-34"/>
              </a:endParaRPr>
            </a:p>
          </p:txBody>
        </p:sp>
        <p:grpSp>
          <p:nvGrpSpPr>
            <p:cNvPr id="1048" name="Group 24"/>
            <p:cNvGrpSpPr>
              <a:grpSpLocks/>
            </p:cNvGrpSpPr>
            <p:nvPr/>
          </p:nvGrpSpPr>
          <p:grpSpPr bwMode="auto">
            <a:xfrm>
              <a:off x="1565" y="2873"/>
              <a:ext cx="2590" cy="512"/>
              <a:chOff x="1440" y="2784"/>
              <a:chExt cx="2832" cy="576"/>
            </a:xfrm>
          </p:grpSpPr>
          <p:sp>
            <p:nvSpPr>
              <p:cNvPr id="1049" name="Line 25"/>
              <p:cNvSpPr>
                <a:spLocks noChangeShapeType="1"/>
              </p:cNvSpPr>
              <p:nvPr/>
            </p:nvSpPr>
            <p:spPr bwMode="auto">
              <a:xfrm rot="10800000" flipV="1">
                <a:off x="4272" y="2784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1050" name="Line 26"/>
              <p:cNvSpPr>
                <a:spLocks noChangeShapeType="1"/>
              </p:cNvSpPr>
              <p:nvPr/>
            </p:nvSpPr>
            <p:spPr bwMode="auto">
              <a:xfrm rot="10800000" flipV="1">
                <a:off x="1440" y="2784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1051" name="Line 27"/>
              <p:cNvSpPr>
                <a:spLocks noChangeShapeType="1"/>
              </p:cNvSpPr>
              <p:nvPr/>
            </p:nvSpPr>
            <p:spPr bwMode="auto">
              <a:xfrm rot="-10800000">
                <a:off x="1440" y="3360"/>
                <a:ext cx="28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</p:grpSp>
        <p:grpSp>
          <p:nvGrpSpPr>
            <p:cNvPr id="1052" name="Group 28"/>
            <p:cNvGrpSpPr>
              <a:grpSpLocks/>
            </p:cNvGrpSpPr>
            <p:nvPr/>
          </p:nvGrpSpPr>
          <p:grpSpPr bwMode="auto">
            <a:xfrm>
              <a:off x="1591" y="1829"/>
              <a:ext cx="2590" cy="512"/>
              <a:chOff x="1440" y="1632"/>
              <a:chExt cx="2832" cy="576"/>
            </a:xfrm>
          </p:grpSpPr>
          <p:sp>
            <p:nvSpPr>
              <p:cNvPr id="1053" name="Line 29"/>
              <p:cNvSpPr>
                <a:spLocks noChangeShapeType="1"/>
              </p:cNvSpPr>
              <p:nvPr/>
            </p:nvSpPr>
            <p:spPr bwMode="auto">
              <a:xfrm rot="10800000" flipH="1">
                <a:off x="1440" y="1632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1054" name="Line 30"/>
              <p:cNvSpPr>
                <a:spLocks noChangeShapeType="1"/>
              </p:cNvSpPr>
              <p:nvPr/>
            </p:nvSpPr>
            <p:spPr bwMode="auto">
              <a:xfrm rot="-10800000" flipH="1" flipV="1">
                <a:off x="1440" y="1632"/>
                <a:ext cx="28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1055" name="Line 31"/>
              <p:cNvSpPr>
                <a:spLocks noChangeShapeType="1"/>
              </p:cNvSpPr>
              <p:nvPr/>
            </p:nvSpPr>
            <p:spPr bwMode="auto">
              <a:xfrm rot="10800000" flipH="1">
                <a:off x="4272" y="1632"/>
                <a:ext cx="0" cy="5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</p:grpSp>
        <p:sp>
          <p:nvSpPr>
            <p:cNvPr id="1056" name="Text Box 32"/>
            <p:cNvSpPr txBox="1">
              <a:spLocks noChangeArrowheads="1"/>
            </p:cNvSpPr>
            <p:nvPr/>
          </p:nvSpPr>
          <p:spPr bwMode="auto">
            <a:xfrm>
              <a:off x="1108" y="2290"/>
              <a:ext cx="1041" cy="550"/>
            </a:xfrm>
            <a:prstGeom prst="rect">
              <a:avLst/>
            </a:prstGeom>
            <a:solidFill>
              <a:srgbClr val="FFCC00"/>
            </a:solidFill>
            <a:ln w="2857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h-TH" sz="3200" b="1" i="0" u="none" strike="noStrike" cap="none" normalizeH="0" baseline="0" dirty="0">
                  <a:ln>
                    <a:noFill/>
                  </a:ln>
                  <a:solidFill>
                    <a:srgbClr val="6600CC"/>
                  </a:solidFill>
                  <a:effectLst/>
                  <a:latin typeface="Angsana New" pitchFamily="18" charset="-34"/>
                  <a:cs typeface="Angsana New" pitchFamily="18" charset="-34"/>
                </a:rPr>
                <a:t>ผู้ผลิต /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h-TH" sz="3200" b="1" i="0" u="none" strike="noStrike" cap="none" normalizeH="0" baseline="0" dirty="0">
                  <a:ln>
                    <a:noFill/>
                  </a:ln>
                  <a:solidFill>
                    <a:srgbClr val="6600CC"/>
                  </a:solidFill>
                  <a:effectLst/>
                  <a:latin typeface="Angsana New" pitchFamily="18" charset="-34"/>
                  <a:cs typeface="Angsana New" pitchFamily="18" charset="-34"/>
                </a:rPr>
                <a:t>ผู้ขาย</a:t>
              </a:r>
              <a:endParaRPr kumimoji="0" lang="th-TH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ngsana New" pitchFamily="18" charset="-34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85804" y="1000108"/>
            <a:ext cx="8229600" cy="571504"/>
          </a:xfrm>
        </p:spPr>
        <p:txBody>
          <a:bodyPr/>
          <a:lstStyle/>
          <a:p>
            <a:pPr eaLnBrk="1" hangingPunct="1">
              <a:defRPr/>
            </a:pPr>
            <a:r>
              <a:rPr lang="fr-C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Structure of </a:t>
            </a:r>
            <a:r>
              <a:rPr lang="fr-CA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Flows</a:t>
            </a:r>
            <a:r>
              <a:rPr lang="fr-C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 in Modern Exchange </a:t>
            </a:r>
            <a:r>
              <a:rPr lang="fr-CA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Economy</a:t>
            </a:r>
            <a:endParaRPr lang="fr-CA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5" name="สี่เหลี่ยมมุมมน 4"/>
          <p:cNvSpPr/>
          <p:nvPr/>
        </p:nvSpPr>
        <p:spPr>
          <a:xfrm>
            <a:off x="3786182" y="1785926"/>
            <a:ext cx="1571636" cy="928694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  </a:t>
            </a:r>
            <a:r>
              <a:rPr lang="en-US" sz="1800" dirty="0">
                <a:solidFill>
                  <a:srgbClr val="002060"/>
                </a:solidFill>
              </a:rPr>
              <a:t>Resources</a:t>
            </a:r>
          </a:p>
          <a:p>
            <a:pPr algn="ctr">
              <a:defRPr/>
            </a:pPr>
            <a:r>
              <a:rPr lang="en-US" sz="1800" dirty="0">
                <a:solidFill>
                  <a:srgbClr val="002060"/>
                </a:solidFill>
              </a:rPr>
              <a:t>markets</a:t>
            </a:r>
            <a:endParaRPr lang="th-TH" sz="1800" dirty="0">
              <a:solidFill>
                <a:srgbClr val="002060"/>
              </a:solidFill>
            </a:endParaRPr>
          </a:p>
        </p:txBody>
      </p:sp>
      <p:sp>
        <p:nvSpPr>
          <p:cNvPr id="6" name="สี่เหลี่ยมมุมมน 5"/>
          <p:cNvSpPr/>
          <p:nvPr/>
        </p:nvSpPr>
        <p:spPr>
          <a:xfrm>
            <a:off x="6429388" y="3571876"/>
            <a:ext cx="1571636" cy="928694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rgbClr val="002060"/>
                </a:solidFill>
              </a:rPr>
              <a:t>Consumer</a:t>
            </a:r>
          </a:p>
          <a:p>
            <a:pPr algn="ctr">
              <a:defRPr/>
            </a:pPr>
            <a:r>
              <a:rPr lang="en-US" sz="1800" dirty="0">
                <a:solidFill>
                  <a:srgbClr val="002060"/>
                </a:solidFill>
              </a:rPr>
              <a:t>markets</a:t>
            </a:r>
            <a:endParaRPr lang="th-TH" sz="1800" dirty="0">
              <a:solidFill>
                <a:srgbClr val="002060"/>
              </a:solidFill>
            </a:endParaRPr>
          </a:p>
        </p:txBody>
      </p:sp>
      <p:sp>
        <p:nvSpPr>
          <p:cNvPr id="7" name="สี่เหลี่ยมมุมมน 6"/>
          <p:cNvSpPr/>
          <p:nvPr/>
        </p:nvSpPr>
        <p:spPr>
          <a:xfrm>
            <a:off x="1142976" y="3571876"/>
            <a:ext cx="1571636" cy="928694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rgbClr val="002060"/>
                </a:solidFill>
              </a:rPr>
              <a:t>Manufacturer</a:t>
            </a:r>
          </a:p>
          <a:p>
            <a:pPr algn="ctr">
              <a:defRPr/>
            </a:pPr>
            <a:r>
              <a:rPr lang="en-US" sz="1800" dirty="0">
                <a:solidFill>
                  <a:srgbClr val="002060"/>
                </a:solidFill>
              </a:rPr>
              <a:t>markets</a:t>
            </a:r>
            <a:endParaRPr lang="th-TH" sz="1800" dirty="0">
              <a:solidFill>
                <a:srgbClr val="002060"/>
              </a:solidFill>
            </a:endParaRPr>
          </a:p>
        </p:txBody>
      </p:sp>
      <p:sp>
        <p:nvSpPr>
          <p:cNvPr id="8" name="สี่เหลี่ยมมุมมน 7"/>
          <p:cNvSpPr/>
          <p:nvPr/>
        </p:nvSpPr>
        <p:spPr>
          <a:xfrm>
            <a:off x="3786182" y="5357826"/>
            <a:ext cx="1571636" cy="928694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rgbClr val="002060"/>
                </a:solidFill>
              </a:rPr>
              <a:t>Intermediary</a:t>
            </a:r>
          </a:p>
          <a:p>
            <a:pPr algn="ctr">
              <a:defRPr/>
            </a:pPr>
            <a:r>
              <a:rPr lang="en-US" sz="1800" dirty="0">
                <a:solidFill>
                  <a:srgbClr val="002060"/>
                </a:solidFill>
              </a:rPr>
              <a:t>markets</a:t>
            </a:r>
            <a:endParaRPr lang="th-TH" sz="1800" dirty="0">
              <a:solidFill>
                <a:srgbClr val="002060"/>
              </a:solidFill>
            </a:endParaRPr>
          </a:p>
        </p:txBody>
      </p:sp>
      <p:sp>
        <p:nvSpPr>
          <p:cNvPr id="10" name="สี่เหลี่ยมมุมมน 9"/>
          <p:cNvSpPr/>
          <p:nvPr/>
        </p:nvSpPr>
        <p:spPr>
          <a:xfrm>
            <a:off x="3786182" y="3571876"/>
            <a:ext cx="1571636" cy="92869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b="1" dirty="0">
                <a:solidFill>
                  <a:srgbClr val="002060"/>
                </a:solidFill>
              </a:rPr>
              <a:t>Government</a:t>
            </a:r>
          </a:p>
          <a:p>
            <a:pPr algn="ctr">
              <a:defRPr/>
            </a:pPr>
            <a:r>
              <a:rPr lang="en-US" sz="1800" b="1" dirty="0">
                <a:solidFill>
                  <a:srgbClr val="002060"/>
                </a:solidFill>
              </a:rPr>
              <a:t>markets</a:t>
            </a:r>
            <a:endParaRPr lang="th-TH" sz="1800" b="1" dirty="0">
              <a:solidFill>
                <a:srgbClr val="002060"/>
              </a:solidFill>
            </a:endParaRPr>
          </a:p>
        </p:txBody>
      </p:sp>
      <p:cxnSp>
        <p:nvCxnSpPr>
          <p:cNvPr id="19" name="ลูกศรเชื่อมต่อแบบตรง 18"/>
          <p:cNvCxnSpPr/>
          <p:nvPr/>
        </p:nvCxnSpPr>
        <p:spPr>
          <a:xfrm>
            <a:off x="5429250" y="4286250"/>
            <a:ext cx="928688" cy="1588"/>
          </a:xfrm>
          <a:prstGeom prst="straightConnector1">
            <a:avLst/>
          </a:prstGeom>
          <a:ln w="12700">
            <a:solidFill>
              <a:srgbClr val="002060"/>
            </a:solidFill>
            <a:tailEnd type="stealth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ลูกศรเชื่อมต่อแบบตรง 22"/>
          <p:cNvCxnSpPr/>
          <p:nvPr/>
        </p:nvCxnSpPr>
        <p:spPr>
          <a:xfrm>
            <a:off x="2786063" y="3998916"/>
            <a:ext cx="928687" cy="1588"/>
          </a:xfrm>
          <a:prstGeom prst="straightConnector1">
            <a:avLst/>
          </a:prstGeom>
          <a:ln w="12700">
            <a:solidFill>
              <a:srgbClr val="002060"/>
            </a:solidFill>
            <a:headEnd type="stealth"/>
            <a:tailEnd type="non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ลูกศรเชื่อมต่อแบบตรง 23"/>
          <p:cNvCxnSpPr/>
          <p:nvPr/>
        </p:nvCxnSpPr>
        <p:spPr>
          <a:xfrm>
            <a:off x="5429250" y="3857625"/>
            <a:ext cx="928688" cy="1588"/>
          </a:xfrm>
          <a:prstGeom prst="straightConnector1">
            <a:avLst/>
          </a:prstGeom>
          <a:ln w="12700">
            <a:solidFill>
              <a:srgbClr val="00206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ลูกศรเชื่อมต่อแบบตรง 26"/>
          <p:cNvCxnSpPr/>
          <p:nvPr/>
        </p:nvCxnSpPr>
        <p:spPr>
          <a:xfrm>
            <a:off x="2786063" y="4286250"/>
            <a:ext cx="928687" cy="1588"/>
          </a:xfrm>
          <a:prstGeom prst="straightConnector1">
            <a:avLst/>
          </a:prstGeom>
          <a:ln w="1270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ลูกศรเชื่อมต่อแบบตรง 28"/>
          <p:cNvCxnSpPr/>
          <p:nvPr/>
        </p:nvCxnSpPr>
        <p:spPr>
          <a:xfrm rot="5400000">
            <a:off x="4429919" y="4928394"/>
            <a:ext cx="714375" cy="1587"/>
          </a:xfrm>
          <a:prstGeom prst="straightConnector1">
            <a:avLst/>
          </a:prstGeom>
          <a:ln w="12700">
            <a:solidFill>
              <a:srgbClr val="00206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ลูกศรเชื่อมต่อแบบตรง 30"/>
          <p:cNvCxnSpPr/>
          <p:nvPr/>
        </p:nvCxnSpPr>
        <p:spPr>
          <a:xfrm rot="5400000">
            <a:off x="4001294" y="4928394"/>
            <a:ext cx="714375" cy="1587"/>
          </a:xfrm>
          <a:prstGeom prst="straightConnector1">
            <a:avLst/>
          </a:prstGeom>
          <a:ln w="12700">
            <a:tailEnd type="stealth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ลูกศรเชื่อมต่อแบบตรง 31"/>
          <p:cNvCxnSpPr/>
          <p:nvPr/>
        </p:nvCxnSpPr>
        <p:spPr>
          <a:xfrm rot="5400000">
            <a:off x="4001294" y="3142457"/>
            <a:ext cx="714375" cy="1587"/>
          </a:xfrm>
          <a:prstGeom prst="straightConnector1">
            <a:avLst/>
          </a:prstGeom>
          <a:ln w="12700"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ลูกศรเชื่อมต่อแบบตรง 32"/>
          <p:cNvCxnSpPr/>
          <p:nvPr/>
        </p:nvCxnSpPr>
        <p:spPr>
          <a:xfrm rot="5400000">
            <a:off x="4501356" y="3142457"/>
            <a:ext cx="714375" cy="1588"/>
          </a:xfrm>
          <a:prstGeom prst="straightConnector1">
            <a:avLst/>
          </a:prstGeom>
          <a:ln>
            <a:solidFill>
              <a:srgbClr val="002060"/>
            </a:solidFill>
            <a:headEnd type="stealth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รูปร่าง 57"/>
          <p:cNvCxnSpPr/>
          <p:nvPr/>
        </p:nvCxnSpPr>
        <p:spPr>
          <a:xfrm flipV="1">
            <a:off x="2286000" y="2428875"/>
            <a:ext cx="1500188" cy="1071563"/>
          </a:xfrm>
          <a:prstGeom prst="bentConnector3">
            <a:avLst>
              <a:gd name="adj1" fmla="val 477"/>
            </a:avLst>
          </a:prstGeom>
          <a:ln w="12700">
            <a:solidFill>
              <a:srgbClr val="002060"/>
            </a:solidFill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รูปร่าง 59"/>
          <p:cNvCxnSpPr/>
          <p:nvPr/>
        </p:nvCxnSpPr>
        <p:spPr>
          <a:xfrm>
            <a:off x="5357813" y="2428875"/>
            <a:ext cx="1428750" cy="1071563"/>
          </a:xfrm>
          <a:prstGeom prst="bentConnector3">
            <a:avLst>
              <a:gd name="adj1" fmla="val 100000"/>
            </a:avLst>
          </a:prstGeom>
          <a:ln w="12700">
            <a:solidFill>
              <a:srgbClr val="002060"/>
            </a:solidFill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ตัวเชื่อมต่อหักมุม 61"/>
          <p:cNvCxnSpPr/>
          <p:nvPr/>
        </p:nvCxnSpPr>
        <p:spPr>
          <a:xfrm rot="10800000" flipV="1">
            <a:off x="5357813" y="4500563"/>
            <a:ext cx="1428750" cy="1143000"/>
          </a:xfrm>
          <a:prstGeom prst="bentConnector3">
            <a:avLst>
              <a:gd name="adj1" fmla="val 0"/>
            </a:avLst>
          </a:prstGeom>
          <a:ln w="12700">
            <a:solidFill>
              <a:srgbClr val="002060"/>
            </a:solidFill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ตัวเชื่อมต่อหักมุม 96"/>
          <p:cNvCxnSpPr/>
          <p:nvPr/>
        </p:nvCxnSpPr>
        <p:spPr>
          <a:xfrm>
            <a:off x="2286000" y="4500563"/>
            <a:ext cx="1428750" cy="1143000"/>
          </a:xfrm>
          <a:prstGeom prst="bentConnector3">
            <a:avLst>
              <a:gd name="adj1" fmla="val 0"/>
            </a:avLst>
          </a:prstGeom>
          <a:ln w="12700">
            <a:solidFill>
              <a:srgbClr val="002060"/>
            </a:solidFill>
            <a:headEnd type="stealt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รูปร่าง 59"/>
          <p:cNvCxnSpPr/>
          <p:nvPr/>
        </p:nvCxnSpPr>
        <p:spPr>
          <a:xfrm rot="10800000">
            <a:off x="5357813" y="2071688"/>
            <a:ext cx="2286000" cy="1428750"/>
          </a:xfrm>
          <a:prstGeom prst="bentConnector3">
            <a:avLst>
              <a:gd name="adj1" fmla="val 278"/>
            </a:avLst>
          </a:prstGeom>
          <a:ln w="12700">
            <a:solidFill>
              <a:srgbClr val="002060"/>
            </a:solidFill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ตัวเชื่อมต่อหักมุม 120"/>
          <p:cNvCxnSpPr/>
          <p:nvPr/>
        </p:nvCxnSpPr>
        <p:spPr>
          <a:xfrm rot="10800000" flipV="1">
            <a:off x="5357813" y="4500563"/>
            <a:ext cx="2286000" cy="1500187"/>
          </a:xfrm>
          <a:prstGeom prst="bentConnector3">
            <a:avLst>
              <a:gd name="adj1" fmla="val 0"/>
            </a:avLst>
          </a:prstGeom>
          <a:ln w="12700">
            <a:solidFill>
              <a:srgbClr val="002060"/>
            </a:solidFill>
            <a:headEnd type="stealt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ตัวเชื่อมต่อหักมุม 124"/>
          <p:cNvCxnSpPr/>
          <p:nvPr/>
        </p:nvCxnSpPr>
        <p:spPr>
          <a:xfrm>
            <a:off x="1571625" y="4500563"/>
            <a:ext cx="2143125" cy="1500187"/>
          </a:xfrm>
          <a:prstGeom prst="bentConnector3">
            <a:avLst>
              <a:gd name="adj1" fmla="val -74"/>
            </a:avLst>
          </a:prstGeom>
          <a:ln w="12700">
            <a:solidFill>
              <a:srgbClr val="002060"/>
            </a:solidFill>
            <a:headEnd type="none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รูปร่าง 57"/>
          <p:cNvCxnSpPr/>
          <p:nvPr/>
        </p:nvCxnSpPr>
        <p:spPr>
          <a:xfrm flipV="1">
            <a:off x="1571625" y="2071688"/>
            <a:ext cx="2214563" cy="1428750"/>
          </a:xfrm>
          <a:prstGeom prst="bentConnector3">
            <a:avLst>
              <a:gd name="adj1" fmla="val 108"/>
            </a:avLst>
          </a:prstGeom>
          <a:ln w="12700">
            <a:solidFill>
              <a:srgbClr val="002060"/>
            </a:solidFill>
            <a:headEnd type="stealt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06" name="TextBox 141"/>
          <p:cNvSpPr txBox="1">
            <a:spLocks noChangeArrowheads="1"/>
          </p:cNvSpPr>
          <p:nvPr/>
        </p:nvSpPr>
        <p:spPr bwMode="auto">
          <a:xfrm>
            <a:off x="6000750" y="1785938"/>
            <a:ext cx="10715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/>
              <a:t> </a:t>
            </a:r>
            <a:r>
              <a:rPr lang="en-US" sz="1300"/>
              <a:t>Resources</a:t>
            </a:r>
            <a:endParaRPr lang="th-TH" sz="1300">
              <a:cs typeface="Cordia New" pitchFamily="34" charset="-34"/>
            </a:endParaRPr>
          </a:p>
        </p:txBody>
      </p:sp>
      <p:sp>
        <p:nvSpPr>
          <p:cNvPr id="3107" name="TextBox 142"/>
          <p:cNvSpPr txBox="1">
            <a:spLocks noChangeArrowheads="1"/>
          </p:cNvSpPr>
          <p:nvPr/>
        </p:nvSpPr>
        <p:spPr bwMode="auto">
          <a:xfrm>
            <a:off x="5786438" y="2143125"/>
            <a:ext cx="785812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300"/>
              <a:t>Money</a:t>
            </a:r>
            <a:endParaRPr lang="th-TH" sz="1300">
              <a:cs typeface="Cordia New" pitchFamily="34" charset="-34"/>
            </a:endParaRPr>
          </a:p>
        </p:txBody>
      </p:sp>
      <p:sp>
        <p:nvSpPr>
          <p:cNvPr id="3108" name="TextBox 143"/>
          <p:cNvSpPr txBox="1">
            <a:spLocks noChangeArrowheads="1"/>
          </p:cNvSpPr>
          <p:nvPr/>
        </p:nvSpPr>
        <p:spPr bwMode="auto">
          <a:xfrm>
            <a:off x="5500688" y="3571876"/>
            <a:ext cx="785812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300" dirty="0"/>
              <a:t> Taxes</a:t>
            </a:r>
            <a:endParaRPr lang="th-TH" sz="1300" dirty="0">
              <a:cs typeface="Cordia New" pitchFamily="34" charset="-34"/>
            </a:endParaRPr>
          </a:p>
        </p:txBody>
      </p:sp>
      <p:sp>
        <p:nvSpPr>
          <p:cNvPr id="3109" name="TextBox 144"/>
          <p:cNvSpPr txBox="1">
            <a:spLocks noChangeArrowheads="1"/>
          </p:cNvSpPr>
          <p:nvPr/>
        </p:nvSpPr>
        <p:spPr bwMode="auto">
          <a:xfrm>
            <a:off x="5500694" y="4357694"/>
            <a:ext cx="85725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300" dirty="0"/>
              <a:t>Services</a:t>
            </a:r>
            <a:endParaRPr lang="th-TH" sz="1300" dirty="0">
              <a:cs typeface="Cordia New" pitchFamily="34" charset="-34"/>
            </a:endParaRPr>
          </a:p>
        </p:txBody>
      </p:sp>
      <p:sp>
        <p:nvSpPr>
          <p:cNvPr id="3110" name="TextBox 145"/>
          <p:cNvSpPr txBox="1">
            <a:spLocks noChangeArrowheads="1"/>
          </p:cNvSpPr>
          <p:nvPr/>
        </p:nvSpPr>
        <p:spPr bwMode="auto">
          <a:xfrm>
            <a:off x="4857750" y="4714875"/>
            <a:ext cx="7858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300"/>
              <a:t> Taxes,</a:t>
            </a:r>
          </a:p>
          <a:p>
            <a:pPr algn="ctr"/>
            <a:r>
              <a:rPr lang="en-US" sz="1300"/>
              <a:t>goods</a:t>
            </a:r>
            <a:endParaRPr lang="th-TH" sz="1300">
              <a:cs typeface="Cordia New" pitchFamily="34" charset="-34"/>
            </a:endParaRPr>
          </a:p>
        </p:txBody>
      </p:sp>
      <p:sp>
        <p:nvSpPr>
          <p:cNvPr id="3111" name="TextBox 146"/>
          <p:cNvSpPr txBox="1">
            <a:spLocks noChangeArrowheads="1"/>
          </p:cNvSpPr>
          <p:nvPr/>
        </p:nvSpPr>
        <p:spPr bwMode="auto">
          <a:xfrm>
            <a:off x="5715000" y="5786438"/>
            <a:ext cx="1857375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300"/>
              <a:t>Goods and services</a:t>
            </a:r>
            <a:endParaRPr lang="th-TH" sz="1300">
              <a:cs typeface="Cordia New" pitchFamily="34" charset="-34"/>
            </a:endParaRPr>
          </a:p>
        </p:txBody>
      </p:sp>
      <p:sp>
        <p:nvSpPr>
          <p:cNvPr id="3112" name="TextBox 147"/>
          <p:cNvSpPr txBox="1">
            <a:spLocks noChangeArrowheads="1"/>
          </p:cNvSpPr>
          <p:nvPr/>
        </p:nvSpPr>
        <p:spPr bwMode="auto">
          <a:xfrm>
            <a:off x="1714500" y="5786438"/>
            <a:ext cx="1857375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300"/>
              <a:t>Goods and services</a:t>
            </a:r>
            <a:endParaRPr lang="th-TH" sz="1300">
              <a:cs typeface="Cordia New" pitchFamily="34" charset="-34"/>
            </a:endParaRPr>
          </a:p>
        </p:txBody>
      </p:sp>
      <p:sp>
        <p:nvSpPr>
          <p:cNvPr id="3113" name="TextBox 148"/>
          <p:cNvSpPr txBox="1">
            <a:spLocks noChangeArrowheads="1"/>
          </p:cNvSpPr>
          <p:nvPr/>
        </p:nvSpPr>
        <p:spPr bwMode="auto">
          <a:xfrm>
            <a:off x="5786438" y="5357813"/>
            <a:ext cx="785812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300"/>
              <a:t>Money</a:t>
            </a:r>
            <a:endParaRPr lang="th-TH" sz="1300">
              <a:cs typeface="Cordia New" pitchFamily="34" charset="-34"/>
            </a:endParaRPr>
          </a:p>
        </p:txBody>
      </p:sp>
      <p:sp>
        <p:nvSpPr>
          <p:cNvPr id="3114" name="TextBox 149"/>
          <p:cNvSpPr txBox="1">
            <a:spLocks noChangeArrowheads="1"/>
          </p:cNvSpPr>
          <p:nvPr/>
        </p:nvSpPr>
        <p:spPr bwMode="auto">
          <a:xfrm>
            <a:off x="2643188" y="5357813"/>
            <a:ext cx="785812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300"/>
              <a:t>Money</a:t>
            </a:r>
            <a:endParaRPr lang="th-TH" sz="1300">
              <a:cs typeface="Cordia New" pitchFamily="34" charset="-34"/>
            </a:endParaRPr>
          </a:p>
        </p:txBody>
      </p:sp>
      <p:sp>
        <p:nvSpPr>
          <p:cNvPr id="3115" name="TextBox 150"/>
          <p:cNvSpPr txBox="1">
            <a:spLocks noChangeArrowheads="1"/>
          </p:cNvSpPr>
          <p:nvPr/>
        </p:nvSpPr>
        <p:spPr bwMode="auto">
          <a:xfrm>
            <a:off x="2643188" y="2143125"/>
            <a:ext cx="785812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300"/>
              <a:t>Money</a:t>
            </a:r>
            <a:endParaRPr lang="th-TH" sz="1300">
              <a:cs typeface="Cordia New" pitchFamily="34" charset="-34"/>
            </a:endParaRPr>
          </a:p>
        </p:txBody>
      </p:sp>
      <p:sp>
        <p:nvSpPr>
          <p:cNvPr id="3116" name="TextBox 151"/>
          <p:cNvSpPr txBox="1">
            <a:spLocks noChangeArrowheads="1"/>
          </p:cNvSpPr>
          <p:nvPr/>
        </p:nvSpPr>
        <p:spPr bwMode="auto">
          <a:xfrm>
            <a:off x="2071688" y="1785938"/>
            <a:ext cx="10715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/>
              <a:t> </a:t>
            </a:r>
            <a:r>
              <a:rPr lang="en-US" sz="1300"/>
              <a:t>Resources</a:t>
            </a:r>
            <a:endParaRPr lang="th-TH" sz="1300">
              <a:cs typeface="Cordia New" pitchFamily="34" charset="-34"/>
            </a:endParaRPr>
          </a:p>
        </p:txBody>
      </p:sp>
      <p:sp>
        <p:nvSpPr>
          <p:cNvPr id="3117" name="TextBox 152"/>
          <p:cNvSpPr txBox="1">
            <a:spLocks noChangeArrowheads="1"/>
          </p:cNvSpPr>
          <p:nvPr/>
        </p:nvSpPr>
        <p:spPr bwMode="auto">
          <a:xfrm>
            <a:off x="3571875" y="2928938"/>
            <a:ext cx="7858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300"/>
              <a:t> Taxes,</a:t>
            </a:r>
          </a:p>
          <a:p>
            <a:pPr algn="ctr"/>
            <a:r>
              <a:rPr lang="en-US" sz="1300"/>
              <a:t>goods</a:t>
            </a:r>
            <a:endParaRPr lang="th-TH" sz="1300">
              <a:cs typeface="Cordia New" pitchFamily="34" charset="-34"/>
            </a:endParaRPr>
          </a:p>
        </p:txBody>
      </p:sp>
      <p:sp>
        <p:nvSpPr>
          <p:cNvPr id="3118" name="TextBox 153"/>
          <p:cNvSpPr txBox="1">
            <a:spLocks noChangeArrowheads="1"/>
          </p:cNvSpPr>
          <p:nvPr/>
        </p:nvSpPr>
        <p:spPr bwMode="auto">
          <a:xfrm>
            <a:off x="2571750" y="4351346"/>
            <a:ext cx="1285875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300" dirty="0"/>
              <a:t> Taxes, goods</a:t>
            </a:r>
            <a:endParaRPr lang="th-TH" sz="1300" dirty="0">
              <a:cs typeface="Cordia New" pitchFamily="34" charset="-34"/>
            </a:endParaRPr>
          </a:p>
        </p:txBody>
      </p:sp>
      <p:sp>
        <p:nvSpPr>
          <p:cNvPr id="3119" name="TextBox 154"/>
          <p:cNvSpPr txBox="1">
            <a:spLocks noChangeArrowheads="1"/>
          </p:cNvSpPr>
          <p:nvPr/>
        </p:nvSpPr>
        <p:spPr bwMode="auto">
          <a:xfrm>
            <a:off x="2786063" y="3436941"/>
            <a:ext cx="928687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300" dirty="0"/>
              <a:t>Services, Money</a:t>
            </a:r>
            <a:endParaRPr lang="th-TH" sz="1300" dirty="0">
              <a:cs typeface="Cordia New" pitchFamily="34" charset="-34"/>
            </a:endParaRPr>
          </a:p>
        </p:txBody>
      </p:sp>
      <p:sp>
        <p:nvSpPr>
          <p:cNvPr id="3120" name="TextBox 154"/>
          <p:cNvSpPr txBox="1">
            <a:spLocks noChangeArrowheads="1"/>
          </p:cNvSpPr>
          <p:nvPr/>
        </p:nvSpPr>
        <p:spPr bwMode="auto">
          <a:xfrm>
            <a:off x="3500438" y="4714875"/>
            <a:ext cx="928687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300" dirty="0"/>
              <a:t>Services, Money</a:t>
            </a:r>
            <a:endParaRPr lang="th-TH" sz="1300" dirty="0">
              <a:cs typeface="Cordia New" pitchFamily="34" charset="-34"/>
            </a:endParaRPr>
          </a:p>
        </p:txBody>
      </p:sp>
      <p:sp>
        <p:nvSpPr>
          <p:cNvPr id="3121" name="TextBox 154"/>
          <p:cNvSpPr txBox="1">
            <a:spLocks noChangeArrowheads="1"/>
          </p:cNvSpPr>
          <p:nvPr/>
        </p:nvSpPr>
        <p:spPr bwMode="auto">
          <a:xfrm>
            <a:off x="4857750" y="2928938"/>
            <a:ext cx="92868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300"/>
              <a:t>Services, Money</a:t>
            </a:r>
            <a:endParaRPr lang="th-TH" sz="1300">
              <a:cs typeface="Cordia New" pitchFamily="34" charset="-34"/>
            </a:endParaRPr>
          </a:p>
        </p:txBody>
      </p:sp>
      <p:sp>
        <p:nvSpPr>
          <p:cNvPr id="40" name="Titre 1"/>
          <p:cNvSpPr txBox="1">
            <a:spLocks/>
          </p:cNvSpPr>
          <p:nvPr/>
        </p:nvSpPr>
        <p:spPr bwMode="auto">
          <a:xfrm>
            <a:off x="214282" y="71414"/>
            <a:ext cx="8643998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50800"/>
            </a:sp3d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D6009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ea typeface="+mj-ea"/>
              </a:rPr>
              <a:t>SCOPE OF MARKET</a:t>
            </a:r>
            <a:endParaRPr lang="fr-CA" sz="4000" b="1" dirty="0">
              <a:solidFill>
                <a:srgbClr val="D6009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ea typeface="+mj-ea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357158" y="785794"/>
            <a:ext cx="4786346" cy="1588"/>
          </a:xfrm>
          <a:prstGeom prst="line">
            <a:avLst/>
          </a:prstGeom>
          <a:ln w="28575"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000496" y="857232"/>
            <a:ext cx="4786346" cy="1587"/>
          </a:xfrm>
          <a:prstGeom prst="line">
            <a:avLst/>
          </a:prstGeom>
          <a:ln w="28575"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"/>
          <p:cNvSpPr txBox="1">
            <a:spLocks/>
          </p:cNvSpPr>
          <p:nvPr/>
        </p:nvSpPr>
        <p:spPr bwMode="auto">
          <a:xfrm>
            <a:off x="214282" y="71414"/>
            <a:ext cx="8643998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50800"/>
            </a:sp3d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D6009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ea typeface="+mj-ea"/>
              </a:rPr>
              <a:t>CORE MARKETING CONCEPT </a:t>
            </a:r>
            <a:endParaRPr lang="fr-CA" sz="4000" b="1" dirty="0">
              <a:solidFill>
                <a:srgbClr val="D6009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ea typeface="+mj-ea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57158" y="785794"/>
            <a:ext cx="4786346" cy="1588"/>
          </a:xfrm>
          <a:prstGeom prst="line">
            <a:avLst/>
          </a:prstGeom>
          <a:ln w="28575"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000496" y="857232"/>
            <a:ext cx="4786346" cy="1587"/>
          </a:xfrm>
          <a:prstGeom prst="line">
            <a:avLst/>
          </a:prstGeom>
          <a:ln w="28575"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3352800" y="1081110"/>
            <a:ext cx="2438400" cy="990600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3600" b="1" i="0" u="none" strike="noStrike" cap="none" normalizeH="0" baseline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ความจำเป็น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(Needs)</a:t>
            </a:r>
            <a:endParaRPr kumimoji="0" lang="th-TH" sz="28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6324600" y="2300310"/>
            <a:ext cx="2438400" cy="990600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3600" b="1" i="0" u="none" strike="noStrike" cap="none" normalizeH="0" baseline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ความต้องการ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(Wants)</a:t>
            </a:r>
            <a:endParaRPr kumimoji="0" lang="th-TH" sz="28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6477000" y="3976710"/>
            <a:ext cx="2438400" cy="990600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3600" b="1" i="0" u="none" strike="noStrike" cap="none" normalizeH="0" baseline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อุปสงค์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(Demands)</a:t>
            </a:r>
            <a:endParaRPr kumimoji="0" lang="th-TH" sz="28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5029200" y="5653110"/>
            <a:ext cx="2438400" cy="990600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3600" b="1" i="0" u="none" strike="noStrike" cap="none" normalizeH="0" baseline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สินค้า/บริการ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(Products)</a:t>
            </a:r>
            <a:endParaRPr kumimoji="0" lang="th-TH" sz="28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auto">
          <a:xfrm>
            <a:off x="1676400" y="5653110"/>
            <a:ext cx="2438400" cy="990600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3600" b="1" i="0" u="none" strike="noStrike" cap="none" normalizeH="0" baseline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การแลกเปลี่ยน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(Exchange)</a:t>
            </a:r>
            <a:endParaRPr kumimoji="0" lang="th-TH" sz="28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auto">
          <a:xfrm>
            <a:off x="228600" y="3976710"/>
            <a:ext cx="2438400" cy="990600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3600" b="1" i="0" u="none" strike="noStrike" cap="none" normalizeH="0" baseline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สิ่งที่ใช้แลกเปลี่ยน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(Transactions)</a:t>
            </a:r>
            <a:endParaRPr kumimoji="0" lang="th-TH" sz="28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auto">
          <a:xfrm>
            <a:off x="381000" y="2300310"/>
            <a:ext cx="2438400" cy="990600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3600" b="1" i="0" u="none" strike="noStrike" cap="none" normalizeH="0" baseline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ตลาด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(Markets)</a:t>
            </a:r>
            <a:endParaRPr kumimoji="0" lang="th-TH" sz="28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80905" name="Oval 9"/>
          <p:cNvSpPr>
            <a:spLocks noChangeArrowheads="1"/>
          </p:cNvSpPr>
          <p:nvPr/>
        </p:nvSpPr>
        <p:spPr bwMode="auto">
          <a:xfrm>
            <a:off x="2971800" y="2224110"/>
            <a:ext cx="3200400" cy="320040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4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แนวความคิดหลัก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4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ของการตลาด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(Core Marketing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Concepts)</a:t>
            </a:r>
            <a:endParaRPr kumimoji="0" lang="th-TH" sz="2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80906" name="AutoShape 10"/>
          <p:cNvSpPr>
            <a:spLocks noChangeArrowheads="1"/>
          </p:cNvSpPr>
          <p:nvPr/>
        </p:nvSpPr>
        <p:spPr bwMode="auto">
          <a:xfrm rot="5400000">
            <a:off x="7239000" y="3367110"/>
            <a:ext cx="533400" cy="533400"/>
          </a:xfrm>
          <a:prstGeom prst="rightArrow">
            <a:avLst>
              <a:gd name="adj1" fmla="val 50000"/>
              <a:gd name="adj2" fmla="val 4817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th-TH">
              <a:solidFill>
                <a:srgbClr val="002060"/>
              </a:solidFill>
            </a:endParaRPr>
          </a:p>
        </p:txBody>
      </p:sp>
      <p:sp>
        <p:nvSpPr>
          <p:cNvPr id="80907" name="AutoShape 11"/>
          <p:cNvSpPr>
            <a:spLocks noChangeArrowheads="1"/>
          </p:cNvSpPr>
          <p:nvPr/>
        </p:nvSpPr>
        <p:spPr bwMode="auto">
          <a:xfrm rot="5400000">
            <a:off x="6858000" y="5043510"/>
            <a:ext cx="533400" cy="533400"/>
          </a:xfrm>
          <a:prstGeom prst="rightArrow">
            <a:avLst>
              <a:gd name="adj1" fmla="val 50000"/>
              <a:gd name="adj2" fmla="val 4817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th-TH">
              <a:solidFill>
                <a:srgbClr val="002060"/>
              </a:solidFill>
            </a:endParaRPr>
          </a:p>
        </p:txBody>
      </p:sp>
      <p:sp>
        <p:nvSpPr>
          <p:cNvPr id="80908" name="AutoShape 12"/>
          <p:cNvSpPr>
            <a:spLocks noChangeArrowheads="1"/>
          </p:cNvSpPr>
          <p:nvPr/>
        </p:nvSpPr>
        <p:spPr bwMode="auto">
          <a:xfrm rot="5400000" flipH="1" flipV="1">
            <a:off x="1752600" y="5043510"/>
            <a:ext cx="533400" cy="533400"/>
          </a:xfrm>
          <a:prstGeom prst="rightArrow">
            <a:avLst>
              <a:gd name="adj1" fmla="val 50000"/>
              <a:gd name="adj2" fmla="val 4817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th-TH">
              <a:solidFill>
                <a:srgbClr val="002060"/>
              </a:solidFill>
            </a:endParaRPr>
          </a:p>
        </p:txBody>
      </p:sp>
      <p:sp>
        <p:nvSpPr>
          <p:cNvPr id="80909" name="AutoShape 13"/>
          <p:cNvSpPr>
            <a:spLocks noChangeArrowheads="1"/>
          </p:cNvSpPr>
          <p:nvPr/>
        </p:nvSpPr>
        <p:spPr bwMode="auto">
          <a:xfrm rot="10800000">
            <a:off x="4305300" y="5881710"/>
            <a:ext cx="533400" cy="533400"/>
          </a:xfrm>
          <a:prstGeom prst="rightArrow">
            <a:avLst>
              <a:gd name="adj1" fmla="val 50000"/>
              <a:gd name="adj2" fmla="val 4817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th-TH">
              <a:solidFill>
                <a:srgbClr val="002060"/>
              </a:solidFill>
            </a:endParaRPr>
          </a:p>
        </p:txBody>
      </p:sp>
      <p:sp>
        <p:nvSpPr>
          <p:cNvPr id="80910" name="AutoShape 14"/>
          <p:cNvSpPr>
            <a:spLocks noChangeArrowheads="1"/>
          </p:cNvSpPr>
          <p:nvPr/>
        </p:nvSpPr>
        <p:spPr bwMode="auto">
          <a:xfrm rot="8085556" flipH="1" flipV="1">
            <a:off x="2743200" y="1614510"/>
            <a:ext cx="533400" cy="533400"/>
          </a:xfrm>
          <a:prstGeom prst="rightArrow">
            <a:avLst>
              <a:gd name="adj1" fmla="val 50000"/>
              <a:gd name="adj2" fmla="val 4817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th-TH">
              <a:solidFill>
                <a:srgbClr val="002060"/>
              </a:solidFill>
            </a:endParaRPr>
          </a:p>
        </p:txBody>
      </p:sp>
      <p:sp>
        <p:nvSpPr>
          <p:cNvPr id="80911" name="AutoShape 15"/>
          <p:cNvSpPr>
            <a:spLocks noChangeArrowheads="1"/>
          </p:cNvSpPr>
          <p:nvPr/>
        </p:nvSpPr>
        <p:spPr bwMode="auto">
          <a:xfrm rot="13485556" flipH="1" flipV="1">
            <a:off x="5943600" y="1690710"/>
            <a:ext cx="533400" cy="533400"/>
          </a:xfrm>
          <a:prstGeom prst="rightArrow">
            <a:avLst>
              <a:gd name="adj1" fmla="val 50000"/>
              <a:gd name="adj2" fmla="val 4817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th-TH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357158" y="785794"/>
            <a:ext cx="4786346" cy="1588"/>
          </a:xfrm>
          <a:prstGeom prst="line">
            <a:avLst/>
          </a:prstGeom>
          <a:ln w="28575"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000496" y="857232"/>
            <a:ext cx="4786346" cy="1587"/>
          </a:xfrm>
          <a:prstGeom prst="line">
            <a:avLst/>
          </a:prstGeom>
          <a:ln w="28575"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re 1"/>
          <p:cNvSpPr txBox="1">
            <a:spLocks/>
          </p:cNvSpPr>
          <p:nvPr/>
        </p:nvSpPr>
        <p:spPr bwMode="auto">
          <a:xfrm>
            <a:off x="214282" y="71414"/>
            <a:ext cx="8643998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50800"/>
            </a:sp3d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D6009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ea typeface="+mj-ea"/>
              </a:rPr>
              <a:t>MARKETING MANAGEMENT</a:t>
            </a:r>
            <a:endParaRPr lang="fr-CA" sz="4000" b="1" dirty="0">
              <a:solidFill>
                <a:srgbClr val="D6009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ea typeface="+mj-ea"/>
            </a:endParaRPr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285720" y="1285860"/>
            <a:ext cx="8501122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ts val="2000"/>
              <a:tabLst/>
            </a:pPr>
            <a:r>
              <a:rPr kumimoji="0" lang="th-TH" sz="4000" b="1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	</a:t>
            </a:r>
            <a:r>
              <a:rPr kumimoji="0" lang="th-TH" sz="4000" b="1" u="sng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การจัดการการตลาด </a:t>
            </a:r>
            <a:r>
              <a:rPr kumimoji="0" lang="th-TH" sz="4000" b="1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หมายถึง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ts val="2000"/>
              <a:tabLst/>
            </a:pPr>
            <a:r>
              <a:rPr lang="th-TH" sz="4000" b="1" dirty="0">
                <a:solidFill>
                  <a:srgbClr val="002060"/>
                </a:solidFill>
                <a:latin typeface="Angsana New" pitchFamily="18" charset="-34"/>
              </a:rPr>
              <a:t>	</a:t>
            </a:r>
            <a:r>
              <a:rPr kumimoji="0" lang="th-TH" sz="4000" b="1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การวิเคราะห์ การวางแผน การปฏิบัติงาน และการควบคุมการดำเนินงานด้านการตลาดที่ได้กำหนดขึ้น </a:t>
            </a:r>
            <a:r>
              <a:rPr kumimoji="0" lang="th-TH" sz="4000" b="1" u="sng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เพื่อให้วัตถุประสงค์ขององค์การสามารถบรรลุได้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ts val="2000"/>
              <a:tabLst/>
            </a:pPr>
            <a:endParaRPr lang="th-TH" sz="4000" b="1" dirty="0">
              <a:solidFill>
                <a:srgbClr val="002060"/>
              </a:solidFill>
              <a:latin typeface="Angsana New" pitchFamily="18" charset="-34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"/>
          <p:cNvSpPr txBox="1">
            <a:spLocks/>
          </p:cNvSpPr>
          <p:nvPr/>
        </p:nvSpPr>
        <p:spPr bwMode="auto">
          <a:xfrm>
            <a:off x="214282" y="71414"/>
            <a:ext cx="8643998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50800"/>
            </a:sp3d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D6009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ea typeface="+mj-ea"/>
              </a:rPr>
              <a:t>MARKETING  MANAGEMENT PHILOSOPHIES</a:t>
            </a:r>
            <a:endParaRPr lang="fr-CA" sz="4000" b="1" dirty="0">
              <a:solidFill>
                <a:srgbClr val="D6009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ea typeface="+mj-ea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57158" y="785794"/>
            <a:ext cx="4786346" cy="1588"/>
          </a:xfrm>
          <a:prstGeom prst="line">
            <a:avLst/>
          </a:prstGeom>
          <a:ln w="28575"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000496" y="857232"/>
            <a:ext cx="4786346" cy="1587"/>
          </a:xfrm>
          <a:prstGeom prst="line">
            <a:avLst/>
          </a:prstGeom>
          <a:ln w="28575"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15731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4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แนวความคิดทางการตลาด</a:t>
            </a:r>
            <a:br>
              <a:rPr kumimoji="0" lang="th-TH" sz="4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</a:br>
            <a:r>
              <a:rPr kumimoji="0" lang="en-US" sz="4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(Marketing Management Philosophies)</a:t>
            </a:r>
            <a:endParaRPr kumimoji="0" lang="th-TH" sz="4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</a:endParaRPr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685800" y="2681310"/>
            <a:ext cx="77724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ts val="2000"/>
              <a:buFont typeface="Wingdings" pitchFamily="2" charset="2"/>
              <a:buChar char="Ø"/>
              <a:tabLst/>
            </a:pPr>
            <a:r>
              <a:rPr kumimoji="0" lang="th-TH" sz="40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The</a:t>
            </a:r>
            <a:r>
              <a:rPr kumimoji="0" lang="th-TH" sz="4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</a:t>
            </a:r>
            <a:r>
              <a:rPr kumimoji="0" lang="th-TH" sz="40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Production</a:t>
            </a:r>
            <a:r>
              <a:rPr kumimoji="0" lang="th-TH" sz="4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</a:t>
            </a:r>
            <a:r>
              <a:rPr kumimoji="0" lang="th-TH" sz="40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Concept</a:t>
            </a:r>
            <a:endParaRPr kumimoji="0" lang="th-TH" sz="40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ts val="2000"/>
              <a:buFont typeface="Wingdings" pitchFamily="2" charset="2"/>
              <a:buChar char="Ø"/>
              <a:tabLst/>
            </a:pPr>
            <a:r>
              <a:rPr kumimoji="0" lang="th-TH" sz="40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The</a:t>
            </a:r>
            <a:r>
              <a:rPr kumimoji="0" lang="th-TH" sz="4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</a:t>
            </a:r>
            <a:r>
              <a:rPr kumimoji="0" lang="th-TH" sz="40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Product</a:t>
            </a:r>
            <a:r>
              <a:rPr kumimoji="0" lang="th-TH" sz="4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</a:t>
            </a:r>
            <a:r>
              <a:rPr kumimoji="0" lang="th-TH" sz="40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Concept</a:t>
            </a:r>
            <a:endParaRPr kumimoji="0" lang="th-TH" sz="40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ts val="2000"/>
              <a:buFont typeface="Wingdings" pitchFamily="2" charset="2"/>
              <a:buChar char="Ø"/>
              <a:tabLst/>
            </a:pPr>
            <a:r>
              <a:rPr kumimoji="0" lang="th-TH" sz="40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The</a:t>
            </a:r>
            <a:r>
              <a:rPr kumimoji="0" lang="th-TH" sz="4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</a:t>
            </a:r>
            <a:r>
              <a:rPr kumimoji="0" lang="th-TH" sz="40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Selling</a:t>
            </a:r>
            <a:r>
              <a:rPr kumimoji="0" lang="th-TH" sz="4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</a:t>
            </a:r>
            <a:r>
              <a:rPr kumimoji="0" lang="th-TH" sz="40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Concept</a:t>
            </a:r>
            <a:endParaRPr kumimoji="0" lang="th-TH" sz="40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ts val="2000"/>
              <a:buFont typeface="Wingdings" pitchFamily="2" charset="2"/>
              <a:buChar char="Ø"/>
              <a:tabLst/>
            </a:pPr>
            <a:r>
              <a:rPr kumimoji="0" lang="th-TH" sz="40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The</a:t>
            </a:r>
            <a:r>
              <a:rPr kumimoji="0" lang="th-TH" sz="4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</a:t>
            </a:r>
            <a:r>
              <a:rPr kumimoji="0" lang="th-TH" sz="40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Marketing</a:t>
            </a:r>
            <a:r>
              <a:rPr kumimoji="0" lang="th-TH" sz="4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</a:t>
            </a:r>
            <a:r>
              <a:rPr kumimoji="0" lang="th-TH" sz="40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Concept</a:t>
            </a:r>
            <a:endParaRPr kumimoji="0" lang="th-TH" sz="40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ts val="2000"/>
              <a:buFont typeface="Wingdings" pitchFamily="2" charset="2"/>
              <a:buChar char="Ø"/>
              <a:tabLst/>
            </a:pPr>
            <a:r>
              <a:rPr kumimoji="0" lang="th-TH" sz="40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The</a:t>
            </a:r>
            <a:r>
              <a:rPr kumimoji="0" lang="th-TH" sz="4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</a:t>
            </a:r>
            <a:r>
              <a:rPr kumimoji="0" lang="th-TH" sz="40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Societal</a:t>
            </a:r>
            <a:r>
              <a:rPr kumimoji="0" lang="th-TH" sz="4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</a:t>
            </a:r>
            <a:r>
              <a:rPr kumimoji="0" lang="th-TH" sz="40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Marketing</a:t>
            </a:r>
            <a:r>
              <a:rPr kumimoji="0" lang="th-TH" sz="4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</a:t>
            </a:r>
            <a:r>
              <a:rPr kumimoji="0" lang="th-TH" sz="40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Concept</a:t>
            </a:r>
            <a:endParaRPr kumimoji="0" lang="th-TH" sz="32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357158" y="785794"/>
            <a:ext cx="4786346" cy="1588"/>
          </a:xfrm>
          <a:prstGeom prst="line">
            <a:avLst/>
          </a:prstGeom>
          <a:ln w="28575"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000496" y="857232"/>
            <a:ext cx="4786346" cy="1587"/>
          </a:xfrm>
          <a:prstGeom prst="line">
            <a:avLst/>
          </a:prstGeom>
          <a:ln w="28575"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014434"/>
            <a:ext cx="810104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4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1. แนวความคิดมุ่งการผลิต</a:t>
            </a:r>
            <a:br>
              <a:rPr kumimoji="0" lang="th-TH" sz="4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</a:br>
            <a:r>
              <a:rPr kumimoji="0" lang="en-US" sz="4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(The Production Concept)</a:t>
            </a:r>
            <a:endParaRPr kumimoji="0" lang="th-TH" sz="4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</a:endParaRP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685800" y="2386034"/>
            <a:ext cx="7672414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ts val="1800"/>
              <a:buFont typeface="Wingdings" pitchFamily="2" charset="2"/>
              <a:buChar char="Ø"/>
              <a:tabLst/>
            </a:pPr>
            <a:r>
              <a:rPr kumimoji="0" lang="th-TH" sz="4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เป็นแนวความคิดในยุคแรก ๆ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ts val="1800"/>
              <a:buFont typeface="Wingdings" pitchFamily="2" charset="2"/>
              <a:buChar char="Ø"/>
              <a:tabLst/>
            </a:pPr>
            <a:r>
              <a:rPr kumimoji="0" lang="th-TH" sz="4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ใช้ได้ดีเมื่อ</a:t>
            </a:r>
            <a:r>
              <a:rPr kumimoji="0" lang="en-US" sz="4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Demand &gt; Supply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ts val="1800"/>
              <a:buFont typeface="Wingdings" pitchFamily="2" charset="2"/>
              <a:buChar char="Ø"/>
              <a:tabLst/>
            </a:pPr>
            <a:r>
              <a:rPr kumimoji="0" lang="th-TH" sz="4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เน้นการปรับปรุงคุณภาพการผลิตให้ต้นทุนต่ำลง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ts val="1800"/>
              <a:tabLst/>
            </a:pPr>
            <a:r>
              <a:rPr lang="th-TH" sz="4000" b="1" dirty="0">
                <a:solidFill>
                  <a:srgbClr val="002060"/>
                </a:solidFill>
                <a:latin typeface="Angsana New" pitchFamily="18" charset="-34"/>
              </a:rPr>
              <a:t>	</a:t>
            </a:r>
            <a:r>
              <a:rPr kumimoji="0" lang="th-TH" sz="4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เพื่อขายสินค้าในราคาต่ำกว่าคู่แข่ง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ts val="1800"/>
              <a:buFont typeface="Wingdings" pitchFamily="2" charset="2"/>
              <a:buChar char="Ø"/>
              <a:tabLst/>
            </a:pPr>
            <a:r>
              <a:rPr kumimoji="0" lang="th-TH" sz="4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พัฒนาการจัดจำหน่ายให้มีประสิทธิภาพ</a:t>
            </a:r>
            <a:endParaRPr kumimoji="0" lang="th-TH" sz="40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 bwMode="auto">
          <a:xfrm>
            <a:off x="214282" y="71414"/>
            <a:ext cx="8643998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50800"/>
            </a:sp3d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D6009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ea typeface="+mj-ea"/>
              </a:rPr>
              <a:t>MARKETING  MANAGEMENT PHILOSOPHIES</a:t>
            </a:r>
            <a:endParaRPr lang="fr-CA" sz="4000" b="1" dirty="0">
              <a:solidFill>
                <a:srgbClr val="D6009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ea typeface="+mj-e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357158" y="785794"/>
            <a:ext cx="4786346" cy="1588"/>
          </a:xfrm>
          <a:prstGeom prst="line">
            <a:avLst/>
          </a:prstGeom>
          <a:ln w="28575"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000496" y="857232"/>
            <a:ext cx="4786346" cy="1587"/>
          </a:xfrm>
          <a:prstGeom prst="line">
            <a:avLst/>
          </a:prstGeom>
          <a:ln w="28575"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4348" y="1000108"/>
            <a:ext cx="774385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4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2. แนวความคิดมุ่งตัวผลิตภัณฑ์</a:t>
            </a:r>
            <a:br>
              <a:rPr kumimoji="0" lang="th-TH" sz="4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</a:br>
            <a:r>
              <a:rPr kumimoji="0" lang="en-US" sz="4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(The Product Concept)</a:t>
            </a:r>
            <a:endParaRPr kumimoji="0" lang="th-TH" sz="4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</a:endParaRPr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428596" y="2266952"/>
            <a:ext cx="8143932" cy="4591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ts val="1800"/>
              <a:buFont typeface="Wingdings" pitchFamily="2" charset="2"/>
              <a:buChar char="Ø"/>
              <a:tabLst/>
            </a:pPr>
            <a:r>
              <a:rPr kumimoji="0" lang="th-TH" sz="4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ผู้บริโภคให้ความสำคัญต่อคุณภาพ ประสิทธิภาพ รูปลักษณ์ มากกว่าราคา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ts val="1800"/>
              <a:buFont typeface="Wingdings" pitchFamily="2" charset="2"/>
              <a:buChar char="Ø"/>
              <a:tabLst/>
            </a:pPr>
            <a:r>
              <a:rPr kumimoji="0" lang="th-TH" sz="4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ผู้ผลิตเน้นการปรับปรุงคุณภาพผลิตภัณฑ์อย่างต่อเนื่อง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chemeClr val="tx2"/>
              </a:buClr>
              <a:buSzPts val="1800"/>
              <a:buFont typeface="Wingdings" pitchFamily="2" charset="2"/>
              <a:buChar char="Ø"/>
            </a:pPr>
            <a:r>
              <a:rPr kumimoji="0" lang="en-US" sz="400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การมุ่งพัฒนาแต่ผลิตภัณฑ์จนลืมคำนึงถึงความต้องการ</a:t>
            </a:r>
            <a:br>
              <a:rPr kumimoji="0" lang="en-US" sz="4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</a:br>
            <a:r>
              <a:rPr kumimoji="0" lang="en-US" sz="400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ที่แท้จริงของ</a:t>
            </a:r>
            <a:r>
              <a:rPr lang="en-US" sz="4000" b="1" dirty="0" err="1">
                <a:solidFill>
                  <a:srgbClr val="002060"/>
                </a:solidFill>
                <a:latin typeface="Angsana New" pitchFamily="18" charset="-34"/>
              </a:rPr>
              <a:t>ผู้บริโภค</a:t>
            </a:r>
            <a:r>
              <a:rPr lang="en-US" sz="4000" b="1" dirty="0">
                <a:solidFill>
                  <a:srgbClr val="002060"/>
                </a:solidFill>
                <a:latin typeface="Angsana New" pitchFamily="18" charset="-34"/>
              </a:rPr>
              <a:t> (Marketing Myopia)</a:t>
            </a:r>
            <a:endParaRPr kumimoji="0" lang="th-TH" sz="40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 bwMode="auto">
          <a:xfrm>
            <a:off x="214282" y="71414"/>
            <a:ext cx="8643998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50800"/>
            </a:sp3d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D6009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ea typeface="+mj-ea"/>
              </a:rPr>
              <a:t>MARKETING  MANAGEMENT PHILOSOPHIES</a:t>
            </a:r>
            <a:endParaRPr lang="fr-CA" sz="4000" b="1" dirty="0">
              <a:solidFill>
                <a:srgbClr val="D6009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ea typeface="+mj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357158" y="785794"/>
            <a:ext cx="4786346" cy="1588"/>
          </a:xfrm>
          <a:prstGeom prst="line">
            <a:avLst/>
          </a:prstGeom>
          <a:ln w="28575"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000496" y="857232"/>
            <a:ext cx="4786346" cy="1587"/>
          </a:xfrm>
          <a:prstGeom prst="line">
            <a:avLst/>
          </a:prstGeom>
          <a:ln w="28575"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42996"/>
            <a:ext cx="812572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4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3. แนวความคิดมุ่งการขาย</a:t>
            </a:r>
            <a:br>
              <a:rPr kumimoji="0" lang="th-TH" sz="4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</a:br>
            <a:r>
              <a:rPr kumimoji="0" lang="en-US" sz="4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(The Selling Concept)</a:t>
            </a:r>
            <a:endParaRPr kumimoji="0" lang="th-TH" sz="4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</a:endParaRPr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685800" y="2314596"/>
            <a:ext cx="7886728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ts val="1800"/>
              <a:buFont typeface="Wingdings" pitchFamily="2" charset="2"/>
              <a:buChar char="Ø"/>
              <a:tabLst/>
            </a:pPr>
            <a:r>
              <a:rPr kumimoji="0" lang="th-TH" sz="4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ต้องมีการกระตุ้นการขายด้วยวิธีการต่าง ๆ เช่น ลด แลก แจก แถม เพื่อให้เกิดการซื้อในปริมาณที่มากขึ้น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ts val="1800"/>
              <a:buFont typeface="Wingdings" pitchFamily="2" charset="2"/>
              <a:buChar char="Ø"/>
              <a:tabLst/>
            </a:pPr>
            <a:r>
              <a:rPr kumimoji="0" lang="th-TH" sz="4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ปัจจุบันใช้กับสินค้าที่ขายยากหรือสินค้าที่ไม่อยู่ในความคิดที่จะซื้อ</a:t>
            </a:r>
            <a:r>
              <a:rPr kumimoji="0" lang="en-US" sz="4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(Unsought Goods)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ts val="1800"/>
              <a:buFont typeface="Wingdings" pitchFamily="2" charset="2"/>
              <a:buChar char="Ø"/>
              <a:tabLst/>
            </a:pPr>
            <a:r>
              <a:rPr kumimoji="0" lang="th-TH" sz="4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เมื่อกระตุ้นให้เกิดการซื้อแล้ว ต้องระวังเรื่องความ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ts val="1800"/>
              <a:tabLst/>
            </a:pPr>
            <a:r>
              <a:rPr lang="th-TH" sz="4000" b="1" dirty="0">
                <a:solidFill>
                  <a:srgbClr val="002060"/>
                </a:solidFill>
                <a:latin typeface="Angsana New" pitchFamily="18" charset="-34"/>
              </a:rPr>
              <a:t>	</a:t>
            </a:r>
            <a:r>
              <a:rPr kumimoji="0" lang="th-TH" sz="4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พึงพอใจหลังการซื้อ</a:t>
            </a:r>
            <a:r>
              <a:rPr kumimoji="0" lang="en-US" sz="4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(Post-purchase Satisfaction)</a:t>
            </a:r>
            <a:endParaRPr kumimoji="0" lang="th-TH" sz="40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 bwMode="auto">
          <a:xfrm>
            <a:off x="214282" y="71414"/>
            <a:ext cx="8643998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50800"/>
            </a:sp3d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D6009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ea typeface="+mj-ea"/>
              </a:rPr>
              <a:t>MARKETING  MANAGEMENT PHILOSOPHIES</a:t>
            </a:r>
            <a:endParaRPr lang="fr-CA" sz="4000" b="1" dirty="0">
              <a:solidFill>
                <a:srgbClr val="D6009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ea typeface="+mj-e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357158" y="785794"/>
            <a:ext cx="4786346" cy="1588"/>
          </a:xfrm>
          <a:prstGeom prst="line">
            <a:avLst/>
          </a:prstGeom>
          <a:ln w="28575"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000496" y="857232"/>
            <a:ext cx="4786346" cy="1587"/>
          </a:xfrm>
          <a:prstGeom prst="line">
            <a:avLst/>
          </a:prstGeom>
          <a:ln w="28575"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085872"/>
            <a:ext cx="774385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4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4. แนวความคิดมุ่งการตลาด</a:t>
            </a:r>
            <a:br>
              <a:rPr kumimoji="0" lang="th-TH" sz="4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</a:br>
            <a:r>
              <a:rPr kumimoji="0" lang="en-US" sz="4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(The Marketing Concept)</a:t>
            </a:r>
            <a:endParaRPr kumimoji="0" lang="th-TH" sz="4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</a:endParaRPr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685800" y="2457472"/>
            <a:ext cx="7672414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ts val="1800"/>
              <a:buFont typeface="Wingdings" pitchFamily="2" charset="2"/>
              <a:buChar char="Ø"/>
              <a:tabLst/>
            </a:pPr>
            <a:r>
              <a:rPr kumimoji="0" lang="th-TH" sz="4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พิจารณาความจำเป็นและความต้องการของผู้บริโภคที่แตกต่างกันเพื่อแบ่งส่วนตลาด</a:t>
            </a:r>
            <a:r>
              <a:rPr kumimoji="0" lang="en-US" sz="4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(Market</a:t>
            </a:r>
            <a:r>
              <a:rPr kumimoji="0" lang="en-US" sz="4000" b="1" i="0" u="none" strike="noStrike" cap="none" normalizeH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</a:t>
            </a:r>
            <a:r>
              <a:rPr kumimoji="0" lang="en-US" sz="4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Segment)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ts val="1800"/>
              <a:buFont typeface="Wingdings" pitchFamily="2" charset="2"/>
              <a:buChar char="Ø"/>
              <a:tabLst/>
            </a:pPr>
            <a:r>
              <a:rPr kumimoji="0" lang="en-US" sz="400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มีการเลือกตลาดเป้าหมา</a:t>
            </a:r>
            <a:r>
              <a:rPr kumimoji="0" lang="th-TH" sz="4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ย</a:t>
            </a:r>
            <a:r>
              <a:rPr kumimoji="0" lang="th-TH" sz="4000" b="1" i="0" u="none" strike="noStrike" cap="none" normalizeH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</a:t>
            </a:r>
            <a:r>
              <a:rPr kumimoji="0" lang="en-US" sz="4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(Target Market)</a:t>
            </a:r>
            <a:endParaRPr kumimoji="0" lang="th-TH" sz="40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 bwMode="auto">
          <a:xfrm>
            <a:off x="214282" y="71414"/>
            <a:ext cx="8643998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50800"/>
            </a:sp3d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D6009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ea typeface="+mj-ea"/>
              </a:rPr>
              <a:t>MARKETING  MANAGEMENT PHILOSOPHIES</a:t>
            </a:r>
            <a:endParaRPr lang="fr-CA" sz="4000" b="1" dirty="0">
              <a:solidFill>
                <a:srgbClr val="D6009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ea typeface="+mj-e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357158" y="785794"/>
            <a:ext cx="4786346" cy="1588"/>
          </a:xfrm>
          <a:prstGeom prst="line">
            <a:avLst/>
          </a:prstGeom>
          <a:ln w="28575"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000496" y="857232"/>
            <a:ext cx="4786346" cy="1587"/>
          </a:xfrm>
          <a:prstGeom prst="line">
            <a:avLst/>
          </a:prstGeom>
          <a:ln w="28575"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282" y="152400"/>
            <a:ext cx="857256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4000" b="1" i="0" u="none" strike="noStrike" cap="none" normalizeH="0" baseline="0" dirty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การเปรียบเทียบ </a:t>
            </a:r>
            <a:r>
              <a:rPr kumimoji="0" lang="en-US" sz="4000" b="1" i="0" u="none" strike="noStrike" cap="none" normalizeH="0" baseline="0" dirty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Selling Concept</a:t>
            </a:r>
            <a:r>
              <a:rPr kumimoji="0" lang="th-TH" sz="4000" b="1" i="0" u="none" strike="noStrike" cap="none" normalizeH="0" baseline="0" dirty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 และ </a:t>
            </a:r>
            <a:r>
              <a:rPr kumimoji="0" lang="en-US" sz="4000" b="1" i="0" u="none" strike="noStrike" cap="none" normalizeH="0" baseline="0" dirty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Marketing Concept</a:t>
            </a:r>
            <a:endParaRPr kumimoji="0" lang="th-TH" sz="4400" b="0" i="0" u="none" strike="noStrike" cap="none" normalizeH="0" baseline="0" dirty="0">
              <a:ln>
                <a:noFill/>
              </a:ln>
              <a:solidFill>
                <a:srgbClr val="D6009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685800" y="4000504"/>
            <a:ext cx="7529538" cy="285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ts val="1800"/>
              <a:buFont typeface="Wingdings" pitchFamily="2" charset="2"/>
              <a:buChar char="v"/>
              <a:tabLst/>
            </a:pPr>
            <a:r>
              <a:rPr kumimoji="0" lang="th-TH" sz="36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หลัก 3 ประการของแนวคิดมุ่งการตลาด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FF"/>
              </a:buClr>
              <a:buSzPts val="1800"/>
              <a:buFont typeface="Wingdings" pitchFamily="2" charset="2"/>
              <a:buChar char="v"/>
              <a:tabLst/>
            </a:pPr>
            <a:r>
              <a:rPr kumimoji="0" lang="en-US" sz="320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มุ่งเน้นลูกค้า</a:t>
            </a: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(Customer-oriented)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FF"/>
              </a:buClr>
              <a:buSzPts val="1800"/>
              <a:buFont typeface="Wingdings" pitchFamily="2" charset="2"/>
              <a:buChar char="v"/>
              <a:tabLst/>
            </a:pPr>
            <a:r>
              <a:rPr kumimoji="0" lang="th-TH" sz="3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ดำเนินการตลาดแบบรวม</a:t>
            </a: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(Integrated Marketing)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FF"/>
              </a:buClr>
              <a:buSzPts val="1800"/>
              <a:buFont typeface="Wingdings" pitchFamily="2" charset="2"/>
              <a:buChar char="v"/>
              <a:tabLst/>
            </a:pPr>
            <a:r>
              <a:rPr kumimoji="0" lang="th-TH" sz="3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แสวงหากำไรโดยการสร้างความพึงพอใจให้ลูกค้า</a:t>
            </a:r>
            <a:br>
              <a:rPr kumimoji="0" lang="th-TH" sz="3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</a:b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(Profit through Creating Customer Satisfaction)</a:t>
            </a:r>
            <a:endParaRPr kumimoji="0" lang="th-TH" sz="2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</a:endParaRPr>
          </a:p>
        </p:txBody>
      </p:sp>
      <p:sp>
        <p:nvSpPr>
          <p:cNvPr id="87044" name="AutoShape 4"/>
          <p:cNvSpPr>
            <a:spLocks noChangeArrowheads="1"/>
          </p:cNvSpPr>
          <p:nvPr/>
        </p:nvSpPr>
        <p:spPr bwMode="auto">
          <a:xfrm>
            <a:off x="1981200" y="1143000"/>
            <a:ext cx="7010400" cy="1371600"/>
          </a:xfrm>
          <a:prstGeom prst="rightArrow">
            <a:avLst>
              <a:gd name="adj1" fmla="val 70370"/>
              <a:gd name="adj2" fmla="val 127778"/>
            </a:avLst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th-TH" dirty="0">
              <a:solidFill>
                <a:srgbClr val="002060"/>
              </a:solidFill>
            </a:endParaRPr>
          </a:p>
        </p:txBody>
      </p:sp>
      <p:sp>
        <p:nvSpPr>
          <p:cNvPr id="87045" name="AutoShape 5"/>
          <p:cNvSpPr>
            <a:spLocks noChangeArrowheads="1"/>
          </p:cNvSpPr>
          <p:nvPr/>
        </p:nvSpPr>
        <p:spPr bwMode="auto">
          <a:xfrm>
            <a:off x="1981200" y="2690813"/>
            <a:ext cx="7010400" cy="1371600"/>
          </a:xfrm>
          <a:prstGeom prst="rightArrow">
            <a:avLst>
              <a:gd name="adj1" fmla="val 70370"/>
              <a:gd name="adj2" fmla="val 127778"/>
            </a:avLst>
          </a:prstGeom>
          <a:solidFill>
            <a:srgbClr val="FF99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2209800" y="2379663"/>
            <a:ext cx="933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cs typeface="Angsana New" pitchFamily="18" charset="-34"/>
              </a:rPr>
              <a:t>Focus</a:t>
            </a:r>
            <a:endParaRPr kumimoji="0" lang="th-TH" sz="2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87047" name="Text Box 7"/>
          <p:cNvSpPr txBox="1">
            <a:spLocks noChangeArrowheads="1"/>
          </p:cNvSpPr>
          <p:nvPr/>
        </p:nvSpPr>
        <p:spPr bwMode="auto">
          <a:xfrm>
            <a:off x="4114800" y="2379663"/>
            <a:ext cx="974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cs typeface="Angsana New" pitchFamily="18" charset="-34"/>
              </a:rPr>
              <a:t>Means</a:t>
            </a:r>
            <a:endParaRPr kumimoji="0" lang="th-TH" sz="2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87048" name="Text Box 8"/>
          <p:cNvSpPr txBox="1">
            <a:spLocks noChangeArrowheads="1"/>
          </p:cNvSpPr>
          <p:nvPr/>
        </p:nvSpPr>
        <p:spPr bwMode="auto">
          <a:xfrm>
            <a:off x="6124575" y="2379663"/>
            <a:ext cx="806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cs typeface="Angsana New" pitchFamily="18" charset="-34"/>
              </a:rPr>
              <a:t>Ends</a:t>
            </a:r>
            <a:endParaRPr kumimoji="0" lang="th-TH" sz="2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87049" name="Text Box 9"/>
          <p:cNvSpPr txBox="1">
            <a:spLocks noChangeArrowheads="1"/>
          </p:cNvSpPr>
          <p:nvPr/>
        </p:nvSpPr>
        <p:spPr bwMode="auto">
          <a:xfrm>
            <a:off x="2209800" y="1477963"/>
            <a:ext cx="12858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cs typeface="Angsana New" pitchFamily="18" charset="-34"/>
              </a:rPr>
              <a:t>Existing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cs typeface="Angsana New" pitchFamily="18" charset="-34"/>
              </a:rPr>
              <a:t>Products</a:t>
            </a:r>
            <a:endParaRPr kumimoji="0" lang="th-TH" sz="2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87050" name="Text Box 10"/>
          <p:cNvSpPr txBox="1">
            <a:spLocks noChangeArrowheads="1"/>
          </p:cNvSpPr>
          <p:nvPr/>
        </p:nvSpPr>
        <p:spPr bwMode="auto">
          <a:xfrm>
            <a:off x="2209800" y="3025775"/>
            <a:ext cx="13700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cs typeface="Angsana New" pitchFamily="18" charset="-34"/>
              </a:rPr>
              <a:t>Customer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cs typeface="Angsana New" pitchFamily="18" charset="-34"/>
              </a:rPr>
              <a:t>Needs</a:t>
            </a:r>
            <a:endParaRPr kumimoji="0" lang="th-TH" sz="2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87051" name="Text Box 11"/>
          <p:cNvSpPr txBox="1">
            <a:spLocks noChangeArrowheads="1"/>
          </p:cNvSpPr>
          <p:nvPr/>
        </p:nvSpPr>
        <p:spPr bwMode="auto">
          <a:xfrm>
            <a:off x="4114800" y="3025775"/>
            <a:ext cx="14112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cs typeface="Angsana New" pitchFamily="18" charset="-34"/>
              </a:rPr>
              <a:t>Integrated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cs typeface="Angsana New" pitchFamily="18" charset="-34"/>
              </a:rPr>
              <a:t>Marketing</a:t>
            </a:r>
            <a:endParaRPr kumimoji="0" lang="th-TH" sz="2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87052" name="Text Box 12"/>
          <p:cNvSpPr txBox="1">
            <a:spLocks noChangeArrowheads="1"/>
          </p:cNvSpPr>
          <p:nvPr/>
        </p:nvSpPr>
        <p:spPr bwMode="auto">
          <a:xfrm>
            <a:off x="6124575" y="3025775"/>
            <a:ext cx="18764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cs typeface="Angsana New" pitchFamily="18" charset="-34"/>
              </a:rPr>
              <a:t>Profit through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cs typeface="Angsana New" pitchFamily="18" charset="-34"/>
              </a:rPr>
              <a:t>Satisfaction</a:t>
            </a:r>
            <a:endParaRPr kumimoji="0" lang="th-TH" sz="2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87053" name="Text Box 13"/>
          <p:cNvSpPr txBox="1">
            <a:spLocks noChangeArrowheads="1"/>
          </p:cNvSpPr>
          <p:nvPr/>
        </p:nvSpPr>
        <p:spPr bwMode="auto">
          <a:xfrm>
            <a:off x="4114800" y="1477963"/>
            <a:ext cx="15382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cs typeface="Angsana New" pitchFamily="18" charset="-34"/>
              </a:rPr>
              <a:t>Selling and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cs typeface="Angsana New" pitchFamily="18" charset="-34"/>
              </a:rPr>
              <a:t>Promoting</a:t>
            </a:r>
            <a:endParaRPr kumimoji="0" lang="th-TH" sz="2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87054" name="Text Box 14"/>
          <p:cNvSpPr txBox="1">
            <a:spLocks noChangeArrowheads="1"/>
          </p:cNvSpPr>
          <p:nvPr/>
        </p:nvSpPr>
        <p:spPr bwMode="auto">
          <a:xfrm>
            <a:off x="6124575" y="1477963"/>
            <a:ext cx="18764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cs typeface="Angsana New" pitchFamily="18" charset="-34"/>
              </a:rPr>
              <a:t>Profit through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cs typeface="Angsana New" pitchFamily="18" charset="-34"/>
              </a:rPr>
              <a:t>Sales Volume</a:t>
            </a:r>
            <a:endParaRPr kumimoji="0" lang="th-TH" sz="2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87055" name="Text Box 15"/>
          <p:cNvSpPr txBox="1">
            <a:spLocks noChangeArrowheads="1"/>
          </p:cNvSpPr>
          <p:nvPr/>
        </p:nvSpPr>
        <p:spPr bwMode="auto">
          <a:xfrm>
            <a:off x="533400" y="1477963"/>
            <a:ext cx="12017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cs typeface="Angsana New" pitchFamily="18" charset="-34"/>
              </a:rPr>
              <a:t>Selling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cs typeface="Angsana New" pitchFamily="18" charset="-34"/>
              </a:rPr>
              <a:t>Concept</a:t>
            </a:r>
            <a:endParaRPr kumimoji="0" lang="th-TH" sz="2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87056" name="Text Box 16"/>
          <p:cNvSpPr txBox="1">
            <a:spLocks noChangeArrowheads="1"/>
          </p:cNvSpPr>
          <p:nvPr/>
        </p:nvSpPr>
        <p:spPr bwMode="auto">
          <a:xfrm>
            <a:off x="533400" y="3025775"/>
            <a:ext cx="13827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cs typeface="Angsana New" pitchFamily="18" charset="-34"/>
              </a:rPr>
              <a:t>Marketing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cs typeface="Angsana New" pitchFamily="18" charset="-34"/>
              </a:rPr>
              <a:t>Concept</a:t>
            </a:r>
            <a:endParaRPr kumimoji="0" lang="th-TH" sz="2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357158" y="785794"/>
            <a:ext cx="4786346" cy="1588"/>
          </a:xfrm>
          <a:prstGeom prst="line">
            <a:avLst/>
          </a:prstGeom>
          <a:ln w="28575"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000496" y="857232"/>
            <a:ext cx="4786346" cy="1587"/>
          </a:xfrm>
          <a:prstGeom prst="line">
            <a:avLst/>
          </a:prstGeom>
          <a:ln w="28575"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85786" y="1142992"/>
            <a:ext cx="764386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4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5. แนวความคิดการตลาดเพื่อสังคม</a:t>
            </a:r>
            <a:br>
              <a:rPr kumimoji="0" lang="th-TH" sz="4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</a:br>
            <a:r>
              <a:rPr kumimoji="0" lang="en-US" sz="4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(The Societal Marketing Concept)</a:t>
            </a:r>
            <a:endParaRPr kumimoji="0" lang="th-TH" sz="4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</a:endParaRP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685800" y="2395542"/>
            <a:ext cx="7958166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ts val="1800"/>
              <a:buFont typeface="Wingdings" pitchFamily="2" charset="2"/>
              <a:buChar char="Ø"/>
              <a:tabLst/>
            </a:pPr>
            <a:r>
              <a:rPr kumimoji="0" lang="th-TH" sz="4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หลักการพื้นฐานเหมือนแนวความคิดมุ่งการตลาด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ts val="1800"/>
              <a:buFont typeface="Wingdings" pitchFamily="2" charset="2"/>
              <a:buChar char="Ø"/>
              <a:tabLst/>
            </a:pPr>
            <a:r>
              <a:rPr kumimoji="0" lang="th-TH" sz="4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มีข้อพิจารณา 3 ประการให้เกิดสมดุล</a:t>
            </a:r>
            <a:endParaRPr kumimoji="0" lang="th-TH" sz="40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</a:endParaRPr>
          </a:p>
        </p:txBody>
      </p:sp>
      <p:sp>
        <p:nvSpPr>
          <p:cNvPr id="88068" name="AutoShape 4"/>
          <p:cNvSpPr>
            <a:spLocks noChangeArrowheads="1"/>
          </p:cNvSpPr>
          <p:nvPr/>
        </p:nvSpPr>
        <p:spPr bwMode="auto">
          <a:xfrm>
            <a:off x="3871926" y="4756173"/>
            <a:ext cx="1371600" cy="1185862"/>
          </a:xfrm>
          <a:prstGeom prst="triangle">
            <a:avLst>
              <a:gd name="adj" fmla="val 50000"/>
            </a:avLst>
          </a:prstGeom>
          <a:solidFill>
            <a:srgbClr val="0070C0"/>
          </a:solidFill>
          <a:ln w="2857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3457588" y="3941771"/>
            <a:ext cx="22002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cs typeface="Angsana New" pitchFamily="18" charset="-34"/>
              </a:rPr>
              <a:t>Society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cs typeface="Angsana New" pitchFamily="18" charset="-34"/>
              </a:rPr>
              <a:t>(Human Welfare)</a:t>
            </a:r>
            <a:endParaRPr kumimoji="0" lang="th-TH" sz="2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88070" name="Text Box 6"/>
          <p:cNvSpPr txBox="1">
            <a:spLocks noChangeArrowheads="1"/>
          </p:cNvSpPr>
          <p:nvPr/>
        </p:nvSpPr>
        <p:spPr bwMode="auto">
          <a:xfrm>
            <a:off x="2390788" y="5942035"/>
            <a:ext cx="17907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cs typeface="Angsana New" pitchFamily="18" charset="-34"/>
              </a:rPr>
              <a:t>Consumers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cs typeface="Angsana New" pitchFamily="18" charset="-34"/>
              </a:rPr>
              <a:t>(Satisfaction)</a:t>
            </a:r>
            <a:endParaRPr kumimoji="0" lang="th-TH" sz="2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88071" name="Text Box 7"/>
          <p:cNvSpPr txBox="1">
            <a:spLocks noChangeArrowheads="1"/>
          </p:cNvSpPr>
          <p:nvPr/>
        </p:nvSpPr>
        <p:spPr bwMode="auto">
          <a:xfrm>
            <a:off x="5086363" y="5942035"/>
            <a:ext cx="13430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cs typeface="Angsana New" pitchFamily="18" charset="-34"/>
              </a:rPr>
              <a:t>Company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cs typeface="Angsana New" pitchFamily="18" charset="-34"/>
              </a:rPr>
              <a:t>(Profits)</a:t>
            </a:r>
            <a:endParaRPr kumimoji="0" lang="th-TH" sz="2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 bwMode="auto">
          <a:xfrm>
            <a:off x="214282" y="71414"/>
            <a:ext cx="8643998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50800"/>
            </a:sp3d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D6009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ea typeface="+mj-ea"/>
              </a:rPr>
              <a:t>MARKETING  MANAGEMENT PHILOSOPHIES</a:t>
            </a:r>
            <a:endParaRPr lang="fr-CA" sz="4000" b="1" dirty="0">
              <a:solidFill>
                <a:srgbClr val="D6009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ea typeface="+mj-e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"/>
          <p:cNvSpPr txBox="1">
            <a:spLocks/>
          </p:cNvSpPr>
          <p:nvPr/>
        </p:nvSpPr>
        <p:spPr bwMode="auto">
          <a:xfrm>
            <a:off x="214282" y="71414"/>
            <a:ext cx="8643998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50800"/>
            </a:sp3d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D6009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ea typeface="+mj-ea"/>
              </a:rPr>
              <a:t>GOAL OF MARKETING</a:t>
            </a:r>
            <a:endParaRPr lang="fr-CA" sz="4000" b="1" dirty="0">
              <a:solidFill>
                <a:srgbClr val="D6009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ea typeface="+mj-ea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57158" y="785794"/>
            <a:ext cx="4786346" cy="1588"/>
          </a:xfrm>
          <a:prstGeom prst="line">
            <a:avLst/>
          </a:prstGeom>
          <a:ln w="28575"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000496" y="857232"/>
            <a:ext cx="4786346" cy="1587"/>
          </a:xfrm>
          <a:prstGeom prst="line">
            <a:avLst/>
          </a:prstGeom>
          <a:ln w="28575"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014434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4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เป้าหมายของระบบการตลาด</a:t>
            </a:r>
            <a:br>
              <a:rPr kumimoji="0" lang="th-TH" sz="4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</a:br>
            <a:r>
              <a:rPr kumimoji="0" lang="en-US" sz="4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(Goals of Marketing System)</a:t>
            </a:r>
            <a:endParaRPr kumimoji="0" lang="th-TH" sz="4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</a:endParaRPr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685800" y="2386034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ts val="2000"/>
              <a:buFont typeface="Wingdings" pitchFamily="2" charset="2"/>
              <a:buChar char="Ø"/>
              <a:tabLst/>
            </a:pPr>
            <a:r>
              <a:rPr kumimoji="0" lang="th-TH" sz="400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To</a:t>
            </a:r>
            <a:r>
              <a:rPr kumimoji="0" lang="th-TH" sz="4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</a:t>
            </a:r>
            <a:r>
              <a:rPr kumimoji="0" lang="th-TH" sz="400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Maximize</a:t>
            </a:r>
            <a:r>
              <a:rPr kumimoji="0" lang="th-TH" sz="4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</a:t>
            </a:r>
            <a:r>
              <a:rPr kumimoji="0" lang="th-TH" sz="400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Consumption</a:t>
            </a:r>
            <a:endParaRPr kumimoji="0" lang="th-TH" sz="40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ts val="2000"/>
              <a:buFont typeface="Wingdings" pitchFamily="2" charset="2"/>
              <a:buChar char="Ø"/>
              <a:tabLst/>
            </a:pPr>
            <a:r>
              <a:rPr kumimoji="0" lang="th-TH" sz="400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To</a:t>
            </a:r>
            <a:r>
              <a:rPr kumimoji="0" lang="th-TH" sz="4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</a:t>
            </a:r>
            <a:r>
              <a:rPr kumimoji="0" lang="th-TH" sz="400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Maximize</a:t>
            </a:r>
            <a:r>
              <a:rPr kumimoji="0" lang="th-TH" sz="4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</a:t>
            </a:r>
            <a:r>
              <a:rPr kumimoji="0" lang="th-TH" sz="400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Consumer</a:t>
            </a:r>
            <a:r>
              <a:rPr kumimoji="0" lang="th-TH" sz="4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</a:t>
            </a:r>
            <a:r>
              <a:rPr kumimoji="0" lang="th-TH" sz="400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Satisfaction</a:t>
            </a:r>
            <a:endParaRPr kumimoji="0" lang="th-TH" sz="40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ts val="2000"/>
              <a:buFont typeface="Wingdings" pitchFamily="2" charset="2"/>
              <a:buChar char="Ø"/>
              <a:tabLst/>
            </a:pPr>
            <a:r>
              <a:rPr kumimoji="0" lang="th-TH" sz="400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To</a:t>
            </a:r>
            <a:r>
              <a:rPr kumimoji="0" lang="th-TH" sz="4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</a:t>
            </a:r>
            <a:r>
              <a:rPr kumimoji="0" lang="th-TH" sz="400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Maximize</a:t>
            </a:r>
            <a:r>
              <a:rPr kumimoji="0" lang="th-TH" sz="4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</a:t>
            </a:r>
            <a:r>
              <a:rPr kumimoji="0" lang="th-TH" sz="400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Choice</a:t>
            </a:r>
            <a:endParaRPr kumimoji="0" lang="th-TH" sz="40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ts val="2000"/>
              <a:buFont typeface="Wingdings" pitchFamily="2" charset="2"/>
              <a:buChar char="Ø"/>
              <a:tabLst/>
            </a:pPr>
            <a:r>
              <a:rPr kumimoji="0" lang="th-TH" sz="400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To</a:t>
            </a:r>
            <a:r>
              <a:rPr kumimoji="0" lang="th-TH" sz="4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</a:t>
            </a:r>
            <a:r>
              <a:rPr kumimoji="0" lang="th-TH" sz="400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Maximize</a:t>
            </a:r>
            <a:r>
              <a:rPr kumimoji="0" lang="th-TH" sz="4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</a:t>
            </a:r>
            <a:r>
              <a:rPr kumimoji="0" lang="th-TH" sz="400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Life</a:t>
            </a:r>
            <a:r>
              <a:rPr kumimoji="0" lang="th-TH" sz="4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</a:t>
            </a:r>
            <a:r>
              <a:rPr kumimoji="0" lang="th-TH" sz="400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Quality</a:t>
            </a:r>
            <a:endParaRPr kumimoji="0" lang="th-TH" sz="3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357158" y="785794"/>
            <a:ext cx="4786346" cy="1588"/>
          </a:xfrm>
          <a:prstGeom prst="line">
            <a:avLst/>
          </a:prstGeom>
          <a:ln w="28575"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000496" y="857232"/>
            <a:ext cx="4786346" cy="1587"/>
          </a:xfrm>
          <a:prstGeom prst="line">
            <a:avLst/>
          </a:prstGeom>
          <a:ln w="28575"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142992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4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1. การมุ่งการบริโภคมากที่สุด</a:t>
            </a:r>
            <a:br>
              <a:rPr kumimoji="0" lang="th-TH" sz="4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</a:br>
            <a:r>
              <a:rPr kumimoji="0" lang="en-US" sz="4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(Maximize Consumption)</a:t>
            </a:r>
            <a:endParaRPr kumimoji="0" lang="th-TH" sz="4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</a:endParaRPr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500034" y="2466996"/>
            <a:ext cx="7958166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ts val="1800"/>
              <a:buFont typeface="Wingdings" pitchFamily="2" charset="2"/>
              <a:buChar char="Ø"/>
              <a:tabLst/>
            </a:pPr>
            <a:r>
              <a:rPr kumimoji="0" lang="th-TH" sz="4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เชื่อว่าระบบการตลาดควรกระตุ้นให้มีการบริโภค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ts val="1800"/>
              <a:tabLst/>
            </a:pPr>
            <a:r>
              <a:rPr lang="th-TH" sz="4000" b="1" dirty="0">
                <a:solidFill>
                  <a:srgbClr val="002060"/>
                </a:solidFill>
                <a:latin typeface="Angsana New" pitchFamily="18" charset="-34"/>
              </a:rPr>
              <a:t>    </a:t>
            </a:r>
            <a:r>
              <a:rPr kumimoji="0" lang="th-TH" sz="4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(ซื้อสินค้า/ใช้บริการ) มากที่สุด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CC"/>
              </a:buClr>
              <a:buSzPts val="2500"/>
              <a:buFont typeface="Wingdings" pitchFamily="2" charset="2"/>
              <a:buChar char="Ø"/>
              <a:tabLst/>
            </a:pPr>
            <a:r>
              <a:rPr kumimoji="0" lang="th-TH" sz="4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ก่อให้เกิดการผลิตสูงสุด อัตราการจ้างงานสูงสุด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CC"/>
              </a:buClr>
              <a:buSzPts val="2500"/>
              <a:tabLst/>
            </a:pPr>
            <a:r>
              <a:rPr lang="th-TH" sz="4000" b="1" dirty="0">
                <a:solidFill>
                  <a:srgbClr val="002060"/>
                </a:solidFill>
                <a:latin typeface="Angsana New" pitchFamily="18" charset="-34"/>
              </a:rPr>
              <a:t>     </a:t>
            </a:r>
            <a:r>
              <a:rPr kumimoji="0" lang="th-TH" sz="4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และมีกำไรมากสุด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FF"/>
              </a:buClr>
              <a:buSzPts val="2500"/>
              <a:buFont typeface="Wingdings" pitchFamily="2" charset="2"/>
              <a:buChar char="Ø"/>
              <a:tabLst/>
            </a:pPr>
            <a:r>
              <a:rPr kumimoji="0" lang="th-TH" sz="4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ผู้บริโภคบางกลุ่มค้านว่า การบริโภคควรค่อยเป็นค่อยไปอย่างต่อเนื่อง</a:t>
            </a:r>
            <a:endParaRPr kumimoji="0" lang="th-TH" sz="40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 bwMode="auto">
          <a:xfrm>
            <a:off x="214282" y="71414"/>
            <a:ext cx="8643998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50800"/>
            </a:sp3d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D6009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ea typeface="+mj-ea"/>
              </a:rPr>
              <a:t>GOAL OF MARKETING</a:t>
            </a:r>
            <a:endParaRPr lang="fr-CA" sz="4000" b="1" dirty="0">
              <a:solidFill>
                <a:srgbClr val="D6009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ea typeface="+mj-e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357158" y="785794"/>
            <a:ext cx="4786346" cy="1588"/>
          </a:xfrm>
          <a:prstGeom prst="line">
            <a:avLst/>
          </a:prstGeom>
          <a:ln w="28575"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000496" y="857232"/>
            <a:ext cx="4786346" cy="1587"/>
          </a:xfrm>
          <a:prstGeom prst="line">
            <a:avLst/>
          </a:prstGeom>
          <a:ln w="28575"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42910" y="1142984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4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2. การมุ่งความพอใจของผู้บริโภคมากที่สุด</a:t>
            </a:r>
            <a:br>
              <a:rPr kumimoji="0" lang="th-TH" sz="4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</a:br>
            <a:r>
              <a:rPr kumimoji="0" lang="en-US" sz="4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(Maximize Consumer Satisfaction)</a:t>
            </a:r>
            <a:endParaRPr kumimoji="0" lang="th-TH" sz="4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</a:endParaRPr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357158" y="2857496"/>
            <a:ext cx="8358246" cy="2652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ts val="1800"/>
              <a:buFont typeface="Wingdings" pitchFamily="2" charset="2"/>
              <a:buChar char="Ø"/>
              <a:tabLst/>
            </a:pPr>
            <a:r>
              <a:rPr kumimoji="0" lang="th-TH" sz="4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เชื่อว่าระบบการตลาดควรมุ่งให้ผู้บริโภคได้รับความ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ts val="1800"/>
              <a:tabLst/>
            </a:pPr>
            <a:r>
              <a:rPr lang="th-TH" sz="4000" b="1" dirty="0">
                <a:solidFill>
                  <a:srgbClr val="002060"/>
                </a:solidFill>
                <a:latin typeface="Angsana New" pitchFamily="18" charset="-34"/>
              </a:rPr>
              <a:t>	</a:t>
            </a:r>
            <a:r>
              <a:rPr kumimoji="0" lang="th-TH" sz="4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พึงพอใจจากการบริโภคสูงสุด ไม่ใช่บริโภคมากที่สุด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CC"/>
              </a:buClr>
              <a:buSzPts val="2500"/>
              <a:buFont typeface="Wingdings" pitchFamily="2" charset="2"/>
              <a:buChar char="Ø"/>
              <a:tabLst/>
            </a:pPr>
            <a:r>
              <a:rPr kumimoji="0" lang="th-TH" sz="4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ตรงตามแนวคิดทางการตลาด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 bwMode="auto">
          <a:xfrm>
            <a:off x="214282" y="71414"/>
            <a:ext cx="8643998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50800"/>
            </a:sp3d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D6009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ea typeface="+mj-ea"/>
              </a:rPr>
              <a:t>GOAL OF MARKETING</a:t>
            </a:r>
            <a:endParaRPr lang="fr-CA" sz="4000" b="1" dirty="0">
              <a:solidFill>
                <a:srgbClr val="D6009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ea typeface="+mj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357158" y="785794"/>
            <a:ext cx="4786346" cy="1588"/>
          </a:xfrm>
          <a:prstGeom prst="line">
            <a:avLst/>
          </a:prstGeom>
          <a:ln w="28575"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000496" y="857232"/>
            <a:ext cx="4786346" cy="1587"/>
          </a:xfrm>
          <a:prstGeom prst="line">
            <a:avLst/>
          </a:prstGeom>
          <a:ln w="28575"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re 1"/>
          <p:cNvSpPr txBox="1">
            <a:spLocks/>
          </p:cNvSpPr>
          <p:nvPr/>
        </p:nvSpPr>
        <p:spPr bwMode="auto">
          <a:xfrm>
            <a:off x="214282" y="71414"/>
            <a:ext cx="8643998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50800"/>
            </a:sp3d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D6009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ea typeface="+mj-ea"/>
              </a:rPr>
              <a:t>MARKETING MANAGEMENT</a:t>
            </a:r>
            <a:endParaRPr lang="fr-CA" sz="4000" b="1" dirty="0">
              <a:solidFill>
                <a:srgbClr val="D6009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ea typeface="+mj-ea"/>
            </a:endParaRPr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285720" y="1285860"/>
            <a:ext cx="8501122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ts val="2000"/>
              <a:tabLst/>
            </a:pPr>
            <a:r>
              <a:rPr lang="th-TH" sz="4000" b="1" u="sng" dirty="0">
                <a:solidFill>
                  <a:srgbClr val="002060"/>
                </a:solidFill>
                <a:latin typeface="Angsana New" pitchFamily="18" charset="-34"/>
              </a:rPr>
              <a:t>เศรษฐกิจใหม่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ts val="2000"/>
              <a:buFont typeface="Wingdings" pitchFamily="2" charset="2"/>
              <a:buChar char="Ø"/>
              <a:tabLst/>
            </a:pPr>
            <a:r>
              <a:rPr lang="th-TH" sz="4000" b="1" dirty="0">
                <a:solidFill>
                  <a:srgbClr val="002060"/>
                </a:solidFill>
                <a:latin typeface="Angsana New" pitchFamily="18" charset="-34"/>
              </a:rPr>
              <a:t>การเพิ่มอำนาจผู้ซื้ออย่างเห็นได้ชัด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ts val="2000"/>
              <a:buFont typeface="Wingdings" pitchFamily="2" charset="2"/>
              <a:buChar char="Ø"/>
              <a:tabLst/>
            </a:pPr>
            <a:r>
              <a:rPr kumimoji="0" lang="th-TH" sz="4000" b="1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การเพิ่มความหลากหลายในสินค้าและบริการ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ts val="2000"/>
              <a:buFont typeface="Wingdings" pitchFamily="2" charset="2"/>
              <a:buChar char="Ø"/>
              <a:tabLst/>
            </a:pPr>
            <a:r>
              <a:rPr lang="th-TH" sz="4000" b="1" dirty="0">
                <a:solidFill>
                  <a:srgbClr val="002060"/>
                </a:solidFill>
                <a:latin typeface="Angsana New" pitchFamily="18" charset="-34"/>
              </a:rPr>
              <a:t>การเพิ่มขึ้นของข่าวสารเกี่ยวกับสินค้า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ts val="2000"/>
              <a:buFont typeface="Wingdings" pitchFamily="2" charset="2"/>
              <a:buChar char="Ø"/>
              <a:tabLst/>
            </a:pPr>
            <a:r>
              <a:rPr kumimoji="0" lang="th-TH" sz="4000" b="1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การสั่งซื้อและรับคำสั่งซื้อง่ายขึ้น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ts val="2000"/>
              <a:buFont typeface="Wingdings" pitchFamily="2" charset="2"/>
              <a:buChar char="Ø"/>
              <a:tabLst/>
            </a:pPr>
            <a:r>
              <a:rPr lang="th-TH" sz="4000" b="1" dirty="0">
                <a:solidFill>
                  <a:srgbClr val="002060"/>
                </a:solidFill>
                <a:latin typeface="Angsana New" pitchFamily="18" charset="-34"/>
              </a:rPr>
              <a:t>ความสามารถในการแลกเปลี่ยนความคิดเห็นเกี่ยวกับสินค้ามากขึ้น</a:t>
            </a:r>
            <a:endParaRPr kumimoji="0" lang="en-US" sz="4000" b="1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357158" y="785794"/>
            <a:ext cx="4786346" cy="1588"/>
          </a:xfrm>
          <a:prstGeom prst="line">
            <a:avLst/>
          </a:prstGeom>
          <a:ln w="28575"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000496" y="857232"/>
            <a:ext cx="4786346" cy="1587"/>
          </a:xfrm>
          <a:prstGeom prst="line">
            <a:avLst/>
          </a:prstGeom>
          <a:ln w="28575"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21443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4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3. การมุ่งให้มีโอกาสเลือกมากที่สุด</a:t>
            </a:r>
            <a:br>
              <a:rPr kumimoji="0" lang="th-TH" sz="4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</a:br>
            <a:r>
              <a:rPr kumimoji="0" lang="en-US" sz="4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(Maximize Choice)</a:t>
            </a:r>
            <a:endParaRPr kumimoji="0" lang="th-TH" sz="4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</a:endParaRPr>
          </a:p>
        </p:txBody>
      </p:sp>
      <p:sp>
        <p:nvSpPr>
          <p:cNvPr id="92163" name="Rectangle 3"/>
          <p:cNvSpPr>
            <a:spLocks noChangeArrowheads="1"/>
          </p:cNvSpPr>
          <p:nvPr/>
        </p:nvSpPr>
        <p:spPr bwMode="auto">
          <a:xfrm>
            <a:off x="357158" y="2490790"/>
            <a:ext cx="8501122" cy="4295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ts val="1800"/>
              <a:buFont typeface="Wingdings" pitchFamily="2" charset="2"/>
              <a:buChar char="Ø"/>
              <a:tabLst/>
            </a:pPr>
            <a:r>
              <a:rPr kumimoji="0" lang="th-TH" sz="4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เชื่อว่าระบบการตลาดควรมุ่งให้ผู้บริโภคมีโอกาสเลือกใช้สินค้า/บริการที่หลากหลาย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CC"/>
              </a:buClr>
              <a:buSzPts val="2500"/>
              <a:buFont typeface="Wingdings" pitchFamily="2" charset="2"/>
              <a:buChar char="Ø"/>
              <a:tabLst/>
            </a:pPr>
            <a:r>
              <a:rPr kumimoji="0" lang="th-TH" sz="4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ผู้บริโภคเลือกสินค้า/บริการที่เหมาะกับตนเองได้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FF"/>
              </a:buClr>
              <a:buSzPts val="2500"/>
              <a:buFont typeface="Wingdings" pitchFamily="2" charset="2"/>
              <a:buChar char="Ø"/>
              <a:tabLst/>
            </a:pPr>
            <a:r>
              <a:rPr kumimoji="0" lang="th-TH" sz="4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ต้องผลิตสินค้าหลากหลาย ต้นทุนสูง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FF"/>
              </a:buClr>
              <a:buSzPts val="2500"/>
              <a:buFont typeface="Wingdings" pitchFamily="2" charset="2"/>
              <a:buChar char="Ø"/>
              <a:tabLst/>
            </a:pPr>
            <a:r>
              <a:rPr kumimoji="0" lang="th-TH" sz="4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ผู้บริโภคยุ่งยากในการค้นหาสินค้าที่มีมากมาย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FF"/>
              </a:buClr>
              <a:buSzPts val="2500"/>
              <a:buFont typeface="Wingdings" pitchFamily="2" charset="2"/>
              <a:buChar char="Ø"/>
              <a:tabLst/>
            </a:pPr>
            <a:r>
              <a:rPr kumimoji="0" lang="th-TH" sz="4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ผู้บริโภคอาจสับสนและตัดสินใจผิดพลาด</a:t>
            </a:r>
            <a:endParaRPr kumimoji="0" lang="th-TH" sz="40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 bwMode="auto">
          <a:xfrm>
            <a:off x="214282" y="71414"/>
            <a:ext cx="8643998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50800"/>
            </a:sp3d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D6009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ea typeface="+mj-ea"/>
              </a:rPr>
              <a:t>GOAL OF MARKETING</a:t>
            </a:r>
            <a:endParaRPr lang="fr-CA" sz="4000" b="1" dirty="0">
              <a:solidFill>
                <a:srgbClr val="D6009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ea typeface="+mj-e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357158" y="785794"/>
            <a:ext cx="4786346" cy="1588"/>
          </a:xfrm>
          <a:prstGeom prst="line">
            <a:avLst/>
          </a:prstGeom>
          <a:ln w="28575"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000496" y="857232"/>
            <a:ext cx="4786346" cy="1587"/>
          </a:xfrm>
          <a:prstGeom prst="line">
            <a:avLst/>
          </a:prstGeom>
          <a:ln w="28575"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142992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4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4. การมุ่งให้คุณภาพชีวิตดีที่สุด</a:t>
            </a:r>
            <a:br>
              <a:rPr kumimoji="0" lang="th-TH" sz="4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</a:br>
            <a:r>
              <a:rPr kumimoji="0" lang="en-US" sz="4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(Maximize Life Quality)</a:t>
            </a:r>
            <a:endParaRPr kumimoji="0" lang="th-TH" sz="4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</a:endParaRPr>
          </a:p>
        </p:txBody>
      </p:sp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357158" y="2395558"/>
            <a:ext cx="857256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ts val="1800"/>
              <a:buFont typeface="Wingdings" pitchFamily="2" charset="2"/>
              <a:buChar char="Ø"/>
              <a:tabLst/>
            </a:pPr>
            <a:r>
              <a:rPr kumimoji="0" lang="th-TH" sz="4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เชื่อว่าระบบการตลาดควรปรับปรุงคุณภาพชีวิตของผู้บริโภค ในด้านคุณภาพสินค้า ปริมาณ ความสะดวกใน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ts val="1800"/>
              <a:tabLst/>
            </a:pPr>
            <a:r>
              <a:rPr lang="th-TH" sz="4000" b="1" dirty="0">
                <a:solidFill>
                  <a:srgbClr val="002060"/>
                </a:solidFill>
                <a:latin typeface="Angsana New" pitchFamily="18" charset="-34"/>
              </a:rPr>
              <a:t>	</a:t>
            </a:r>
            <a:r>
              <a:rPr kumimoji="0" lang="th-TH" sz="4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การซื้อ ราคา รวมทั้งผลกระทบที่มีต่อสิ่งแวดล้อมและวัฒนธรรม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CC"/>
              </a:buClr>
              <a:buSzPts val="2500"/>
              <a:buFont typeface="Wingdings" pitchFamily="2" charset="2"/>
              <a:buChar char="Ø"/>
              <a:tabLst/>
            </a:pPr>
            <a:r>
              <a:rPr kumimoji="0" lang="th-TH" sz="4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ตรงตามแนวคิดทางการตลาดเพื่อสังคม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FF"/>
              </a:buClr>
              <a:buSzPts val="2500"/>
              <a:buFont typeface="Wingdings" pitchFamily="2" charset="2"/>
              <a:buChar char="Ø"/>
              <a:tabLst/>
            </a:pPr>
            <a:r>
              <a:rPr kumimoji="0" lang="th-TH" sz="4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คุณภาพชีวิตเป็นสิ่งที่วัดยาก</a:t>
            </a:r>
            <a:endParaRPr kumimoji="0" lang="th-TH" sz="40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 bwMode="auto">
          <a:xfrm>
            <a:off x="214282" y="71414"/>
            <a:ext cx="8643998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50800"/>
            </a:sp3d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D6009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ea typeface="+mj-ea"/>
              </a:rPr>
              <a:t>GOAL OF MARKETING</a:t>
            </a:r>
            <a:endParaRPr lang="fr-CA" sz="4000" b="1" dirty="0">
              <a:solidFill>
                <a:srgbClr val="D6009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ea typeface="+mj-e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re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fr-CA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The Four P Components of the Marketing Mix</a:t>
            </a:r>
            <a:endParaRPr lang="fr-CA" dirty="0">
              <a:solidFill>
                <a:srgbClr val="002060"/>
              </a:solidFill>
            </a:endParaRPr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785813" y="2143125"/>
            <a:ext cx="1571625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Angsana New" pitchFamily="18" charset="-34"/>
              </a:rPr>
              <a:t>Product</a:t>
            </a:r>
          </a:p>
          <a:p>
            <a:r>
              <a:rPr lang="en-US" sz="2400" dirty="0">
                <a:solidFill>
                  <a:srgbClr val="002060"/>
                </a:solidFill>
                <a:latin typeface="Angsana New" pitchFamily="18" charset="-34"/>
              </a:rPr>
              <a:t>Product variety</a:t>
            </a:r>
          </a:p>
          <a:p>
            <a:r>
              <a:rPr lang="en-US" sz="2400" dirty="0">
                <a:solidFill>
                  <a:srgbClr val="002060"/>
                </a:solidFill>
                <a:latin typeface="Angsana New" pitchFamily="18" charset="-34"/>
              </a:rPr>
              <a:t>Quality</a:t>
            </a:r>
          </a:p>
          <a:p>
            <a:r>
              <a:rPr lang="en-US" sz="2400" dirty="0">
                <a:solidFill>
                  <a:srgbClr val="002060"/>
                </a:solidFill>
                <a:latin typeface="Angsana New" pitchFamily="18" charset="-34"/>
              </a:rPr>
              <a:t>Design</a:t>
            </a:r>
          </a:p>
          <a:p>
            <a:r>
              <a:rPr lang="en-US" sz="2400" dirty="0">
                <a:solidFill>
                  <a:srgbClr val="002060"/>
                </a:solidFill>
                <a:latin typeface="Angsana New" pitchFamily="18" charset="-34"/>
              </a:rPr>
              <a:t>Features</a:t>
            </a:r>
          </a:p>
          <a:p>
            <a:r>
              <a:rPr lang="en-US" sz="2400" dirty="0">
                <a:solidFill>
                  <a:srgbClr val="002060"/>
                </a:solidFill>
                <a:latin typeface="Angsana New" pitchFamily="18" charset="-34"/>
              </a:rPr>
              <a:t>Brand name</a:t>
            </a:r>
          </a:p>
          <a:p>
            <a:r>
              <a:rPr lang="en-US" sz="2400" dirty="0">
                <a:solidFill>
                  <a:srgbClr val="002060"/>
                </a:solidFill>
                <a:latin typeface="Angsana New" pitchFamily="18" charset="-34"/>
              </a:rPr>
              <a:t>Packaging</a:t>
            </a:r>
          </a:p>
          <a:p>
            <a:r>
              <a:rPr lang="en-US" sz="2400" dirty="0">
                <a:solidFill>
                  <a:srgbClr val="002060"/>
                </a:solidFill>
                <a:latin typeface="Angsana New" pitchFamily="18" charset="-34"/>
              </a:rPr>
              <a:t>Sizes</a:t>
            </a:r>
          </a:p>
          <a:p>
            <a:r>
              <a:rPr lang="en-US" sz="2400" dirty="0">
                <a:solidFill>
                  <a:srgbClr val="002060"/>
                </a:solidFill>
                <a:latin typeface="Angsana New" pitchFamily="18" charset="-34"/>
              </a:rPr>
              <a:t>Services</a:t>
            </a:r>
          </a:p>
          <a:p>
            <a:r>
              <a:rPr lang="en-US" sz="2400" dirty="0">
                <a:solidFill>
                  <a:srgbClr val="002060"/>
                </a:solidFill>
                <a:latin typeface="Angsana New" pitchFamily="18" charset="-34"/>
              </a:rPr>
              <a:t>Warranties</a:t>
            </a:r>
          </a:p>
          <a:p>
            <a:r>
              <a:rPr lang="en-US" sz="2400" dirty="0">
                <a:solidFill>
                  <a:srgbClr val="002060"/>
                </a:solidFill>
                <a:latin typeface="Angsana New" pitchFamily="18" charset="-34"/>
              </a:rPr>
              <a:t>Returns</a:t>
            </a:r>
          </a:p>
        </p:txBody>
      </p:sp>
      <p:cxnSp>
        <p:nvCxnSpPr>
          <p:cNvPr id="6" name="ลูกศรเชื่อมต่อแบบตรง 5"/>
          <p:cNvCxnSpPr/>
          <p:nvPr/>
        </p:nvCxnSpPr>
        <p:spPr>
          <a:xfrm rot="10800000" flipV="1">
            <a:off x="2143125" y="1857375"/>
            <a:ext cx="1571625" cy="500063"/>
          </a:xfrm>
          <a:prstGeom prst="straightConnector1">
            <a:avLst/>
          </a:prstGeom>
          <a:ln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ลูกศรเชื่อมต่อแบบตรง 6"/>
          <p:cNvCxnSpPr/>
          <p:nvPr/>
        </p:nvCxnSpPr>
        <p:spPr>
          <a:xfrm rot="5400000">
            <a:off x="2893219" y="2750344"/>
            <a:ext cx="2000250" cy="642938"/>
          </a:xfrm>
          <a:prstGeom prst="straightConnector1">
            <a:avLst/>
          </a:prstGeom>
          <a:ln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ลูกศรเชื่อมต่อแบบตรง 7"/>
          <p:cNvCxnSpPr/>
          <p:nvPr/>
        </p:nvCxnSpPr>
        <p:spPr>
          <a:xfrm rot="16200000" flipH="1">
            <a:off x="4321969" y="2607469"/>
            <a:ext cx="1928812" cy="857250"/>
          </a:xfrm>
          <a:prstGeom prst="straightConnector1">
            <a:avLst/>
          </a:prstGeom>
          <a:ln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ลูกศรเชื่อมต่อแบบตรง 8"/>
          <p:cNvCxnSpPr/>
          <p:nvPr/>
        </p:nvCxnSpPr>
        <p:spPr>
          <a:xfrm>
            <a:off x="5357813" y="1857375"/>
            <a:ext cx="1785937" cy="642938"/>
          </a:xfrm>
          <a:prstGeom prst="straightConnector1">
            <a:avLst/>
          </a:prstGeom>
          <a:ln>
            <a:solidFill>
              <a:srgbClr val="00206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วงรี 9"/>
          <p:cNvSpPr/>
          <p:nvPr/>
        </p:nvSpPr>
        <p:spPr>
          <a:xfrm>
            <a:off x="3714744" y="1285860"/>
            <a:ext cx="1714512" cy="785818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 Marketing Mix</a:t>
            </a:r>
            <a:endParaRPr lang="th-TH" sz="1800" dirty="0"/>
          </a:p>
        </p:txBody>
      </p:sp>
      <p:sp>
        <p:nvSpPr>
          <p:cNvPr id="6155" name="TextBox 13"/>
          <p:cNvSpPr txBox="1">
            <a:spLocks noChangeArrowheads="1"/>
          </p:cNvSpPr>
          <p:nvPr/>
        </p:nvSpPr>
        <p:spPr bwMode="auto">
          <a:xfrm>
            <a:off x="2928938" y="3929063"/>
            <a:ext cx="1500187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Angsana New" pitchFamily="18" charset="-34"/>
              </a:rPr>
              <a:t> Price</a:t>
            </a:r>
          </a:p>
          <a:p>
            <a:r>
              <a:rPr lang="en-US" sz="2400" dirty="0">
                <a:solidFill>
                  <a:srgbClr val="002060"/>
                </a:solidFill>
                <a:latin typeface="Angsana New" pitchFamily="18" charset="-34"/>
              </a:rPr>
              <a:t>List price</a:t>
            </a:r>
          </a:p>
          <a:p>
            <a:r>
              <a:rPr lang="en-US" sz="2400" dirty="0">
                <a:solidFill>
                  <a:srgbClr val="002060"/>
                </a:solidFill>
                <a:latin typeface="Angsana New" pitchFamily="18" charset="-34"/>
              </a:rPr>
              <a:t>Discounts</a:t>
            </a:r>
          </a:p>
          <a:p>
            <a:r>
              <a:rPr lang="en-US" sz="2400" dirty="0">
                <a:solidFill>
                  <a:srgbClr val="002060"/>
                </a:solidFill>
                <a:latin typeface="Angsana New" pitchFamily="18" charset="-34"/>
              </a:rPr>
              <a:t>Allowances</a:t>
            </a:r>
          </a:p>
          <a:p>
            <a:r>
              <a:rPr lang="en-US" sz="2400" dirty="0">
                <a:solidFill>
                  <a:srgbClr val="002060"/>
                </a:solidFill>
                <a:latin typeface="Angsana New" pitchFamily="18" charset="-34"/>
              </a:rPr>
              <a:t>Payment period</a:t>
            </a:r>
          </a:p>
          <a:p>
            <a:r>
              <a:rPr lang="en-US" sz="2400" dirty="0">
                <a:solidFill>
                  <a:srgbClr val="002060"/>
                </a:solidFill>
                <a:latin typeface="Angsana New" pitchFamily="18" charset="-34"/>
              </a:rPr>
              <a:t>Credit terms</a:t>
            </a:r>
            <a:endParaRPr lang="th-TH" sz="2400" dirty="0">
              <a:solidFill>
                <a:srgbClr val="002060"/>
              </a:solidFill>
              <a:latin typeface="Angsana New" pitchFamily="18" charset="-34"/>
            </a:endParaRPr>
          </a:p>
        </p:txBody>
      </p:sp>
      <p:sp>
        <p:nvSpPr>
          <p:cNvPr id="6156" name="TextBox 16"/>
          <p:cNvSpPr txBox="1">
            <a:spLocks noChangeArrowheads="1"/>
          </p:cNvSpPr>
          <p:nvPr/>
        </p:nvSpPr>
        <p:spPr bwMode="auto">
          <a:xfrm>
            <a:off x="5286375" y="3929063"/>
            <a:ext cx="17145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Angsana New" pitchFamily="18" charset="-34"/>
              </a:rPr>
              <a:t> Promotion</a:t>
            </a:r>
          </a:p>
          <a:p>
            <a:r>
              <a:rPr lang="en-US" sz="2400" dirty="0">
                <a:solidFill>
                  <a:srgbClr val="002060"/>
                </a:solidFill>
                <a:latin typeface="Angsana New" pitchFamily="18" charset="-34"/>
              </a:rPr>
              <a:t>Sales promotion</a:t>
            </a:r>
          </a:p>
          <a:p>
            <a:r>
              <a:rPr lang="en-US" sz="2400" dirty="0">
                <a:solidFill>
                  <a:srgbClr val="002060"/>
                </a:solidFill>
                <a:latin typeface="Angsana New" pitchFamily="18" charset="-34"/>
              </a:rPr>
              <a:t>Advertising</a:t>
            </a:r>
          </a:p>
          <a:p>
            <a:r>
              <a:rPr lang="en-US" sz="2400" dirty="0">
                <a:solidFill>
                  <a:srgbClr val="002060"/>
                </a:solidFill>
                <a:latin typeface="Angsana New" pitchFamily="18" charset="-34"/>
              </a:rPr>
              <a:t>Sales force</a:t>
            </a:r>
          </a:p>
          <a:p>
            <a:r>
              <a:rPr lang="en-US" sz="2400" dirty="0">
                <a:solidFill>
                  <a:srgbClr val="002060"/>
                </a:solidFill>
                <a:latin typeface="Angsana New" pitchFamily="18" charset="-34"/>
              </a:rPr>
              <a:t>Public relations</a:t>
            </a:r>
          </a:p>
          <a:p>
            <a:r>
              <a:rPr lang="en-US" sz="2400" dirty="0">
                <a:solidFill>
                  <a:srgbClr val="002060"/>
                </a:solidFill>
                <a:latin typeface="Angsana New" pitchFamily="18" charset="-34"/>
              </a:rPr>
              <a:t>Direct marketing</a:t>
            </a:r>
            <a:endParaRPr lang="th-TH" sz="2400" dirty="0">
              <a:solidFill>
                <a:srgbClr val="002060"/>
              </a:solidFill>
              <a:latin typeface="Angsana New" pitchFamily="18" charset="-34"/>
            </a:endParaRPr>
          </a:p>
        </p:txBody>
      </p:sp>
      <p:sp>
        <p:nvSpPr>
          <p:cNvPr id="6157" name="TextBox 18"/>
          <p:cNvSpPr txBox="1">
            <a:spLocks noChangeArrowheads="1"/>
          </p:cNvSpPr>
          <p:nvPr/>
        </p:nvSpPr>
        <p:spPr bwMode="auto">
          <a:xfrm>
            <a:off x="7215188" y="2357438"/>
            <a:ext cx="1500187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Angsana New" pitchFamily="18" charset="-34"/>
              </a:rPr>
              <a:t>Place</a:t>
            </a:r>
          </a:p>
          <a:p>
            <a:r>
              <a:rPr lang="en-US" sz="2400" dirty="0">
                <a:solidFill>
                  <a:srgbClr val="002060"/>
                </a:solidFill>
                <a:latin typeface="Angsana New" pitchFamily="18" charset="-34"/>
              </a:rPr>
              <a:t>Channels</a:t>
            </a:r>
          </a:p>
          <a:p>
            <a:r>
              <a:rPr lang="en-US" sz="2400" dirty="0">
                <a:solidFill>
                  <a:srgbClr val="002060"/>
                </a:solidFill>
                <a:latin typeface="Angsana New" pitchFamily="18" charset="-34"/>
              </a:rPr>
              <a:t>Coverage</a:t>
            </a:r>
          </a:p>
          <a:p>
            <a:r>
              <a:rPr lang="en-US" sz="2400" dirty="0">
                <a:solidFill>
                  <a:srgbClr val="002060"/>
                </a:solidFill>
                <a:latin typeface="Angsana New" pitchFamily="18" charset="-34"/>
              </a:rPr>
              <a:t>Assortments</a:t>
            </a:r>
          </a:p>
          <a:p>
            <a:r>
              <a:rPr lang="en-US" sz="2400" dirty="0">
                <a:solidFill>
                  <a:srgbClr val="002060"/>
                </a:solidFill>
                <a:latin typeface="Angsana New" pitchFamily="18" charset="-34"/>
              </a:rPr>
              <a:t>Locations</a:t>
            </a:r>
          </a:p>
          <a:p>
            <a:r>
              <a:rPr lang="en-US" sz="2400" dirty="0">
                <a:solidFill>
                  <a:srgbClr val="002060"/>
                </a:solidFill>
                <a:latin typeface="Angsana New" pitchFamily="18" charset="-34"/>
              </a:rPr>
              <a:t>Inventory</a:t>
            </a:r>
          </a:p>
          <a:p>
            <a:r>
              <a:rPr lang="en-US" sz="2400" dirty="0">
                <a:solidFill>
                  <a:srgbClr val="002060"/>
                </a:solidFill>
                <a:latin typeface="Angsana New" pitchFamily="18" charset="-34"/>
              </a:rPr>
              <a:t>Transport</a:t>
            </a:r>
            <a:endParaRPr lang="th-TH" sz="2400" dirty="0">
              <a:solidFill>
                <a:srgbClr val="002060"/>
              </a:solidFill>
              <a:latin typeface="Angsana New" pitchFamily="18" charset="-34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357158" y="785794"/>
            <a:ext cx="4786346" cy="1588"/>
          </a:xfrm>
          <a:prstGeom prst="line">
            <a:avLst/>
          </a:prstGeom>
          <a:ln w="28575"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000496" y="857232"/>
            <a:ext cx="4786346" cy="1587"/>
          </a:xfrm>
          <a:prstGeom prst="line">
            <a:avLst/>
          </a:prstGeom>
          <a:ln w="28575"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re 1"/>
          <p:cNvSpPr txBox="1">
            <a:spLocks/>
          </p:cNvSpPr>
          <p:nvPr/>
        </p:nvSpPr>
        <p:spPr bwMode="auto">
          <a:xfrm>
            <a:off x="214282" y="71414"/>
            <a:ext cx="8643998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50800"/>
            </a:sp3d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D6009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ea typeface="+mj-ea"/>
              </a:rPr>
              <a:t>4 P’S &amp; 4C’S</a:t>
            </a:r>
            <a:endParaRPr lang="fr-CA" sz="4000" b="1" dirty="0">
              <a:solidFill>
                <a:srgbClr val="D6009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ea typeface="+mj-ea"/>
            </a:endParaRPr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990600" y="2209800"/>
            <a:ext cx="2514600" cy="914400"/>
          </a:xfrm>
          <a:prstGeom prst="rect">
            <a:avLst/>
          </a:prstGeom>
          <a:solidFill>
            <a:srgbClr val="D60093"/>
          </a:solidFill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ngsana New" pitchFamily="18" charset="-34"/>
                <a:cs typeface="Angsana New" pitchFamily="18" charset="-34"/>
              </a:rPr>
              <a:t>Product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3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ngsana New" pitchFamily="18" charset="-34"/>
                <a:cs typeface="Angsana New" pitchFamily="18" charset="-34"/>
              </a:rPr>
              <a:t>ผลิตภัณฑ์</a:t>
            </a:r>
            <a:endParaRPr kumimoji="0" lang="th-TH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990600" y="3276600"/>
            <a:ext cx="2514600" cy="91440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Price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ราคา</a:t>
            </a:r>
            <a:endParaRPr kumimoji="0" lang="th-TH" sz="28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990600" y="4343400"/>
            <a:ext cx="2514600" cy="914400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ngsana New" pitchFamily="18" charset="-34"/>
                <a:cs typeface="Angsana New" pitchFamily="18" charset="-34"/>
              </a:rPr>
              <a:t>Place/Distribution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ngsana New" pitchFamily="18" charset="-34"/>
                <a:cs typeface="Angsana New" pitchFamily="18" charset="-34"/>
              </a:rPr>
              <a:t>ช่องทาง</a:t>
            </a:r>
            <a:r>
              <a:rPr kumimoji="0" lang="th-TH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ngsana New" pitchFamily="18" charset="-34"/>
                <a:cs typeface="Angsana New" pitchFamily="18" charset="-34"/>
              </a:rPr>
              <a:t>จัดจำหน่าย</a:t>
            </a:r>
            <a:endParaRPr kumimoji="0" lang="th-TH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990600" y="5410200"/>
            <a:ext cx="2514600" cy="9144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ngsana New" pitchFamily="18" charset="-34"/>
                <a:cs typeface="Angsana New" pitchFamily="18" charset="-34"/>
              </a:rPr>
              <a:t>Promotion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ngsana New" pitchFamily="18" charset="-34"/>
                <a:cs typeface="Angsana New" pitchFamily="18" charset="-34"/>
              </a:rPr>
              <a:t>การส่งเสริม</a:t>
            </a:r>
            <a:r>
              <a:rPr kumimoji="0" lang="th-TH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ngsana New" pitchFamily="18" charset="-34"/>
                <a:cs typeface="Angsana New" pitchFamily="18" charset="-34"/>
              </a:rPr>
              <a:t>การขาย</a:t>
            </a:r>
            <a:endParaRPr kumimoji="0" lang="th-TH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grpSp>
        <p:nvGrpSpPr>
          <p:cNvPr id="41990" name="Group 6"/>
          <p:cNvGrpSpPr>
            <a:grpSpLocks/>
          </p:cNvGrpSpPr>
          <p:nvPr/>
        </p:nvGrpSpPr>
        <p:grpSpPr bwMode="auto">
          <a:xfrm>
            <a:off x="990600" y="1143000"/>
            <a:ext cx="7086600" cy="914400"/>
            <a:chOff x="624" y="720"/>
            <a:chExt cx="4464" cy="576"/>
          </a:xfrm>
        </p:grpSpPr>
        <p:sp>
          <p:nvSpPr>
            <p:cNvPr id="41991" name="AutoShape 7"/>
            <p:cNvSpPr>
              <a:spLocks noChangeArrowheads="1"/>
            </p:cNvSpPr>
            <p:nvPr/>
          </p:nvSpPr>
          <p:spPr bwMode="auto">
            <a:xfrm rot="5400000">
              <a:off x="672" y="672"/>
              <a:ext cx="576" cy="672"/>
            </a:xfrm>
            <a:prstGeom prst="homePlate">
              <a:avLst>
                <a:gd name="adj" fmla="val 25000"/>
              </a:avLst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rot="10800000" vert="eaVert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ngsana New" pitchFamily="18" charset="-34"/>
                  <a:cs typeface="Angsana New" pitchFamily="18" charset="-34"/>
                </a:rPr>
                <a:t>4 P’s</a:t>
              </a:r>
              <a:endParaRPr kumimoji="0" lang="th-TH" sz="4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ngsana New" pitchFamily="18" charset="-34"/>
              </a:endParaRPr>
            </a:p>
          </p:txBody>
        </p:sp>
        <p:sp>
          <p:nvSpPr>
            <p:cNvPr id="41992" name="AutoShape 8"/>
            <p:cNvSpPr>
              <a:spLocks noChangeArrowheads="1"/>
            </p:cNvSpPr>
            <p:nvPr/>
          </p:nvSpPr>
          <p:spPr bwMode="auto">
            <a:xfrm rot="5400000">
              <a:off x="4464" y="672"/>
              <a:ext cx="576" cy="672"/>
            </a:xfrm>
            <a:prstGeom prst="homePlate">
              <a:avLst>
                <a:gd name="adj" fmla="val 25000"/>
              </a:avLst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rot="10800000" vert="eaVert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ngsana New" pitchFamily="18" charset="-34"/>
                  <a:cs typeface="Angsana New" pitchFamily="18" charset="-34"/>
                </a:rPr>
                <a:t>4 C’s</a:t>
              </a:r>
              <a:endParaRPr kumimoji="0" lang="th-TH" sz="4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ngsana New" pitchFamily="18" charset="-34"/>
              </a:endParaRPr>
            </a:p>
          </p:txBody>
        </p:sp>
      </p:grp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5562600" y="2209800"/>
            <a:ext cx="2514600" cy="914400"/>
          </a:xfrm>
          <a:prstGeom prst="rect">
            <a:avLst/>
          </a:prstGeom>
          <a:solidFill>
            <a:srgbClr val="D60093"/>
          </a:solidFill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ngsana New" pitchFamily="18" charset="-34"/>
                <a:cs typeface="Angsana New" pitchFamily="18" charset="-34"/>
              </a:rPr>
              <a:t>Customer Solution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3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ngsana New" pitchFamily="18" charset="-34"/>
                <a:cs typeface="Angsana New" pitchFamily="18" charset="-34"/>
              </a:rPr>
              <a:t>การแก้ปัญหาลูกค้า</a:t>
            </a:r>
            <a:endParaRPr kumimoji="0" lang="th-TH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5562600" y="3276600"/>
            <a:ext cx="2514600" cy="91440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Customer Cost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3600" b="1" i="0" u="none" strike="noStrike" cap="none" normalizeH="0" baseline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ต้นทุนของลูกค้า</a:t>
            </a:r>
            <a:endParaRPr kumimoji="0" lang="th-TH" sz="28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5562600" y="4343400"/>
            <a:ext cx="2514600" cy="914400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ngsana New" pitchFamily="18" charset="-34"/>
                <a:cs typeface="Angsana New" pitchFamily="18" charset="-34"/>
              </a:rPr>
              <a:t>Convenience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3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ngsana New" pitchFamily="18" charset="-34"/>
                <a:cs typeface="Angsana New" pitchFamily="18" charset="-34"/>
              </a:rPr>
              <a:t>ความสะดวก</a:t>
            </a:r>
            <a:endParaRPr kumimoji="0" lang="th-TH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5562600" y="5410200"/>
            <a:ext cx="2514600" cy="9144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ngsana New" pitchFamily="18" charset="-34"/>
                <a:cs typeface="Angsana New" pitchFamily="18" charset="-34"/>
              </a:rPr>
              <a:t>Communication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ngsana New" pitchFamily="18" charset="-34"/>
                <a:cs typeface="Angsana New" pitchFamily="18" charset="-34"/>
              </a:rPr>
              <a:t>การสื่อสารการตลาด</a:t>
            </a:r>
            <a:endParaRPr kumimoji="0" lang="th-TH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4000496" y="2428868"/>
            <a:ext cx="1214446" cy="500066"/>
          </a:xfrm>
          <a:prstGeom prst="rightArrow">
            <a:avLst/>
          </a:prstGeom>
          <a:solidFill>
            <a:srgbClr val="D6009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Right Arrow 20"/>
          <p:cNvSpPr/>
          <p:nvPr/>
        </p:nvSpPr>
        <p:spPr>
          <a:xfrm>
            <a:off x="4000496" y="3500438"/>
            <a:ext cx="1214446" cy="500066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" name="Right Arrow 21"/>
          <p:cNvSpPr/>
          <p:nvPr/>
        </p:nvSpPr>
        <p:spPr>
          <a:xfrm>
            <a:off x="4000496" y="4572008"/>
            <a:ext cx="1214446" cy="500066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Right Arrow 22"/>
          <p:cNvSpPr/>
          <p:nvPr/>
        </p:nvSpPr>
        <p:spPr>
          <a:xfrm>
            <a:off x="4000496" y="5572140"/>
            <a:ext cx="1214446" cy="500066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ผลการค้นหารูปภาพสำหรับ true friend คือ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052736"/>
            <a:ext cx="6192688" cy="538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771800" y="116632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+mj-cs"/>
              </a:rPr>
              <a:t>Customer Loyalty</a:t>
            </a:r>
            <a:endParaRPr lang="th-TH" b="1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321676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ผลการค้นหารูปภาพสำหรับ กฎ 20 80 wilfredo pare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736"/>
            <a:ext cx="8712968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สี่เหลี่ยมผืนผ้า 1"/>
          <p:cNvSpPr/>
          <p:nvPr/>
        </p:nvSpPr>
        <p:spPr>
          <a:xfrm>
            <a:off x="2627058" y="332656"/>
            <a:ext cx="39805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b="1" dirty="0" err="1">
                <a:cs typeface="+mn-cs"/>
              </a:rPr>
              <a:t>กฏ</a:t>
            </a:r>
            <a:r>
              <a:rPr lang="th-TH" b="1" dirty="0">
                <a:cs typeface="+mn-cs"/>
              </a:rPr>
              <a:t> 80-20 </a:t>
            </a:r>
            <a:r>
              <a:rPr lang="en-US" b="1" dirty="0">
                <a:cs typeface="+mn-cs"/>
              </a:rPr>
              <a:t>-</a:t>
            </a:r>
            <a:r>
              <a:rPr lang="en-US" b="1" dirty="0" err="1">
                <a:cs typeface="+mn-cs"/>
              </a:rPr>
              <a:t>wilfredo</a:t>
            </a:r>
            <a:r>
              <a:rPr lang="en-US" b="1" dirty="0">
                <a:cs typeface="+mn-cs"/>
              </a:rPr>
              <a:t> </a:t>
            </a:r>
            <a:r>
              <a:rPr lang="en-US" b="1" dirty="0" err="1">
                <a:cs typeface="+mn-cs"/>
              </a:rPr>
              <a:t>pareto</a:t>
            </a:r>
            <a:endParaRPr lang="th-TH" b="1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77254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2339752" y="371708"/>
            <a:ext cx="47564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cs typeface="+mj-cs"/>
              </a:rPr>
              <a:t>Long Tail - Chris Anderson</a:t>
            </a:r>
          </a:p>
        </p:txBody>
      </p:sp>
      <p:pic>
        <p:nvPicPr>
          <p:cNvPr id="8194" name="Picture 2" descr="http://www.thelongtail.com/conceptu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628800"/>
            <a:ext cx="5860771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1680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800"/>
          </a:xfrm>
        </p:spPr>
        <p:txBody>
          <a:bodyPr/>
          <a:lstStyle/>
          <a:p>
            <a:pPr eaLnBrk="1" hangingPunct="1">
              <a:defRPr/>
            </a:pPr>
            <a:r>
              <a:rPr lang="fr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Holistic Marketing Dimensions</a:t>
            </a:r>
          </a:p>
        </p:txBody>
      </p:sp>
      <p:sp>
        <p:nvSpPr>
          <p:cNvPr id="6" name="มนมุมสี่เหลี่ยมด้านทแยงมุม 5"/>
          <p:cNvSpPr/>
          <p:nvPr/>
        </p:nvSpPr>
        <p:spPr>
          <a:xfrm>
            <a:off x="5929322" y="2214554"/>
            <a:ext cx="1857388" cy="928694"/>
          </a:xfrm>
          <a:prstGeom prst="round2DiagRect">
            <a:avLst/>
          </a:prstGeom>
          <a:solidFill>
            <a:srgbClr val="7030A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rgbClr val="FFFFFF"/>
                </a:solidFill>
              </a:rPr>
              <a:t> Integrated</a:t>
            </a:r>
          </a:p>
          <a:p>
            <a:pPr algn="ctr">
              <a:defRPr/>
            </a:pPr>
            <a:r>
              <a:rPr lang="en-US" sz="1800" dirty="0">
                <a:solidFill>
                  <a:srgbClr val="FFFFFF"/>
                </a:solidFill>
              </a:rPr>
              <a:t>marketing</a:t>
            </a:r>
            <a:endParaRPr lang="th-TH" sz="1800" dirty="0">
              <a:solidFill>
                <a:srgbClr val="FFFFFF"/>
              </a:solidFill>
            </a:endParaRPr>
          </a:p>
        </p:txBody>
      </p:sp>
      <p:sp>
        <p:nvSpPr>
          <p:cNvPr id="7" name="มนมุมสี่เหลี่ยมด้านทแยงมุม 6"/>
          <p:cNvSpPr/>
          <p:nvPr/>
        </p:nvSpPr>
        <p:spPr>
          <a:xfrm>
            <a:off x="5929322" y="4357694"/>
            <a:ext cx="1857388" cy="928694"/>
          </a:xfrm>
          <a:prstGeom prst="round2DiagRect">
            <a:avLst/>
          </a:prstGeom>
          <a:solidFill>
            <a:srgbClr val="FF66FF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rgbClr val="FFFFFF"/>
                </a:solidFill>
              </a:rPr>
              <a:t>Relationship</a:t>
            </a:r>
          </a:p>
          <a:p>
            <a:pPr algn="ctr">
              <a:defRPr/>
            </a:pPr>
            <a:r>
              <a:rPr lang="en-US" sz="1800" dirty="0">
                <a:solidFill>
                  <a:srgbClr val="FFFFFF"/>
                </a:solidFill>
              </a:rPr>
              <a:t>marketing</a:t>
            </a:r>
            <a:endParaRPr lang="th-TH" sz="1800" dirty="0">
              <a:solidFill>
                <a:srgbClr val="FFFFFF"/>
              </a:solidFill>
            </a:endParaRPr>
          </a:p>
        </p:txBody>
      </p:sp>
      <p:sp>
        <p:nvSpPr>
          <p:cNvPr id="8" name="มนมุมสี่เหลี่ยมด้านทแยงมุม 7"/>
          <p:cNvSpPr/>
          <p:nvPr/>
        </p:nvSpPr>
        <p:spPr>
          <a:xfrm flipH="1">
            <a:off x="1285852" y="2285992"/>
            <a:ext cx="1928826" cy="928694"/>
          </a:xfrm>
          <a:prstGeom prst="round2DiagRect">
            <a:avLst/>
          </a:prstGeom>
          <a:solidFill>
            <a:srgbClr val="3399FF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 Internal</a:t>
            </a:r>
          </a:p>
          <a:p>
            <a:pPr algn="ctr">
              <a:defRPr/>
            </a:pPr>
            <a:r>
              <a:rPr lang="en-US" sz="1800" dirty="0"/>
              <a:t>marketing</a:t>
            </a:r>
            <a:endParaRPr lang="th-TH" sz="1800" dirty="0"/>
          </a:p>
        </p:txBody>
      </p:sp>
      <p:sp>
        <p:nvSpPr>
          <p:cNvPr id="9" name="มนมุมสี่เหลี่ยมด้านทแยงมุม 8"/>
          <p:cNvSpPr/>
          <p:nvPr/>
        </p:nvSpPr>
        <p:spPr>
          <a:xfrm flipH="1">
            <a:off x="1357290" y="4286256"/>
            <a:ext cx="1928826" cy="928694"/>
          </a:xfrm>
          <a:prstGeom prst="round2Diag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Performance</a:t>
            </a:r>
          </a:p>
          <a:p>
            <a:pPr algn="ctr">
              <a:defRPr/>
            </a:pPr>
            <a:r>
              <a:rPr lang="en-US" sz="1800" dirty="0"/>
              <a:t>marketing</a:t>
            </a:r>
            <a:endParaRPr lang="th-TH" sz="1800" dirty="0"/>
          </a:p>
        </p:txBody>
      </p:sp>
      <p:cxnSp>
        <p:nvCxnSpPr>
          <p:cNvPr id="11" name="ลูกศรเชื่อมต่อแบบตรง 10"/>
          <p:cNvCxnSpPr>
            <a:stCxn id="5" idx="7"/>
          </p:cNvCxnSpPr>
          <p:nvPr/>
        </p:nvCxnSpPr>
        <p:spPr>
          <a:xfrm rot="5400000" flipH="1" flipV="1">
            <a:off x="5270500" y="2632075"/>
            <a:ext cx="504825" cy="669925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ลูกศรเชื่อมต่อแบบตรง 11"/>
          <p:cNvCxnSpPr>
            <a:stCxn id="5" idx="5"/>
          </p:cNvCxnSpPr>
          <p:nvPr/>
        </p:nvCxnSpPr>
        <p:spPr>
          <a:xfrm rot="16200000" flipH="1">
            <a:off x="5270500" y="4198938"/>
            <a:ext cx="504825" cy="669925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ลูกศรเชื่อมต่อแบบตรง 14"/>
          <p:cNvCxnSpPr/>
          <p:nvPr/>
        </p:nvCxnSpPr>
        <p:spPr>
          <a:xfrm rot="10800000">
            <a:off x="3286125" y="2786063"/>
            <a:ext cx="741363" cy="433387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ลูกศรเชื่อมต่อแบบตรง 17"/>
          <p:cNvCxnSpPr/>
          <p:nvPr/>
        </p:nvCxnSpPr>
        <p:spPr>
          <a:xfrm rot="10800000" flipV="1">
            <a:off x="3357563" y="4281488"/>
            <a:ext cx="669925" cy="433387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วงรี 4"/>
          <p:cNvSpPr/>
          <p:nvPr/>
        </p:nvSpPr>
        <p:spPr>
          <a:xfrm>
            <a:off x="3786182" y="3000372"/>
            <a:ext cx="1643074" cy="150019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 Holistic</a:t>
            </a:r>
          </a:p>
          <a:p>
            <a:pPr algn="ctr">
              <a:defRPr/>
            </a:pPr>
            <a:r>
              <a:rPr lang="en-US" sz="1800" dirty="0"/>
              <a:t>marketing</a:t>
            </a:r>
            <a:endParaRPr lang="th-TH" sz="1800" dirty="0"/>
          </a:p>
        </p:txBody>
      </p:sp>
      <p:sp>
        <p:nvSpPr>
          <p:cNvPr id="5142" name="TextBox 52"/>
          <p:cNvSpPr txBox="1">
            <a:spLocks noChangeArrowheads="1"/>
          </p:cNvSpPr>
          <p:nvPr/>
        </p:nvSpPr>
        <p:spPr bwMode="auto">
          <a:xfrm>
            <a:off x="4857750" y="5643563"/>
            <a:ext cx="1500188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300"/>
              <a:t>Customers</a:t>
            </a:r>
            <a:endParaRPr lang="th-TH" sz="1300">
              <a:cs typeface="Cordia New" pitchFamily="34" charset="-34"/>
            </a:endParaRPr>
          </a:p>
        </p:txBody>
      </p:sp>
      <p:sp>
        <p:nvSpPr>
          <p:cNvPr id="5143" name="TextBox 53"/>
          <p:cNvSpPr txBox="1">
            <a:spLocks noChangeArrowheads="1"/>
          </p:cNvSpPr>
          <p:nvPr/>
        </p:nvSpPr>
        <p:spPr bwMode="auto">
          <a:xfrm>
            <a:off x="6143625" y="5929313"/>
            <a:ext cx="142875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300"/>
              <a:t>Channel</a:t>
            </a:r>
            <a:endParaRPr lang="th-TH" sz="1300">
              <a:cs typeface="Cordia New" pitchFamily="34" charset="-34"/>
            </a:endParaRPr>
          </a:p>
        </p:txBody>
      </p:sp>
      <p:sp>
        <p:nvSpPr>
          <p:cNvPr id="5144" name="TextBox 54"/>
          <p:cNvSpPr txBox="1">
            <a:spLocks noChangeArrowheads="1"/>
          </p:cNvSpPr>
          <p:nvPr/>
        </p:nvSpPr>
        <p:spPr bwMode="auto">
          <a:xfrm>
            <a:off x="7429500" y="5643563"/>
            <a:ext cx="1500188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300"/>
              <a:t>Partners</a:t>
            </a:r>
            <a:endParaRPr lang="th-TH" sz="1300">
              <a:cs typeface="Cordia New" pitchFamily="34" charset="-34"/>
            </a:endParaRPr>
          </a:p>
        </p:txBody>
      </p:sp>
      <p:sp>
        <p:nvSpPr>
          <p:cNvPr id="5145" name="TextBox 55"/>
          <p:cNvSpPr txBox="1">
            <a:spLocks noChangeArrowheads="1"/>
          </p:cNvSpPr>
          <p:nvPr/>
        </p:nvSpPr>
        <p:spPr bwMode="auto">
          <a:xfrm>
            <a:off x="3357563" y="5357813"/>
            <a:ext cx="1500187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300"/>
              <a:t>Community</a:t>
            </a:r>
            <a:endParaRPr lang="th-TH" sz="1300">
              <a:cs typeface="Cordia New" pitchFamily="34" charset="-34"/>
            </a:endParaRPr>
          </a:p>
        </p:txBody>
      </p:sp>
      <p:sp>
        <p:nvSpPr>
          <p:cNvPr id="5146" name="TextBox 56"/>
          <p:cNvSpPr txBox="1">
            <a:spLocks noChangeArrowheads="1"/>
          </p:cNvSpPr>
          <p:nvPr/>
        </p:nvSpPr>
        <p:spPr bwMode="auto">
          <a:xfrm>
            <a:off x="2000250" y="6000750"/>
            <a:ext cx="1500188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300"/>
              <a:t>Environment</a:t>
            </a:r>
            <a:endParaRPr lang="th-TH" sz="1300">
              <a:cs typeface="Cordia New" pitchFamily="34" charset="-34"/>
            </a:endParaRPr>
          </a:p>
        </p:txBody>
      </p:sp>
      <p:sp>
        <p:nvSpPr>
          <p:cNvPr id="5147" name="TextBox 57"/>
          <p:cNvSpPr txBox="1">
            <a:spLocks noChangeArrowheads="1"/>
          </p:cNvSpPr>
          <p:nvPr/>
        </p:nvSpPr>
        <p:spPr bwMode="auto">
          <a:xfrm>
            <a:off x="1071563" y="6000750"/>
            <a:ext cx="1500187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300"/>
              <a:t>Ethics</a:t>
            </a:r>
            <a:endParaRPr lang="th-TH" sz="1300">
              <a:cs typeface="Cordia New" pitchFamily="34" charset="-34"/>
            </a:endParaRPr>
          </a:p>
        </p:txBody>
      </p:sp>
      <p:sp>
        <p:nvSpPr>
          <p:cNvPr id="5148" name="TextBox 58"/>
          <p:cNvSpPr txBox="1">
            <a:spLocks noChangeArrowheads="1"/>
          </p:cNvSpPr>
          <p:nvPr/>
        </p:nvSpPr>
        <p:spPr bwMode="auto">
          <a:xfrm>
            <a:off x="0" y="5643563"/>
            <a:ext cx="150018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300"/>
              <a:t>Brand &amp; customer equity</a:t>
            </a:r>
            <a:endParaRPr lang="th-TH" sz="1300">
              <a:cs typeface="Cordia New" pitchFamily="34" charset="-34"/>
            </a:endParaRPr>
          </a:p>
        </p:txBody>
      </p:sp>
      <p:sp>
        <p:nvSpPr>
          <p:cNvPr id="5149" name="TextBox 59"/>
          <p:cNvSpPr txBox="1">
            <a:spLocks noChangeArrowheads="1"/>
          </p:cNvSpPr>
          <p:nvPr/>
        </p:nvSpPr>
        <p:spPr bwMode="auto">
          <a:xfrm>
            <a:off x="0" y="5286375"/>
            <a:ext cx="1285875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300"/>
              <a:t>Sales revenue</a:t>
            </a:r>
            <a:endParaRPr lang="th-TH" sz="1300">
              <a:cs typeface="Cordia New" pitchFamily="34" charset="-34"/>
            </a:endParaRPr>
          </a:p>
        </p:txBody>
      </p:sp>
      <p:sp>
        <p:nvSpPr>
          <p:cNvPr id="5150" name="TextBox 60"/>
          <p:cNvSpPr txBox="1">
            <a:spLocks noChangeArrowheads="1"/>
          </p:cNvSpPr>
          <p:nvPr/>
        </p:nvSpPr>
        <p:spPr bwMode="auto">
          <a:xfrm>
            <a:off x="2928938" y="5715000"/>
            <a:ext cx="1500187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300"/>
              <a:t>Legal</a:t>
            </a:r>
            <a:endParaRPr lang="th-TH" sz="1300">
              <a:cs typeface="Cordia New" pitchFamily="34" charset="-34"/>
            </a:endParaRPr>
          </a:p>
        </p:txBody>
      </p:sp>
      <p:cxnSp>
        <p:nvCxnSpPr>
          <p:cNvPr id="87" name="ลูกศรเชื่อมต่อแบบตรง 86"/>
          <p:cNvCxnSpPr/>
          <p:nvPr/>
        </p:nvCxnSpPr>
        <p:spPr>
          <a:xfrm>
            <a:off x="3000375" y="5286375"/>
            <a:ext cx="571500" cy="214313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ลูกศรเชื่อมต่อแบบตรง 88"/>
          <p:cNvCxnSpPr/>
          <p:nvPr/>
        </p:nvCxnSpPr>
        <p:spPr>
          <a:xfrm>
            <a:off x="2714625" y="5286375"/>
            <a:ext cx="571500" cy="500063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ลูกศรเชื่อมต่อแบบตรง 90"/>
          <p:cNvCxnSpPr/>
          <p:nvPr/>
        </p:nvCxnSpPr>
        <p:spPr>
          <a:xfrm rot="16200000" flipH="1">
            <a:off x="2214563" y="5500687"/>
            <a:ext cx="642938" cy="214313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ลูกศรเชื่อมต่อแบบตรง 92"/>
          <p:cNvCxnSpPr/>
          <p:nvPr/>
        </p:nvCxnSpPr>
        <p:spPr>
          <a:xfrm rot="5400000">
            <a:off x="1821656" y="5464969"/>
            <a:ext cx="642938" cy="28575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ลูกศรเชื่อมต่อแบบตรง 94"/>
          <p:cNvCxnSpPr/>
          <p:nvPr/>
        </p:nvCxnSpPr>
        <p:spPr>
          <a:xfrm rot="10800000" flipV="1">
            <a:off x="1428750" y="5286375"/>
            <a:ext cx="571500" cy="500063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ลูกศรเชื่อมต่อแบบตรง 96"/>
          <p:cNvCxnSpPr>
            <a:endCxn id="5149" idx="3"/>
          </p:cNvCxnSpPr>
          <p:nvPr/>
        </p:nvCxnSpPr>
        <p:spPr>
          <a:xfrm rot="10800000" flipV="1">
            <a:off x="1285875" y="5286375"/>
            <a:ext cx="428625" cy="14605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ลูกศรเชื่อมต่อแบบตรง 115"/>
          <p:cNvCxnSpPr/>
          <p:nvPr/>
        </p:nvCxnSpPr>
        <p:spPr>
          <a:xfrm rot="5400000">
            <a:off x="6573044" y="5644356"/>
            <a:ext cx="571500" cy="1588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ลูกศรเชื่อมต่อแบบตรง 117"/>
          <p:cNvCxnSpPr/>
          <p:nvPr/>
        </p:nvCxnSpPr>
        <p:spPr>
          <a:xfrm>
            <a:off x="7143750" y="5357813"/>
            <a:ext cx="571500" cy="28575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ลูกศรเชื่อมต่อแบบตรง 119"/>
          <p:cNvCxnSpPr/>
          <p:nvPr/>
        </p:nvCxnSpPr>
        <p:spPr>
          <a:xfrm rot="10800000" flipV="1">
            <a:off x="6072188" y="5357813"/>
            <a:ext cx="500062" cy="28575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ลูกศรเชื่อมต่อแบบตรง 35"/>
          <p:cNvCxnSpPr/>
          <p:nvPr/>
        </p:nvCxnSpPr>
        <p:spPr>
          <a:xfrm rot="5400000" flipH="1" flipV="1">
            <a:off x="6608763" y="1892300"/>
            <a:ext cx="500062" cy="1588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1" name="TextBox 53"/>
          <p:cNvSpPr txBox="1">
            <a:spLocks noChangeArrowheads="1"/>
          </p:cNvSpPr>
          <p:nvPr/>
        </p:nvSpPr>
        <p:spPr bwMode="auto">
          <a:xfrm>
            <a:off x="6143625" y="1214438"/>
            <a:ext cx="14287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300"/>
              <a:t>Products &amp;</a:t>
            </a:r>
          </a:p>
          <a:p>
            <a:pPr algn="ctr"/>
            <a:r>
              <a:rPr lang="en-US" sz="1300"/>
              <a:t>services</a:t>
            </a:r>
            <a:endParaRPr lang="th-TH" sz="1300">
              <a:cs typeface="Cordia New" pitchFamily="34" charset="-34"/>
            </a:endParaRPr>
          </a:p>
        </p:txBody>
      </p:sp>
      <p:sp>
        <p:nvSpPr>
          <p:cNvPr id="5162" name="TextBox 53"/>
          <p:cNvSpPr txBox="1">
            <a:spLocks noChangeArrowheads="1"/>
          </p:cNvSpPr>
          <p:nvPr/>
        </p:nvSpPr>
        <p:spPr bwMode="auto">
          <a:xfrm>
            <a:off x="7072313" y="1571625"/>
            <a:ext cx="142875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300"/>
              <a:t>Channels</a:t>
            </a:r>
            <a:endParaRPr lang="th-TH" sz="1300">
              <a:cs typeface="Cordia New" pitchFamily="34" charset="-34"/>
            </a:endParaRPr>
          </a:p>
        </p:txBody>
      </p:sp>
      <p:sp>
        <p:nvSpPr>
          <p:cNvPr id="5163" name="TextBox 53"/>
          <p:cNvSpPr txBox="1">
            <a:spLocks noChangeArrowheads="1"/>
          </p:cNvSpPr>
          <p:nvPr/>
        </p:nvSpPr>
        <p:spPr bwMode="auto">
          <a:xfrm>
            <a:off x="5000625" y="1571625"/>
            <a:ext cx="142875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300"/>
              <a:t>Communications</a:t>
            </a:r>
            <a:endParaRPr lang="th-TH" sz="1300">
              <a:cs typeface="Cordia New" pitchFamily="34" charset="-34"/>
            </a:endParaRPr>
          </a:p>
        </p:txBody>
      </p:sp>
      <p:cxnSp>
        <p:nvCxnSpPr>
          <p:cNvPr id="42" name="ลูกศรเชื่อมต่อแบบตรง 41"/>
          <p:cNvCxnSpPr/>
          <p:nvPr/>
        </p:nvCxnSpPr>
        <p:spPr>
          <a:xfrm flipV="1">
            <a:off x="7143750" y="1857375"/>
            <a:ext cx="357188" cy="28575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ลูกศรเชื่อมต่อแบบตรง 46"/>
          <p:cNvCxnSpPr/>
          <p:nvPr/>
        </p:nvCxnSpPr>
        <p:spPr>
          <a:xfrm rot="10800000">
            <a:off x="6215063" y="1857375"/>
            <a:ext cx="357187" cy="28575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ลูกศรเชื่อมต่อแบบตรง 52"/>
          <p:cNvCxnSpPr/>
          <p:nvPr/>
        </p:nvCxnSpPr>
        <p:spPr>
          <a:xfrm rot="10800000">
            <a:off x="1571625" y="1928813"/>
            <a:ext cx="357188" cy="28575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ลูกศรเชื่อมต่อแบบตรง 53"/>
          <p:cNvCxnSpPr/>
          <p:nvPr/>
        </p:nvCxnSpPr>
        <p:spPr>
          <a:xfrm rot="5400000" flipH="1" flipV="1">
            <a:off x="1965325" y="1963738"/>
            <a:ext cx="500063" cy="1587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ลูกศรเชื่อมต่อแบบตรง 54"/>
          <p:cNvCxnSpPr/>
          <p:nvPr/>
        </p:nvCxnSpPr>
        <p:spPr>
          <a:xfrm flipV="1">
            <a:off x="2500313" y="1928813"/>
            <a:ext cx="357187" cy="28575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9" name="TextBox 53"/>
          <p:cNvSpPr txBox="1">
            <a:spLocks noChangeArrowheads="1"/>
          </p:cNvSpPr>
          <p:nvPr/>
        </p:nvSpPr>
        <p:spPr bwMode="auto">
          <a:xfrm>
            <a:off x="1500188" y="1214438"/>
            <a:ext cx="14287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300"/>
              <a:t>Senior</a:t>
            </a:r>
          </a:p>
          <a:p>
            <a:pPr algn="ctr"/>
            <a:r>
              <a:rPr lang="en-US" sz="1300"/>
              <a:t>management</a:t>
            </a:r>
            <a:endParaRPr lang="th-TH" sz="1300">
              <a:cs typeface="Cordia New" pitchFamily="34" charset="-34"/>
            </a:endParaRPr>
          </a:p>
        </p:txBody>
      </p:sp>
      <p:sp>
        <p:nvSpPr>
          <p:cNvPr id="5170" name="TextBox 53"/>
          <p:cNvSpPr txBox="1">
            <a:spLocks noChangeArrowheads="1"/>
          </p:cNvSpPr>
          <p:nvPr/>
        </p:nvSpPr>
        <p:spPr bwMode="auto">
          <a:xfrm>
            <a:off x="2643188" y="1500188"/>
            <a:ext cx="14287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300" dirty="0"/>
              <a:t>Other</a:t>
            </a:r>
          </a:p>
          <a:p>
            <a:pPr algn="ctr"/>
            <a:r>
              <a:rPr lang="en-US" sz="1300" dirty="0"/>
              <a:t>departments</a:t>
            </a:r>
            <a:endParaRPr lang="th-TH" sz="1300" dirty="0">
              <a:cs typeface="Cordia New" pitchFamily="34" charset="-34"/>
            </a:endParaRPr>
          </a:p>
        </p:txBody>
      </p:sp>
      <p:sp>
        <p:nvSpPr>
          <p:cNvPr id="5171" name="TextBox 53"/>
          <p:cNvSpPr txBox="1">
            <a:spLocks noChangeArrowheads="1"/>
          </p:cNvSpPr>
          <p:nvPr/>
        </p:nvSpPr>
        <p:spPr bwMode="auto">
          <a:xfrm>
            <a:off x="357188" y="1500188"/>
            <a:ext cx="14287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300"/>
              <a:t>Marketing</a:t>
            </a:r>
          </a:p>
          <a:p>
            <a:pPr algn="ctr"/>
            <a:r>
              <a:rPr lang="en-US" sz="1300"/>
              <a:t>department</a:t>
            </a:r>
            <a:endParaRPr lang="th-TH" sz="1300">
              <a:cs typeface="Cordia New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5142" grpId="0"/>
      <p:bldP spid="5143" grpId="0"/>
      <p:bldP spid="5144" grpId="0"/>
      <p:bldP spid="5145" grpId="0"/>
      <p:bldP spid="5146" grpId="0"/>
      <p:bldP spid="5147" grpId="0"/>
      <p:bldP spid="5148" grpId="0"/>
      <p:bldP spid="5149" grpId="0"/>
      <p:bldP spid="5150" grpId="0"/>
      <p:bldP spid="5161" grpId="0"/>
      <p:bldP spid="5162" grpId="0"/>
      <p:bldP spid="5163" grpId="0"/>
      <p:bldP spid="5169" grpId="0"/>
      <p:bldP spid="5170" grpId="0"/>
      <p:bldP spid="517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ผลการค้นหารูปภาพสำหรับ i love kmit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639" y="260648"/>
            <a:ext cx="5926258" cy="6078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284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357158" y="785794"/>
            <a:ext cx="4786346" cy="1588"/>
          </a:xfrm>
          <a:prstGeom prst="line">
            <a:avLst/>
          </a:prstGeom>
          <a:ln w="28575"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000496" y="857232"/>
            <a:ext cx="4786346" cy="1587"/>
          </a:xfrm>
          <a:prstGeom prst="line">
            <a:avLst/>
          </a:prstGeom>
          <a:ln w="28575"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re 1"/>
          <p:cNvSpPr txBox="1">
            <a:spLocks/>
          </p:cNvSpPr>
          <p:nvPr/>
        </p:nvSpPr>
        <p:spPr bwMode="auto">
          <a:xfrm>
            <a:off x="214282" y="71414"/>
            <a:ext cx="8643998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50800"/>
            </a:sp3d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D6009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ea typeface="+mj-ea"/>
              </a:rPr>
              <a:t>MARKETING MANAGEMENT</a:t>
            </a:r>
            <a:endParaRPr lang="fr-CA" sz="4000" b="1" dirty="0">
              <a:solidFill>
                <a:srgbClr val="D6009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ea typeface="+mj-ea"/>
            </a:endParaRPr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285720" y="1285860"/>
            <a:ext cx="8501122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ts val="2000"/>
              <a:tabLst/>
            </a:pPr>
            <a:r>
              <a:rPr lang="th-TH" sz="4000" b="1" u="sng" dirty="0">
                <a:solidFill>
                  <a:srgbClr val="002060"/>
                </a:solidFill>
                <a:latin typeface="Angsana New" pitchFamily="18" charset="-34"/>
              </a:rPr>
              <a:t>ยุคการตลาด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ts val="2000"/>
              <a:tabLst/>
            </a:pPr>
            <a:r>
              <a:rPr lang="th-TH" sz="4000" b="1" dirty="0">
                <a:solidFill>
                  <a:srgbClr val="002060"/>
                </a:solidFill>
                <a:latin typeface="Angsana New" pitchFamily="18" charset="-34"/>
              </a:rPr>
              <a:t>การตลาด </a:t>
            </a:r>
            <a:r>
              <a:rPr lang="en-US" sz="4000" b="1" dirty="0">
                <a:solidFill>
                  <a:srgbClr val="002060"/>
                </a:solidFill>
                <a:latin typeface="Angsana New" pitchFamily="18" charset="-34"/>
              </a:rPr>
              <a:t>1.0		Product-driven marketing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ts val="2000"/>
              <a:tabLst/>
            </a:pPr>
            <a:r>
              <a:rPr lang="th-TH" sz="4000" b="1" dirty="0">
                <a:solidFill>
                  <a:srgbClr val="002060"/>
                </a:solidFill>
                <a:latin typeface="Angsana New" pitchFamily="18" charset="-34"/>
              </a:rPr>
              <a:t>การตลาด </a:t>
            </a:r>
            <a:r>
              <a:rPr lang="en-US" sz="4000" b="1" dirty="0">
                <a:solidFill>
                  <a:srgbClr val="002060"/>
                </a:solidFill>
                <a:latin typeface="Angsana New" pitchFamily="18" charset="-34"/>
              </a:rPr>
              <a:t>2.0		Customer-centric marketing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ts val="2000"/>
              <a:tabLst/>
            </a:pPr>
            <a:r>
              <a:rPr lang="th-TH" sz="4000" b="1" dirty="0">
                <a:solidFill>
                  <a:srgbClr val="002060"/>
                </a:solidFill>
                <a:latin typeface="Angsana New" pitchFamily="18" charset="-34"/>
              </a:rPr>
              <a:t>การตลาด </a:t>
            </a:r>
            <a:r>
              <a:rPr lang="en-US" sz="4000" b="1" dirty="0">
                <a:solidFill>
                  <a:srgbClr val="002060"/>
                </a:solidFill>
                <a:latin typeface="Angsana New" pitchFamily="18" charset="-34"/>
              </a:rPr>
              <a:t>3.0		Human-centric  marketing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ts val="2000"/>
              <a:tabLst/>
            </a:pPr>
            <a:r>
              <a:rPr lang="th-TH" sz="4000" b="1" dirty="0">
                <a:solidFill>
                  <a:srgbClr val="002060"/>
                </a:solidFill>
                <a:latin typeface="Angsana New" pitchFamily="18" charset="-34"/>
              </a:rPr>
              <a:t>การตลาด </a:t>
            </a:r>
            <a:r>
              <a:rPr lang="en-US" sz="4000" b="1" dirty="0">
                <a:solidFill>
                  <a:srgbClr val="002060"/>
                </a:solidFill>
                <a:latin typeface="Angsana New" pitchFamily="18" charset="-34"/>
              </a:rPr>
              <a:t>4.0		</a:t>
            </a:r>
            <a:r>
              <a:rPr lang="en-US" sz="4000" b="1" dirty="0" err="1">
                <a:solidFill>
                  <a:srgbClr val="002060"/>
                </a:solidFill>
                <a:latin typeface="Angsana New" pitchFamily="18" charset="-34"/>
              </a:rPr>
              <a:t>Digital+Artificial</a:t>
            </a:r>
            <a:r>
              <a:rPr lang="en-US" sz="4000" b="1" dirty="0">
                <a:solidFill>
                  <a:srgbClr val="002060"/>
                </a:solidFill>
                <a:latin typeface="Angsana New" pitchFamily="18" charset="-34"/>
              </a:rPr>
              <a:t> </a:t>
            </a:r>
            <a:r>
              <a:rPr lang="en-US" sz="4000" b="1" dirty="0" err="1">
                <a:solidFill>
                  <a:srgbClr val="002060"/>
                </a:solidFill>
                <a:latin typeface="Angsana New" pitchFamily="18" charset="-34"/>
              </a:rPr>
              <a:t>intelligence+Human</a:t>
            </a:r>
            <a:r>
              <a:rPr lang="en-US" sz="4000" b="1" dirty="0">
                <a:solidFill>
                  <a:srgbClr val="002060"/>
                </a:solidFill>
                <a:latin typeface="Angsana New" pitchFamily="18" charset="-34"/>
              </a:rPr>
              <a:t> 			to Human connectivity</a:t>
            </a:r>
            <a:endParaRPr lang="th-TH" sz="4000" b="1" dirty="0">
              <a:solidFill>
                <a:srgbClr val="002060"/>
              </a:solidFill>
              <a:latin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42057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"/>
          <p:cNvSpPr txBox="1">
            <a:spLocks/>
          </p:cNvSpPr>
          <p:nvPr/>
        </p:nvSpPr>
        <p:spPr bwMode="auto">
          <a:xfrm>
            <a:off x="214282" y="71414"/>
            <a:ext cx="8643998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50800"/>
            </a:sp3d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D6009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ea typeface="+mj-ea"/>
              </a:rPr>
              <a:t>ERA OF MARKETING</a:t>
            </a:r>
            <a:endParaRPr lang="fr-CA" sz="4000" b="1" dirty="0">
              <a:solidFill>
                <a:srgbClr val="D6009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ea typeface="+mj-ea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57158" y="785794"/>
            <a:ext cx="4786346" cy="1588"/>
          </a:xfrm>
          <a:prstGeom prst="line">
            <a:avLst/>
          </a:prstGeom>
          <a:ln w="28575"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000496" y="857232"/>
            <a:ext cx="4786346" cy="1587"/>
          </a:xfrm>
          <a:prstGeom prst="line">
            <a:avLst/>
          </a:prstGeom>
          <a:ln w="28575"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23948"/>
            <a:ext cx="77724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4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ngsana New" pitchFamily="18" charset="-34"/>
                <a:cs typeface="KodchiangUPC" pitchFamily="18" charset="-34"/>
              </a:rPr>
              <a:t>วิวัฒนาการทางการตลาด</a:t>
            </a:r>
            <a:endParaRPr kumimoji="0" lang="th-TH" sz="4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</a:endParaRP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746125" y="1909786"/>
            <a:ext cx="3368675" cy="579437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3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KodchiangUPC" pitchFamily="18" charset="-34"/>
              </a:rPr>
              <a:t>ปัจจัยสี่หาจากตามธรรมชาติ</a:t>
            </a:r>
            <a:endParaRPr kumimoji="0" lang="th-TH" sz="2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4403725" y="1914548"/>
            <a:ext cx="151515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KodchiangUPC" pitchFamily="18" charset="-34"/>
              </a:rPr>
              <a:t>ยุคดึกดำบรรพ์</a:t>
            </a:r>
            <a:endParaRPr kumimoji="0" lang="th-TH" sz="28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2209800" y="2524148"/>
            <a:ext cx="3810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1371600" y="2828948"/>
            <a:ext cx="2112963" cy="579438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3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KodchiangUPC" pitchFamily="18" charset="-34"/>
              </a:rPr>
              <a:t>การผลิตแบบง่ายๆ</a:t>
            </a:r>
            <a:endParaRPr kumimoji="0" lang="th-TH" sz="2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3810000" y="2828948"/>
            <a:ext cx="37353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KodchiangUPC" pitchFamily="18" charset="-34"/>
              </a:rPr>
              <a:t>การเพาะปลูก</a:t>
            </a:r>
            <a:r>
              <a:rPr kumimoji="0" lang="th-TH" sz="2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Angsana New" pitchFamily="18" charset="-34"/>
              </a:rPr>
              <a:t> </a:t>
            </a:r>
            <a:r>
              <a:rPr kumimoji="0" lang="th-TH" sz="2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KodchiangUPC" pitchFamily="18" charset="-34"/>
              </a:rPr>
              <a:t>การเลี้ยงสัตว์</a:t>
            </a:r>
            <a:r>
              <a:rPr kumimoji="0" lang="th-TH" sz="2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Angsana New" pitchFamily="18" charset="-34"/>
              </a:rPr>
              <a:t> </a:t>
            </a:r>
            <a:r>
              <a:rPr kumimoji="0" lang="th-TH" sz="2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KodchiangUPC" pitchFamily="18" charset="-34"/>
              </a:rPr>
              <a:t>การทำอาวุธ</a:t>
            </a:r>
            <a:endParaRPr kumimoji="0" lang="th-TH" sz="28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2056" name="AutoShape 8"/>
          <p:cNvSpPr>
            <a:spLocks noChangeArrowheads="1"/>
          </p:cNvSpPr>
          <p:nvPr/>
        </p:nvSpPr>
        <p:spPr bwMode="auto">
          <a:xfrm>
            <a:off x="2209800" y="3514748"/>
            <a:ext cx="3810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914400" y="3819548"/>
            <a:ext cx="2990850" cy="579438"/>
          </a:xfrm>
          <a:prstGeom prst="rect">
            <a:avLst/>
          </a:prstGeom>
          <a:solidFill>
            <a:srgbClr val="7030A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KodchiangUPC" pitchFamily="18" charset="-34"/>
              </a:rPr>
              <a:t>ผลิตที่ตนเองถนัดได้มากพอ</a:t>
            </a:r>
            <a:endParaRPr kumimoji="0" lang="th-TH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2058" name="AutoShape 10"/>
          <p:cNvSpPr>
            <a:spLocks noChangeArrowheads="1"/>
          </p:cNvSpPr>
          <p:nvPr/>
        </p:nvSpPr>
        <p:spPr bwMode="auto">
          <a:xfrm>
            <a:off x="2209800" y="4505348"/>
            <a:ext cx="3810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1493838" y="4854598"/>
            <a:ext cx="1782762" cy="94615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ngsana New" pitchFamily="18" charset="-34"/>
                <a:cs typeface="KodchiangUPC" pitchFamily="18" charset="-34"/>
              </a:rPr>
              <a:t>แลกเปลี่ยนกัน</a:t>
            </a:r>
            <a:endParaRPr kumimoji="0" lang="th-TH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ngsana New" pitchFamily="18" charset="-34"/>
                <a:cs typeface="Angsana New" pitchFamily="18" charset="-34"/>
              </a:rPr>
              <a:t>(Barter System)</a:t>
            </a:r>
            <a:endParaRPr kumimoji="0" lang="th-TH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3581400" y="5045098"/>
            <a:ext cx="3384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KodchiangUPC" pitchFamily="18" charset="-34"/>
              </a:rPr>
              <a:t>มีปัญหา</a:t>
            </a:r>
            <a:r>
              <a:rPr kumimoji="0" lang="th-TH" sz="2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Angsana New" pitchFamily="18" charset="-34"/>
              </a:rPr>
              <a:t> </a:t>
            </a:r>
            <a:r>
              <a:rPr kumimoji="0" lang="th-TH" sz="2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KodchiangUPC" pitchFamily="18" charset="-34"/>
              </a:rPr>
              <a:t>เช่น</a:t>
            </a:r>
            <a:r>
              <a:rPr kumimoji="0" lang="th-TH" sz="2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Angsana New" pitchFamily="18" charset="-34"/>
              </a:rPr>
              <a:t> </a:t>
            </a:r>
            <a:r>
              <a:rPr kumimoji="0" lang="th-TH" sz="2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KodchiangUPC" pitchFamily="18" charset="-34"/>
              </a:rPr>
              <a:t>เวลา</a:t>
            </a:r>
            <a:r>
              <a:rPr kumimoji="0" lang="th-TH" sz="2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Angsana New" pitchFamily="18" charset="-34"/>
              </a:rPr>
              <a:t> </a:t>
            </a:r>
            <a:r>
              <a:rPr kumimoji="0" lang="th-TH" sz="2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KodchiangUPC" pitchFamily="18" charset="-34"/>
              </a:rPr>
              <a:t>ชนิด</a:t>
            </a:r>
            <a:r>
              <a:rPr kumimoji="0" lang="th-TH" sz="2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Angsana New" pitchFamily="18" charset="-34"/>
              </a:rPr>
              <a:t> </a:t>
            </a:r>
            <a:r>
              <a:rPr kumimoji="0" lang="th-TH" sz="2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KodchiangUPC" pitchFamily="18" charset="-34"/>
              </a:rPr>
              <a:t>และปริมาณ</a:t>
            </a:r>
            <a:endParaRPr kumimoji="0" lang="th-TH" sz="28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2061" name="AutoShape 13"/>
          <p:cNvSpPr>
            <a:spLocks noChangeArrowheads="1"/>
          </p:cNvSpPr>
          <p:nvPr/>
        </p:nvSpPr>
        <p:spPr bwMode="auto">
          <a:xfrm>
            <a:off x="2209800" y="5876948"/>
            <a:ext cx="3810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609600" y="6196036"/>
            <a:ext cx="5394325" cy="5191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KodchiangUPC" pitchFamily="18" charset="-34"/>
              </a:rPr>
              <a:t>ใช้เงินตราเป็นสื่อกลางในการแลกเปลี่ยน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  <a:cs typeface="Angsana New" pitchFamily="18" charset="-34"/>
              </a:rPr>
              <a:t> (Money System)</a:t>
            </a:r>
            <a:endParaRPr kumimoji="0" lang="th-TH" sz="2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2063" name="AutoShape 15"/>
          <p:cNvSpPr>
            <a:spLocks noChangeArrowheads="1"/>
          </p:cNvSpPr>
          <p:nvPr/>
        </p:nvSpPr>
        <p:spPr bwMode="auto">
          <a:xfrm>
            <a:off x="6248400" y="6334148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2064" name="Text Box 16"/>
          <p:cNvSpPr txBox="1">
            <a:spLocks noChangeArrowheads="1"/>
          </p:cNvSpPr>
          <p:nvPr/>
        </p:nvSpPr>
        <p:spPr bwMode="auto">
          <a:xfrm>
            <a:off x="6705600" y="6257948"/>
            <a:ext cx="1165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Angsana New" pitchFamily="18" charset="-34"/>
              </a:rPr>
              <a:t>Market</a:t>
            </a:r>
            <a:endParaRPr kumimoji="0" lang="th-TH" sz="2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5400" b="1" dirty="0">
                <a:latin typeface="AngsanaUPC" pitchFamily="18" charset="-34"/>
                <a:cs typeface="AngsanaUPC" pitchFamily="18" charset="-34"/>
              </a:rPr>
              <a:t>Era of Marketing</a:t>
            </a:r>
            <a:endParaRPr lang="th-TH" sz="5400" b="1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6424613" y="1428750"/>
            <a:ext cx="271938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0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ngsana New" pitchFamily="18" charset="-34"/>
                <a:cs typeface="Angsana New" pitchFamily="18" charset="-34"/>
              </a:rPr>
              <a:t>เน้นการรักษาสัมพันธภาพ กับลูกค้า</a:t>
            </a:r>
            <a:endParaRPr kumimoji="0" lang="th-TH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3962400" y="6161088"/>
            <a:ext cx="4305300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000" b="1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ngsana New" pitchFamily="18" charset="-34"/>
                <a:cs typeface="Angsana New" pitchFamily="18" charset="-34"/>
              </a:rPr>
              <a:t>เน้นเทคโนโลยีเพื่อเพิ่มผลผลิตและลดต้นทุน</a:t>
            </a:r>
            <a:endParaRPr kumimoji="0" lang="th-TH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4598988" y="5341938"/>
            <a:ext cx="3522662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000" b="1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ngsana New" pitchFamily="18" charset="-34"/>
                <a:cs typeface="Angsana New" pitchFamily="18" charset="-34"/>
              </a:rPr>
              <a:t>เน้นการพัฒนาและออกแบบสินค้า</a:t>
            </a:r>
            <a:endParaRPr kumimoji="0" lang="th-TH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5141913" y="4521200"/>
            <a:ext cx="25431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000" b="1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ngsana New" pitchFamily="18" charset="-34"/>
                <a:cs typeface="Angsana New" pitchFamily="18" charset="-34"/>
              </a:rPr>
              <a:t>เน้นพนักงานขาย</a:t>
            </a:r>
            <a:endParaRPr kumimoji="0" lang="th-TH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5715000" y="3282950"/>
            <a:ext cx="3355975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0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ngsana New" pitchFamily="18" charset="-34"/>
                <a:cs typeface="Angsana New" pitchFamily="18" charset="-34"/>
              </a:rPr>
              <a:t>เน้นการตอบสนองและสร้างความพอใจ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0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ngsana New" pitchFamily="18" charset="-34"/>
                <a:cs typeface="Angsana New" pitchFamily="18" charset="-34"/>
              </a:rPr>
              <a:t>แก่ลูกค้าหรือผู้บริโภค</a:t>
            </a:r>
            <a:endParaRPr kumimoji="0" lang="th-TH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6151563" y="2355850"/>
            <a:ext cx="291941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000" b="1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ngsana New" pitchFamily="18" charset="-34"/>
                <a:cs typeface="Angsana New" pitchFamily="18" charset="-34"/>
              </a:rPr>
              <a:t>เน้นความรับผิดชอบต่อสังคมและสิ่งแวดล้อม</a:t>
            </a:r>
            <a:endParaRPr kumimoji="0" lang="th-TH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1032" name="AutoShape 8"/>
          <p:cNvSpPr>
            <a:spLocks noChangeArrowheads="1"/>
          </p:cNvSpPr>
          <p:nvPr/>
        </p:nvSpPr>
        <p:spPr bwMode="auto">
          <a:xfrm>
            <a:off x="6118225" y="1357313"/>
            <a:ext cx="398463" cy="355600"/>
          </a:xfrm>
          <a:custGeom>
            <a:avLst/>
            <a:gdLst>
              <a:gd name="G0" fmla="+- -229942 0 0"/>
              <a:gd name="G1" fmla="+- -10643066 0 0"/>
              <a:gd name="G2" fmla="+- -229942 0 -10643066"/>
              <a:gd name="G3" fmla="+- 10800 0 0"/>
              <a:gd name="G4" fmla="+- 0 0 -229942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235 0 0"/>
              <a:gd name="G9" fmla="+- 0 0 -10643066"/>
              <a:gd name="G10" fmla="+- 8235 0 2700"/>
              <a:gd name="G11" fmla="cos G10 -229942"/>
              <a:gd name="G12" fmla="sin G10 -229942"/>
              <a:gd name="G13" fmla="cos 13500 -229942"/>
              <a:gd name="G14" fmla="sin 13500 -229942"/>
              <a:gd name="G15" fmla="+- G11 10800 0"/>
              <a:gd name="G16" fmla="+- G12 10800 0"/>
              <a:gd name="G17" fmla="+- G13 10800 0"/>
              <a:gd name="G18" fmla="+- G14 10800 0"/>
              <a:gd name="G19" fmla="*/ 8235 1 2"/>
              <a:gd name="G20" fmla="+- G19 5400 0"/>
              <a:gd name="G21" fmla="cos G20 -229942"/>
              <a:gd name="G22" fmla="sin G20 -229942"/>
              <a:gd name="G23" fmla="+- G21 10800 0"/>
              <a:gd name="G24" fmla="+- G12 G23 G22"/>
              <a:gd name="G25" fmla="+- G22 G23 G11"/>
              <a:gd name="G26" fmla="cos 10800 -229942"/>
              <a:gd name="G27" fmla="sin 10800 -229942"/>
              <a:gd name="G28" fmla="cos 8235 -229942"/>
              <a:gd name="G29" fmla="sin 8235 -229942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0643066"/>
              <a:gd name="G36" fmla="sin G34 -10643066"/>
              <a:gd name="G37" fmla="+/ -10643066 -229942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235 G39"/>
              <a:gd name="G43" fmla="sin 8235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2124 w 21600"/>
              <a:gd name="T5" fmla="*/ 81 h 21600"/>
              <a:gd name="T6" fmla="*/ 1727 w 21600"/>
              <a:gd name="T7" fmla="*/ 7922 h 21600"/>
              <a:gd name="T8" fmla="*/ 11810 w 21600"/>
              <a:gd name="T9" fmla="*/ 2627 h 21600"/>
              <a:gd name="T10" fmla="*/ 24274 w 21600"/>
              <a:gd name="T11" fmla="*/ 9973 h 21600"/>
              <a:gd name="T12" fmla="*/ 20544 w 21600"/>
              <a:gd name="T13" fmla="*/ 14193 h 21600"/>
              <a:gd name="T14" fmla="*/ 16324 w 21600"/>
              <a:gd name="T15" fmla="*/ 10461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9019" y="10296"/>
                </a:moveTo>
                <a:cubicBezTo>
                  <a:pt x="18753" y="5951"/>
                  <a:pt x="15152" y="2565"/>
                  <a:pt x="10800" y="2565"/>
                </a:cubicBezTo>
                <a:cubicBezTo>
                  <a:pt x="7211" y="2564"/>
                  <a:pt x="4035" y="4889"/>
                  <a:pt x="2950" y="8310"/>
                </a:cubicBezTo>
                <a:lnTo>
                  <a:pt x="505" y="7534"/>
                </a:lnTo>
                <a:cubicBezTo>
                  <a:pt x="1928" y="3048"/>
                  <a:pt x="6093" y="-1"/>
                  <a:pt x="10800" y="0"/>
                </a:cubicBezTo>
                <a:cubicBezTo>
                  <a:pt x="16508" y="0"/>
                  <a:pt x="21230" y="4441"/>
                  <a:pt x="21579" y="10139"/>
                </a:cubicBezTo>
                <a:lnTo>
                  <a:pt x="24274" y="9973"/>
                </a:lnTo>
                <a:lnTo>
                  <a:pt x="20544" y="14193"/>
                </a:lnTo>
                <a:lnTo>
                  <a:pt x="16324" y="10461"/>
                </a:lnTo>
                <a:lnTo>
                  <a:pt x="19019" y="10296"/>
                </a:lnTo>
                <a:close/>
              </a:path>
            </a:pathLst>
          </a:custGeom>
          <a:solidFill>
            <a:srgbClr val="00FF00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33" name="AutoShape 9"/>
          <p:cNvSpPr>
            <a:spLocks noChangeArrowheads="1"/>
          </p:cNvSpPr>
          <p:nvPr/>
        </p:nvSpPr>
        <p:spPr bwMode="auto">
          <a:xfrm>
            <a:off x="533400" y="3709988"/>
            <a:ext cx="1824038" cy="1711325"/>
          </a:xfrm>
          <a:prstGeom prst="irregularSeal1">
            <a:avLst/>
          </a:prstGeom>
          <a:gradFill rotWithShape="1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1" i="1" u="none" strike="noStrike" cap="none" normalizeH="0" baseline="0">
                <a:ln>
                  <a:noFill/>
                </a:ln>
                <a:solidFill>
                  <a:srgbClr val="006600"/>
                </a:solidFill>
                <a:effectLst/>
                <a:latin typeface="Angsana New" pitchFamily="18" charset="-34"/>
                <a:cs typeface="Angsana New" pitchFamily="18" charset="-34"/>
              </a:rPr>
              <a:t>ผลิตสิ่งที่     อยากขาย</a:t>
            </a:r>
            <a:endParaRPr kumimoji="0" lang="th-TH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1034" name="AutoShape 10"/>
          <p:cNvSpPr>
            <a:spLocks noChangeArrowheads="1"/>
          </p:cNvSpPr>
          <p:nvPr/>
        </p:nvSpPr>
        <p:spPr bwMode="auto">
          <a:xfrm>
            <a:off x="533400" y="1571625"/>
            <a:ext cx="2189163" cy="1924050"/>
          </a:xfrm>
          <a:prstGeom prst="irregularSeal1">
            <a:avLst/>
          </a:prstGeom>
          <a:gradFill rotWithShape="1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1" i="1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Angsana New" pitchFamily="18" charset="-34"/>
                <a:cs typeface="Angsana New" pitchFamily="18" charset="-34"/>
              </a:rPr>
              <a:t>ผลิตสิ่งที่     คนอยากซื้อ</a:t>
            </a:r>
            <a:endParaRPr kumimoji="0" lang="th-TH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1035" name="Oval 11"/>
          <p:cNvSpPr>
            <a:spLocks noChangeArrowheads="1"/>
          </p:cNvSpPr>
          <p:nvPr/>
        </p:nvSpPr>
        <p:spPr bwMode="auto">
          <a:xfrm>
            <a:off x="3082925" y="1143000"/>
            <a:ext cx="2995613" cy="855663"/>
          </a:xfrm>
          <a:prstGeom prst="ellipse">
            <a:avLst/>
          </a:prstGeom>
          <a:gradFill rotWithShape="1">
            <a:gsLst>
              <a:gs pos="0">
                <a:schemeClr val="folHlink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000" b="1" i="0" u="sng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ngsana New" pitchFamily="18" charset="-34"/>
                <a:cs typeface="Angsana New" pitchFamily="18" charset="-34"/>
              </a:rPr>
              <a:t>ยุคที่ 6</a:t>
            </a:r>
            <a:endParaRPr kumimoji="0" lang="en-US" sz="2000" b="1" i="0" u="sng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ngsana New" pitchFamily="18" charset="-34"/>
                <a:cs typeface="Angsana New" pitchFamily="18" charset="-34"/>
              </a:rPr>
              <a:t>การให้ความสำคัญกับ      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ngsana New" pitchFamily="18" charset="-34"/>
                <a:cs typeface="Angsana New" pitchFamily="18" charset="-34"/>
              </a:rPr>
              <a:t>การสร้างความสัมพันธ์</a:t>
            </a:r>
            <a:endParaRPr kumimoji="0" lang="th-TH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1036" name="Oval 12"/>
          <p:cNvSpPr>
            <a:spLocks noChangeArrowheads="1"/>
          </p:cNvSpPr>
          <p:nvPr/>
        </p:nvSpPr>
        <p:spPr bwMode="auto">
          <a:xfrm>
            <a:off x="2795588" y="2235200"/>
            <a:ext cx="2919412" cy="855663"/>
          </a:xfrm>
          <a:prstGeom prst="ellipse">
            <a:avLst/>
          </a:prstGeom>
          <a:gradFill rotWithShape="1">
            <a:gsLst>
              <a:gs pos="0">
                <a:schemeClr val="folHlink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000" b="1" i="0" u="sng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ngsana New" pitchFamily="18" charset="-34"/>
                <a:cs typeface="Angsana New" pitchFamily="18" charset="-34"/>
              </a:rPr>
              <a:t>ยุคที่ </a:t>
            </a:r>
            <a:r>
              <a:rPr kumimoji="0" lang="en-US" sz="2000" b="1" i="0" u="sng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ngsana New" pitchFamily="18" charset="-34"/>
                <a:cs typeface="Angsana New" pitchFamily="18" charset="-34"/>
              </a:rPr>
              <a:t>5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ngsana New" pitchFamily="18" charset="-34"/>
                <a:cs typeface="Angsana New" pitchFamily="18" charset="-34"/>
              </a:rPr>
              <a:t>การให้ความสำคัญกับสังคม</a:t>
            </a:r>
            <a:endParaRPr kumimoji="0" lang="en-US" sz="2000" b="1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ngsana New" pitchFamily="18" charset="-34"/>
                <a:cs typeface="Angsana New" pitchFamily="18" charset="-34"/>
              </a:rPr>
              <a:t>และสิ่งแวดล้อม</a:t>
            </a:r>
            <a:endParaRPr kumimoji="0" lang="th-TH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1037" name="Oval 13"/>
          <p:cNvSpPr>
            <a:spLocks noChangeArrowheads="1"/>
          </p:cNvSpPr>
          <p:nvPr/>
        </p:nvSpPr>
        <p:spPr bwMode="auto">
          <a:xfrm>
            <a:off x="2430463" y="3211513"/>
            <a:ext cx="2919412" cy="712787"/>
          </a:xfrm>
          <a:prstGeom prst="ellipse">
            <a:avLst/>
          </a:prstGeom>
          <a:gradFill rotWithShape="1">
            <a:gsLst>
              <a:gs pos="0">
                <a:schemeClr val="folHlink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000" b="1" i="0" u="sng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ngsana New" pitchFamily="18" charset="-34"/>
                <a:cs typeface="Angsana New" pitchFamily="18" charset="-34"/>
              </a:rPr>
              <a:t>ยุคที่ </a:t>
            </a:r>
            <a:r>
              <a:rPr kumimoji="0" lang="en-US" sz="2000" b="1" i="0" u="sng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ngsana New" pitchFamily="18" charset="-34"/>
                <a:cs typeface="Angsana New" pitchFamily="18" charset="-34"/>
              </a:rPr>
              <a:t>4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ngsana New" pitchFamily="18" charset="-34"/>
                <a:cs typeface="Angsana New" pitchFamily="18" charset="-34"/>
              </a:rPr>
              <a:t>การให้ความสำคัญกับการตลาด</a:t>
            </a:r>
            <a:endParaRPr kumimoji="0" lang="th-TH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1038" name="Oval 14"/>
          <p:cNvSpPr>
            <a:spLocks noChangeArrowheads="1"/>
          </p:cNvSpPr>
          <p:nvPr/>
        </p:nvSpPr>
        <p:spPr bwMode="auto">
          <a:xfrm>
            <a:off x="2284413" y="4057650"/>
            <a:ext cx="2773362" cy="793750"/>
          </a:xfrm>
          <a:prstGeom prst="ellipse">
            <a:avLst/>
          </a:prstGeom>
          <a:gradFill rotWithShape="1">
            <a:gsLst>
              <a:gs pos="0">
                <a:schemeClr val="folHlink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000" b="1" i="0" u="sng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ngsana New" pitchFamily="18" charset="-34"/>
                <a:cs typeface="Angsana New" pitchFamily="18" charset="-34"/>
              </a:rPr>
              <a:t>ยุคที่ </a:t>
            </a:r>
            <a:r>
              <a:rPr kumimoji="0" lang="en-US" sz="2000" b="1" i="0" u="sng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ngsana New" pitchFamily="18" charset="-34"/>
                <a:cs typeface="Angsana New" pitchFamily="18" charset="-34"/>
              </a:rPr>
              <a:t>3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ngsana New" pitchFamily="18" charset="-34"/>
                <a:cs typeface="Angsana New" pitchFamily="18" charset="-34"/>
              </a:rPr>
              <a:t>การให้ความสำคัญกับการขาย</a:t>
            </a:r>
            <a:endParaRPr kumimoji="0" lang="th-TH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1039" name="Oval 15"/>
          <p:cNvSpPr>
            <a:spLocks noChangeArrowheads="1"/>
          </p:cNvSpPr>
          <p:nvPr/>
        </p:nvSpPr>
        <p:spPr bwMode="auto">
          <a:xfrm>
            <a:off x="1555750" y="5073650"/>
            <a:ext cx="2552700" cy="785813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000" b="1" i="0" u="sng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ngsana New" pitchFamily="18" charset="-34"/>
                <a:cs typeface="Angsana New" pitchFamily="18" charset="-34"/>
              </a:rPr>
              <a:t>ยุคที่ </a:t>
            </a:r>
            <a:r>
              <a:rPr kumimoji="0" lang="en-US" sz="2000" b="1" i="0" u="sng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ngsana New" pitchFamily="18" charset="-34"/>
                <a:cs typeface="Angsana New" pitchFamily="18" charset="-34"/>
              </a:rPr>
              <a:t>2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ngsana New" pitchFamily="18" charset="-34"/>
                <a:cs typeface="Angsana New" pitchFamily="18" charset="-34"/>
              </a:rPr>
              <a:t>การให้ความสำคัญกับสินค้า</a:t>
            </a:r>
            <a:endParaRPr kumimoji="0" lang="th-TH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1040" name="Oval 16"/>
          <p:cNvSpPr>
            <a:spLocks noChangeArrowheads="1"/>
          </p:cNvSpPr>
          <p:nvPr/>
        </p:nvSpPr>
        <p:spPr bwMode="auto">
          <a:xfrm>
            <a:off x="679450" y="5992813"/>
            <a:ext cx="2808288" cy="712787"/>
          </a:xfrm>
          <a:prstGeom prst="ellipse">
            <a:avLst/>
          </a:prstGeom>
          <a:gradFill rotWithShape="1">
            <a:gsLst>
              <a:gs pos="0">
                <a:schemeClr val="folHlink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ngsana New" pitchFamily="18" charset="-34"/>
                <a:cs typeface="Angsana New" pitchFamily="18" charset="-34"/>
              </a:rPr>
              <a:t>ยุคที่ </a:t>
            </a:r>
            <a:r>
              <a:rPr kumimoji="0" lang="en-US" sz="2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ngsana New" pitchFamily="18" charset="-34"/>
                <a:cs typeface="Angsana New" pitchFamily="18" charset="-34"/>
              </a:rPr>
              <a:t>1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ngsana New" pitchFamily="18" charset="-34"/>
                <a:cs typeface="Angsana New" pitchFamily="18" charset="-34"/>
              </a:rPr>
              <a:t>การให้ความสำคัญกับการผลิต</a:t>
            </a:r>
            <a:endParaRPr kumimoji="0" lang="th-TH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1041" name="AutoShape 17"/>
          <p:cNvSpPr>
            <a:spLocks noChangeArrowheads="1"/>
          </p:cNvSpPr>
          <p:nvPr/>
        </p:nvSpPr>
        <p:spPr bwMode="auto">
          <a:xfrm>
            <a:off x="5753100" y="2568575"/>
            <a:ext cx="604850" cy="357188"/>
          </a:xfrm>
          <a:custGeom>
            <a:avLst/>
            <a:gdLst>
              <a:gd name="G0" fmla="+- -229942 0 0"/>
              <a:gd name="G1" fmla="+- -10643066 0 0"/>
              <a:gd name="G2" fmla="+- -229942 0 -10643066"/>
              <a:gd name="G3" fmla="+- 10800 0 0"/>
              <a:gd name="G4" fmla="+- 0 0 -229942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235 0 0"/>
              <a:gd name="G9" fmla="+- 0 0 -10643066"/>
              <a:gd name="G10" fmla="+- 8235 0 2700"/>
              <a:gd name="G11" fmla="cos G10 -229942"/>
              <a:gd name="G12" fmla="sin G10 -229942"/>
              <a:gd name="G13" fmla="cos 13500 -229942"/>
              <a:gd name="G14" fmla="sin 13500 -229942"/>
              <a:gd name="G15" fmla="+- G11 10800 0"/>
              <a:gd name="G16" fmla="+- G12 10800 0"/>
              <a:gd name="G17" fmla="+- G13 10800 0"/>
              <a:gd name="G18" fmla="+- G14 10800 0"/>
              <a:gd name="G19" fmla="*/ 8235 1 2"/>
              <a:gd name="G20" fmla="+- G19 5400 0"/>
              <a:gd name="G21" fmla="cos G20 -229942"/>
              <a:gd name="G22" fmla="sin G20 -229942"/>
              <a:gd name="G23" fmla="+- G21 10800 0"/>
              <a:gd name="G24" fmla="+- G12 G23 G22"/>
              <a:gd name="G25" fmla="+- G22 G23 G11"/>
              <a:gd name="G26" fmla="cos 10800 -229942"/>
              <a:gd name="G27" fmla="sin 10800 -229942"/>
              <a:gd name="G28" fmla="cos 8235 -229942"/>
              <a:gd name="G29" fmla="sin 8235 -229942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0643066"/>
              <a:gd name="G36" fmla="sin G34 -10643066"/>
              <a:gd name="G37" fmla="+/ -10643066 -229942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235 G39"/>
              <a:gd name="G43" fmla="sin 8235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2124 w 21600"/>
              <a:gd name="T5" fmla="*/ 81 h 21600"/>
              <a:gd name="T6" fmla="*/ 1727 w 21600"/>
              <a:gd name="T7" fmla="*/ 7922 h 21600"/>
              <a:gd name="T8" fmla="*/ 11810 w 21600"/>
              <a:gd name="T9" fmla="*/ 2627 h 21600"/>
              <a:gd name="T10" fmla="*/ 24274 w 21600"/>
              <a:gd name="T11" fmla="*/ 9973 h 21600"/>
              <a:gd name="T12" fmla="*/ 20544 w 21600"/>
              <a:gd name="T13" fmla="*/ 14193 h 21600"/>
              <a:gd name="T14" fmla="*/ 16324 w 21600"/>
              <a:gd name="T15" fmla="*/ 10461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9019" y="10296"/>
                </a:moveTo>
                <a:cubicBezTo>
                  <a:pt x="18753" y="5951"/>
                  <a:pt x="15152" y="2565"/>
                  <a:pt x="10800" y="2565"/>
                </a:cubicBezTo>
                <a:cubicBezTo>
                  <a:pt x="7211" y="2564"/>
                  <a:pt x="4035" y="4889"/>
                  <a:pt x="2950" y="8310"/>
                </a:cubicBezTo>
                <a:lnTo>
                  <a:pt x="505" y="7534"/>
                </a:lnTo>
                <a:cubicBezTo>
                  <a:pt x="1928" y="3048"/>
                  <a:pt x="6093" y="-1"/>
                  <a:pt x="10800" y="0"/>
                </a:cubicBezTo>
                <a:cubicBezTo>
                  <a:pt x="16508" y="0"/>
                  <a:pt x="21230" y="4441"/>
                  <a:pt x="21579" y="10139"/>
                </a:cubicBezTo>
                <a:lnTo>
                  <a:pt x="24274" y="9973"/>
                </a:lnTo>
                <a:lnTo>
                  <a:pt x="20544" y="14193"/>
                </a:lnTo>
                <a:lnTo>
                  <a:pt x="16324" y="10461"/>
                </a:lnTo>
                <a:lnTo>
                  <a:pt x="19019" y="10296"/>
                </a:lnTo>
                <a:close/>
              </a:path>
            </a:pathLst>
          </a:custGeom>
          <a:solidFill>
            <a:srgbClr val="00FF00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42" name="AutoShape 18"/>
          <p:cNvSpPr>
            <a:spLocks noChangeArrowheads="1"/>
          </p:cNvSpPr>
          <p:nvPr/>
        </p:nvSpPr>
        <p:spPr bwMode="auto">
          <a:xfrm>
            <a:off x="5422900" y="3282950"/>
            <a:ext cx="398463" cy="355600"/>
          </a:xfrm>
          <a:custGeom>
            <a:avLst/>
            <a:gdLst>
              <a:gd name="G0" fmla="+- -229942 0 0"/>
              <a:gd name="G1" fmla="+- -10643066 0 0"/>
              <a:gd name="G2" fmla="+- -229942 0 -10643066"/>
              <a:gd name="G3" fmla="+- 10800 0 0"/>
              <a:gd name="G4" fmla="+- 0 0 -229942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235 0 0"/>
              <a:gd name="G9" fmla="+- 0 0 -10643066"/>
              <a:gd name="G10" fmla="+- 8235 0 2700"/>
              <a:gd name="G11" fmla="cos G10 -229942"/>
              <a:gd name="G12" fmla="sin G10 -229942"/>
              <a:gd name="G13" fmla="cos 13500 -229942"/>
              <a:gd name="G14" fmla="sin 13500 -229942"/>
              <a:gd name="G15" fmla="+- G11 10800 0"/>
              <a:gd name="G16" fmla="+- G12 10800 0"/>
              <a:gd name="G17" fmla="+- G13 10800 0"/>
              <a:gd name="G18" fmla="+- G14 10800 0"/>
              <a:gd name="G19" fmla="*/ 8235 1 2"/>
              <a:gd name="G20" fmla="+- G19 5400 0"/>
              <a:gd name="G21" fmla="cos G20 -229942"/>
              <a:gd name="G22" fmla="sin G20 -229942"/>
              <a:gd name="G23" fmla="+- G21 10800 0"/>
              <a:gd name="G24" fmla="+- G12 G23 G22"/>
              <a:gd name="G25" fmla="+- G22 G23 G11"/>
              <a:gd name="G26" fmla="cos 10800 -229942"/>
              <a:gd name="G27" fmla="sin 10800 -229942"/>
              <a:gd name="G28" fmla="cos 8235 -229942"/>
              <a:gd name="G29" fmla="sin 8235 -229942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0643066"/>
              <a:gd name="G36" fmla="sin G34 -10643066"/>
              <a:gd name="G37" fmla="+/ -10643066 -229942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235 G39"/>
              <a:gd name="G43" fmla="sin 8235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2124 w 21600"/>
              <a:gd name="T5" fmla="*/ 81 h 21600"/>
              <a:gd name="T6" fmla="*/ 1727 w 21600"/>
              <a:gd name="T7" fmla="*/ 7922 h 21600"/>
              <a:gd name="T8" fmla="*/ 11810 w 21600"/>
              <a:gd name="T9" fmla="*/ 2627 h 21600"/>
              <a:gd name="T10" fmla="*/ 24274 w 21600"/>
              <a:gd name="T11" fmla="*/ 9973 h 21600"/>
              <a:gd name="T12" fmla="*/ 20544 w 21600"/>
              <a:gd name="T13" fmla="*/ 14193 h 21600"/>
              <a:gd name="T14" fmla="*/ 16324 w 21600"/>
              <a:gd name="T15" fmla="*/ 10461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9019" y="10296"/>
                </a:moveTo>
                <a:cubicBezTo>
                  <a:pt x="18753" y="5951"/>
                  <a:pt x="15152" y="2565"/>
                  <a:pt x="10800" y="2565"/>
                </a:cubicBezTo>
                <a:cubicBezTo>
                  <a:pt x="7211" y="2564"/>
                  <a:pt x="4035" y="4889"/>
                  <a:pt x="2950" y="8310"/>
                </a:cubicBezTo>
                <a:lnTo>
                  <a:pt x="505" y="7534"/>
                </a:lnTo>
                <a:cubicBezTo>
                  <a:pt x="1928" y="3048"/>
                  <a:pt x="6093" y="-1"/>
                  <a:pt x="10800" y="0"/>
                </a:cubicBezTo>
                <a:cubicBezTo>
                  <a:pt x="16508" y="0"/>
                  <a:pt x="21230" y="4441"/>
                  <a:pt x="21579" y="10139"/>
                </a:cubicBezTo>
                <a:lnTo>
                  <a:pt x="24274" y="9973"/>
                </a:lnTo>
                <a:lnTo>
                  <a:pt x="20544" y="14193"/>
                </a:lnTo>
                <a:lnTo>
                  <a:pt x="16324" y="10461"/>
                </a:lnTo>
                <a:lnTo>
                  <a:pt x="19019" y="10296"/>
                </a:lnTo>
                <a:close/>
              </a:path>
            </a:pathLst>
          </a:custGeom>
          <a:solidFill>
            <a:srgbClr val="00FF00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43" name="AutoShape 19"/>
          <p:cNvSpPr>
            <a:spLocks noChangeArrowheads="1"/>
          </p:cNvSpPr>
          <p:nvPr/>
        </p:nvSpPr>
        <p:spPr bwMode="auto">
          <a:xfrm>
            <a:off x="5097463" y="4343400"/>
            <a:ext cx="398462" cy="357188"/>
          </a:xfrm>
          <a:custGeom>
            <a:avLst/>
            <a:gdLst>
              <a:gd name="G0" fmla="+- -229942 0 0"/>
              <a:gd name="G1" fmla="+- -10643066 0 0"/>
              <a:gd name="G2" fmla="+- -229942 0 -10643066"/>
              <a:gd name="G3" fmla="+- 10800 0 0"/>
              <a:gd name="G4" fmla="+- 0 0 -229942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235 0 0"/>
              <a:gd name="G9" fmla="+- 0 0 -10643066"/>
              <a:gd name="G10" fmla="+- 8235 0 2700"/>
              <a:gd name="G11" fmla="cos G10 -229942"/>
              <a:gd name="G12" fmla="sin G10 -229942"/>
              <a:gd name="G13" fmla="cos 13500 -229942"/>
              <a:gd name="G14" fmla="sin 13500 -229942"/>
              <a:gd name="G15" fmla="+- G11 10800 0"/>
              <a:gd name="G16" fmla="+- G12 10800 0"/>
              <a:gd name="G17" fmla="+- G13 10800 0"/>
              <a:gd name="G18" fmla="+- G14 10800 0"/>
              <a:gd name="G19" fmla="*/ 8235 1 2"/>
              <a:gd name="G20" fmla="+- G19 5400 0"/>
              <a:gd name="G21" fmla="cos G20 -229942"/>
              <a:gd name="G22" fmla="sin G20 -229942"/>
              <a:gd name="G23" fmla="+- G21 10800 0"/>
              <a:gd name="G24" fmla="+- G12 G23 G22"/>
              <a:gd name="G25" fmla="+- G22 G23 G11"/>
              <a:gd name="G26" fmla="cos 10800 -229942"/>
              <a:gd name="G27" fmla="sin 10800 -229942"/>
              <a:gd name="G28" fmla="cos 8235 -229942"/>
              <a:gd name="G29" fmla="sin 8235 -229942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0643066"/>
              <a:gd name="G36" fmla="sin G34 -10643066"/>
              <a:gd name="G37" fmla="+/ -10643066 -229942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235 G39"/>
              <a:gd name="G43" fmla="sin 8235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2124 w 21600"/>
              <a:gd name="T5" fmla="*/ 81 h 21600"/>
              <a:gd name="T6" fmla="*/ 1727 w 21600"/>
              <a:gd name="T7" fmla="*/ 7922 h 21600"/>
              <a:gd name="T8" fmla="*/ 11810 w 21600"/>
              <a:gd name="T9" fmla="*/ 2627 h 21600"/>
              <a:gd name="T10" fmla="*/ 24274 w 21600"/>
              <a:gd name="T11" fmla="*/ 9973 h 21600"/>
              <a:gd name="T12" fmla="*/ 20544 w 21600"/>
              <a:gd name="T13" fmla="*/ 14193 h 21600"/>
              <a:gd name="T14" fmla="*/ 16324 w 21600"/>
              <a:gd name="T15" fmla="*/ 10461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9019" y="10296"/>
                </a:moveTo>
                <a:cubicBezTo>
                  <a:pt x="18753" y="5951"/>
                  <a:pt x="15152" y="2565"/>
                  <a:pt x="10800" y="2565"/>
                </a:cubicBezTo>
                <a:cubicBezTo>
                  <a:pt x="7211" y="2564"/>
                  <a:pt x="4035" y="4889"/>
                  <a:pt x="2950" y="8310"/>
                </a:cubicBezTo>
                <a:lnTo>
                  <a:pt x="505" y="7534"/>
                </a:lnTo>
                <a:cubicBezTo>
                  <a:pt x="1928" y="3048"/>
                  <a:pt x="6093" y="-1"/>
                  <a:pt x="10800" y="0"/>
                </a:cubicBezTo>
                <a:cubicBezTo>
                  <a:pt x="16508" y="0"/>
                  <a:pt x="21230" y="4441"/>
                  <a:pt x="21579" y="10139"/>
                </a:cubicBezTo>
                <a:lnTo>
                  <a:pt x="24274" y="9973"/>
                </a:lnTo>
                <a:lnTo>
                  <a:pt x="20544" y="14193"/>
                </a:lnTo>
                <a:lnTo>
                  <a:pt x="16324" y="10461"/>
                </a:lnTo>
                <a:lnTo>
                  <a:pt x="19019" y="10296"/>
                </a:lnTo>
                <a:close/>
              </a:path>
            </a:pathLst>
          </a:custGeom>
          <a:solidFill>
            <a:srgbClr val="00FF00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44" name="AutoShape 20"/>
          <p:cNvSpPr>
            <a:spLocks noChangeArrowheads="1"/>
          </p:cNvSpPr>
          <p:nvPr/>
        </p:nvSpPr>
        <p:spPr bwMode="auto">
          <a:xfrm>
            <a:off x="4187825" y="5280025"/>
            <a:ext cx="465138" cy="434975"/>
          </a:xfrm>
          <a:custGeom>
            <a:avLst/>
            <a:gdLst>
              <a:gd name="G0" fmla="+- -229942 0 0"/>
              <a:gd name="G1" fmla="+- -10643066 0 0"/>
              <a:gd name="G2" fmla="+- -229942 0 -10643066"/>
              <a:gd name="G3" fmla="+- 10800 0 0"/>
              <a:gd name="G4" fmla="+- 0 0 -229942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235 0 0"/>
              <a:gd name="G9" fmla="+- 0 0 -10643066"/>
              <a:gd name="G10" fmla="+- 8235 0 2700"/>
              <a:gd name="G11" fmla="cos G10 -229942"/>
              <a:gd name="G12" fmla="sin G10 -229942"/>
              <a:gd name="G13" fmla="cos 13500 -229942"/>
              <a:gd name="G14" fmla="sin 13500 -229942"/>
              <a:gd name="G15" fmla="+- G11 10800 0"/>
              <a:gd name="G16" fmla="+- G12 10800 0"/>
              <a:gd name="G17" fmla="+- G13 10800 0"/>
              <a:gd name="G18" fmla="+- G14 10800 0"/>
              <a:gd name="G19" fmla="*/ 8235 1 2"/>
              <a:gd name="G20" fmla="+- G19 5400 0"/>
              <a:gd name="G21" fmla="cos G20 -229942"/>
              <a:gd name="G22" fmla="sin G20 -229942"/>
              <a:gd name="G23" fmla="+- G21 10800 0"/>
              <a:gd name="G24" fmla="+- G12 G23 G22"/>
              <a:gd name="G25" fmla="+- G22 G23 G11"/>
              <a:gd name="G26" fmla="cos 10800 -229942"/>
              <a:gd name="G27" fmla="sin 10800 -229942"/>
              <a:gd name="G28" fmla="cos 8235 -229942"/>
              <a:gd name="G29" fmla="sin 8235 -229942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0643066"/>
              <a:gd name="G36" fmla="sin G34 -10643066"/>
              <a:gd name="G37" fmla="+/ -10643066 -229942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235 G39"/>
              <a:gd name="G43" fmla="sin 8235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2124 w 21600"/>
              <a:gd name="T5" fmla="*/ 81 h 21600"/>
              <a:gd name="T6" fmla="*/ 1727 w 21600"/>
              <a:gd name="T7" fmla="*/ 7922 h 21600"/>
              <a:gd name="T8" fmla="*/ 11810 w 21600"/>
              <a:gd name="T9" fmla="*/ 2627 h 21600"/>
              <a:gd name="T10" fmla="*/ 24274 w 21600"/>
              <a:gd name="T11" fmla="*/ 9973 h 21600"/>
              <a:gd name="T12" fmla="*/ 20544 w 21600"/>
              <a:gd name="T13" fmla="*/ 14193 h 21600"/>
              <a:gd name="T14" fmla="*/ 16324 w 21600"/>
              <a:gd name="T15" fmla="*/ 10461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9019" y="10296"/>
                </a:moveTo>
                <a:cubicBezTo>
                  <a:pt x="18753" y="5951"/>
                  <a:pt x="15152" y="2565"/>
                  <a:pt x="10800" y="2565"/>
                </a:cubicBezTo>
                <a:cubicBezTo>
                  <a:pt x="7211" y="2564"/>
                  <a:pt x="4035" y="4889"/>
                  <a:pt x="2950" y="8310"/>
                </a:cubicBezTo>
                <a:lnTo>
                  <a:pt x="505" y="7534"/>
                </a:lnTo>
                <a:cubicBezTo>
                  <a:pt x="1928" y="3048"/>
                  <a:pt x="6093" y="-1"/>
                  <a:pt x="10800" y="0"/>
                </a:cubicBezTo>
                <a:cubicBezTo>
                  <a:pt x="16508" y="0"/>
                  <a:pt x="21230" y="4441"/>
                  <a:pt x="21579" y="10139"/>
                </a:cubicBezTo>
                <a:lnTo>
                  <a:pt x="24274" y="9973"/>
                </a:lnTo>
                <a:lnTo>
                  <a:pt x="20544" y="14193"/>
                </a:lnTo>
                <a:lnTo>
                  <a:pt x="16324" y="10461"/>
                </a:lnTo>
                <a:lnTo>
                  <a:pt x="19019" y="10296"/>
                </a:lnTo>
                <a:close/>
              </a:path>
            </a:pathLst>
          </a:custGeom>
          <a:solidFill>
            <a:srgbClr val="00FF00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45" name="AutoShape 21"/>
          <p:cNvSpPr>
            <a:spLocks noChangeArrowheads="1"/>
          </p:cNvSpPr>
          <p:nvPr/>
        </p:nvSpPr>
        <p:spPr bwMode="auto">
          <a:xfrm>
            <a:off x="3525838" y="6064250"/>
            <a:ext cx="509587" cy="444500"/>
          </a:xfrm>
          <a:custGeom>
            <a:avLst/>
            <a:gdLst>
              <a:gd name="G0" fmla="+- -229942 0 0"/>
              <a:gd name="G1" fmla="+- -10643066 0 0"/>
              <a:gd name="G2" fmla="+- -229942 0 -10643066"/>
              <a:gd name="G3" fmla="+- 10800 0 0"/>
              <a:gd name="G4" fmla="+- 0 0 -229942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235 0 0"/>
              <a:gd name="G9" fmla="+- 0 0 -10643066"/>
              <a:gd name="G10" fmla="+- 8235 0 2700"/>
              <a:gd name="G11" fmla="cos G10 -229942"/>
              <a:gd name="G12" fmla="sin G10 -229942"/>
              <a:gd name="G13" fmla="cos 13500 -229942"/>
              <a:gd name="G14" fmla="sin 13500 -229942"/>
              <a:gd name="G15" fmla="+- G11 10800 0"/>
              <a:gd name="G16" fmla="+- G12 10800 0"/>
              <a:gd name="G17" fmla="+- G13 10800 0"/>
              <a:gd name="G18" fmla="+- G14 10800 0"/>
              <a:gd name="G19" fmla="*/ 8235 1 2"/>
              <a:gd name="G20" fmla="+- G19 5400 0"/>
              <a:gd name="G21" fmla="cos G20 -229942"/>
              <a:gd name="G22" fmla="sin G20 -229942"/>
              <a:gd name="G23" fmla="+- G21 10800 0"/>
              <a:gd name="G24" fmla="+- G12 G23 G22"/>
              <a:gd name="G25" fmla="+- G22 G23 G11"/>
              <a:gd name="G26" fmla="cos 10800 -229942"/>
              <a:gd name="G27" fmla="sin 10800 -229942"/>
              <a:gd name="G28" fmla="cos 8235 -229942"/>
              <a:gd name="G29" fmla="sin 8235 -229942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0643066"/>
              <a:gd name="G36" fmla="sin G34 -10643066"/>
              <a:gd name="G37" fmla="+/ -10643066 -229942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235 G39"/>
              <a:gd name="G43" fmla="sin 8235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2124 w 21600"/>
              <a:gd name="T5" fmla="*/ 81 h 21600"/>
              <a:gd name="T6" fmla="*/ 1727 w 21600"/>
              <a:gd name="T7" fmla="*/ 7922 h 21600"/>
              <a:gd name="T8" fmla="*/ 11810 w 21600"/>
              <a:gd name="T9" fmla="*/ 2627 h 21600"/>
              <a:gd name="T10" fmla="*/ 24274 w 21600"/>
              <a:gd name="T11" fmla="*/ 9973 h 21600"/>
              <a:gd name="T12" fmla="*/ 20544 w 21600"/>
              <a:gd name="T13" fmla="*/ 14193 h 21600"/>
              <a:gd name="T14" fmla="*/ 16324 w 21600"/>
              <a:gd name="T15" fmla="*/ 10461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9019" y="10296"/>
                </a:moveTo>
                <a:cubicBezTo>
                  <a:pt x="18753" y="5951"/>
                  <a:pt x="15152" y="2565"/>
                  <a:pt x="10800" y="2565"/>
                </a:cubicBezTo>
                <a:cubicBezTo>
                  <a:pt x="7211" y="2564"/>
                  <a:pt x="4035" y="4889"/>
                  <a:pt x="2950" y="8310"/>
                </a:cubicBezTo>
                <a:lnTo>
                  <a:pt x="505" y="7534"/>
                </a:lnTo>
                <a:cubicBezTo>
                  <a:pt x="1928" y="3048"/>
                  <a:pt x="6093" y="-1"/>
                  <a:pt x="10800" y="0"/>
                </a:cubicBezTo>
                <a:cubicBezTo>
                  <a:pt x="16508" y="0"/>
                  <a:pt x="21230" y="4441"/>
                  <a:pt x="21579" y="10139"/>
                </a:cubicBezTo>
                <a:lnTo>
                  <a:pt x="24274" y="9973"/>
                </a:lnTo>
                <a:lnTo>
                  <a:pt x="20544" y="14193"/>
                </a:lnTo>
                <a:lnTo>
                  <a:pt x="16324" y="10461"/>
                </a:lnTo>
                <a:lnTo>
                  <a:pt x="19019" y="10296"/>
                </a:lnTo>
                <a:close/>
              </a:path>
            </a:pathLst>
          </a:custGeom>
          <a:solidFill>
            <a:srgbClr val="00FF00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46" name="Line 22"/>
          <p:cNvSpPr>
            <a:spLocks noChangeShapeType="1"/>
          </p:cNvSpPr>
          <p:nvPr/>
        </p:nvSpPr>
        <p:spPr bwMode="auto">
          <a:xfrm flipV="1">
            <a:off x="2462213" y="5751513"/>
            <a:ext cx="187325" cy="357187"/>
          </a:xfrm>
          <a:prstGeom prst="line">
            <a:avLst/>
          </a:prstGeom>
          <a:noFill/>
          <a:ln w="28575">
            <a:solidFill>
              <a:srgbClr val="CC0099"/>
            </a:solidFill>
            <a:round/>
            <a:headEnd/>
            <a:tailEnd type="triangl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47" name="Line 23"/>
          <p:cNvSpPr>
            <a:spLocks noChangeShapeType="1"/>
          </p:cNvSpPr>
          <p:nvPr/>
        </p:nvSpPr>
        <p:spPr bwMode="auto">
          <a:xfrm flipV="1">
            <a:off x="3221038" y="4779963"/>
            <a:ext cx="158750" cy="420687"/>
          </a:xfrm>
          <a:prstGeom prst="line">
            <a:avLst/>
          </a:prstGeom>
          <a:noFill/>
          <a:ln w="28575">
            <a:solidFill>
              <a:srgbClr val="CC0099"/>
            </a:solidFill>
            <a:round/>
            <a:headEnd/>
            <a:tailEnd type="triangl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48" name="Line 24"/>
          <p:cNvSpPr>
            <a:spLocks noChangeShapeType="1"/>
          </p:cNvSpPr>
          <p:nvPr/>
        </p:nvSpPr>
        <p:spPr bwMode="auto">
          <a:xfrm flipV="1">
            <a:off x="3816350" y="3781425"/>
            <a:ext cx="146050" cy="276225"/>
          </a:xfrm>
          <a:prstGeom prst="line">
            <a:avLst/>
          </a:prstGeom>
          <a:noFill/>
          <a:ln w="28575">
            <a:solidFill>
              <a:srgbClr val="CC0099"/>
            </a:solidFill>
            <a:round/>
            <a:headEnd/>
            <a:tailEnd type="triangl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49" name="Line 25"/>
          <p:cNvSpPr>
            <a:spLocks noChangeShapeType="1"/>
          </p:cNvSpPr>
          <p:nvPr/>
        </p:nvSpPr>
        <p:spPr bwMode="auto">
          <a:xfrm flipV="1">
            <a:off x="4035425" y="3059113"/>
            <a:ext cx="149225" cy="223837"/>
          </a:xfrm>
          <a:prstGeom prst="line">
            <a:avLst/>
          </a:prstGeom>
          <a:noFill/>
          <a:ln w="28575">
            <a:solidFill>
              <a:srgbClr val="CC0099"/>
            </a:solidFill>
            <a:round/>
            <a:headEnd/>
            <a:tailEnd type="triangl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50" name="Line 26"/>
          <p:cNvSpPr>
            <a:spLocks noChangeShapeType="1"/>
          </p:cNvSpPr>
          <p:nvPr/>
        </p:nvSpPr>
        <p:spPr bwMode="auto">
          <a:xfrm flipV="1">
            <a:off x="4473575" y="1927225"/>
            <a:ext cx="173038" cy="357188"/>
          </a:xfrm>
          <a:prstGeom prst="line">
            <a:avLst/>
          </a:prstGeom>
          <a:noFill/>
          <a:ln w="28575">
            <a:solidFill>
              <a:srgbClr val="CC0099"/>
            </a:solidFill>
            <a:round/>
            <a:headEnd/>
            <a:tailEnd type="triangl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1028" grpId="0"/>
      <p:bldP spid="1029" grpId="0"/>
      <p:bldP spid="1030" grpId="0"/>
      <p:bldP spid="1031" grpId="0"/>
      <p:bldP spid="1032" grpId="0" animBg="1"/>
      <p:bldP spid="1033" grpId="0" animBg="1"/>
      <p:bldP spid="1034" grpId="0" animBg="1"/>
      <p:bldP spid="1035" grpId="0" animBg="1"/>
      <p:bldP spid="1036" grpId="0" animBg="1"/>
      <p:bldP spid="1037" grpId="0" animBg="1"/>
      <p:bldP spid="1038" grpId="0" animBg="1"/>
      <p:bldP spid="1039" grpId="0" animBg="1"/>
      <p:bldP spid="1041" grpId="0" animBg="1"/>
      <p:bldP spid="1042" grpId="0" animBg="1"/>
      <p:bldP spid="1043" grpId="0" animBg="1"/>
      <p:bldP spid="1044" grpId="0" animBg="1"/>
      <p:bldP spid="1046" grpId="0" animBg="1"/>
      <p:bldP spid="1047" grpId="0" animBg="1"/>
      <p:bldP spid="1048" grpId="0" animBg="1"/>
      <p:bldP spid="1049" grpId="0" animBg="1"/>
      <p:bldP spid="105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"/>
          <p:cNvSpPr txBox="1">
            <a:spLocks/>
          </p:cNvSpPr>
          <p:nvPr/>
        </p:nvSpPr>
        <p:spPr bwMode="auto">
          <a:xfrm>
            <a:off x="214282" y="71414"/>
            <a:ext cx="8643998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50800"/>
            </a:sp3d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D6009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ea typeface="+mj-ea"/>
              </a:rPr>
              <a:t>THE IMPORTANCE OF MARKETING  </a:t>
            </a:r>
            <a:endParaRPr lang="fr-CA" sz="4000" b="1" dirty="0">
              <a:solidFill>
                <a:srgbClr val="D6009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ea typeface="+mj-ea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57158" y="785794"/>
            <a:ext cx="4786346" cy="1588"/>
          </a:xfrm>
          <a:prstGeom prst="line">
            <a:avLst/>
          </a:prstGeom>
          <a:ln w="28575"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000496" y="857232"/>
            <a:ext cx="4786346" cy="1587"/>
          </a:xfrm>
          <a:prstGeom prst="line">
            <a:avLst/>
          </a:prstGeom>
          <a:ln w="28575"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714348" y="785794"/>
            <a:ext cx="77724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4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ngsana New" pitchFamily="18" charset="-34"/>
                <a:cs typeface="Angsana New" pitchFamily="18" charset="-34"/>
              </a:rPr>
              <a:t>ความสำคัญของการตลาด</a:t>
            </a:r>
            <a:endParaRPr kumimoji="0" lang="th-TH" sz="4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685800" y="1643082"/>
            <a:ext cx="8001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4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</a:rPr>
              <a:t>1. </a:t>
            </a:r>
            <a:r>
              <a:rPr kumimoji="0" lang="th-TH" sz="4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</a:rPr>
              <a:t>ความสำคัญต่อบุคคล</a:t>
            </a:r>
            <a:endParaRPr kumimoji="0" lang="th-TH" sz="40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ngsana New" pitchFamily="18" charset="-34"/>
            </a:endParaRPr>
          </a:p>
        </p:txBody>
      </p:sp>
      <p:sp>
        <p:nvSpPr>
          <p:cNvPr id="3078" name="Oval 6"/>
          <p:cNvSpPr>
            <a:spLocks noChangeArrowheads="1"/>
          </p:cNvSpPr>
          <p:nvPr/>
        </p:nvSpPr>
        <p:spPr bwMode="auto">
          <a:xfrm>
            <a:off x="1223242" y="2401203"/>
            <a:ext cx="2667000" cy="2590800"/>
          </a:xfrm>
          <a:prstGeom prst="ellipse">
            <a:avLst/>
          </a:prstGeom>
          <a:solidFill>
            <a:srgbClr val="008080"/>
          </a:solidFill>
          <a:ln w="9525">
            <a:noFill/>
            <a:round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ngsana New" pitchFamily="18" charset="-34"/>
              </a:rPr>
              <a:t>บุคคลในหน่วยงาน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ngsana New" pitchFamily="18" charset="-34"/>
              </a:rPr>
              <a:t>หรือองค์กรทางการตลาด</a:t>
            </a:r>
            <a:endParaRPr kumimoji="0" lang="th-TH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ngsana New" pitchFamily="18" charset="-34"/>
            </a:endParaRPr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1206509" y="5115839"/>
            <a:ext cx="3219151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</a:rPr>
              <a:t>สร้างอาชีพ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</a:rPr>
              <a:t>/ </a:t>
            </a:r>
            <a:r>
              <a:rPr kumimoji="0" lang="th-TH" sz="2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</a:rPr>
              <a:t>รายได้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</a:rPr>
              <a:t>การผลิต การขาย การวิจัยตลาด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</a:rPr>
              <a:t>และการโฆษณา ฯลฯ</a:t>
            </a: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4195042" y="3391803"/>
            <a:ext cx="762000" cy="685800"/>
          </a:xfrm>
          <a:prstGeom prst="rightArrow">
            <a:avLst>
              <a:gd name="adj1" fmla="val 50000"/>
              <a:gd name="adj2" fmla="val 27778"/>
            </a:avLst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3081" name="Oval 9"/>
          <p:cNvSpPr>
            <a:spLocks noChangeArrowheads="1"/>
          </p:cNvSpPr>
          <p:nvPr/>
        </p:nvSpPr>
        <p:spPr bwMode="auto">
          <a:xfrm>
            <a:off x="5261842" y="2401203"/>
            <a:ext cx="2667000" cy="2590800"/>
          </a:xfrm>
          <a:prstGeom prst="ellipse">
            <a:avLst/>
          </a:prstGeom>
          <a:solidFill>
            <a:srgbClr val="002060"/>
          </a:solidFill>
          <a:ln w="9525">
            <a:noFill/>
            <a:round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ngsana New" pitchFamily="18" charset="-34"/>
              </a:rPr>
              <a:t>ผู้บริโภคหรือลูกค้า</a:t>
            </a:r>
            <a:endParaRPr kumimoji="0" lang="th-TH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ngsana New" pitchFamily="18" charset="-34"/>
            </a:endParaRPr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5238032" y="5115839"/>
            <a:ext cx="283443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</a:rPr>
              <a:t>อำนวยความสะดวก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</a:rPr>
              <a:t>สร้างความพึงพอใจ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</a:rPr>
              <a:t>ให้ข้อมูลในการตัดสินใจซื้อ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"/>
          <p:cNvSpPr txBox="1">
            <a:spLocks/>
          </p:cNvSpPr>
          <p:nvPr/>
        </p:nvSpPr>
        <p:spPr bwMode="auto">
          <a:xfrm>
            <a:off x="214282" y="71414"/>
            <a:ext cx="8643998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50800"/>
            </a:sp3d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D6009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ea typeface="+mj-ea"/>
              </a:rPr>
              <a:t>THE IMPORTANCE OF MARKETING  </a:t>
            </a:r>
            <a:endParaRPr lang="fr-CA" sz="4000" b="1" dirty="0">
              <a:solidFill>
                <a:srgbClr val="D6009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ea typeface="+mj-ea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57158" y="785794"/>
            <a:ext cx="4786346" cy="1588"/>
          </a:xfrm>
          <a:prstGeom prst="line">
            <a:avLst/>
          </a:prstGeom>
          <a:ln w="28575"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000496" y="857232"/>
            <a:ext cx="4786346" cy="1587"/>
          </a:xfrm>
          <a:prstGeom prst="line">
            <a:avLst/>
          </a:prstGeom>
          <a:ln w="28575"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685800" y="1071546"/>
            <a:ext cx="8001000" cy="487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4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</a:rPr>
              <a:t>2. </a:t>
            </a:r>
            <a:r>
              <a:rPr kumimoji="0" lang="th-TH" sz="4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</a:rPr>
              <a:t>ความสำคัญต่อองค์กรธุรกิจ</a:t>
            </a:r>
            <a:endParaRPr kumimoji="0" lang="en-US" sz="40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ngsana New" pitchFamily="18" charset="-34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th-TH" sz="3600" dirty="0">
                <a:solidFill>
                  <a:srgbClr val="002060"/>
                </a:solidFill>
                <a:latin typeface="Angsana New" pitchFamily="18" charset="-34"/>
              </a:rPr>
              <a:t>    </a:t>
            </a:r>
            <a:r>
              <a:rPr kumimoji="0" lang="th-TH" sz="3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</a:rPr>
              <a:t>สร้างรายได้และกำไรให้กับองค์การ และองค์กรธุรกิจในรูปแบบการต่างๆ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06476" y="3344883"/>
            <a:ext cx="1373187" cy="9461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Angsana New" pitchFamily="18" charset="-34"/>
              </a:rPr>
              <a:t>องค์กรธุรกิจ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Angsana New" pitchFamily="18" charset="-34"/>
              </a:rPr>
              <a:t>ผลิตสินค้า</a:t>
            </a:r>
            <a:endParaRPr kumimoji="0" lang="th-TH" sz="2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2332063" y="3802083"/>
            <a:ext cx="4038600" cy="0"/>
          </a:xfrm>
          <a:prstGeom prst="line">
            <a:avLst/>
          </a:prstGeom>
          <a:noFill/>
          <a:ln w="41275">
            <a:solidFill>
              <a:srgbClr val="002060"/>
            </a:solidFill>
            <a:round/>
            <a:headEnd/>
            <a:tailEnd type="stealth" w="lg" len="lg"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6599263" y="3343296"/>
            <a:ext cx="1616075" cy="1373187"/>
          </a:xfrm>
          <a:prstGeom prst="rect">
            <a:avLst/>
          </a:prstGeom>
          <a:solidFill>
            <a:srgbClr val="D60093"/>
          </a:solidFill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Angsana New" pitchFamily="18" charset="-34"/>
              </a:rPr>
              <a:t>ผู้บริโภค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Angsana New" pitchFamily="18" charset="-34"/>
              </a:rPr>
              <a:t>หรือลูกค้า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Angsana New" pitchFamily="18" charset="-34"/>
              </a:rPr>
              <a:t>ซื้อสินค้า</a:t>
            </a:r>
            <a:endParaRPr kumimoji="0" lang="th-TH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3322663" y="3884633"/>
            <a:ext cx="23887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ngsana New" pitchFamily="18" charset="-34"/>
              </a:rPr>
              <a:t>การขายและจัดจำหน่าย</a:t>
            </a:r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7437463" y="4868883"/>
            <a:ext cx="0" cy="685800"/>
          </a:xfrm>
          <a:prstGeom prst="line">
            <a:avLst/>
          </a:prstGeom>
          <a:noFill/>
          <a:ln w="41275">
            <a:solidFill>
              <a:srgbClr val="002060"/>
            </a:solidFill>
            <a:round/>
            <a:headEnd/>
            <a:tailEnd type="stealth" w="lg" len="lg"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6643713" y="5707083"/>
            <a:ext cx="1555750" cy="519113"/>
          </a:xfrm>
          <a:prstGeom prst="rect">
            <a:avLst/>
          </a:prstGeom>
          <a:solidFill>
            <a:srgbClr val="00CC99"/>
          </a:solidFill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KodchiangUPC" pitchFamily="18" charset="-34"/>
              </a:rPr>
              <a:t>รายได้</a:t>
            </a:r>
            <a:r>
              <a:rPr kumimoji="0" lang="th-TH" sz="2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Angsana New" pitchFamily="18" charset="-34"/>
              </a:rPr>
              <a:t>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KodchiangUPC" pitchFamily="18" charset="-34"/>
              </a:rPr>
              <a:t>/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Angsana New" pitchFamily="18" charset="-34"/>
              </a:rPr>
              <a:t> </a:t>
            </a:r>
            <a:r>
              <a:rPr kumimoji="0" lang="th-TH" sz="2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KodchiangUPC" pitchFamily="18" charset="-34"/>
              </a:rPr>
              <a:t>กำไร</a:t>
            </a:r>
            <a:endParaRPr kumimoji="0" lang="th-TH" sz="2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4105" name="Line 9"/>
          <p:cNvSpPr>
            <a:spLocks noChangeShapeType="1"/>
          </p:cNvSpPr>
          <p:nvPr/>
        </p:nvSpPr>
        <p:spPr bwMode="auto">
          <a:xfrm flipH="1">
            <a:off x="2484463" y="5935683"/>
            <a:ext cx="3886200" cy="0"/>
          </a:xfrm>
          <a:prstGeom prst="line">
            <a:avLst/>
          </a:prstGeom>
          <a:noFill/>
          <a:ln w="41275">
            <a:solidFill>
              <a:srgbClr val="002060"/>
            </a:solidFill>
            <a:round/>
            <a:headEnd/>
            <a:tailEnd type="stealth" w="lg" len="lg"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792188" y="5483246"/>
            <a:ext cx="1539875" cy="946150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KodchiangUPC" pitchFamily="18" charset="-34"/>
              </a:rPr>
              <a:t>นำไปลงทุน</a:t>
            </a:r>
            <a:endParaRPr kumimoji="0" lang="th-TH" sz="28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cs typeface="Angsana New" pitchFamily="18" charset="-34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cs typeface="KodchiangUPC" pitchFamily="18" charset="-34"/>
              </a:rPr>
              <a:t>สร้างรายได้</a:t>
            </a:r>
            <a:endParaRPr kumimoji="0" lang="th-TH" sz="2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4107" name="Line 11"/>
          <p:cNvSpPr>
            <a:spLocks noChangeShapeType="1"/>
          </p:cNvSpPr>
          <p:nvPr/>
        </p:nvSpPr>
        <p:spPr bwMode="auto">
          <a:xfrm flipV="1">
            <a:off x="1493863" y="4487883"/>
            <a:ext cx="0" cy="838200"/>
          </a:xfrm>
          <a:prstGeom prst="line">
            <a:avLst/>
          </a:prstGeom>
          <a:noFill/>
          <a:ln w="41275">
            <a:solidFill>
              <a:srgbClr val="002060"/>
            </a:solidFill>
            <a:round/>
            <a:headEnd/>
            <a:tailEnd type="stealth" w="lg" len="lg"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39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139</Template>
  <TotalTime>4632</TotalTime>
  <Words>1832</Words>
  <Application>Microsoft Office PowerPoint</Application>
  <PresentationFormat>นำเสนอทางหน้าจอ (4:3)</PresentationFormat>
  <Paragraphs>393</Paragraphs>
  <Slides>48</Slides>
  <Notes>1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6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48</vt:i4>
      </vt:variant>
    </vt:vector>
  </HeadingPairs>
  <TitlesOfParts>
    <vt:vector size="55" baseType="lpstr">
      <vt:lpstr>Angsana New</vt:lpstr>
      <vt:lpstr>AngsanaUPC</vt:lpstr>
      <vt:lpstr>Arial</vt:lpstr>
      <vt:lpstr>Calibri</vt:lpstr>
      <vt:lpstr>Times New Roman</vt:lpstr>
      <vt:lpstr>Wingdings</vt:lpstr>
      <vt:lpstr>139</vt:lpstr>
      <vt:lpstr> Introduction of Marketing   ดร. ภูริศ  ศรสรุทร์  23 มกราคม 2562  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วิวัฒนาการทางการตลาด</vt:lpstr>
      <vt:lpstr>Era of Marketing</vt:lpstr>
      <vt:lpstr>ความสำคัญของการตลาด</vt:lpstr>
      <vt:lpstr>งานนำเสนอ PowerPoint</vt:lpstr>
      <vt:lpstr>งานนำเสนอ PowerPoint</vt:lpstr>
      <vt:lpstr>หน้าที่ทางการตลาด (Marketing Function)</vt:lpstr>
      <vt:lpstr>หน้าที่ทางการตลาด (Marketing Function)</vt:lpstr>
      <vt:lpstr>งานนำเสนอ PowerPoint</vt:lpstr>
      <vt:lpstr>Maslow’s Hierarchy of needs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  QUIZ 1  จงอ่านและสรุปคร่าวๆ ตามความคิดของท่าน  </vt:lpstr>
      <vt:lpstr>A Simple Marketing System</vt:lpstr>
      <vt:lpstr>งานนำเสนอ PowerPoint</vt:lpstr>
      <vt:lpstr>Structure of Flows in Modern Exchange Economy</vt:lpstr>
      <vt:lpstr>งานนำเสนอ PowerPoint</vt:lpstr>
      <vt:lpstr>แนวความคิดทางการตลาด  (Marketing Management Philosophies)</vt:lpstr>
      <vt:lpstr>1. แนวความคิดมุ่งการผลิต  (The Production Concept)</vt:lpstr>
      <vt:lpstr>2. แนวความคิดมุ่งตัวผลิตภัณฑ์  (The Product Concept)</vt:lpstr>
      <vt:lpstr>3. แนวความคิดมุ่งการขาย  (The Selling Concept)</vt:lpstr>
      <vt:lpstr>4. แนวความคิดมุ่งการตลาด  (The Marketing Concept)</vt:lpstr>
      <vt:lpstr>การเปรียบเทียบ Selling Concept และ Marketing Concept</vt:lpstr>
      <vt:lpstr>5. แนวความคิดการตลาดเพื่อสังคม  (The Societal Marketing Concept)</vt:lpstr>
      <vt:lpstr>เป้าหมายของระบบการตลาด  (Goals of Marketing System)</vt:lpstr>
      <vt:lpstr>1. การมุ่งการบริโภคมากที่สุด  (Maximize Consumption)</vt:lpstr>
      <vt:lpstr>2. การมุ่งความพอใจของผู้บริโภคมากที่สุด  (Maximize Consumer Satisfaction)</vt:lpstr>
      <vt:lpstr>3. การมุ่งให้มีโอกาสเลือกมากที่สุด  (Maximize Choice)</vt:lpstr>
      <vt:lpstr>4. การมุ่งให้คุณภาพชีวิตดีที่สุด  (Maximize Life Quality)</vt:lpstr>
      <vt:lpstr>The Four P Components of the Marketing Mix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Holistic Marketing Dimensions</vt:lpstr>
      <vt:lpstr>งานนำเสนอ PowerPoint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MANAGEMENT</dc:title>
  <dc:creator>saint</dc:creator>
  <cp:lastModifiedBy>PURIS SORNSARUHT</cp:lastModifiedBy>
  <cp:revision>747</cp:revision>
  <dcterms:created xsi:type="dcterms:W3CDTF">2072-09-24T01:51:29Z</dcterms:created>
  <dcterms:modified xsi:type="dcterms:W3CDTF">2019-01-22T23:47:06Z</dcterms:modified>
</cp:coreProperties>
</file>