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CC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9813-4757-475D-A904-1FC106C7F6F1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1F888-3E20-4871-8912-865C49923464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816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60C32-585F-4964-A3F7-A4CA275DC86F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/>
            <a:r>
              <a:rPr lang="en-US" smtClean="0"/>
              <a:t>ระดับที่สอง</a:t>
            </a:r>
          </a:p>
          <a:p>
            <a:pPr lvl="2"/>
            <a:r>
              <a:rPr lang="en-US" smtClean="0"/>
              <a:t>ระดับที่สาม</a:t>
            </a:r>
          </a:p>
          <a:p>
            <a:pPr lvl="3"/>
            <a:r>
              <a:rPr lang="en-US" smtClean="0"/>
              <a:t>ระดับที่สี่</a:t>
            </a:r>
          </a:p>
          <a:p>
            <a:pPr lvl="4"/>
            <a:r>
              <a:rPr lang="en-US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A5D81-A8F7-46CC-B48A-9998260E6641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549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en-US" smtClean="0"/>
              <a:t>ระดับที่สอง</a:t>
            </a:r>
          </a:p>
          <a:p>
            <a:pPr lvl="2" eaLnBrk="1" latinLnBrk="0" hangingPunct="1"/>
            <a:r>
              <a:rPr lang="en-US" smtClean="0"/>
              <a:t>ระดับที่สาม</a:t>
            </a:r>
          </a:p>
          <a:p>
            <a:pPr lvl="3" eaLnBrk="1" latinLnBrk="0" hangingPunct="1"/>
            <a:r>
              <a:rPr lang="en-US" smtClean="0"/>
              <a:t>ระดับที่สี่</a:t>
            </a:r>
          </a:p>
          <a:p>
            <a:pPr lvl="4" eaLnBrk="1" latinLnBrk="0" hangingPunct="1"/>
            <a:r>
              <a:rPr lang="en-US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คลิกไอคอนเพื่อเพิ่มรูปภาพ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en-US" smtClean="0"/>
              <a:t>ระดับที่สอง</a:t>
            </a:r>
          </a:p>
          <a:p>
            <a:pPr lvl="2" eaLnBrk="1" latinLnBrk="0" hangingPunct="1"/>
            <a:r>
              <a:rPr kumimoji="0" lang="en-US" smtClean="0"/>
              <a:t>ระดับที่สาม</a:t>
            </a:r>
          </a:p>
          <a:p>
            <a:pPr lvl="3" eaLnBrk="1" latinLnBrk="0" hangingPunct="1"/>
            <a:r>
              <a:rPr kumimoji="0" lang="en-US" smtClean="0"/>
              <a:t>ระดับที่สี่</a:t>
            </a:r>
          </a:p>
          <a:p>
            <a:pPr lvl="4" eaLnBrk="1" latinLnBrk="0" hangingPunct="1"/>
            <a:r>
              <a:rPr kumimoji="0" lang="en-US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95B44E-A799-4A1B-A6DB-214CD9431BA3}" type="datetimeFigureOut">
              <a:rPr lang="th-TH" smtClean="0"/>
              <a:pPr/>
              <a:t>29/01/62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383190A-CCD5-4A59-A2A9-0ED4EE93951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000241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b="1" dirty="0" smtClean="0">
                <a:latin typeface="AngsanaUPC" pitchFamily="18" charset="-34"/>
                <a:cs typeface="AngsanaUPC" pitchFamily="18" charset="-34"/>
              </a:rPr>
              <a:t>บทที่ </a:t>
            </a:r>
            <a:r>
              <a:rPr lang="en-US" sz="6000" b="1" dirty="0" smtClean="0">
                <a:latin typeface="AngsanaUPC" pitchFamily="18" charset="-34"/>
                <a:cs typeface="AngsanaUPC" pitchFamily="18" charset="-34"/>
              </a:rPr>
              <a:t>2</a:t>
            </a:r>
            <a:endParaRPr lang="th-TH" sz="6000" b="1" dirty="0" smtClean="0">
              <a:latin typeface="AngsanaUPC" pitchFamily="18" charset="-34"/>
              <a:cs typeface="AngsanaUPC" pitchFamily="18" charset="-34"/>
            </a:endParaRPr>
          </a:p>
          <a:p>
            <a:pPr algn="ctr"/>
            <a:r>
              <a:rPr lang="th-TH" sz="6000" b="1" dirty="0" smtClean="0">
                <a:latin typeface="AngsanaUPC" pitchFamily="18" charset="-34"/>
                <a:cs typeface="AngsanaUPC" pitchFamily="18" charset="-34"/>
              </a:rPr>
              <a:t>การวิเคราะห์สถานการณ์</a:t>
            </a:r>
          </a:p>
          <a:p>
            <a:pPr algn="ctr"/>
            <a:r>
              <a:rPr lang="en-US" sz="6000" b="1" dirty="0" smtClean="0">
                <a:latin typeface="AngsanaUPC" pitchFamily="18" charset="-34"/>
                <a:cs typeface="AngsanaUPC" pitchFamily="18" charset="-34"/>
              </a:rPr>
              <a:t>(Situation 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32" y="564357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/>
              <a:t>ผศ.ดร. </a:t>
            </a:r>
            <a:r>
              <a:rPr lang="th-TH" sz="3600" b="1" dirty="0" smtClean="0"/>
              <a:t>ภู</a:t>
            </a:r>
            <a:r>
              <a:rPr lang="th-TH" sz="3600" b="1" dirty="0" err="1" smtClean="0"/>
              <a:t>ริศ</a:t>
            </a:r>
            <a:r>
              <a:rPr lang="th-TH" sz="3600" b="1" dirty="0" smtClean="0"/>
              <a:t>  ศรสรุทร์</a:t>
            </a:r>
            <a:endParaRPr lang="th-TH" sz="3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28" y="134030"/>
            <a:ext cx="1458068" cy="14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103316"/>
            <a:ext cx="8715436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การเก็บรวบรวมข้อมูล และข่าวสารทางการตลาด </a:t>
            </a:r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pPr algn="ctr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(Collecting Marketing Data and Information)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แหล่งข้อมูลทุติยภูมิ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(Secondary information sources)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	1.1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แหล่งข้อมูลภายใน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(Internal sources)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1.2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แหล่งข้อมูลภาครัฐ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(Government sources)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1.3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แหล่งข้อมูลหนังสือ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 (Book and Periodical 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sources)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1.4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แหล่งข้อมูลทางการค้า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(Commercial sources)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แหล่งข้อมูลปฐมภูมิ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(Primary information sources)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	2.1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การสังเกต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(Direct observation)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103316"/>
            <a:ext cx="87154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แหล่งข้อมูลปฐมภูมิ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(Primary information sources)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	2.2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การสัมภาษณ์แบบกลุ่ม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(Focus group)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2.3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การสำรวจ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(Surveys)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	2.4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การทดลอง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(Experiments)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103316"/>
            <a:ext cx="87154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ปัญหาโดยรวมในการเก็บรวบรวมข้อมูล</a:t>
            </a:r>
          </a:p>
          <a:p>
            <a:pPr marL="742950" indent="-742950" algn="ctr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(Overcoming Problems in Data Collection)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ประเมินสถานการณ์ไม่ถูกต้อง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ประเมินค่าใช้จ่ายในการเก็บรวบรวมข้อมูลไม่ถูกต้อง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การจัดหมวดหมู่ข่าวสารไม่ถูกต้อง</a:t>
            </a:r>
          </a:p>
          <a:p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103316"/>
            <a:ext cx="8715436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Quiz 1:</a:t>
            </a:r>
          </a:p>
          <a:p>
            <a:pPr marL="742950" indent="-742950"/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จงวิเคราะห์ข่าวสารการตลาดของธุรกิจร้านค้าปลีก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7 Eleven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 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จงวิเคราะห์ข่าวสารการตลาดของธุรกิจขายตรง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ประกันชีวิต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AIA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จงวิเคราะห์ข่าวสารการตลาดของธุรกิจน้ำผลไม้ </a:t>
            </a:r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en-US" sz="4400" b="1" dirty="0" err="1" smtClean="0">
                <a:latin typeface="AngsanaUPC" pitchFamily="18" charset="-34"/>
                <a:cs typeface="AngsanaUPC" pitchFamily="18" charset="-34"/>
              </a:rPr>
              <a:t>Malee</a:t>
            </a:r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>
              <a:buAutoNum type="arabicPeriod"/>
            </a:pP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214291"/>
            <a:ext cx="87154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การรวบรวมและการวิเคราะห์ข่าวสารทางการตลาด</a:t>
            </a:r>
          </a:p>
          <a:p>
            <a:pPr algn="ctr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(Collecting and Analyzing Marketing Information)</a:t>
            </a:r>
          </a:p>
          <a:p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วิธีที่นักการตลาดนิยมใช้มากสุด ได้แก่ การวิเคราะห์สถานการณ์ เพื่ออธิบายประเด็นใน อดีต ปัจจุบัน และอนาคต และแนวโน้มหลักที่มีผลกระทบจาก</a:t>
            </a:r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 สภาพแวดล้อมภายใน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(Internal Environment)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สภาพแวดล้อมลูกค้า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(Customer Environment) 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สภาพแวดล้อมภายนอก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(External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214291"/>
            <a:ext cx="87154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การวิเคราะห์สภาพแวดล้อมภายใน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	1.1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ทบทวนวัตถุประสงค์ กลยุทธ์ที่ใช้อยู่ และผลการ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ปฏิบัติงานในปัจจุบัน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1.2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ความพร้อมของทรัพยากรในบริษัท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1.3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โครงสร้าง และวัฒนธรรมในองค์การ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การวิเคราะห์สภาพแวดล้อมลูกค้า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2.1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ลูกค้าปัจจุบันคือใคร ใครคือแนวโน้มลูกค้าใน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อนาคต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2.2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ลูกค้าใช้ผลิตภัณฑ์อย่างไร</a:t>
            </a:r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214291"/>
            <a:ext cx="8715436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การวิเคราะห์สภาพแวดล้อมลูกค้า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2.3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ลูกค้าซื้อผลิตภัณฑ์ที่ไหน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2.4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ลูกค้าซื้อผลิตภัณฑ์เมื่อไร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 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	2.5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ลูกค้าซื้อผลิตภัณฑ์เพราะเหตุผลใด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2.6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ลูกค้าที่เป็นไปได้มีเหตุผลใดยังไม่ซื้อผลิตภัณฑ์</a:t>
            </a:r>
          </a:p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การวิเคราะห์สภาพแวดล้อมภายนอก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3.1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การแข่งขัน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3.2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การเจริญเติบโต และความมั่นคงทางเศรษฐกิจ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3.3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แนวโน้มทางการเมือง</a:t>
            </a:r>
          </a:p>
          <a:p>
            <a:pPr marL="742950" indent="-742950"/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214291"/>
            <a:ext cx="87154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การวิเคราะห์สภาพแวดล้อมภายนอก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3.4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ประเด็นทางกฎหมาย และข้อบังคับ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3.5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ความก้าวหน้าทางเทคโนโลยี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3.6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แนวโน้มทางสังคม และวัฒนธรรม</a:t>
            </a:r>
          </a:p>
          <a:p>
            <a:pPr marL="742950" indent="-742950"/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214291"/>
            <a:ext cx="87154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การจัดการการวิเคราะห์สถานการณ์</a:t>
            </a:r>
          </a:p>
          <a:p>
            <a:pPr algn="ctr"/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(Conducting a Situation Analysis)</a:t>
            </a: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1.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 การวิเคราะห์เพียงอย่างเดียวไม่พอ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(Analysis alone is not solution)</a:t>
            </a:r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2.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ข้อมูลมีความแตกต่างจากข่าวสาร </a:t>
            </a:r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(Data are not same as information)</a:t>
            </a: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ผลประโยชน์จากการวิเคราะห์สถานการณ์จะต้องคุ้มค่า </a:t>
            </a: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(The benefit of analysis must outweigh the costs)</a:t>
            </a:r>
          </a:p>
          <a:p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103316"/>
            <a:ext cx="8715436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ผลประโยชน์จากการวิเคราะห์สถานการณ์จะต้องคุ้มค่า </a:t>
            </a: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(The benefit of analysis must outweigh the costs)</a:t>
            </a:r>
          </a:p>
          <a:p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มีประเด็นคำถาม ดังนี้</a:t>
            </a: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3.1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บริษัทยังขาดองค์ความรู้ใด</a:t>
            </a: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3.2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บริษัทจะทำการเก็บข้อมูลอย่างไรในการเติมเต็มองค์ความรู้ที่ขาดหายไป</a:t>
            </a: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3.3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บริษัทจะใช้งบประมาณในการวิเคราะห์องค์ความรู้ที่ขาดหายไปเท่าไร</a:t>
            </a: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3.4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ข้อมูลที่ได้มาสามารถวิเคราะห์ที่เป็นประโยชน์ต่อการตัดสินใจมีมูลค่าเท่าไร</a:t>
            </a:r>
            <a:endParaRPr lang="en-US" sz="4400" b="1" dirty="0" smtClean="0">
              <a:latin typeface="AngsanaUPC" pitchFamily="18" charset="-34"/>
              <a:cs typeface="AngsanaUPC" pitchFamily="18" charset="-34"/>
            </a:endParaRPr>
          </a:p>
          <a:p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103316"/>
            <a:ext cx="87154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3. </a:t>
            </a:r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พฤติกรรมการวิเคราะห์สถานการณ์เป็นกิจกรรมที่</a:t>
            </a:r>
          </a:p>
          <a:p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ท้าทายความสามารถ </a:t>
            </a:r>
          </a:p>
          <a:p>
            <a:r>
              <a:rPr lang="en-US" sz="4400" b="1" dirty="0" smtClean="0">
                <a:latin typeface="AngsanaUPC" pitchFamily="18" charset="-34"/>
                <a:cs typeface="AngsanaUPC" pitchFamily="18" charset="-34"/>
              </a:rPr>
              <a:t>(Conducting a situation analysis is a challenging exercise)</a:t>
            </a:r>
          </a:p>
          <a:p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0034" y="3286124"/>
            <a:ext cx="2071702" cy="8572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/>
              <a:t>การติดตาม</a:t>
            </a:r>
            <a:endParaRPr lang="th-TH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000232" y="4429132"/>
            <a:ext cx="3500462" cy="8572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/>
              <a:t>การเก็บรวบรวมข้อมูล</a:t>
            </a:r>
            <a:endParaRPr lang="th-TH" sz="4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795838" y="5643578"/>
            <a:ext cx="3919566" cy="8572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/>
              <a:t>การวิเคราะห์สถานการณ์</a:t>
            </a:r>
            <a:endParaRPr lang="th-TH" sz="4000" b="1" dirty="0"/>
          </a:p>
        </p:txBody>
      </p:sp>
      <p:sp>
        <p:nvSpPr>
          <p:cNvPr id="8" name="Chevron 7"/>
          <p:cNvSpPr/>
          <p:nvPr/>
        </p:nvSpPr>
        <p:spPr>
          <a:xfrm>
            <a:off x="2786050" y="3500438"/>
            <a:ext cx="357190" cy="428628"/>
          </a:xfrm>
          <a:prstGeom prst="chevron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5715008" y="4714884"/>
            <a:ext cx="357190" cy="428628"/>
          </a:xfrm>
          <a:prstGeom prst="chevron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786314" y="4643446"/>
            <a:ext cx="2428892" cy="214314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External</a:t>
            </a:r>
          </a:p>
          <a:p>
            <a:pPr algn="ctr"/>
            <a:r>
              <a:rPr lang="en-US" sz="1400" b="1" dirty="0" smtClean="0"/>
              <a:t>Environment</a:t>
            </a:r>
          </a:p>
          <a:p>
            <a:pPr algn="ctr"/>
            <a:r>
              <a:rPr lang="en-US" sz="1400" b="1" dirty="0" err="1" smtClean="0"/>
              <a:t>Sociocultural</a:t>
            </a:r>
            <a:endParaRPr lang="th-TH" sz="1400" b="1" dirty="0"/>
          </a:p>
        </p:txBody>
      </p:sp>
      <p:sp>
        <p:nvSpPr>
          <p:cNvPr id="14" name="Oval 13"/>
          <p:cNvSpPr/>
          <p:nvPr/>
        </p:nvSpPr>
        <p:spPr>
          <a:xfrm>
            <a:off x="2000232" y="4643446"/>
            <a:ext cx="2428892" cy="214314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External</a:t>
            </a:r>
          </a:p>
          <a:p>
            <a:pPr algn="ctr"/>
            <a:r>
              <a:rPr lang="en-US" sz="1400" b="1" dirty="0" smtClean="0"/>
              <a:t>Environment</a:t>
            </a:r>
          </a:p>
          <a:p>
            <a:pPr algn="ctr"/>
            <a:r>
              <a:rPr lang="en-US" sz="1400" b="1" dirty="0" smtClean="0"/>
              <a:t>Technology</a:t>
            </a:r>
            <a:endParaRPr lang="th-TH" sz="1400" b="1" dirty="0"/>
          </a:p>
        </p:txBody>
      </p:sp>
      <p:sp>
        <p:nvSpPr>
          <p:cNvPr id="13" name="Oval 12"/>
          <p:cNvSpPr/>
          <p:nvPr/>
        </p:nvSpPr>
        <p:spPr>
          <a:xfrm>
            <a:off x="214282" y="3286124"/>
            <a:ext cx="3286148" cy="214314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External</a:t>
            </a:r>
          </a:p>
          <a:p>
            <a:r>
              <a:rPr lang="en-US" sz="1400" b="1" dirty="0" smtClean="0"/>
              <a:t>Environment</a:t>
            </a:r>
          </a:p>
          <a:p>
            <a:r>
              <a:rPr lang="en-US" sz="1400" b="1" dirty="0" smtClean="0"/>
              <a:t>Legal</a:t>
            </a:r>
            <a:endParaRPr lang="th-TH" sz="1400" b="1" dirty="0"/>
          </a:p>
        </p:txBody>
      </p:sp>
      <p:sp>
        <p:nvSpPr>
          <p:cNvPr id="12" name="Oval 11"/>
          <p:cNvSpPr/>
          <p:nvPr/>
        </p:nvSpPr>
        <p:spPr>
          <a:xfrm>
            <a:off x="5643570" y="3286124"/>
            <a:ext cx="3286148" cy="214314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External</a:t>
            </a:r>
          </a:p>
          <a:p>
            <a:pPr algn="r"/>
            <a:r>
              <a:rPr lang="en-US" sz="1400" b="1" dirty="0" smtClean="0"/>
              <a:t>Environment</a:t>
            </a:r>
          </a:p>
          <a:p>
            <a:pPr algn="r"/>
            <a:r>
              <a:rPr lang="en-US" sz="1400" b="1" dirty="0" smtClean="0"/>
              <a:t>Politics</a:t>
            </a:r>
            <a:endParaRPr lang="th-TH" sz="1400" b="1" dirty="0"/>
          </a:p>
        </p:txBody>
      </p:sp>
      <p:sp>
        <p:nvSpPr>
          <p:cNvPr id="11" name="Oval 10"/>
          <p:cNvSpPr/>
          <p:nvPr/>
        </p:nvSpPr>
        <p:spPr>
          <a:xfrm>
            <a:off x="4786314" y="1285860"/>
            <a:ext cx="3286148" cy="214314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External</a:t>
            </a:r>
          </a:p>
          <a:p>
            <a:pPr algn="r"/>
            <a:r>
              <a:rPr lang="en-US" sz="1400" b="1" dirty="0" smtClean="0"/>
              <a:t>Environment</a:t>
            </a:r>
          </a:p>
          <a:p>
            <a:pPr algn="r"/>
            <a:r>
              <a:rPr lang="en-US" sz="1400" b="1" dirty="0" smtClean="0"/>
              <a:t>Competition</a:t>
            </a:r>
            <a:endParaRPr lang="th-TH" sz="1400" b="1" dirty="0"/>
          </a:p>
        </p:txBody>
      </p:sp>
      <p:sp>
        <p:nvSpPr>
          <p:cNvPr id="10" name="Oval 9"/>
          <p:cNvSpPr/>
          <p:nvPr/>
        </p:nvSpPr>
        <p:spPr>
          <a:xfrm>
            <a:off x="857224" y="1285860"/>
            <a:ext cx="3286148" cy="214314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External</a:t>
            </a:r>
          </a:p>
          <a:p>
            <a:r>
              <a:rPr lang="en-US" sz="1400" b="1" dirty="0" smtClean="0"/>
              <a:t>Environment</a:t>
            </a:r>
          </a:p>
          <a:p>
            <a:r>
              <a:rPr lang="en-US" sz="1400" b="1" dirty="0" smtClean="0"/>
              <a:t>Economy</a:t>
            </a:r>
            <a:endParaRPr lang="th-TH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h-TH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gsanaUPC" pitchFamily="18" charset="-34"/>
                <a:cs typeface="AngsanaUPC" pitchFamily="18" charset="-34"/>
              </a:rPr>
              <a:t>     </a:t>
            </a:r>
            <a:endParaRPr lang="th-TH" sz="44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282" y="-24"/>
            <a:ext cx="87154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ความสัมพันธ์ระหว่างสภาพแวดล้อมภายใน </a:t>
            </a:r>
          </a:p>
          <a:p>
            <a:pPr marL="742950" indent="-742950" algn="ctr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สภาพแวดล้อมลูกค้า และสภาพแวดล้อมภายนอก</a:t>
            </a:r>
          </a:p>
          <a:p>
            <a:pPr marL="742950" indent="-742950"/>
            <a:endParaRPr lang="th-TH" sz="4400" b="1" dirty="0" smtClean="0">
              <a:latin typeface="AngsanaUPC" pitchFamily="18" charset="-34"/>
              <a:cs typeface="AngsanaUPC" pitchFamily="18" charset="-34"/>
            </a:endParaRP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</a:p>
          <a:p>
            <a:pPr marL="742950" indent="-742950"/>
            <a:r>
              <a:rPr lang="th-TH" sz="4400" b="1" dirty="0" smtClean="0">
                <a:latin typeface="AngsanaUPC" pitchFamily="18" charset="-34"/>
                <a:cs typeface="AngsanaUPC" pitchFamily="18" charset="-34"/>
              </a:rPr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3571868" y="3071810"/>
            <a:ext cx="1785950" cy="150019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Internal Environment</a:t>
            </a:r>
            <a:endParaRPr lang="th-TH" sz="1400" b="1" dirty="0"/>
          </a:p>
        </p:txBody>
      </p:sp>
      <p:sp>
        <p:nvSpPr>
          <p:cNvPr id="5" name="Oval 4"/>
          <p:cNvSpPr/>
          <p:nvPr/>
        </p:nvSpPr>
        <p:spPr>
          <a:xfrm>
            <a:off x="5286380" y="3429000"/>
            <a:ext cx="1785950" cy="15001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Customer </a:t>
            </a:r>
          </a:p>
          <a:p>
            <a:pPr algn="ctr"/>
            <a:r>
              <a:rPr lang="en-US" sz="1400" b="1" dirty="0" smtClean="0"/>
              <a:t>Environment</a:t>
            </a:r>
          </a:p>
          <a:p>
            <a:pPr algn="ctr"/>
            <a:r>
              <a:rPr lang="en-US" sz="1400" b="1" dirty="0" smtClean="0"/>
              <a:t>What?</a:t>
            </a:r>
            <a:endParaRPr lang="th-TH" sz="1400" b="1" dirty="0"/>
          </a:p>
        </p:txBody>
      </p:sp>
      <p:sp>
        <p:nvSpPr>
          <p:cNvPr id="6" name="Oval 5"/>
          <p:cNvSpPr/>
          <p:nvPr/>
        </p:nvSpPr>
        <p:spPr>
          <a:xfrm>
            <a:off x="3786182" y="4500570"/>
            <a:ext cx="1785950" cy="15001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Customer </a:t>
            </a:r>
          </a:p>
          <a:p>
            <a:pPr algn="ctr"/>
            <a:r>
              <a:rPr lang="en-US" sz="1400" b="1" dirty="0" smtClean="0"/>
              <a:t>Environment</a:t>
            </a:r>
          </a:p>
          <a:p>
            <a:pPr algn="ctr"/>
            <a:r>
              <a:rPr lang="en-US" sz="1400" b="1" dirty="0" smtClean="0"/>
              <a:t>Where?</a:t>
            </a:r>
            <a:endParaRPr lang="th-TH" sz="1400" b="1" dirty="0"/>
          </a:p>
        </p:txBody>
      </p:sp>
      <p:sp>
        <p:nvSpPr>
          <p:cNvPr id="7" name="Oval 6"/>
          <p:cNvSpPr/>
          <p:nvPr/>
        </p:nvSpPr>
        <p:spPr>
          <a:xfrm>
            <a:off x="2071670" y="3714752"/>
            <a:ext cx="1785950" cy="15001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Customer </a:t>
            </a:r>
          </a:p>
          <a:p>
            <a:pPr algn="ctr"/>
            <a:r>
              <a:rPr lang="en-US" sz="1400" b="1" dirty="0" smtClean="0"/>
              <a:t>Environment</a:t>
            </a:r>
          </a:p>
          <a:p>
            <a:pPr algn="ctr"/>
            <a:r>
              <a:rPr lang="en-US" sz="1400" b="1" dirty="0" smtClean="0"/>
              <a:t>When?</a:t>
            </a:r>
            <a:endParaRPr lang="th-TH" sz="1400" b="1" dirty="0"/>
          </a:p>
        </p:txBody>
      </p:sp>
      <p:sp>
        <p:nvSpPr>
          <p:cNvPr id="8" name="Oval 7"/>
          <p:cNvSpPr/>
          <p:nvPr/>
        </p:nvSpPr>
        <p:spPr>
          <a:xfrm>
            <a:off x="2500298" y="1928802"/>
            <a:ext cx="1785950" cy="15001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Customer </a:t>
            </a:r>
          </a:p>
          <a:p>
            <a:pPr algn="ctr"/>
            <a:r>
              <a:rPr lang="en-US" sz="1400" b="1" dirty="0" smtClean="0"/>
              <a:t>Environment</a:t>
            </a:r>
          </a:p>
          <a:p>
            <a:pPr algn="ctr"/>
            <a:r>
              <a:rPr lang="en-US" sz="1400" b="1" dirty="0" smtClean="0"/>
              <a:t>Why?</a:t>
            </a:r>
            <a:endParaRPr lang="th-TH" sz="1400" b="1" dirty="0"/>
          </a:p>
        </p:txBody>
      </p:sp>
      <p:sp>
        <p:nvSpPr>
          <p:cNvPr id="9" name="Oval 8"/>
          <p:cNvSpPr/>
          <p:nvPr/>
        </p:nvSpPr>
        <p:spPr>
          <a:xfrm>
            <a:off x="4572000" y="1857364"/>
            <a:ext cx="1785950" cy="150019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Customer </a:t>
            </a:r>
          </a:p>
          <a:p>
            <a:pPr algn="ctr"/>
            <a:r>
              <a:rPr lang="en-US" sz="1400" b="1" dirty="0" smtClean="0"/>
              <a:t>Environment</a:t>
            </a:r>
          </a:p>
          <a:p>
            <a:pPr algn="ctr"/>
            <a:r>
              <a:rPr lang="en-US" sz="1400" b="1" dirty="0" smtClean="0"/>
              <a:t>Who?</a:t>
            </a:r>
            <a:endParaRPr lang="th-TH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1341</TotalTime>
  <Words>394</Words>
  <Application>Microsoft Office PowerPoint</Application>
  <PresentationFormat>นำเสนอทางหน้าจอ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13</vt:i4>
      </vt:variant>
    </vt:vector>
  </HeadingPairs>
  <TitlesOfParts>
    <vt:vector size="14" baseType="lpstr">
      <vt:lpstr>Apex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heyday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user</dc:creator>
  <cp:lastModifiedBy>Bangkok</cp:lastModifiedBy>
  <cp:revision>203</cp:revision>
  <dcterms:created xsi:type="dcterms:W3CDTF">2011-07-11T16:17:08Z</dcterms:created>
  <dcterms:modified xsi:type="dcterms:W3CDTF">2019-01-29T12:51:54Z</dcterms:modified>
</cp:coreProperties>
</file>