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handoutMasterIdLst>
    <p:handoutMasterId r:id="rId13"/>
  </p:handoutMasterIdLst>
  <p:sldIdLst>
    <p:sldId id="256" r:id="rId2"/>
    <p:sldId id="280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76" r:id="rId12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20A53"/>
    <a:srgbClr val="051F7C"/>
    <a:srgbClr val="022589"/>
    <a:srgbClr val="003366"/>
    <a:srgbClr val="003399"/>
    <a:srgbClr val="80808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6A9923-F565-4A73-A991-819DD7E55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F686-64FB-4B53-834E-82B9A5390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ADC-5EE0-4CDC-8CF7-72F96AC5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04B6-AE6F-4AC0-BB27-F82E99210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261F-C7D1-4EE1-8135-F087009C9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C767-5154-4E44-ABFF-97A22D892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1E31-EDFA-4AAD-9D89-383A0213B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60D-7669-4859-9545-5DA1E7BCF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D2F-4930-42FD-9715-9C24D675F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5EBA-6631-450F-AD7F-CDAE700B85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6C953-52A2-4A83-87AF-B5C86A215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en-US" smtClean="0"/>
              <a:t>ระดับที่สอง</a:t>
            </a:r>
          </a:p>
          <a:p>
            <a:pPr lvl="2" eaLnBrk="1" latinLnBrk="0" hangingPunct="1"/>
            <a:r>
              <a:rPr kumimoji="0" lang="en-US" smtClean="0"/>
              <a:t>ระดับที่สาม</a:t>
            </a:r>
          </a:p>
          <a:p>
            <a:pPr lvl="3" eaLnBrk="1" latinLnBrk="0" hangingPunct="1"/>
            <a:r>
              <a:rPr kumimoji="0" lang="en-US" smtClean="0"/>
              <a:t>ระดับที่สี่</a:t>
            </a:r>
          </a:p>
          <a:p>
            <a:pPr lvl="4" eaLnBrk="1" latinLnBrk="0" hangingPunct="1"/>
            <a:r>
              <a:rPr kumimoji="0"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DC395-3114-42B9-AD45-E768B900A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1071546"/>
            <a:ext cx="8215370" cy="1012825"/>
          </a:xfrm>
        </p:spPr>
        <p:txBody>
          <a:bodyPr>
            <a:noAutofit/>
          </a:bodyPr>
          <a:lstStyle/>
          <a:p>
            <a:pPr algn="ctr"/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/>
            </a:r>
            <a:b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</a:br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บทที่ </a:t>
            </a:r>
            <a:r>
              <a:rPr lang="en-US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3</a:t>
            </a:r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</a:t>
            </a:r>
            <a:b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</a:br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องค์ประกอบของแผนการตลาด กลยุทธ์การตลาด </a:t>
            </a:r>
            <a:b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</a:br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และการวางแผนการตลาด</a:t>
            </a:r>
            <a:endParaRPr lang="en-US" sz="4800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rgbClr val="000066"/>
                </a:solidFill>
              </a:rPr>
              <a:t>ผศ.ดร. </a:t>
            </a:r>
            <a:r>
              <a:rPr lang="th-TH" sz="3600" b="1" dirty="0" smtClean="0">
                <a:solidFill>
                  <a:srgbClr val="000066"/>
                </a:solidFill>
              </a:rPr>
              <a:t>ภู</a:t>
            </a:r>
            <a:r>
              <a:rPr lang="th-TH" sz="3600" b="1" dirty="0" err="1" smtClean="0">
                <a:solidFill>
                  <a:srgbClr val="000066"/>
                </a:solidFill>
              </a:rPr>
              <a:t>ริศ</a:t>
            </a:r>
            <a:r>
              <a:rPr lang="th-TH" sz="3600" b="1" dirty="0" smtClean="0">
                <a:solidFill>
                  <a:srgbClr val="000066"/>
                </a:solidFill>
              </a:rPr>
              <a:t>  ศรสรุทร์</a:t>
            </a:r>
            <a:endParaRPr lang="th-TH" sz="3600" b="1" dirty="0">
              <a:solidFill>
                <a:srgbClr val="00006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012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86874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3 การปฏิบัติและการควบคุมทางการตลาด 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implementation and marketing control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1 การจัดองค์การทางการตลาด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organization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sz="2000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2 การปฏิบัติการทางการตลาด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implementation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sz="2000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3 การควบคุมทางการตลาด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control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1. การควบคุมอย่างเป็นทางการ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Formal control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2. การควบคุมอย่างไม่เป็นทางการ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Informal control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3. ตารางการปฏิบัติการและเงื่อนไขด้านเวลา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Implementation schedule and timeline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4. การตรวจสอบทางการตลาด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Audit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sz="2000" b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4 แผนสำรอง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Contingency plan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en-US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th-TH" sz="2400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2071670" y="2571744"/>
            <a:ext cx="52578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Thank You !</a:t>
            </a:r>
            <a:endParaRPr lang="th-TH" sz="5400" b="1" kern="10" dirty="0">
              <a:ln w="2857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แผนการตลาด 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plan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85720" y="1775191"/>
            <a:ext cx="857256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4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เป็นเอกสารที่แสดงรายละเอียดของบริษัทในสถานการณ์</a:t>
            </a:r>
          </a:p>
          <a:p>
            <a:pPr>
              <a:buNone/>
            </a:pPr>
            <a:r>
              <a:rPr lang="th-TH" sz="4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ปัจจุบันเกี่ยวกับลูกค้าคู่แข่งขัน สภาพแวดล้อมภายนอก และ</a:t>
            </a:r>
          </a:p>
          <a:p>
            <a:pPr>
              <a:buNone/>
            </a:pPr>
            <a:r>
              <a:rPr lang="th-TH" sz="4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หาแนวทางเพื่อการกำหนดวัตถุประสงค์ การวางแผนทาง</a:t>
            </a:r>
          </a:p>
          <a:p>
            <a:pPr>
              <a:buNone/>
            </a:pPr>
            <a:r>
              <a:rPr lang="th-TH" sz="4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การตลาด เป็นการค้นหาว่าจะใช้กลยุทธ์ ด้านการตลาดอย่างไร</a:t>
            </a:r>
          </a:p>
          <a:p>
            <a:pPr>
              <a:buNone/>
            </a:pPr>
            <a:r>
              <a:rPr lang="th-TH" sz="4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เพื่อให้ธุรกิจประสบความสำเร็จ </a:t>
            </a:r>
            <a:endParaRPr lang="th-TH" sz="4000" b="1" dirty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57158" y="533400"/>
            <a:ext cx="8463314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1 การวิเคราะห์สถานการณ์ทางการตลาด 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situation analysis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1 บทสรุปผู้บริหาร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Executive summary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 </a:t>
            </a:r>
          </a:p>
          <a:p>
            <a:endParaRPr lang="th-TH" sz="2000" b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2 การวิเคราะห์สภาพแวดล้อมภายในขององค์การ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Analyzing internal marketing situation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การทบทวนผลการทำงาน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Performance review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และแนวโน้มในอนาคต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Trends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1. 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การทบทวนเป้าหมายและวัตถุประสงค์ทางการตลาด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2. การทบทวนกลยุทธ์และผลการทำงานทางการตลาดในปัจจุบัน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3. การทบทวนทรัพยากรขององค์การที่มีในปัจจุบัน และทรัพยากรที่คาดว่าจะต้องใช้ในด้านปริมาณขายส่วนครองตลาด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4. การทบทวนประเด็นด้านวัฒนธรรมและโครงสร้างองค์กรในปัจจุบันและที่คาดเอาไว้ในอนาคต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5. การสำรวจผลการทำงาน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Performance review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2400" b="1" dirty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3 การวิเคราะห์สภาพแวดล้อมภายนอก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External environment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1. การวิเคราะห์สภาพแวดล้อม</a:t>
            </a:r>
            <a:r>
              <a:rPr lang="th-TH" sz="2400" b="1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ระดับมห</a:t>
            </a: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ภาค (</a:t>
            </a:r>
            <a:r>
              <a:rPr lang="en-US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Macro environment analysis</a:t>
            </a: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1.1 การวิเคราะห์สภาพแวดล้อมด้านเศรษฐกิจ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1.2 การวิเคราะห์สภาพแวดล้อมด้านการเมืองและกฎหมาย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1.3 การวิเคราะห์การเปลี่ยนแปลงทางเทคโนโลยี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1.4 การวิเคราะห์แนวโน้มด้านสังคมวัฒนธรรม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1.5 การวิเคราะห์ลักษณะทางกายภาพ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2. การวิเคราะห์ตลาด (</a:t>
            </a:r>
            <a:r>
              <a:rPr lang="en-US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Market analysis</a:t>
            </a: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3. การวิเคราะห์คู่แข่งขัน (</a:t>
            </a:r>
            <a:r>
              <a:rPr lang="en-US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Competitor analysis</a:t>
            </a:r>
            <a:r>
              <a:rPr lang="th-TH" sz="2400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b="1" dirty="0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357158" y="533400"/>
            <a:ext cx="8463314" cy="563563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gsanaUPC" pitchFamily="18" charset="-34"/>
                <a:ea typeface="+mj-ea"/>
                <a:cs typeface="AngsanaUPC" pitchFamily="18" charset="-34"/>
              </a:rPr>
              <a:t>ขั้นที่ 1 การวิเคราะห์สถานการณ์ทางการตลาด (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gsanaUPC" pitchFamily="18" charset="-34"/>
                <a:ea typeface="+mj-ea"/>
                <a:cs typeface="AngsanaUPC" pitchFamily="18" charset="-34"/>
              </a:rPr>
              <a:t>Marketing situation analysis</a:t>
            </a:r>
            <a:r>
              <a:rPr kumimoji="0" lang="th-TH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gsanaUPC" pitchFamily="18" charset="-34"/>
                <a:ea typeface="+mj-ea"/>
                <a:cs typeface="AngsanaUPC" pitchFamily="18" charset="-34"/>
              </a:rPr>
              <a:t>)</a:t>
            </a:r>
            <a:endParaRPr kumimoji="0" lang="th-TH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ngsanaUPC" pitchFamily="18" charset="-34"/>
              <a:ea typeface="+mj-ea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4282" y="1466873"/>
            <a:ext cx="8610600" cy="5248275"/>
          </a:xfrm>
        </p:spPr>
        <p:txBody>
          <a:bodyPr/>
          <a:lstStyle/>
          <a:p>
            <a:pPr>
              <a:buNone/>
            </a:pPr>
            <a:r>
              <a:rPr lang="th-TH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4. การวิเคราะห์สิ่งแวดล้อมด้านลูกค้า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Customer environment analysis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4.1 ลูกค้าในปัจจุบันและลูกค้าที่มีศักยภาพคือใคร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Who?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4.2 สิ่งที่ลูกค้าต้องการจากผลิตภัณฑ์คืออะไร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What?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4.3 ลูกค้าซื้อผลิตภัณฑ์ที่ไหน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Where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?)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4.4 สาเหตุ/วิธีการที่ลูกค้าเลือกผลิตภัณฑ์ของธุรกิจ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Why? And How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4.5 ลูกค้ามีการซื้อผลิตภัณฑ์ของธุรกิจเมื่อใด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When?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			4.6 สาเหตุที่ลูกค้าที่มีศักยภาพไม่ซื้อผลิตภัณฑ์ของธุรกิจ (</a:t>
            </a:r>
            <a:r>
              <a:rPr lang="en-US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Why?</a:t>
            </a:r>
            <a:r>
              <a:rPr lang="th-TH" b="1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57158" y="533400"/>
            <a:ext cx="8463314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1 การวิเคราะห์สถานการณ์ทางการตลาด 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situation analysis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4 การวิเคราะห์ 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SWOT [Strengths, Weaknesses, Opportunities and Threats] 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และประเด็นสำคัญของกลยุทธ์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Key issues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1. จุดแข็ง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Strengths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2. จุดอ่อน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Weaknesses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3. โอกาส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Opportunities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4. อุปสรรค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Threats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5. การวิเคราะห์ 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The SWOT matrix 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TOWS matrix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6. 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การพัฒนาข้อได้เปรียบทางการแข่งขัน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Developing competitive advantages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7. การพัฒนาประเด็นเชิงกลยุทธ์ที่สำคัญ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Developing a key strategic issues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endParaRPr lang="th-TH" sz="2000" b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5 การคาดคะเนงบกำไรขาดทุน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Profit and loss statement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 และการศึกษาความเป็นไปได้ทางการตลาด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feasibility study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en-US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th-TH" sz="2400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57158" y="533400"/>
            <a:ext cx="8463314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1 การวิเคราะห์สถานการณ์ทางการตลาด 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situation analysis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533400"/>
            <a:ext cx="8391876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2 การวางแผนการตลาด </a:t>
            </a:r>
            <a:b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</a:b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planning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1 การกำหนดเป้าหมายและวัตถุประสงค์ทางการตลาด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goal and objectives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endParaRPr lang="th-TH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2 การวิจัยและการกำหนดตลาดเป้าหมาย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Researching and identifying target market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endParaRPr lang="th-TH" b="1" i="1" dirty="0" smtClean="0">
              <a:solidFill>
                <a:schemeClr val="tx2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3 การวิเคราะห์ตลาดเป้าหมาย / ลูกค้าและพฤติกรรมการซื้อ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Analyzing target market / customer and buying behavior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5357826"/>
          </a:xfrm>
        </p:spPr>
        <p:txBody>
          <a:bodyPr>
            <a:normAutofit/>
          </a:bodyPr>
          <a:lstStyle/>
          <a:p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ส่วนที่ 4 แผนการปฏิบัติ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Action plans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 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การกำหนดกลยุทธ์ และโปรแกรมการตลาด (</a:t>
            </a:r>
            <a:r>
              <a:rPr lang="en-US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Marketing strategies and marketing program</a:t>
            </a: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1. กลยุทธ์และโปรแกรมด้านผลิตภัณฑ์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Product programs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1.1 การพัฒนาข้อได้เปรียบทางการแข่งขัน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Developing competitive advantages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1.2 การกำหนดตำแหน่งตราสินค้า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Brand positioning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1.3 กลยุทธ์และโปรแกรมด้านองค์ระกอบของผลิตภัณฑ์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Product component programs and strategies)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	</a:t>
            </a:r>
            <a:r>
              <a:rPr lang="en-US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1</a:t>
            </a: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 ประโยชน์หลัก (</a:t>
            </a:r>
            <a:r>
              <a:rPr lang="en-US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Core benefit</a:t>
            </a: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	2) ลักษณะของผลิตภัณฑ์ (</a:t>
            </a:r>
            <a:r>
              <a:rPr lang="en-US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Tangible product</a:t>
            </a: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	3) ผลิตภัณฑ์ที่คาดหวัง (</a:t>
            </a:r>
            <a:r>
              <a:rPr lang="en-US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Expected product</a:t>
            </a: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	4) ผลิตภัณฑ์ควบ (</a:t>
            </a:r>
            <a:r>
              <a:rPr lang="en-US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Augmented product</a:t>
            </a: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	5) ศักยภาพเกี่ยวกับผลิตภัณฑ์ (</a:t>
            </a:r>
            <a:r>
              <a:rPr lang="en-US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Potential product</a:t>
            </a:r>
            <a:r>
              <a:rPr lang="th-TH" sz="20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533400"/>
            <a:ext cx="8391876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2 การวางแผนการตลาด </a:t>
            </a:r>
            <a:b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</a:b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planning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2844" y="1500174"/>
            <a:ext cx="8610600" cy="53578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b="1" i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2. กลยุทธ์และโปรแกรมด้านราคา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Price program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3. กลยุทธ์และโปรแกรมด้านช่องทางการจัดจำหน่าย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Distribution channel program and strategy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4. กลยุทธ์และโปรแกรมด้านการส่งเสริมการตลาด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Promotion program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4.1 กลยุทธ์และโปรแกรมด้านการโฆษณา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Advertising program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4.2 กลยุทธ์และโปรแกรมด้านการขายโดยใช้พนักงานขาย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Personal selling program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4.3 กลยุทธ์และโปรแกรมด้านการส่งเสริมการขาย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Sales promotion programs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4.4 กลยุทธ์และโปรแกรมด้านการข่าวและการประชาสัมพันธ์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Publicity and public relations programs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			4.5 กลยุทธ์และโปรแกรมด้านการตลาดทางตรง (</a:t>
            </a:r>
            <a:r>
              <a:rPr lang="en-US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Direct marketing programs and strategies</a:t>
            </a:r>
            <a:r>
              <a:rPr lang="th-TH" sz="2400" b="1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533400"/>
            <a:ext cx="8391876" cy="563563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ขั้นที่ 2 การวางแผนการตลาด </a:t>
            </a:r>
            <a:b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</a:b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Marketing planning</a:t>
            </a:r>
            <a:r>
              <a:rPr lang="th-TH" sz="4400" b="1" dirty="0" smtClean="0">
                <a:solidFill>
                  <a:schemeClr val="bg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4400" b="1" dirty="0">
              <a:solidFill>
                <a:schemeClr val="bg1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0206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149</TotalTime>
  <Words>293</Words>
  <Application>Microsoft Office PowerPoint</Application>
  <PresentationFormat>นำเสนอทางหน้าจอ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11</vt:i4>
      </vt:variant>
    </vt:vector>
  </HeadingPairs>
  <TitlesOfParts>
    <vt:vector size="12" baseType="lpstr">
      <vt:lpstr>Module</vt:lpstr>
      <vt:lpstr> บทที่ 3  องค์ประกอบของแผนการตลาด กลยุทธ์การตลาด  และการวางแผนการตลาด</vt:lpstr>
      <vt:lpstr>แผนการตลาด (Marketing plan)</vt:lpstr>
      <vt:lpstr>ขั้นที่ 1 การวิเคราะห์สถานการณ์ทางการตลาด (Marketing situation analysis)</vt:lpstr>
      <vt:lpstr>งานนำเสนอ PowerPoint</vt:lpstr>
      <vt:lpstr>ขั้นที่ 1 การวิเคราะห์สถานการณ์ทางการตลาด (Marketing situation analysis)</vt:lpstr>
      <vt:lpstr>ขั้นที่ 1 การวิเคราะห์สถานการณ์ทางการตลาด (Marketing situation analysis)</vt:lpstr>
      <vt:lpstr>ขั้นที่ 2 การวางแผนการตลาด  (Marketing planning)</vt:lpstr>
      <vt:lpstr>ขั้นที่ 2 การวางแผนการตลาด  (Marketing planning)</vt:lpstr>
      <vt:lpstr>ขั้นที่ 2 การวางแผนการตลาด  (Marketing planning)</vt:lpstr>
      <vt:lpstr>ขั้นที่ 3 การปฏิบัติและการควบคุมทางการตลาด (Marketing implementation and marketing control)</vt:lpstr>
      <vt:lpstr>งานนำเสนอ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 องค์ประกอบของแผนการตลาด กลยุทธ์การตลาด และกรวางแผนการตลาด</dc:title>
  <dc:creator>iLLuSioN</dc:creator>
  <cp:lastModifiedBy>Bangkok</cp:lastModifiedBy>
  <cp:revision>30</cp:revision>
  <dcterms:created xsi:type="dcterms:W3CDTF">2001-12-31T22:05:17Z</dcterms:created>
  <dcterms:modified xsi:type="dcterms:W3CDTF">2019-01-29T12:53:28Z</dcterms:modified>
</cp:coreProperties>
</file>