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77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27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F15"/>
    <a:srgbClr val="CBA39A"/>
    <a:srgbClr val="E4AB72"/>
    <a:srgbClr val="ED9269"/>
    <a:srgbClr val="D4A582"/>
    <a:srgbClr val="99CCFF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D1816-1F05-44FB-879F-3129F13A9CAD}" type="datetimeFigureOut">
              <a:rPr lang="th-TH" smtClean="0"/>
              <a:t>29/01/62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/>
            <a:r>
              <a:rPr lang="en-US" smtClean="0"/>
              <a:t>ระดับที่สอง</a:t>
            </a:r>
          </a:p>
          <a:p>
            <a:pPr lvl="2"/>
            <a:r>
              <a:rPr lang="en-US" smtClean="0"/>
              <a:t>ระดับที่สาม</a:t>
            </a:r>
          </a:p>
          <a:p>
            <a:pPr lvl="3"/>
            <a:r>
              <a:rPr lang="en-US" smtClean="0"/>
              <a:t>ระดับที่สี่</a:t>
            </a:r>
          </a:p>
          <a:p>
            <a:pPr lvl="4"/>
            <a:r>
              <a:rPr lang="en-US" smtClean="0"/>
              <a:t>ระดับที่ห้า</a:t>
            </a:r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6C680-E419-468C-ABF5-44E91E87DD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3951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AD023-8E0F-4F31-9AAC-E0640FCF6D39}" type="slidenum">
              <a:rPr lang="th-TH" smtClean="0"/>
              <a:pPr/>
              <a:t>20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21F-5AC9-416B-A0B9-9272A871F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D888-2ED3-4418-AF05-B22FA5A91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DE39-6A92-4255-888F-3DAA7BABCA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ACE2-ED6E-4CFE-A51A-A23E5458C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7EB-385B-42F1-83BD-B88F0ACBD3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76D6-2739-4BEE-98E7-9D87F448D8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077F-FB2C-4998-A7ED-C6ACAF822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1459-973A-4693-913B-1180F0C84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001-21E1-42BE-A533-45DEEF18A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C949-75FF-4855-B9AC-C839EE99D5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34299F2-889A-4E14-ADA5-88D524BAD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en-US" smtClean="0"/>
              <a:t>ระดับที่สอง</a:t>
            </a:r>
          </a:p>
          <a:p>
            <a:pPr lvl="2" eaLnBrk="1" latinLnBrk="0" hangingPunct="1"/>
            <a:r>
              <a:rPr kumimoji="0" lang="en-US" smtClean="0"/>
              <a:t>ระดับที่สาม</a:t>
            </a:r>
          </a:p>
          <a:p>
            <a:pPr lvl="3" eaLnBrk="1" latinLnBrk="0" hangingPunct="1"/>
            <a:r>
              <a:rPr kumimoji="0" lang="en-US" smtClean="0"/>
              <a:t>ระดับที่สี่</a:t>
            </a:r>
          </a:p>
          <a:p>
            <a:pPr lvl="4" eaLnBrk="1" latinLnBrk="0" hangingPunct="1"/>
            <a:r>
              <a:rPr kumimoji="0" lang="en-US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17AD701-A4FF-4359-B67F-64A6B43E5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71472" y="2257425"/>
            <a:ext cx="8035256" cy="1315591"/>
          </a:xfrm>
          <a:effectLst>
            <a:outerShdw dist="35921" dir="2700000" algn="ctr" rotWithShape="0">
              <a:schemeClr val="tx2"/>
            </a:outerShdw>
          </a:effectLst>
        </p:spPr>
        <p:txBody>
          <a:bodyPr>
            <a:noAutofit/>
          </a:bodyPr>
          <a:lstStyle/>
          <a:p>
            <a:pPr algn="ctr"/>
            <a:r>
              <a:rPr lang="th-TH" sz="48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  <a:t>บทที่ </a:t>
            </a:r>
            <a:r>
              <a:rPr lang="en-US" sz="48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  <a:t>4</a:t>
            </a:r>
            <a:r>
              <a:rPr lang="th-TH" sz="48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  <a:t/>
            </a:r>
            <a:br>
              <a:rPr lang="th-TH" sz="48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</a:br>
            <a:r>
              <a:rPr lang="th-TH" sz="48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  <a:t>การวิเคราะห์สภาพแวดล้อมภายนอก</a:t>
            </a:r>
            <a:br>
              <a:rPr lang="th-TH" sz="48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</a:br>
            <a:r>
              <a:rPr lang="th-TH" sz="48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  <a:t>และสภาพแวดล้อมภายใน</a:t>
            </a:r>
            <a:endParaRPr lang="en-US" sz="48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232" y="5643578"/>
            <a:ext cx="521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 smtClean="0">
                <a:solidFill>
                  <a:srgbClr val="000066"/>
                </a:solidFill>
              </a:rPr>
              <a:t>ผศ.ดร. </a:t>
            </a:r>
            <a:r>
              <a:rPr lang="th-TH" sz="3600" b="1" dirty="0" smtClean="0">
                <a:solidFill>
                  <a:srgbClr val="000066"/>
                </a:solidFill>
              </a:rPr>
              <a:t>ภู</a:t>
            </a:r>
            <a:r>
              <a:rPr lang="th-TH" sz="3600" b="1" dirty="0" err="1" smtClean="0">
                <a:solidFill>
                  <a:srgbClr val="000066"/>
                </a:solidFill>
              </a:rPr>
              <a:t>ริศ</a:t>
            </a:r>
            <a:r>
              <a:rPr lang="th-TH" sz="3600" b="1" dirty="0" smtClean="0">
                <a:solidFill>
                  <a:srgbClr val="000066"/>
                </a:solidFill>
              </a:rPr>
              <a:t>  ศรสรุทร์</a:t>
            </a:r>
            <a:endParaRPr lang="th-TH" sz="3600" b="1" dirty="0">
              <a:solidFill>
                <a:srgbClr val="000066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012" y="134030"/>
            <a:ext cx="1458068" cy="143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ตลาดตามความหมายของบุคคลทั่วไป</a:t>
            </a:r>
          </a:p>
          <a:p>
            <a:pPr>
              <a:buNone/>
            </a:pPr>
            <a:r>
              <a:rPr lang="th-TH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ตลาด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หมายถึง สถานที่ที่ผู้ซื้อและผู้ขายรวมกลุ่มกันเพื่อแลกเปลี่ยนสินค้า หรือเป็นสถานที่ที่ใช้ติดต่อซื้อขายระหว่างผู้ซื้อและผู้ขาย แบ่งได้เป็น 3 ประเภท คือ</a:t>
            </a:r>
          </a:p>
          <a:p>
            <a:pPr>
              <a:buNone/>
            </a:pPr>
            <a:r>
              <a:rPr lang="th-TH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1. ตลาดสถานที่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Marketplace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เป็นตลาดที่มีสถานที่ให้ลูกค้าหรือผู้ขายปัจจัยการผลิตเข้าไปพบปะเพื่อซื้อขายสินค้า</a:t>
            </a:r>
          </a:p>
          <a:p>
            <a:pPr>
              <a:buNone/>
            </a:pPr>
            <a:r>
              <a:rPr lang="th-TH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2. ตลาดที่ไม่ต้องใช้สถานที่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Non-Marketplace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เป็นตลาดแบบออนไลน์ โดยการซื้อสินค้าผ่านระบบอินเตอร์เน็ต</a:t>
            </a:r>
          </a:p>
          <a:p>
            <a:pPr>
              <a:buNone/>
            </a:pPr>
            <a:r>
              <a:rPr lang="th-TH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3. 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ตลาดรวม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Meta-market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เป็นกลุ่มของผลิตภัณฑ์/บริการซึ่งมีความสัมพันธ์กันในจิตใจของผู้บริโภค ผลิตภัณฑ์เหล่านี้จะเป็นอุตสาหกรรมที่เกี่ยวข้องกัน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pPr algn="ctr"/>
            <a:r>
              <a:rPr lang="th-TH" dirty="0" smtClean="0"/>
              <a:t>การวิเคราะห์สภาพแวดล้อมภายนอก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>
                <a:latin typeface="AngsanaUPC" pitchFamily="18" charset="-34"/>
                <a:cs typeface="AngsanaUPC" pitchFamily="18" charset="-34"/>
              </a:rPr>
              <a:t>การวิเคราะห์ตลาด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Market analysis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th-TH" b="1" dirty="0" smtClean="0"/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เป็นการวิเคราะห์ลูกค้าและคู่แข่งขันเพื่อการตัดสินตัดสินใจเกี่ยวกับตลาด หรือตลาดย่อย และกลไกการตลาด โดยวัตถุประสงค์ของการวิเคราะห์ตลาด มีดังนี้ </a:t>
            </a:r>
          </a:p>
          <a:p>
            <a:pPr>
              <a:buNone/>
            </a:pPr>
            <a:r>
              <a:rPr lang="th-TH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1) เพื่อกำหนดความน่าสนใจของตลาดหรือตลาดย่อย </a:t>
            </a:r>
          </a:p>
          <a:p>
            <a:pPr>
              <a:buNone/>
            </a:pPr>
            <a:r>
              <a:rPr lang="th-TH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2) เพื่อทำความเข้าใจกลไกการเคลื่อนไหวของตลาด</a:t>
            </a:r>
          </a:p>
          <a:p>
            <a:pPr>
              <a:buNone/>
            </a:pPr>
            <a:r>
              <a:rPr lang="th-TH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การวิเคราะห์ตลาดที่สำคัญจะพิจารณาสิ่งต่างๆ ดังต่อไปนี้</a:t>
            </a:r>
          </a:p>
          <a:p>
            <a:pPr>
              <a:buNone/>
            </a:pPr>
            <a:r>
              <a:rPr lang="th-TH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1. การเกิดขึ้นของตลาดย่อย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Emerging submarkets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ตลาดย่อย คือ ตลาดที่มีขนาดเล็ก ซึ่งเกิดจากการกำหนดตำแหน่งผลิตภัณฑ์ใหม่ การสร้างเทคโนโลยีใหม่ของทุกบริษัทที่ขายหรือสินค้าในตลาดเดียวกัน หรือเกิดจากแนวโน้มของลูกค้า</a:t>
            </a:r>
          </a:p>
          <a:p>
            <a:pPr>
              <a:buNone/>
            </a:pPr>
            <a:r>
              <a:rPr lang="th-TH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2. ขนาดของตลาด ศักยภาพของตลาด และขนาดของตลาดย่อย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Actual and potential market and submarket size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ขนาดของตลาด คือ ปริมาณยอดขายทั้งหมดของทุกบริษัทที่ขายสินค้าในตลาดเดียวกัน หรือ ที่เรียกว่ามูลค่าตลาด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>
                <a:latin typeface="AngsanaUPC" pitchFamily="18" charset="-34"/>
                <a:cs typeface="AngsanaUPC" pitchFamily="18" charset="-34"/>
              </a:rPr>
              <a:t>การวิเคราะห์ตลาด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Market analysis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 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56067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h-TH" b="1" dirty="0"/>
              <a:t>	</a:t>
            </a:r>
            <a:r>
              <a:rPr lang="th-TH" b="1" dirty="0" smtClean="0"/>
              <a:t>	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2.1 ตลาดที่มีศักยภาพ – ช่องว่างของผู้ใช้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Potential market – the user gap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 ตลาดที่มีศักยภาพ หมายถึง ขนาดของตลาดที่เป็นไปได้ในอนาคต</a:t>
            </a:r>
          </a:p>
          <a:p>
            <a:pPr>
              <a:buNone/>
            </a:pPr>
            <a:r>
              <a:rPr lang="th-TH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2.2 ศักยภาพที่เป็นภาพลวงตา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Ghost potential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ในบางพื้นที่ที่คิดว่าจะมีศักยภาพการเติบโตเกิดขึ้น แต่ในความเป็นจริงไม่เป็นเช่นนั้น เพราะมีบางสิ่งมาบดบัง</a:t>
            </a:r>
          </a:p>
          <a:p>
            <a:pPr>
              <a:buNone/>
            </a:pPr>
            <a:r>
              <a:rPr lang="th-TH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2.3 ส่วนตลาดที่เล็กอาจมีความสำคัญ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Small can be beautiful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 ในปัจจุบันตลาดขนาดเล็กมีความสำคัญ เพราะเป็นตลาดสำหรับผลิตภัณฑ์เฉพาะกลุ่ม ถ้าบริษัทละเลยส่วนตลาดเล็กอาจจะมีผลต่อการทำกำไรของธุรกิจได้</a:t>
            </a:r>
          </a:p>
          <a:p>
            <a:pPr>
              <a:buNone/>
            </a:pPr>
            <a:r>
              <a:rPr lang="th-TH" b="1" dirty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3. การเจริญเติบโตของตลาดหลักและตลาดย่อย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Market &amp; submarket growth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ถ้าการเจริญเติบโตของตลาดเต็มที่ แรงกดดันในการเพิ่มยอดขายและกำไรจะมากขึ้น และทำให้การแข่งขันมีความรุนแรงมากขึ้น</a:t>
            </a:r>
          </a:p>
          <a:p>
            <a:pPr>
              <a:buNone/>
            </a:pP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		4. ความสามารถทำกำไรของตลาดหลักและตลาดย่อย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Profitability and submarket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บริษัทสามารถวิเคราะห์ความสามารถทำกำไรได้ โดยใช้โมเดลแรงกดดัน 5 ประการ จากการแข่งขันในอุตสาหกรรม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Five forces model of industry competition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635896" y="2492896"/>
            <a:ext cx="1944216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ความสามารถทำกำไรของอุตสาหกรรม</a:t>
            </a:r>
          </a:p>
          <a:p>
            <a:pPr algn="ctr"/>
            <a:r>
              <a:rPr lang="th-TH" sz="24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4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Industry profitability</a:t>
            </a:r>
            <a:r>
              <a:rPr lang="th-TH" sz="24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)</a:t>
            </a:r>
            <a:endParaRPr lang="th-TH" sz="24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วงรี 4"/>
          <p:cNvSpPr/>
          <p:nvPr/>
        </p:nvSpPr>
        <p:spPr>
          <a:xfrm>
            <a:off x="3131840" y="332656"/>
            <a:ext cx="2952328" cy="13681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1. การแข่งขันอย่างรุนแรงระหว่างธุรกิจปัจจุบัน</a:t>
            </a:r>
          </a:p>
          <a:p>
            <a:pPr algn="ctr"/>
            <a:r>
              <a:rPr lang="th-TH" sz="2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Rivalry among present competitors</a:t>
            </a:r>
            <a:r>
              <a:rPr lang="th-TH" sz="2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)</a:t>
            </a:r>
            <a:endParaRPr lang="th-TH" sz="20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วงรี 5"/>
          <p:cNvSpPr/>
          <p:nvPr/>
        </p:nvSpPr>
        <p:spPr>
          <a:xfrm>
            <a:off x="107504" y="2204864"/>
            <a:ext cx="2952328" cy="13681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5. อำนาจการต่อรองของผู้ขายปัจจัยการผลิต </a:t>
            </a:r>
          </a:p>
          <a:p>
            <a:pPr algn="ctr"/>
            <a:r>
              <a:rPr lang="th-TH" sz="2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Bargaining power of suppliers</a:t>
            </a:r>
            <a:r>
              <a:rPr lang="th-TH" sz="2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)</a:t>
            </a:r>
            <a:endParaRPr lang="th-TH" sz="20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วงรี 6"/>
          <p:cNvSpPr/>
          <p:nvPr/>
        </p:nvSpPr>
        <p:spPr>
          <a:xfrm>
            <a:off x="1619672" y="4725144"/>
            <a:ext cx="2952328" cy="13681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4. อุปสรรคจากสินค้าทดแทน</a:t>
            </a:r>
          </a:p>
          <a:p>
            <a:pPr algn="ctr"/>
            <a:r>
              <a:rPr lang="th-TH" sz="2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Threat of substitute products</a:t>
            </a:r>
            <a:r>
              <a:rPr lang="th-TH" sz="2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)</a:t>
            </a:r>
            <a:endParaRPr lang="th-TH" sz="20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8" name="วงรี 7"/>
          <p:cNvSpPr/>
          <p:nvPr/>
        </p:nvSpPr>
        <p:spPr>
          <a:xfrm>
            <a:off x="4860032" y="4725144"/>
            <a:ext cx="2952328" cy="13681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3. อำนาจการต่อรอง</a:t>
            </a:r>
          </a:p>
          <a:p>
            <a:pPr algn="ctr"/>
            <a:r>
              <a:rPr lang="th-TH" sz="2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ของผู้ซื้อ</a:t>
            </a:r>
          </a:p>
          <a:p>
            <a:pPr algn="ctr"/>
            <a:r>
              <a:rPr lang="th-TH" sz="2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Bargaining power of buyers</a:t>
            </a:r>
            <a:r>
              <a:rPr lang="th-TH" sz="2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)</a:t>
            </a:r>
            <a:endParaRPr lang="th-TH" sz="20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9" name="วงรี 8"/>
          <p:cNvSpPr/>
          <p:nvPr/>
        </p:nvSpPr>
        <p:spPr>
          <a:xfrm>
            <a:off x="6084168" y="2204864"/>
            <a:ext cx="2952328" cy="13681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2. อุปสรรคจากคู่แข่งขันที่เข้ามาใหม่ </a:t>
            </a:r>
          </a:p>
          <a:p>
            <a:pPr algn="ctr"/>
            <a:r>
              <a:rPr lang="th-TH" sz="2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Threat of new entrants</a:t>
            </a:r>
            <a:r>
              <a:rPr lang="th-TH" sz="2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)</a:t>
            </a:r>
            <a:endParaRPr lang="th-TH" sz="20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cxnSp>
        <p:nvCxnSpPr>
          <p:cNvPr id="10" name="ลูกศรเชื่อมต่อแบบตรง 9"/>
          <p:cNvCxnSpPr>
            <a:stCxn id="5" idx="4"/>
            <a:endCxn id="4" idx="0"/>
          </p:cNvCxnSpPr>
          <p:nvPr/>
        </p:nvCxnSpPr>
        <p:spPr>
          <a:xfrm rot="5400000">
            <a:off x="4211960" y="2096852"/>
            <a:ext cx="7920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ลูกศรเชื่อมต่อแบบตรง 10"/>
          <p:cNvCxnSpPr>
            <a:stCxn id="6" idx="6"/>
            <a:endCxn id="4" idx="1"/>
          </p:cNvCxnSpPr>
          <p:nvPr/>
        </p:nvCxnSpPr>
        <p:spPr>
          <a:xfrm>
            <a:off x="3059832" y="2888940"/>
            <a:ext cx="576064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ลูกศรเชื่อมต่อแบบตรง 11"/>
          <p:cNvCxnSpPr>
            <a:stCxn id="9" idx="2"/>
            <a:endCxn id="4" idx="3"/>
          </p:cNvCxnSpPr>
          <p:nvPr/>
        </p:nvCxnSpPr>
        <p:spPr>
          <a:xfrm rot="10800000" flipV="1">
            <a:off x="5580112" y="2888940"/>
            <a:ext cx="504056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>
            <a:stCxn id="7" idx="0"/>
          </p:cNvCxnSpPr>
          <p:nvPr/>
        </p:nvCxnSpPr>
        <p:spPr>
          <a:xfrm rot="5400000" flipH="1" flipV="1">
            <a:off x="2969822" y="4059070"/>
            <a:ext cx="792088" cy="540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/>
          <p:cNvCxnSpPr>
            <a:stCxn id="8" idx="0"/>
          </p:cNvCxnSpPr>
          <p:nvPr/>
        </p:nvCxnSpPr>
        <p:spPr>
          <a:xfrm rot="16200000" flipV="1">
            <a:off x="5562110" y="3951058"/>
            <a:ext cx="792088" cy="756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5667" y="6372036"/>
            <a:ext cx="652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800" dirty="0" smtClean="0">
                <a:latin typeface="Angsana New" pitchFamily="18" charset="-34"/>
                <a:cs typeface="Angsana New" pitchFamily="18" charset="-34"/>
              </a:rPr>
              <a:t>โมเดลแรงกดดัน 5 ประการจากการแข่งขันในอุตสาหกรรม (</a:t>
            </a:r>
            <a:r>
              <a:rPr lang="en-US" sz="1800" dirty="0" smtClean="0">
                <a:latin typeface="Angsana New" pitchFamily="18" charset="-34"/>
                <a:cs typeface="Angsana New" pitchFamily="18" charset="-34"/>
              </a:rPr>
              <a:t>five forces model of industry competition</a:t>
            </a:r>
            <a:r>
              <a:rPr lang="th-TH" sz="1800" dirty="0" smtClean="0">
                <a:latin typeface="Angsana New" pitchFamily="18" charset="-34"/>
                <a:cs typeface="Angsana New" pitchFamily="18" charset="-34"/>
              </a:rPr>
              <a:t>)</a:t>
            </a:r>
            <a:endParaRPr lang="th-TH" sz="1800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>
                <a:latin typeface="AngsanaUPC" pitchFamily="18" charset="-34"/>
                <a:cs typeface="AngsanaUPC" pitchFamily="18" charset="-34"/>
              </a:rPr>
              <a:t>การวิเคราะห์ตลาด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Market analysis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 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571224"/>
            <a:ext cx="8229600" cy="128627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th-TH" b="1" dirty="0"/>
              <a:t>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	5. โครงสร้างต้นทุน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Cost structure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การเข้าใจโครงสร้างต้นทุนของตลาดจะนำไปสู่ปัจจัยสู่ความสำเร็จที่สำคัญ คือ การเพิ่มมูลค่าในวงจรคุณค่า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Value chain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ของผลิตภัณฑ์ / บริการ ตลอดจนการควบคุมทรัพยากรและเทคโนโลยีให้เกิดประโยชน์สูงสุด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1259632" y="2735168"/>
          <a:ext cx="698477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110"/>
                <a:gridCol w="453066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ขั้นการผลิต</a:t>
                      </a:r>
                      <a:r>
                        <a:rPr lang="th-TH" sz="2000" b="1" baseline="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 (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Production stage</a:t>
                      </a:r>
                      <a:r>
                        <a:rPr lang="th-TH" sz="2000" b="1" baseline="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ตลาดที่มีปัจจัยสู่ความสำเร็จ (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KSF</a:t>
                      </a:r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) ที่เกี่ยวข้องกับการผลิต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1. การจัดซื้อวัตถุดิบ</a:t>
                      </a:r>
                    </a:p>
                    <a:p>
                      <a:pPr algn="l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2. กระบวนการวัตถุดิบ</a:t>
                      </a:r>
                    </a:p>
                    <a:p>
                      <a:pPr algn="l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3.</a:t>
                      </a:r>
                      <a:r>
                        <a:rPr lang="th-TH" sz="2000" b="0" baseline="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 การผลิตชิ้นส่วนการผลิต</a:t>
                      </a:r>
                    </a:p>
                    <a:p>
                      <a:pPr algn="l"/>
                      <a:r>
                        <a:rPr lang="th-TH" sz="2000" b="0" baseline="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4. ส่วนประกอบ</a:t>
                      </a:r>
                    </a:p>
                    <a:p>
                      <a:pPr algn="l"/>
                      <a:r>
                        <a:rPr lang="th-TH" sz="2000" b="0" baseline="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5. การกระจายตัวสินค้า</a:t>
                      </a:r>
                    </a:p>
                    <a:p>
                      <a:pPr algn="l"/>
                      <a:r>
                        <a:rPr lang="th-TH" sz="2000" b="0" baseline="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6. การตลาด</a:t>
                      </a:r>
                    </a:p>
                    <a:p>
                      <a:pPr algn="l"/>
                      <a:r>
                        <a:rPr lang="th-TH" sz="2000" b="0" baseline="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7. บริการเสริม</a:t>
                      </a:r>
                    </a:p>
                    <a:p>
                      <a:pPr algn="l"/>
                      <a:r>
                        <a:rPr lang="th-TH" sz="2000" b="0" baseline="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8. การพัฒนาเทคโนโลยี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1. การผลิตไวน์ การทำเหมืองทองคำ</a:t>
                      </a:r>
                    </a:p>
                    <a:p>
                      <a:pPr algn="l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2. กระดาษ เหล็ก</a:t>
                      </a:r>
                    </a:p>
                    <a:p>
                      <a:pPr algn="l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3. วงจรไฟฟ้า ยางรถยนต์</a:t>
                      </a:r>
                    </a:p>
                    <a:p>
                      <a:pPr algn="l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4. เครื่องมือต่างๆ เครื่องประดับ</a:t>
                      </a:r>
                    </a:p>
                    <a:p>
                      <a:pPr algn="l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5. น้ำดื่มบรรจุขวด เครื่องดื่มกระป๋อง</a:t>
                      </a:r>
                    </a:p>
                    <a:p>
                      <a:pPr algn="l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6.เครื่องสำอางที่มีชื่อเสียง</a:t>
                      </a:r>
                    </a:p>
                    <a:p>
                      <a:pPr algn="l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7. รถยนต์ ซอฟต์แวร์</a:t>
                      </a:r>
                    </a:p>
                    <a:p>
                      <a:pPr algn="l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8. ระบบทางการแพทย์ มีดโกน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19242" y="5877272"/>
            <a:ext cx="34868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 แสดงการสร้างมูลค่าเพิ่มและปัจจัยสู่ความสำเร็จที่สำคัญ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Value added and key success factors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>
                <a:latin typeface="AngsanaUPC" pitchFamily="18" charset="-34"/>
                <a:cs typeface="AngsanaUPC" pitchFamily="18" charset="-34"/>
              </a:rPr>
              <a:t>การวิเคราะห์ตลาด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Market analysis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 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537024"/>
            <a:ext cx="8229600" cy="56067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h-TH" b="1" dirty="0"/>
              <a:t>	</a:t>
            </a:r>
            <a:r>
              <a:rPr lang="th-TH" b="1" dirty="0" smtClean="0"/>
              <a:t>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6. ระบบการจัดจำหน่าย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Distribution system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เป็นการเคลื่อนย้ายผลิตภัณฑ์และบริการจากองค์การไปยังตลาดหรือลูกค้าในปริมารที่เหมาะสมผ่านช่องทางต่างๆ ซึ่งการวิเคราะห์ระบบการจัดจำหน่ายจะเกี่ยวข้องกับคำถาม 3 ประการ คือ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1) ช่องทางการจัดจำหน่ายที่เป็นทางเลือกคืออะไร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2) ช่องทางที่กำลังเจริญเติบโตมีอะไรบ้าง และมีแนวโน้มอย่างไร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3) ใครมีอำนาจในช่องทาง และจะมีการเปลี่ยนแปลงอย่างไร</a:t>
            </a:r>
          </a:p>
          <a:p>
            <a:pPr>
              <a:buNone/>
            </a:pPr>
            <a:endParaRPr lang="th-TH" b="1" dirty="0" smtClean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7. แนวโน้มแลการพัฒนาตลาด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Market trends and developments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เป็นทิศทางหรือขั้นตอนการเกิดเหตุการณ์ในอนาคต ซึ่งมีความคงที่เป็นเวลานาน สามารถคาดการณ์และสังเกตได้ทางการตลาด ซึ่งมีประโยชน์ในการวิเคราะห์ปัจจัยภายนอก ลูกค้า และคู่แข่งขัน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>
                <a:latin typeface="AngsanaUPC" pitchFamily="18" charset="-34"/>
                <a:cs typeface="AngsanaUPC" pitchFamily="18" charset="-34"/>
              </a:rPr>
              <a:t>การวิเคราะห์ตลาด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Market analysis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 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8462"/>
            <a:ext cx="8229600" cy="5606752"/>
          </a:xfrm>
        </p:spPr>
        <p:txBody>
          <a:bodyPr/>
          <a:lstStyle/>
          <a:p>
            <a:pPr>
              <a:buNone/>
            </a:pPr>
            <a:r>
              <a:rPr lang="th-TH" b="1" dirty="0"/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8. ปัจจัยสู่ความสำเร็จที่สำคัญ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Key success factors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ผลลัพธ์ของการวิเคราะห์ตลาด คือ การระบุปัจจัยสู่ความสำเร็จที่สำคัญสำหรับ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กลยุทธ์การตลาด ซึ่งเป็นสินทรัพย์และความสามารถในการแข่งขัน โดยมี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ประเด็นที่ควรพิจารณา ดังนี้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1) การขาดกลยุทธ์ที่จำเป็นจะทำให้เกิดจุดอ่อน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2) จุดแข็งของกลยุทธ์เป็นสิ่งที่บริษัทต้องการ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>
                <a:latin typeface="AngsanaUPC" pitchFamily="18" charset="-34"/>
                <a:cs typeface="AngsanaUPC" pitchFamily="18" charset="-34"/>
              </a:rPr>
              <a:t>การวิเคราะห์คู่แข่งขัน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Competitor analysis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49069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b="1" dirty="0" smtClean="0"/>
              <a:t>		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เป็นการพิจารณาว่าใครเป็นคู่แข่งขัน มีการแข่งขันอย่างไร จุดแข็ง จุดอ่อน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ของคู่แข่งขัน เป้าหมายของการแข่งขัน ส่วนแบ่งตลาด คุณภาพของผลิตภัณฑ์ 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กลยุทธ์การตลาด และลักษณะอื่นๆ ของคู่แข่งขัน</a:t>
            </a:r>
          </a:p>
          <a:p>
            <a:r>
              <a:rPr lang="th-TH" sz="2800" b="1" i="1" dirty="0" smtClean="0">
                <a:latin typeface="AngsanaUPC" pitchFamily="18" charset="-34"/>
                <a:cs typeface="AngsanaUPC" pitchFamily="18" charset="-34"/>
              </a:rPr>
              <a:t>ประโยชน์ของการวิเคราะห์คู่แข่งขัน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1. เพื่อความอยู่รอดของธุรกิจ</a:t>
            </a:r>
          </a:p>
          <a:p>
            <a:pPr>
              <a:buNone/>
            </a:pP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	2. เพื่อแก้ไขปัญหาความเจริญเติบโตที่ล่าช้า</a:t>
            </a:r>
          </a:p>
          <a:p>
            <a:pPr>
              <a:buNone/>
            </a:pP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	3. เพื่อรับมือกับการเปลี่ยนแปลง </a:t>
            </a:r>
          </a:p>
          <a:p>
            <a:pPr>
              <a:buNone/>
            </a:pP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	4. เพื่อสร้างโอกาสให้ธุรกิจ</a:t>
            </a:r>
          </a:p>
          <a:p>
            <a:pPr>
              <a:buNone/>
            </a:pP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	5. เพื่อค้นหาปัจจัยสู่ความสำเร็จ</a:t>
            </a:r>
          </a:p>
          <a:p>
            <a:pPr>
              <a:buNone/>
            </a:pP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	6. เพื่อเสริมสร้างให้เกิดการรับรู้ต่อสถานการณ์ที่จะเกิดขึ้นได้อย่างรวดเร็วฉับพลัน</a:t>
            </a:r>
          </a:p>
          <a:p>
            <a:pPr>
              <a:buNone/>
            </a:pP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	7. เพื่อปรับปรุงคุณภาพการตัดสินใจ</a:t>
            </a:r>
          </a:p>
          <a:p>
            <a:pPr>
              <a:buNone/>
            </a:pP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	8. เพื่อให้เกิดความคุ้นเคยกับการแข่งขัน</a:t>
            </a:r>
          </a:p>
          <a:p>
            <a:pPr>
              <a:buNone/>
            </a:pP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	9. เพื่อหลีกเลี่ยงสิ่งที่จะเกิดขึ้นโดนไม่คาดคิด</a:t>
            </a:r>
          </a:p>
          <a:p>
            <a:pPr>
              <a:buNone/>
            </a:pP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>
                <a:latin typeface="AngsanaUPC" pitchFamily="18" charset="-34"/>
                <a:cs typeface="AngsanaUPC" pitchFamily="18" charset="-34"/>
              </a:rPr>
              <a:t>การวิเคราะห์คู่แข่งขัน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Competitor analysis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214282" y="1393578"/>
            <a:ext cx="8715436" cy="5678760"/>
          </a:xfrm>
        </p:spPr>
        <p:txBody>
          <a:bodyPr>
            <a:normAutofit/>
          </a:bodyPr>
          <a:lstStyle/>
          <a:p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การเลือกคู่แข่งขันที่จะต่อสู้และหลีกเลี่ยง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Selecting competitors to attack and avoid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sz="2400" b="1" i="1" dirty="0" smtClean="0">
                <a:latin typeface="AngsanaUPC" pitchFamily="18" charset="-34"/>
                <a:cs typeface="AngsanaUPC" pitchFamily="18" charset="-34"/>
              </a:rPr>
              <a:t>1. คู่แข่งขันที่แข็งแกร่งเปรียบเทียบกับคู่แข่งขันที่อ่อนแอ (</a:t>
            </a:r>
            <a:r>
              <a:rPr lang="en-US" sz="2400" b="1" i="1" dirty="0" smtClean="0">
                <a:latin typeface="AngsanaUPC" pitchFamily="18" charset="-34"/>
                <a:cs typeface="AngsanaUPC" pitchFamily="18" charset="-34"/>
              </a:rPr>
              <a:t>Strong versus weak competitors</a:t>
            </a:r>
            <a:r>
              <a:rPr lang="th-TH" sz="2400" b="1" i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400" b="1" i="1" dirty="0" smtClean="0">
                <a:latin typeface="AngsanaUPC" pitchFamily="18" charset="-34"/>
                <a:cs typeface="AngsanaUPC" pitchFamily="18" charset="-34"/>
              </a:rPr>
              <a:t>		2. คู่แข่งขันที่คล้ายคลึงกันเปรียบเทียบกับคู่แข่งขันที่แตกต่างกัน (</a:t>
            </a:r>
            <a:r>
              <a:rPr lang="en-US" sz="2400" b="1" i="1" dirty="0" smtClean="0">
                <a:latin typeface="AngsanaUPC" pitchFamily="18" charset="-34"/>
                <a:cs typeface="AngsanaUPC" pitchFamily="18" charset="-34"/>
              </a:rPr>
              <a:t>Close versus distant competitors</a:t>
            </a:r>
            <a:r>
              <a:rPr lang="th-TH" sz="2400" b="1" i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400" b="1" i="1" dirty="0" smtClean="0">
                <a:latin typeface="AngsanaUPC" pitchFamily="18" charset="-34"/>
                <a:cs typeface="AngsanaUPC" pitchFamily="18" charset="-34"/>
              </a:rPr>
              <a:t>		3. คู่แข่งขันที่ดีเปรียบเทียบกับคู่แข่งขันที่ไม่ดี (</a:t>
            </a:r>
            <a:r>
              <a:rPr lang="en-US" sz="2400" b="1" i="1" dirty="0" smtClean="0">
                <a:latin typeface="AngsanaUPC" pitchFamily="18" charset="-34"/>
                <a:cs typeface="AngsanaUPC" pitchFamily="18" charset="-34"/>
              </a:rPr>
              <a:t>Good versus bad competitors</a:t>
            </a:r>
            <a:r>
              <a:rPr lang="th-TH" sz="2400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คู่แข่งขันที่ดีมีลักษณะดังนี้</a:t>
            </a:r>
          </a:p>
          <a:p>
            <a:pPr>
              <a:buNone/>
            </a:pP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			1) ปฏิบัติตามกฎหมาย</a:t>
            </a:r>
          </a:p>
          <a:p>
            <a:pPr>
              <a:buNone/>
            </a:pP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			2) กำหนดราคาอย่างสมเหตุสมผล และสอดคล้องกับต้นทุน</a:t>
            </a:r>
          </a:p>
          <a:p>
            <a:pPr>
              <a:buNone/>
            </a:pP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			3) เป็นอุตสาหกรรมที่ปลอดภัยต่อสังคมและสิ่งแวดล้อม</a:t>
            </a:r>
          </a:p>
          <a:p>
            <a:pPr>
              <a:buNone/>
            </a:pP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คู่แข่งขันที่ไม่ดีมีลักษณะดังนี้</a:t>
            </a:r>
          </a:p>
          <a:p>
            <a:pPr>
              <a:buNone/>
            </a:pP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			1) ไม่ปฏิบัติตามกฎหมาย</a:t>
            </a:r>
          </a:p>
          <a:p>
            <a:pPr>
              <a:buNone/>
            </a:pP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			2) มีความเสี่ยงสูง</a:t>
            </a:r>
          </a:p>
          <a:p>
            <a:pPr>
              <a:buNone/>
            </a:pP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			3) ลงทุนเกินความสามารถ</a:t>
            </a:r>
          </a:p>
          <a:p>
            <a:pPr>
              <a:buNone/>
            </a:pPr>
            <a:endParaRPr lang="th-TH" sz="2000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>
                <a:latin typeface="AngsanaUPC" pitchFamily="18" charset="-34"/>
                <a:cs typeface="AngsanaUPC" pitchFamily="18" charset="-34"/>
              </a:rPr>
              <a:t>การวิเคราะห์คู่แข่งขัน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Competitor analysis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7892"/>
            <a:ext cx="8229600" cy="5678760"/>
          </a:xfrm>
        </p:spPr>
        <p:txBody>
          <a:bodyPr>
            <a:noAutofit/>
          </a:bodyPr>
          <a:lstStyle/>
          <a:p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ปัจจัยในการสร้างอุปสรรคให้คู่แข่งขัน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The sorts of factor that make a competitor vulnerable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1) การขาดเงินสด		9) ปัญหาของพนักงาน</a:t>
            </a:r>
          </a:p>
          <a:p>
            <a:pPr>
              <a:buNone/>
            </a:pP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2) กำไรส่วนเกินต่ำ		10)การทำให้คู่แข่งขันหันเหไปทางอื่น</a:t>
            </a:r>
          </a:p>
          <a:p>
            <a:pPr>
              <a:buNone/>
            </a:pP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3) ความเจริญเติบโตต่ำ		11)ความสามารถในการพยากรณ์</a:t>
            </a:r>
          </a:p>
          <a:p>
            <a:pPr>
              <a:buNone/>
            </a:pP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4) ต้นทุนการผลิต/การปฏิบัติการ 	12)ความล้าสมัย/จุดอ่อนของผลิตภัณฑ์/บริการ</a:t>
            </a:r>
          </a:p>
          <a:p>
            <a:pPr>
              <a:buNone/>
            </a:pP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หรือการจัดจำหน่ายสูง</a:t>
            </a:r>
          </a:p>
          <a:p>
            <a:pPr>
              <a:buNone/>
            </a:pP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5) การพึ่งพาตลาดเดียวมากเกินไป	13)ส่วนครองตลาดต่ำเกินไป</a:t>
            </a:r>
          </a:p>
          <a:p>
            <a:pPr>
              <a:buNone/>
            </a:pP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6) การพึ่งพาลูกค้ารายเดียวมากเกินไป	14)ตำแหน่งผลิตภัณฑ์ด้ายราคาอยู่ในระดับสูง</a:t>
            </a:r>
          </a:p>
          <a:p>
            <a:pPr>
              <a:buNone/>
            </a:pP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7) จุดแข็งที่ลดลง			15)โครงสร้างการบริหารงานแบบราชการที่ล่าช้า</a:t>
            </a:r>
          </a:p>
          <a:p>
            <a:pPr>
              <a:buNone/>
            </a:pP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8) การมุ่งความสัมพันธ์ระยะสั้น	16)การยึดติดกับปีงบประมาณ</a:t>
            </a:r>
          </a:p>
          <a:p>
            <a:pPr>
              <a:buNone/>
            </a:pPr>
            <a:endParaRPr lang="th-TH" sz="2400" b="1" dirty="0" smtClean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	</a:t>
            </a:r>
          </a:p>
          <a:p>
            <a:pPr>
              <a:buNone/>
            </a:pP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	</a:t>
            </a:r>
          </a:p>
          <a:p>
            <a:pPr>
              <a:buNone/>
            </a:pP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	</a:t>
            </a:r>
          </a:p>
          <a:p>
            <a:pPr>
              <a:buNone/>
            </a:pP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251062"/>
          </a:xfrm>
        </p:spPr>
        <p:txBody>
          <a:bodyPr>
            <a:noAutofit/>
          </a:bodyPr>
          <a:lstStyle/>
          <a:p>
            <a:pPr algn="ctr"/>
            <a:r>
              <a:rPr lang="th-TH" sz="4400" dirty="0" smtClean="0">
                <a:latin typeface="AngsanaUPC" pitchFamily="18" charset="-34"/>
                <a:cs typeface="AngsanaUPC" pitchFamily="18" charset="-34"/>
              </a:rPr>
              <a:t>การวิเคราะห์สภาพแวดล้อมขององค์การ</a:t>
            </a:r>
            <a:br>
              <a:rPr lang="th-TH" sz="4400" dirty="0" smtClean="0">
                <a:latin typeface="AngsanaUPC" pitchFamily="18" charset="-34"/>
                <a:cs typeface="AngsanaUPC" pitchFamily="18" charset="-34"/>
              </a:rPr>
            </a:br>
            <a:r>
              <a:rPr lang="th-TH" sz="4400" dirty="0" smtClean="0">
                <a:latin typeface="AngsanaUPC" pitchFamily="18" charset="-34"/>
                <a:cs typeface="AngsanaUPC" pitchFamily="18" charset="-34"/>
              </a:rPr>
              <a:t>(</a:t>
            </a: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Organizational environment analysis</a:t>
            </a:r>
            <a:r>
              <a:rPr lang="th-TH" sz="4400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sz="44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th-TH" sz="2600" b="1" dirty="0" smtClean="0">
                <a:latin typeface="AngsanaUPC" pitchFamily="18" charset="-34"/>
                <a:cs typeface="AngsanaUPC" pitchFamily="18" charset="-34"/>
              </a:rPr>
              <a:t>การวิเคราะห์สภาพแวดล้อมภายนอก (</a:t>
            </a:r>
            <a:r>
              <a:rPr lang="en-US" sz="2600" b="1" dirty="0" smtClean="0">
                <a:latin typeface="AngsanaUPC" pitchFamily="18" charset="-34"/>
                <a:cs typeface="AngsanaUPC" pitchFamily="18" charset="-34"/>
              </a:rPr>
              <a:t>External environments</a:t>
            </a:r>
            <a:r>
              <a:rPr lang="th-TH" sz="26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เป็</a:t>
            </a:r>
            <a:r>
              <a:rPr lang="th-TH" sz="2400" b="1" dirty="0">
                <a:latin typeface="AngsanaUPC" pitchFamily="18" charset="-34"/>
                <a:cs typeface="AngsanaUPC" pitchFamily="18" charset="-34"/>
              </a:rPr>
              <a:t>น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การวิเคราะห์ถึงโอกาส และอุปสรรค ที่องค์กรได้รับจากสภาพแวดล้อมภายนอก หรือเรียกว่า การวิเคราะห์ </a:t>
            </a:r>
            <a:r>
              <a:rPr lang="en-US" sz="2400" b="1" dirty="0" smtClean="0">
                <a:latin typeface="AngsanaUPC" pitchFamily="18" charset="-34"/>
                <a:cs typeface="AngsanaUPC" pitchFamily="18" charset="-34"/>
              </a:rPr>
              <a:t>OT 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(</a:t>
            </a:r>
            <a:r>
              <a:rPr lang="en-US" sz="2400" b="1" dirty="0" smtClean="0">
                <a:latin typeface="AngsanaUPC" pitchFamily="18" charset="-34"/>
                <a:cs typeface="AngsanaUPC" pitchFamily="18" charset="-34"/>
              </a:rPr>
              <a:t>OT analysis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) ประกอบด้วย</a:t>
            </a:r>
          </a:p>
          <a:p>
            <a:pPr>
              <a:buNone/>
            </a:pPr>
            <a:r>
              <a:rPr lang="th-TH" sz="2400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1. สภาพแวดล้อม</a:t>
            </a:r>
            <a:r>
              <a:rPr lang="th-TH" sz="2400" b="1" dirty="0" err="1" smtClean="0">
                <a:latin typeface="AngsanaUPC" pitchFamily="18" charset="-34"/>
                <a:cs typeface="AngsanaUPC" pitchFamily="18" charset="-34"/>
              </a:rPr>
              <a:t>ระดับมห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ภาค (</a:t>
            </a:r>
            <a:r>
              <a:rPr lang="en-US" sz="2400" b="1" dirty="0" smtClean="0">
                <a:latin typeface="AngsanaUPC" pitchFamily="18" charset="-34"/>
                <a:cs typeface="AngsanaUPC" pitchFamily="18" charset="-34"/>
              </a:rPr>
              <a:t>Macro environment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) หรือสภาพแวดล้อมทั่วไป (</a:t>
            </a:r>
            <a:r>
              <a:rPr lang="en-US" sz="2400" b="1" dirty="0" smtClean="0">
                <a:latin typeface="AngsanaUPC" pitchFamily="18" charset="-34"/>
                <a:cs typeface="AngsanaUPC" pitchFamily="18" charset="-34"/>
              </a:rPr>
              <a:t>General environment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AngsanaUPC" pitchFamily="18" charset="-34"/>
                <a:cs typeface="AngsanaUPC" pitchFamily="18" charset="-34"/>
              </a:rPr>
              <a:t>		2. 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สภาพแวดล้อมภายนอกระดับจุลภาค (</a:t>
            </a:r>
            <a:r>
              <a:rPr lang="en-US" sz="2400" b="1" dirty="0" smtClean="0">
                <a:latin typeface="AngsanaUPC" pitchFamily="18" charset="-34"/>
                <a:cs typeface="AngsanaUPC" pitchFamily="18" charset="-34"/>
              </a:rPr>
              <a:t>Microenvironment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) หรือสภาพแวดล้อมที่เกี่ยวกับงาน (</a:t>
            </a:r>
            <a:r>
              <a:rPr lang="en-US" sz="2400" b="1" dirty="0" smtClean="0">
                <a:latin typeface="AngsanaUPC" pitchFamily="18" charset="-34"/>
                <a:cs typeface="AngsanaUPC" pitchFamily="18" charset="-34"/>
              </a:rPr>
              <a:t>Task environment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sz="2400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th-TH" sz="2600" b="1" dirty="0" smtClean="0">
                <a:latin typeface="AngsanaUPC" pitchFamily="18" charset="-34"/>
                <a:cs typeface="AngsanaUPC" pitchFamily="18" charset="-34"/>
              </a:rPr>
              <a:t>การวิเคราะห์สภาพแวดล้อมภายใน (</a:t>
            </a:r>
            <a:r>
              <a:rPr lang="en-US" sz="2600" b="1" dirty="0" smtClean="0">
                <a:latin typeface="AngsanaUPC" pitchFamily="18" charset="-34"/>
                <a:cs typeface="AngsanaUPC" pitchFamily="18" charset="-34"/>
              </a:rPr>
              <a:t>Internal environments</a:t>
            </a:r>
            <a:r>
              <a:rPr lang="th-TH" sz="26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เป็นการหาจุดแข็งและจุดอ่อนขององค์การ เรียกว่า การวิเคราะห์</a:t>
            </a:r>
            <a:r>
              <a:rPr lang="en-US" sz="2400" b="1" dirty="0" smtClean="0">
                <a:latin typeface="AngsanaUPC" pitchFamily="18" charset="-34"/>
                <a:cs typeface="AngsanaUPC" pitchFamily="18" charset="-34"/>
              </a:rPr>
              <a:t> SW </a:t>
            </a:r>
          </a:p>
          <a:p>
            <a:pPr>
              <a:buNone/>
            </a:pPr>
            <a:r>
              <a:rPr lang="en-US" sz="2400" b="1" dirty="0" smtClean="0">
                <a:latin typeface="AngsanaUPC" pitchFamily="18" charset="-34"/>
                <a:cs typeface="AngsanaUPC" pitchFamily="18" charset="-34"/>
              </a:rPr>
              <a:t>       (SW analysis)</a:t>
            </a:r>
            <a:endParaRPr lang="th-TH" sz="2400" b="1" dirty="0" smtClean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>
                <a:latin typeface="AngsanaUPC" pitchFamily="18" charset="-34"/>
                <a:cs typeface="AngsanaUPC" pitchFamily="18" charset="-34"/>
              </a:rPr>
              <a:t>การวิเคราะห์คู่แข่งขัน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Competitor analysis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 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7892"/>
            <a:ext cx="8229600" cy="5678760"/>
          </a:xfrm>
        </p:spPr>
        <p:txBody>
          <a:bodyPr>
            <a:normAutofit/>
          </a:bodyPr>
          <a:lstStyle/>
          <a:p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รูปแบบความสัมพันธ์ 5 ประการ ที่เกิดขึ้นระหว่างองค์การและคู่แข่งขัน (5</a:t>
            </a:r>
            <a:r>
              <a:rPr lang="en-US" sz="2400" b="1" dirty="0" smtClean="0">
                <a:latin typeface="AngsanaUPC" pitchFamily="18" charset="-34"/>
                <a:cs typeface="AngsanaUPC" pitchFamily="18" charset="-34"/>
              </a:rPr>
              <a:t>Cs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)	</a:t>
            </a:r>
          </a:p>
          <a:p>
            <a:pPr>
              <a:buNone/>
            </a:pP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400" b="1" i="1" dirty="0" smtClean="0">
                <a:latin typeface="AngsanaUPC" pitchFamily="18" charset="-34"/>
                <a:cs typeface="AngsanaUPC" pitchFamily="18" charset="-34"/>
              </a:rPr>
              <a:t>	1) ความขัดแย้ง (</a:t>
            </a:r>
            <a:r>
              <a:rPr lang="en-US" sz="2400" b="1" i="1" dirty="0" smtClean="0">
                <a:latin typeface="AngsanaUPC" pitchFamily="18" charset="-34"/>
                <a:cs typeface="AngsanaUPC" pitchFamily="18" charset="-34"/>
              </a:rPr>
              <a:t>Conflict</a:t>
            </a:r>
            <a:r>
              <a:rPr lang="th-TH" sz="2400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เกิดขึ้นเมื่อบริษัทต่อสู้ ทำลายหรือบีบให้คู่แข่งขันออกจากตลาด</a:t>
            </a:r>
          </a:p>
          <a:p>
            <a:pPr>
              <a:buNone/>
            </a:pP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sz="2400" b="1" i="1" dirty="0" smtClean="0">
                <a:latin typeface="AngsanaUPC" pitchFamily="18" charset="-34"/>
                <a:cs typeface="AngsanaUPC" pitchFamily="18" charset="-34"/>
              </a:rPr>
              <a:t>2) การแข่งขัน (</a:t>
            </a:r>
            <a:r>
              <a:rPr lang="en-US" sz="2400" b="1" i="1" dirty="0" smtClean="0">
                <a:latin typeface="AngsanaUPC" pitchFamily="18" charset="-34"/>
                <a:cs typeface="AngsanaUPC" pitchFamily="18" charset="-34"/>
              </a:rPr>
              <a:t>Competition</a:t>
            </a:r>
            <a:r>
              <a:rPr lang="th-TH" sz="2400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เกิดขึ้นเมื่อธุรกิจสองธุรกิจขึ้นไปนำเสนอผลิตภัณฑ์เหมือนกัน เพื่อให้บรรลุเป้าหมายและเจาะตลาดเดียวกัน</a:t>
            </a:r>
          </a:p>
          <a:p>
            <a:pPr>
              <a:buNone/>
            </a:pP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400" b="1" i="1" dirty="0" smtClean="0">
                <a:latin typeface="AngsanaUPC" pitchFamily="18" charset="-34"/>
                <a:cs typeface="AngsanaUPC" pitchFamily="18" charset="-34"/>
              </a:rPr>
              <a:t>	3) ความอยู่รอดร่วมกัน (</a:t>
            </a:r>
            <a:r>
              <a:rPr lang="en-US" sz="2400" b="1" i="1" dirty="0" smtClean="0">
                <a:latin typeface="AngsanaUPC" pitchFamily="18" charset="-34"/>
                <a:cs typeface="AngsanaUPC" pitchFamily="18" charset="-34"/>
              </a:rPr>
              <a:t>Co-existence</a:t>
            </a:r>
            <a:r>
              <a:rPr lang="th-TH" sz="2400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เมื่อคู่แข่งต่างมีอิสระในตลาด ผู้วางแผนการตลาดจะต้องไม่คำนึงถึงการแข่งขัน </a:t>
            </a:r>
          </a:p>
          <a:p>
            <a:pPr>
              <a:buNone/>
            </a:pP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sz="2400" b="1" i="1" dirty="0" smtClean="0">
                <a:latin typeface="AngsanaUPC" pitchFamily="18" charset="-34"/>
                <a:cs typeface="AngsanaUPC" pitchFamily="18" charset="-34"/>
              </a:rPr>
              <a:t>4) ความร่วมมือ (</a:t>
            </a:r>
            <a:r>
              <a:rPr lang="en-US" sz="2400" b="1" i="1" dirty="0" smtClean="0">
                <a:latin typeface="AngsanaUPC" pitchFamily="18" charset="-34"/>
                <a:cs typeface="AngsanaUPC" pitchFamily="18" charset="-34"/>
              </a:rPr>
              <a:t>Cooperation</a:t>
            </a:r>
            <a:r>
              <a:rPr lang="th-TH" sz="2400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เป็นการที่บริษัทมากกว่าหนึ่งแห่งทำงานร่วมกัน และเปลี่ยนข้อมูลกัน ร่วมลงทุนและจัดตั้งสมาคมทางการค้า เพื่อให้บรรลุเป้าหมายร่วมกัน</a:t>
            </a:r>
          </a:p>
          <a:p>
            <a:pPr>
              <a:buNone/>
            </a:pP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sz="2400" b="1" i="1" dirty="0" smtClean="0">
                <a:latin typeface="AngsanaUPC" pitchFamily="18" charset="-34"/>
                <a:cs typeface="AngsanaUPC" pitchFamily="18" charset="-34"/>
              </a:rPr>
              <a:t>5) การสมรู้ร่วมคิด (</a:t>
            </a:r>
            <a:r>
              <a:rPr lang="en-US" sz="2400" b="1" i="1" dirty="0" smtClean="0">
                <a:latin typeface="AngsanaUPC" pitchFamily="18" charset="-34"/>
                <a:cs typeface="AngsanaUPC" pitchFamily="18" charset="-34"/>
              </a:rPr>
              <a:t>Collusion</a:t>
            </a:r>
            <a:r>
              <a:rPr lang="th-TH" sz="2400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เป็นสิ่งที่ผิดกฎหมาย มุ่งทำลายองค์การอื่นเพื่อรักษาสถานภาพของตน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เกณฑ์ในการวิเคราะห์คู่แข่งขัน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1. การระบุคู่แข่งขัน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Indentifying competitor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1.1 ใครคือคู่แข่งขัน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Who are the competitors?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 เป็นการพิจารณาว่า ใครคือคู่แข่งขันทางตรงและทางอ้อม ใครคือคู่แข่งขันที่มีศักยภาพ และมีอุปสรรคในการเข้าสู่ตลาดอย่างไร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	ระดับคู่แข่งขันมี 4 ระดับคือ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	</a:t>
            </a:r>
            <a:r>
              <a:rPr lang="th-TH" sz="2800" b="1" i="1" dirty="0" smtClean="0">
                <a:latin typeface="AngsanaUPC" pitchFamily="18" charset="-34"/>
                <a:cs typeface="AngsanaUPC" pitchFamily="18" charset="-34"/>
              </a:rPr>
              <a:t>(1) คู่แข่งขันด้านตรา (</a:t>
            </a:r>
            <a:r>
              <a:rPr lang="en-US" sz="2800" b="1" i="1" dirty="0" smtClean="0">
                <a:latin typeface="AngsanaUPC" pitchFamily="18" charset="-34"/>
                <a:cs typeface="AngsanaUPC" pitchFamily="18" charset="-34"/>
              </a:rPr>
              <a:t>Brand competitor</a:t>
            </a:r>
            <a:r>
              <a:rPr lang="th-TH" sz="2800" b="1" i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800" b="1" i="1" dirty="0" smtClean="0">
                <a:latin typeface="AngsanaUPC" pitchFamily="18" charset="-34"/>
                <a:cs typeface="AngsanaUPC" pitchFamily="18" charset="-34"/>
              </a:rPr>
              <a:t>			(2) คู่แข่งขันด้านผลิตภัณฑ์ (</a:t>
            </a:r>
            <a:r>
              <a:rPr lang="en-US" sz="2800" b="1" i="1" dirty="0" smtClean="0">
                <a:latin typeface="AngsanaUPC" pitchFamily="18" charset="-34"/>
                <a:cs typeface="AngsanaUPC" pitchFamily="18" charset="-34"/>
              </a:rPr>
              <a:t>Product competitor</a:t>
            </a:r>
            <a:r>
              <a:rPr lang="th-TH" sz="2800" b="1" i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800" b="1" i="1" dirty="0" smtClean="0">
                <a:latin typeface="AngsanaUPC" pitchFamily="18" charset="-34"/>
                <a:cs typeface="AngsanaUPC" pitchFamily="18" charset="-34"/>
              </a:rPr>
              <a:t>			(3) คู่แข่งทั่วไป (</a:t>
            </a:r>
            <a:r>
              <a:rPr lang="en-US" sz="2800" b="1" i="1" dirty="0" smtClean="0">
                <a:latin typeface="AngsanaUPC" pitchFamily="18" charset="-34"/>
                <a:cs typeface="AngsanaUPC" pitchFamily="18" charset="-34"/>
              </a:rPr>
              <a:t>Generic competitor</a:t>
            </a:r>
            <a:r>
              <a:rPr lang="th-TH" sz="2800" b="1" i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800" b="1" i="1" dirty="0" smtClean="0">
                <a:latin typeface="AngsanaUPC" pitchFamily="18" charset="-34"/>
                <a:cs typeface="AngsanaUPC" pitchFamily="18" charset="-34"/>
              </a:rPr>
              <a:t>			(4) คู่แข่งด้านงบประมาณ (</a:t>
            </a:r>
            <a:r>
              <a:rPr lang="en-US" sz="2800" b="1" i="1" dirty="0" smtClean="0">
                <a:latin typeface="AngsanaUPC" pitchFamily="18" charset="-34"/>
                <a:cs typeface="AngsanaUPC" pitchFamily="18" charset="-34"/>
              </a:rPr>
              <a:t>Total budget competitor</a:t>
            </a:r>
            <a:r>
              <a:rPr lang="th-TH" sz="2800" b="1" i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เกณฑ์ในการวิเคราะห์คู่แข่งขัน 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1.2 การประเมินคู่แข่งขัน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Evaluating the competitors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 เป็นการพิจารณาว่า  	(1) คู่แข่งขันมีวัตถุประสงค์และกลยุทธ์อะไร 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(2) โครงสร้างต้นทุนคืออะไร 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(3) ภาพลักษณ์และกลยุทธ์ในตำแหน่งผลิตภัณฑ์คืออะไร 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(4) ผู้แข่งขันที่ประสบความสำเร็จสูงสุดและไม่ประสบความสำเร็จคือใคร 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(5) อะไรคือจุดแข็งและจุดอ่อนของคู่แข่งขันแต่ละราย</a:t>
            </a:r>
          </a:p>
          <a:p>
            <a:pPr>
              <a:buNone/>
            </a:pPr>
            <a:r>
              <a:rPr lang="th-TH" sz="2800" b="1" i="1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(6)ประเด็นที่เป็นสภาพคล่อง จุดอ่อนหรือความต้องการ ที่ยังไม่ได้รับการตอบสนองคืออะไรคู่แข่งขันที่เข้าสู่ตลาดเป็นคู่แข่งโดยตรงได้หรือไม่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(7) การประเมินคู่แข่งขันเมื่อเปรียบเทียบกับสินทรัพย์ และขีดความสามารถในการสร้างราคาและจุดแข็งของคู่แข่งขันเป็นอย่างไร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เกณฑ์ในการวิเคราะห์คู่แข่งขัน 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การประเมินคู่แข่งขันหลัก เป็นการประเมิน ทบทวนความสามารถของคู่แข่งขันหลักโดยพิจารณาในด้านต่อไปนี้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1) ยอดขาย อัตราการเติบโต และความสามารถในการทำกำไร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2) วัตถุประสงค์ทางการตลาดและเป้าหมาย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3) กลยุทธ์ในปัจจุบันในอนาคต และปฏิกิริยาโต้ตอบ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4) จุดแข็งและจุดอ่อน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5) ทรัพยากร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เกณฑ์ในการวิเคราะห์คู่แข่งขัน 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465586"/>
            <a:ext cx="8229600" cy="5606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2. การวิเคราะห์คู่แข่งขันโดยการกำหนดกลุ่มกลยุทธ์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Identifying strategic groups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800" b="1" i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กลุ่มกลยุทธ์เป็นการกำหนดกลุ่มธุรกิจต่างๆ ซึ่งผู้กำหนดกลยุทธ์จะต้องคำนึงถึงตำแหน่งทางการตลาดที่สำคัญและจุดแข็งของคู่แข่งขันแต่ละราย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การกำหนดกลยุทธ์ใช้เกณฑ์ดังนี้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1) ขนาดและส่วนครองตลาดที่เกี่ยวข้อง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2) ขอบเขตของผลิตภัณฑ์ หรือความแตกต่างของบริการ 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3) ระดับความครอบคลุมทางภูมิศาสตร์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4) จำนวนและรูปแบบของส่วนตลาดที่ให้บริการ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5) รูปแบบของช่องทางการจัดจำหน่าย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6) แนวคิดในการตั้งชื่อตรา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7) คุณภาพผลิตภัณฑ์/บริการ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8) ตำแหน่งในตลาดว่าเป็นผู้นำหรือผู้ตาม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เกณฑ์ในการวิเคราะห์คู่แข่งขัน 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5606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9) ตำแหน่งด้านเทคโนโลยีว่าเป็นผู้นำหรือผู้ตาม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10)ขีดความสามารถในการวิจัยและพัฒนา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11)การทำงาน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12)โครงสร้างต้นทุนและพฤติกรรม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13)รูปแบบความเป็นหุ้นส่วน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14)วัฒนธรรมองค์การ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15)ระดับการรวมตัวในแนวดิ่ง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16)ความมีชื่อเสียง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เกณฑ์ในการวิเคราะห์คู่แข่งขัน 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5606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3. การวิเคราะห์คู่แข่งขันที่มีศักยภาพ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Competitor analysis based on potential competitor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3.1 การขยายตลาด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Market expansion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3.2 การขยายผลิตภัณฑ์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Product expansion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3.3 การรวมตัวไปข้างหลัง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Backward integration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3.4 การรวมตัวไปข้างหน้า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Forward integration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3.5 การส่งออกสินทรัพย์หรือขีดความสามารถ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The export of assets or competencies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3.6 กลยุทธ์การป้องกัน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Defensive strategies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เกณฑ์ในการวิเคราะห์คู่แข่งขัน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56067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4. การทำความเข้าใจคู่แข่งขัน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Competitor analysis based on understanding competitors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4.1 ขนาด การเติบโต และความสามารถในการทำกำไร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Size, growth and profitability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4.2 ภาพลักษณ์และกลยุทธ์การวางตำแหน่ง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Image and positioning strategy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4.3 วัตถุประสงค์ของคู่แข็งขันและข้อผูกพัน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Competitor objectives and commitment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4.4 กลยุทธ์ในปัจจุบันและในอดีตของคู่แข่งขัน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Current and past strategies of competitors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4.5 องค์การและวัฒนธรรมของคู่แข่งขัน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Competitor organization and culture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4.6 โครงสร้างของต้นทุน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Cost structure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4.7 อุปสรรคจากการออกจากตลาด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Exit barriers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เกณฑ์ในการวิเคราะห์คู่แข่งขัน 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465586"/>
            <a:ext cx="8229600" cy="5606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5. การวิเคราะห์จุดแข็งและจุดอ่อนของคู่แข่งขัน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Competitor analysis based on competitor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strengths and weaknesses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5.1 สินทรัพย์และขีดความสามารถ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Relevant assets and competencies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5.2 การตรวจสอบจุดแข็งและจุดอ่อน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A checklist of strengths and weaknesses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	(1) นวัตกรรม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Innovation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	(2) การผลิต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Manufacturing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	(3) การเงิน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Finance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 และการจัดหาเงินทุน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Access to capital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	(4) การบริหาร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Management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	(5) การตลาด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Marketing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	(6) ฐานลูกค้า (</a:t>
            </a:r>
            <a:r>
              <a:rPr lang="en-US" sz="2800" b="1" dirty="0" smtClean="0">
                <a:latin typeface="AngsanaUPC" pitchFamily="18" charset="-34"/>
                <a:cs typeface="AngsanaUPC" pitchFamily="18" charset="-34"/>
              </a:rPr>
              <a:t>Customer base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เกณฑ์ในการวิเคราะห์คู่แข่งขัน 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ผู้วางแผนจะเลือกและตัดสินใจเกี่ยวกับวิธีการประยุกต์ใช้ข้อมูลเพื่อให้เกิดประโยชน์สูงสุด โดยมีประเด็นที่เกี่ยวข้องดังนี้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1) ปัจจัยสำคัญสู่ความสำเร็จของตลาด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2) การเกี่ยวข้องกับสิ่งที่เหนือกว่า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3) การพัฒนาความคิดริเริ่มเชิงรุก</a:t>
            </a:r>
          </a:p>
          <a:p>
            <a:pPr>
              <a:buNone/>
            </a:pP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		4) การพัฒนาระดับเสรีภาพของกลยุทธ์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364886"/>
            <a:ext cx="8186766" cy="778098"/>
          </a:xfrm>
        </p:spPr>
        <p:txBody>
          <a:bodyPr>
            <a:noAutofit/>
          </a:bodyPr>
          <a:lstStyle/>
          <a:p>
            <a:pPr algn="ctr"/>
            <a:r>
              <a:rPr lang="th-TH" sz="4400" dirty="0" smtClean="0">
                <a:latin typeface="AngsanaUPC" pitchFamily="18" charset="-34"/>
                <a:cs typeface="AngsanaUPC" pitchFamily="18" charset="-34"/>
              </a:rPr>
              <a:t>การวิเคราะห์สภาพแวดล้อมภายนอก</a:t>
            </a:r>
            <a:br>
              <a:rPr lang="th-TH" sz="4400" dirty="0" smtClean="0">
                <a:latin typeface="AngsanaUPC" pitchFamily="18" charset="-34"/>
                <a:cs typeface="AngsanaUPC" pitchFamily="18" charset="-34"/>
              </a:rPr>
            </a:b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(External environments)</a:t>
            </a:r>
            <a:endParaRPr lang="th-TH" sz="44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214282" y="1698987"/>
            <a:ext cx="4283106" cy="715355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th-TH" sz="1800" dirty="0" smtClean="0">
                <a:latin typeface="AngsanaUPC" pitchFamily="18" charset="-34"/>
                <a:cs typeface="AngsanaUPC" pitchFamily="18" charset="-34"/>
              </a:rPr>
              <a:t>1. สภาพแวดล้อมภายนอก</a:t>
            </a:r>
            <a:r>
              <a:rPr lang="th-TH" sz="1800" dirty="0" err="1" smtClean="0">
                <a:latin typeface="AngsanaUPC" pitchFamily="18" charset="-34"/>
                <a:cs typeface="AngsanaUPC" pitchFamily="18" charset="-34"/>
              </a:rPr>
              <a:t>ระดับมห</a:t>
            </a:r>
            <a:r>
              <a:rPr lang="th-TH" sz="1800" dirty="0" smtClean="0">
                <a:latin typeface="AngsanaUPC" pitchFamily="18" charset="-34"/>
                <a:cs typeface="AngsanaUPC" pitchFamily="18" charset="-34"/>
              </a:rPr>
              <a:t>ภาค (</a:t>
            </a:r>
            <a:r>
              <a:rPr lang="en-US" sz="1800" dirty="0" err="1" smtClean="0">
                <a:latin typeface="AngsanaUPC" pitchFamily="18" charset="-34"/>
                <a:cs typeface="AngsanaUPC" pitchFamily="18" charset="-34"/>
              </a:rPr>
              <a:t>Macroenvironment</a:t>
            </a:r>
            <a:r>
              <a:rPr lang="th-TH" sz="1800" dirty="0" smtClean="0">
                <a:latin typeface="AngsanaUPC" pitchFamily="18" charset="-34"/>
                <a:cs typeface="AngsanaUPC" pitchFamily="18" charset="-34"/>
              </a:rPr>
              <a:t>) หรือสภาพแวดล้อมทั่วไป (</a:t>
            </a:r>
            <a:r>
              <a:rPr lang="en-US" sz="1800" dirty="0" smtClean="0">
                <a:latin typeface="AngsanaUPC" pitchFamily="18" charset="-34"/>
                <a:cs typeface="AngsanaUPC" pitchFamily="18" charset="-34"/>
              </a:rPr>
              <a:t>General environment</a:t>
            </a:r>
            <a:r>
              <a:rPr lang="th-TH" sz="1800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sz="18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214282" y="2428868"/>
            <a:ext cx="4286280" cy="4214842"/>
          </a:xfrm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1.1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สภาพแวดล้อมด้านประชากรศาสตร์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Demographic environment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1.2 สภาพแวดล้อมด้านสังคมและวัฒนธรรม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Socio-cultural environment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1.3 สภาพแวดล้อมทางเศรษฐกิจ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Economic environment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1.4 สภาพแวดล้อมทางการเมืองและกฎหมาย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Political and legal environment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1.5 สภาพแวดล้อมทางเทคโนโลยี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Technological environment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1.6 สภาพแวดล้อมทางธรรมชาติ / กายภาพ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Natural/physical environment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284693" cy="715355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th-TH" sz="1800" dirty="0" smtClean="0">
                <a:latin typeface="AngsanaUPC" pitchFamily="18" charset="-34"/>
                <a:cs typeface="AngsanaUPC" pitchFamily="18" charset="-34"/>
              </a:rPr>
              <a:t>2. สภาพแวดล้อมภายนอกระดับจุลภาค (</a:t>
            </a:r>
            <a:r>
              <a:rPr lang="en-US" sz="1800" dirty="0" smtClean="0">
                <a:latin typeface="AngsanaUPC" pitchFamily="18" charset="-34"/>
                <a:cs typeface="AngsanaUPC" pitchFamily="18" charset="-34"/>
              </a:rPr>
              <a:t>Microenvironment</a:t>
            </a:r>
            <a:r>
              <a:rPr lang="th-TH" sz="1800" dirty="0" smtClean="0">
                <a:latin typeface="AngsanaUPC" pitchFamily="18" charset="-34"/>
                <a:cs typeface="AngsanaUPC" pitchFamily="18" charset="-34"/>
              </a:rPr>
              <a:t>) หรือสภาพแวดล้อมที่เกี่ยวกับงาน (</a:t>
            </a:r>
            <a:r>
              <a:rPr lang="en-US" sz="1800" dirty="0" smtClean="0">
                <a:latin typeface="AngsanaUPC" pitchFamily="18" charset="-34"/>
                <a:cs typeface="AngsanaUPC" pitchFamily="18" charset="-34"/>
              </a:rPr>
              <a:t>Task environment</a:t>
            </a:r>
            <a:r>
              <a:rPr lang="th-TH" sz="1800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sz="18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428868"/>
            <a:ext cx="4284693" cy="4214842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2.1 ลูกค้า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Customer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2.2 คู่แข่งขัน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Competitors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2.3 ผู้ขายปัจจัยการผลิต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Suppliers)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และตลาดแรงงาน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Labor supply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2.4 เจ้าหน้าที่ของรัฐบาล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Regulators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2.5 คนกลาง / ผู้ร่วมทุน / คู่ค้า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Middleman / Partners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1981200" y="3048000"/>
            <a:ext cx="49530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Verdana"/>
              </a:rPr>
              <a:t>Thank You !</a:t>
            </a:r>
            <a:endParaRPr lang="th-TH" sz="54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5400000" scaled="1"/>
              </a:gradFill>
              <a:latin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h-TH" sz="4400" dirty="0" smtClean="0">
                <a:latin typeface="AngsanaUPC" pitchFamily="18" charset="-34"/>
                <a:cs typeface="AngsanaUPC" pitchFamily="18" charset="-34"/>
              </a:rPr>
              <a:t>การวิเคราะห์สภาพแวดล้อมภายใน</a:t>
            </a:r>
            <a:br>
              <a:rPr lang="th-TH" sz="4400" dirty="0" smtClean="0">
                <a:latin typeface="AngsanaUPC" pitchFamily="18" charset="-34"/>
                <a:cs typeface="AngsanaUPC" pitchFamily="18" charset="-34"/>
              </a:rPr>
            </a:b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(Internal environments)</a:t>
            </a:r>
            <a:endParaRPr lang="th-TH" sz="44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th-TH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เป็นสิ่งแวดล้อมที่เป็นขอบเขต หน้าที่ต่างๆ ภายในองค์การ เป็นแรง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กดดันภายในองค์การที่ธุรกิจสามารถควบคุมได้ ซึ่งมีอิทธิพลต่อการ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ดำเนินงาน สิ่งสำคัญของการวิเคราะห์สภาพแวดล้อมภายใน คือ ต้องเข้าใจ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สภาพองค์การอย่างลึกซึ้ง เพราะแนวทางในการพัฒนาและการวางแผน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กลยุทธ์ขององค์การจะต้องอยู่บนพื้นฐานของวัตถุประสงค์</a:t>
            </a:r>
          </a:p>
          <a:p>
            <a:pPr>
              <a:buNone/>
            </a:pPr>
            <a:r>
              <a:rPr lang="th-TH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th-TH" sz="2000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	การปฏิบัติงานโดยรวมขององค์การบรรลุผลสำเร็จตามวัตถุประสงค์ แต่ละธุรกิจจะมีหน้าที่ที่แตกต่างกันที่สำคัญมีดังนี้</a:t>
            </a:r>
          </a:p>
          <a:p>
            <a:pPr>
              <a:buNone/>
            </a:pP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	1. องค์การ การบริหารจัดการ ผู้บริหาร ภาวะผู้นำ และการประกอบการ 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Organization, management, manager, leadership and entrepreurship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	2.การบริหารทรัพยากรมนุษย์ 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[Human Resource Management (HRM)]</a:t>
            </a:r>
          </a:p>
          <a:p>
            <a:pPr>
              <a:buNone/>
            </a:pPr>
            <a:r>
              <a:rPr lang="en-US" sz="2000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3. 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การตลาด 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Marketing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 และหน้าที่การตลาด 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Marketing functions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000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4. การผลิตและการปฏิบัติการ 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Production and operations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000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5. การบัญชี 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Accounting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	6. การเงิน 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Finance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000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7. ระบบสารสนเทศ 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Information system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 เทคโนโลยีการเชื่อมต่อ 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Technologies for connecting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 และการตลาดในยุคดิจิตอล 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Marketing in digital age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000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8. การวิจัยและการพัฒนา 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[Research and Development (R&amp;D)]</a:t>
            </a:r>
          </a:p>
          <a:p>
            <a:pPr>
              <a:buNone/>
            </a:pPr>
            <a:r>
              <a:rPr lang="en-US" sz="2000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9. </a:t>
            </a:r>
            <a:r>
              <a:rPr lang="th-TH" sz="2000" b="1" dirty="0" err="1" smtClean="0">
                <a:latin typeface="AngsanaUPC" pitchFamily="18" charset="-34"/>
                <a:cs typeface="AngsanaUPC" pitchFamily="18" charset="-34"/>
              </a:rPr>
              <a:t>โล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จิ</a:t>
            </a:r>
            <a:r>
              <a:rPr lang="th-TH" sz="2000" b="1" dirty="0" err="1" smtClean="0">
                <a:latin typeface="AngsanaUPC" pitchFamily="18" charset="-34"/>
                <a:cs typeface="AngsanaUPC" pitchFamily="18" charset="-34"/>
              </a:rPr>
              <a:t>สติกส์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 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Logistics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 และประเด็นอื่นในการติดต่อของพนักงานโดยมุ่งที่ลูกค้า 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Other issues in customer contact personnel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000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10.การบริหารการสร้างความสัมพันธ์อันดีกับลูกค้า 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[Customer Relationship Management (CRM)] 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และประเด็นอื่นในการติดต่อของพนักงานโดยมุ่งที่ลูกค้า 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Other customer contact personnel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000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		</a:t>
            </a:r>
            <a:endParaRPr lang="th-TH" sz="2000" b="1" i="1" dirty="0" smtClean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Autofit/>
          </a:bodyPr>
          <a:lstStyle/>
          <a:p>
            <a:pPr algn="ctr"/>
            <a:r>
              <a:rPr lang="th-TH" sz="4400" dirty="0" smtClean="0">
                <a:latin typeface="AngsanaUPC" pitchFamily="18" charset="-34"/>
                <a:cs typeface="AngsanaUPC" pitchFamily="18" charset="-34"/>
              </a:rPr>
              <a:t>การวิเคราะห์สภาพแวดล้อมภายใน</a:t>
            </a:r>
            <a:br>
              <a:rPr lang="th-TH" sz="4400" dirty="0" smtClean="0">
                <a:latin typeface="AngsanaUPC" pitchFamily="18" charset="-34"/>
                <a:cs typeface="AngsanaUPC" pitchFamily="18" charset="-34"/>
              </a:rPr>
            </a:b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(Internal environments)</a:t>
            </a:r>
            <a:endParaRPr lang="th-TH" sz="4400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512" y="503238"/>
            <a:ext cx="8750206" cy="487362"/>
          </a:xfrm>
        </p:spPr>
        <p:txBody>
          <a:bodyPr>
            <a:noAutofit/>
          </a:bodyPr>
          <a:lstStyle/>
          <a:p>
            <a:pPr algn="ctr"/>
            <a:r>
              <a:rPr lang="th-TH" sz="4400" dirty="0" smtClean="0">
                <a:latin typeface="AngsanaUPC" pitchFamily="18" charset="-34"/>
                <a:cs typeface="AngsanaUPC" pitchFamily="18" charset="-34"/>
              </a:rPr>
              <a:t>การประเมินความสามารถทางการแข่งขัน</a:t>
            </a:r>
            <a:br>
              <a:rPr lang="th-TH" sz="4400" dirty="0" smtClean="0">
                <a:latin typeface="AngsanaUPC" pitchFamily="18" charset="-34"/>
                <a:cs typeface="AngsanaUPC" pitchFamily="18" charset="-34"/>
              </a:rPr>
            </a:br>
            <a:r>
              <a:rPr lang="th-TH" sz="4400" dirty="0" smtClean="0">
                <a:latin typeface="AngsanaUPC" pitchFamily="18" charset="-34"/>
                <a:cs typeface="AngsanaUPC" pitchFamily="18" charset="-34"/>
              </a:rPr>
              <a:t>ของสภาพแวดล้อมภายใน</a:t>
            </a:r>
            <a:endParaRPr lang="th-TH" sz="44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214282" y="1500174"/>
            <a:ext cx="8715436" cy="511516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th-TH" sz="2400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	การประเมินความสามารถทางการแข่งขันของสภาพแวดล้อมภายในจะต้องพิจารณาประเด็นต่างๆ โดยเปรียบเทียบกับคู่แข่งขันดังนี้</a:t>
            </a:r>
          </a:p>
          <a:p>
            <a:pPr marL="342900" lvl="1" indent="-342900">
              <a:buClr>
                <a:schemeClr val="tx2"/>
              </a:buClr>
              <a:buNone/>
            </a:pPr>
            <a:r>
              <a:rPr lang="th-TH" sz="2000" b="1" i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000" b="1" i="1" dirty="0" smtClean="0">
                <a:latin typeface="AngsanaUPC" pitchFamily="18" charset="-34"/>
                <a:cs typeface="AngsanaUPC" pitchFamily="18" charset="-34"/>
              </a:rPr>
              <a:t>	1. ผลการทำงานทางด้านการเงิน </a:t>
            </a:r>
            <a:r>
              <a:rPr lang="en-US" sz="2000" b="1" i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sz="2000" b="1" i="1" dirty="0" smtClean="0">
                <a:latin typeface="AngsanaUPC" pitchFamily="18" charset="-34"/>
                <a:cs typeface="AngsanaUPC" pitchFamily="18" charset="-34"/>
              </a:rPr>
              <a:t>ยอดขายและความสามารถทำกำไร (</a:t>
            </a:r>
            <a:r>
              <a:rPr lang="en-US" sz="2000" b="1" i="1" dirty="0" smtClean="0">
                <a:latin typeface="AngsanaUPC" pitchFamily="18" charset="-34"/>
                <a:cs typeface="AngsanaUPC" pitchFamily="18" charset="-34"/>
              </a:rPr>
              <a:t>Financial performance-sales and profitability</a:t>
            </a:r>
            <a:r>
              <a:rPr lang="th-TH" sz="2000" b="1" i="1" dirty="0" smtClean="0">
                <a:latin typeface="AngsanaUPC" pitchFamily="18" charset="-34"/>
                <a:cs typeface="AngsanaUPC" pitchFamily="18" charset="-34"/>
              </a:rPr>
              <a:t>) </a:t>
            </a:r>
          </a:p>
          <a:p>
            <a:pPr marL="857250" lvl="1" indent="-457200">
              <a:buNone/>
            </a:pPr>
            <a:r>
              <a:rPr lang="th-TH" sz="2000" b="1" i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000" b="1" i="1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1.1 ยอดขายและส่วนครองตลาด 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Sales and market share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 marL="857250" lvl="1" indent="-457200">
              <a:buNone/>
            </a:pP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			1.2 ความสามารถในการทำกำไร 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Profitability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 marL="857250" lvl="1" indent="-457200">
              <a:buNone/>
            </a:pP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			1.3 การวิเคราะห์มู</a:t>
            </a:r>
            <a:r>
              <a:rPr lang="th-TH" sz="2000" b="1" dirty="0">
                <a:latin typeface="AngsanaUPC" pitchFamily="18" charset="-34"/>
                <a:cs typeface="AngsanaUPC" pitchFamily="18" charset="-34"/>
              </a:rPr>
              <a:t>ล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ค่าของผู้ถือหุ้น 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Shareholder value analysis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 marL="342900" lvl="1" indent="-342900">
              <a:buClr>
                <a:schemeClr val="tx2"/>
              </a:buClr>
              <a:buNone/>
            </a:pPr>
            <a:r>
              <a:rPr lang="th-TH" sz="2000" b="1" i="1" dirty="0" smtClean="0">
                <a:latin typeface="AngsanaUPC" pitchFamily="18" charset="-34"/>
                <a:cs typeface="AngsanaUPC" pitchFamily="18" charset="-34"/>
              </a:rPr>
              <a:t>		2. ผลการทำงานทางด้านอื่นนอกเหนือจากความสามารถทำกำไร (</a:t>
            </a:r>
            <a:r>
              <a:rPr lang="en-US" sz="2000" b="1" i="1" dirty="0" smtClean="0">
                <a:latin typeface="AngsanaUPC" pitchFamily="18" charset="-34"/>
                <a:cs typeface="AngsanaUPC" pitchFamily="18" charset="-34"/>
              </a:rPr>
              <a:t>Performance measurement beyond profitability</a:t>
            </a:r>
            <a:r>
              <a:rPr lang="th-TH" sz="2000" b="1" i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 marL="342900" lvl="1" indent="-342900">
              <a:buClr>
                <a:schemeClr val="tx2"/>
              </a:buClr>
              <a:buNone/>
            </a:pPr>
            <a:r>
              <a:rPr lang="th-TH" sz="2000" b="1" i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000" b="1" i="1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2.1 ความพึงพอใจของลูกค้า / ความภักดีต่อตรา 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Customer satisfaction / Brand loyalty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 marL="342900" lvl="1" indent="-342900">
              <a:buClr>
                <a:schemeClr val="tx2"/>
              </a:buClr>
              <a:buNone/>
            </a:pPr>
            <a:r>
              <a:rPr lang="th-TH" sz="2000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		2.2 คุณภาพของผลิตภัณฑ์ / บริการ 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Product / Service quality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 marL="342900" lvl="1" indent="-342900">
              <a:buClr>
                <a:schemeClr val="tx2"/>
              </a:buClr>
              <a:buNone/>
            </a:pPr>
            <a:r>
              <a:rPr lang="th-TH" sz="2000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		2.3 ความเชื่อมโยงของตราสินค้า / ธุรกิจ 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Brand / Firm associations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 marL="342900" lvl="1" indent="-342900">
              <a:buClr>
                <a:schemeClr val="tx2"/>
              </a:buClr>
              <a:buNone/>
            </a:pPr>
            <a:r>
              <a:rPr lang="th-TH" sz="2000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		2.4 ต้นทุนที่เกี่ยวข้อง 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Relative cost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 marL="342900" lvl="1" indent="-342900">
              <a:buClr>
                <a:schemeClr val="tx2"/>
              </a:buClr>
              <a:buNone/>
            </a:pPr>
            <a:r>
              <a:rPr lang="th-TH" sz="2000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		2.5 กิจกรรมผลิตภัณฑ์ใหม่ 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New product activity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 marL="342900" lvl="1" indent="-342900">
              <a:buClr>
                <a:schemeClr val="tx2"/>
              </a:buClr>
              <a:buNone/>
            </a:pPr>
            <a:r>
              <a:rPr lang="th-TH" sz="2000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		2.6 ความสามารถและการปฏิบัติงานของผู้จัดการ / พนักงาน (</a:t>
            </a:r>
            <a:r>
              <a:rPr lang="en-US" sz="2000" b="1" dirty="0" smtClean="0">
                <a:latin typeface="AngsanaUPC" pitchFamily="18" charset="-34"/>
                <a:cs typeface="AngsanaUPC" pitchFamily="18" charset="-34"/>
              </a:rPr>
              <a:t>Manager / employee capability and performance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533400" y="1290840"/>
            <a:ext cx="8191500" cy="2709664"/>
          </a:xfrm>
        </p:spPr>
        <p:txBody>
          <a:bodyPr/>
          <a:lstStyle/>
          <a:p>
            <a:pPr>
              <a:buNone/>
            </a:pPr>
            <a:r>
              <a:rPr lang="th-TH" dirty="0" smtClean="0"/>
              <a:t>		</a:t>
            </a:r>
            <a:r>
              <a:rPr lang="th-TH" sz="2000" b="1" i="1" dirty="0" smtClean="0">
                <a:latin typeface="AngsanaUPC" pitchFamily="18" charset="-34"/>
                <a:cs typeface="AngsanaUPC" pitchFamily="18" charset="-34"/>
              </a:rPr>
              <a:t>3.  ปัจจัยที่กำหนดทางเลือกเชิงกลยุทธ์ (</a:t>
            </a:r>
            <a:r>
              <a:rPr lang="en-US" sz="2000" b="1" i="1" dirty="0" smtClean="0">
                <a:latin typeface="AngsanaUPC" pitchFamily="18" charset="-34"/>
                <a:cs typeface="AngsanaUPC" pitchFamily="18" charset="-34"/>
              </a:rPr>
              <a:t>Determinant of strategic options and choices</a:t>
            </a:r>
            <a:r>
              <a:rPr lang="th-TH" sz="2000" b="1" i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000" b="1" i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000" b="1" i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	3.1 กลยุทธ์ในอดีตและปัจจุบัน (</a:t>
            </a:r>
            <a:r>
              <a:rPr lang="en-US" sz="2000" dirty="0" smtClean="0">
                <a:latin typeface="AngsanaUPC" pitchFamily="18" charset="-34"/>
                <a:cs typeface="AngsanaUPC" pitchFamily="18" charset="-34"/>
              </a:rPr>
              <a:t>Past and current strategies</a:t>
            </a:r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00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		3.2 ปัญหาเชิงกลยุทธ์ (</a:t>
            </a:r>
            <a:r>
              <a:rPr lang="en-US" sz="2000" dirty="0" smtClean="0">
                <a:latin typeface="AngsanaUPC" pitchFamily="18" charset="-34"/>
                <a:cs typeface="AngsanaUPC" pitchFamily="18" charset="-34"/>
              </a:rPr>
              <a:t>Strategic problems</a:t>
            </a:r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00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		3.3 ขีดความสามารถ / ข้อจำกัดขององค์การ (</a:t>
            </a:r>
            <a:r>
              <a:rPr lang="en-US" sz="2000" dirty="0" smtClean="0">
                <a:latin typeface="AngsanaUPC" pitchFamily="18" charset="-34"/>
                <a:cs typeface="AngsanaUPC" pitchFamily="18" charset="-34"/>
              </a:rPr>
              <a:t>Organizational capabilities / constraints</a:t>
            </a:r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00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		3.4 ขีดความสามารถ / ข้อจำกัดด้านการเงิน (</a:t>
            </a:r>
            <a:r>
              <a:rPr lang="en-US" sz="2000" dirty="0" smtClean="0">
                <a:latin typeface="AngsanaUPC" pitchFamily="18" charset="-34"/>
                <a:cs typeface="AngsanaUPC" pitchFamily="18" charset="-34"/>
              </a:rPr>
              <a:t>Financial capabilities / constraints</a:t>
            </a:r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00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		3.5 จุดแข็งและจุดอ่อน (</a:t>
            </a:r>
            <a:r>
              <a:rPr lang="en-US" sz="2000" dirty="0" smtClean="0">
                <a:latin typeface="AngsanaUPC" pitchFamily="18" charset="-34"/>
                <a:cs typeface="AngsanaUPC" pitchFamily="18" charset="-34"/>
              </a:rPr>
              <a:t>Strengths / Weaknesses</a:t>
            </a:r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00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000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000" b="1" i="1" dirty="0" smtClean="0">
                <a:latin typeface="AngsanaUPC" pitchFamily="18" charset="-34"/>
                <a:cs typeface="AngsanaUPC" pitchFamily="18" charset="-34"/>
              </a:rPr>
              <a:t>4. จากการวิเคราะห์สู่การกำหนดกลยุทธ์ (</a:t>
            </a:r>
            <a:r>
              <a:rPr lang="en-US" sz="2000" b="1" i="1" dirty="0" smtClean="0">
                <a:latin typeface="AngsanaUPC" pitchFamily="18" charset="-34"/>
                <a:cs typeface="AngsanaUPC" pitchFamily="18" charset="-34"/>
              </a:rPr>
              <a:t>From analysis to strategy</a:t>
            </a:r>
            <a:r>
              <a:rPr lang="th-TH" sz="2000" b="1" i="1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sz="2000" b="1" i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39552" y="4149080"/>
            <a:ext cx="2664296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latin typeface="AngsanaUPC" pitchFamily="18" charset="-34"/>
                <a:cs typeface="AngsanaUPC" pitchFamily="18" charset="-34"/>
              </a:rPr>
              <a:t>จุดแข็งและจุดอ่อนขององค์การ</a:t>
            </a:r>
          </a:p>
          <a:p>
            <a:pPr algn="ctr"/>
            <a:r>
              <a:rPr lang="th-TH" sz="1600" dirty="0" smtClean="0">
                <a:latin typeface="AngsanaUPC" pitchFamily="18" charset="-34"/>
                <a:cs typeface="AngsanaUPC" pitchFamily="18" charset="-34"/>
              </a:rPr>
              <a:t>(</a:t>
            </a:r>
            <a:r>
              <a:rPr lang="en-US" sz="1600" dirty="0" smtClean="0">
                <a:latin typeface="AngsanaUPC" pitchFamily="18" charset="-34"/>
                <a:cs typeface="AngsanaUPC" pitchFamily="18" charset="-34"/>
              </a:rPr>
              <a:t>Organizational strengths and weaknesses</a:t>
            </a:r>
            <a:r>
              <a:rPr lang="th-TH" sz="1600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sz="16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6372200" y="4149080"/>
            <a:ext cx="2520280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latin typeface="AngsanaUPC" pitchFamily="18" charset="-34"/>
                <a:cs typeface="AngsanaUPC" pitchFamily="18" charset="-34"/>
              </a:rPr>
              <a:t>จุดแข็งและจุดอ่อนของคู่แข่งขัน</a:t>
            </a:r>
          </a:p>
          <a:p>
            <a:pPr algn="ctr"/>
            <a:r>
              <a:rPr lang="th-TH" sz="1600" dirty="0" smtClean="0">
                <a:latin typeface="AngsanaUPC" pitchFamily="18" charset="-34"/>
                <a:cs typeface="AngsanaUPC" pitchFamily="18" charset="-34"/>
              </a:rPr>
              <a:t>(</a:t>
            </a:r>
            <a:r>
              <a:rPr lang="en-US" sz="1600" dirty="0" smtClean="0">
                <a:latin typeface="AngsanaUPC" pitchFamily="18" charset="-34"/>
                <a:cs typeface="AngsanaUPC" pitchFamily="18" charset="-34"/>
              </a:rPr>
              <a:t>Competitor strengths and weaknesses</a:t>
            </a:r>
            <a:r>
              <a:rPr lang="th-TH" sz="1600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sz="16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3707904" y="3861048"/>
            <a:ext cx="2160240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การตัดสินใจเชิงกลยุทธ์ (</a:t>
            </a:r>
            <a:r>
              <a:rPr lang="en-US" sz="14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Strategic decision</a:t>
            </a:r>
            <a:r>
              <a:rPr lang="th-TH" sz="14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FontTx/>
              <a:buChar char="-"/>
            </a:pPr>
            <a:r>
              <a:rPr lang="th-TH" sz="14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การลงทุนเชิงกลยุทธ์ (</a:t>
            </a:r>
            <a:r>
              <a:rPr lang="en-US" sz="14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Strategic investment</a:t>
            </a:r>
            <a:r>
              <a:rPr lang="th-TH" sz="14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FontTx/>
              <a:buChar char="-"/>
            </a:pPr>
            <a:r>
              <a:rPr lang="th-TH" sz="1400" dirty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sz="14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การนำเสนอคุณค่า (</a:t>
            </a:r>
            <a:r>
              <a:rPr lang="en-US" sz="14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Value proposition</a:t>
            </a:r>
            <a:r>
              <a:rPr lang="th-TH" sz="14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FontTx/>
              <a:buChar char="-"/>
            </a:pPr>
            <a:r>
              <a:rPr lang="th-TH" sz="1400" dirty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sz="14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สินทรัพย์และขีดความสามารถ (</a:t>
            </a:r>
            <a:r>
              <a:rPr lang="en-US" sz="14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Assets and competencies</a:t>
            </a:r>
            <a:r>
              <a:rPr lang="th-TH" sz="14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FontTx/>
              <a:buChar char="-"/>
            </a:pPr>
            <a:r>
              <a:rPr lang="th-TH" sz="1400" dirty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sz="14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กลยุทธ์ด้านหน้าที่และโปรแกรม (</a:t>
            </a:r>
            <a:r>
              <a:rPr lang="en-US" sz="14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Functional strategies and programs</a:t>
            </a:r>
            <a:r>
              <a:rPr lang="th-TH" sz="14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2915816" y="6237312"/>
            <a:ext cx="3816424" cy="5486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latin typeface="AngsanaUPC" pitchFamily="18" charset="-34"/>
                <a:cs typeface="AngsanaUPC" pitchFamily="18" charset="-34"/>
              </a:rPr>
              <a:t>ความต้องการของตลาด (</a:t>
            </a:r>
            <a:r>
              <a:rPr lang="en-US" sz="1600" dirty="0" smtClean="0">
                <a:latin typeface="AngsanaUPC" pitchFamily="18" charset="-34"/>
                <a:cs typeface="AngsanaUPC" pitchFamily="18" charset="-34"/>
              </a:rPr>
              <a:t>Market needs</a:t>
            </a:r>
            <a:r>
              <a:rPr lang="th-TH" sz="1600" dirty="0" smtClean="0">
                <a:latin typeface="AngsanaUPC" pitchFamily="18" charset="-34"/>
                <a:cs typeface="AngsanaUPC" pitchFamily="18" charset="-34"/>
              </a:rPr>
              <a:t>)การดึงดูดใจ (</a:t>
            </a:r>
            <a:r>
              <a:rPr lang="en-US" sz="1600" dirty="0" smtClean="0">
                <a:latin typeface="AngsanaUPC" pitchFamily="18" charset="-34"/>
                <a:cs typeface="AngsanaUPC" pitchFamily="18" charset="-34"/>
              </a:rPr>
              <a:t>Attractiveness</a:t>
            </a:r>
            <a:r>
              <a:rPr lang="th-TH" sz="1600" dirty="0" smtClean="0">
                <a:latin typeface="AngsanaUPC" pitchFamily="18" charset="-34"/>
                <a:cs typeface="AngsanaUPC" pitchFamily="18" charset="-34"/>
              </a:rPr>
              <a:t>) และ ปัจจัยสู่ความสำเร็จ (</a:t>
            </a:r>
            <a:r>
              <a:rPr lang="en-US" sz="1600" dirty="0" smtClean="0">
                <a:latin typeface="AngsanaUPC" pitchFamily="18" charset="-34"/>
                <a:cs typeface="AngsanaUPC" pitchFamily="18" charset="-34"/>
              </a:rPr>
              <a:t>Key success factors</a:t>
            </a:r>
            <a:r>
              <a:rPr lang="th-TH" sz="1600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sz="16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9" name="ลูกศรขวา 8"/>
          <p:cNvSpPr/>
          <p:nvPr/>
        </p:nvSpPr>
        <p:spPr>
          <a:xfrm>
            <a:off x="3275856" y="4365104"/>
            <a:ext cx="360040" cy="288032"/>
          </a:xfrm>
          <a:prstGeom prst="rightArrow">
            <a:avLst/>
          </a:prstGeom>
          <a:solidFill>
            <a:srgbClr val="B10F1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ลูกศรขวา 9"/>
          <p:cNvSpPr/>
          <p:nvPr/>
        </p:nvSpPr>
        <p:spPr>
          <a:xfrm rot="16200000">
            <a:off x="4680012" y="5913276"/>
            <a:ext cx="216024" cy="288032"/>
          </a:xfrm>
          <a:prstGeom prst="rightArrow">
            <a:avLst/>
          </a:prstGeom>
          <a:solidFill>
            <a:srgbClr val="B10F1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ลูกศรขวา 10"/>
          <p:cNvSpPr/>
          <p:nvPr/>
        </p:nvSpPr>
        <p:spPr>
          <a:xfrm rot="10800000">
            <a:off x="5940153" y="4437112"/>
            <a:ext cx="360040" cy="288032"/>
          </a:xfrm>
          <a:prstGeom prst="rightArrow">
            <a:avLst/>
          </a:prstGeom>
          <a:solidFill>
            <a:srgbClr val="B10F1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ชื่อเรื่อง 1"/>
          <p:cNvSpPr>
            <a:spLocks noGrp="1"/>
          </p:cNvSpPr>
          <p:nvPr>
            <p:ph type="title"/>
          </p:nvPr>
        </p:nvSpPr>
        <p:spPr>
          <a:xfrm>
            <a:off x="179512" y="503238"/>
            <a:ext cx="8750206" cy="487362"/>
          </a:xfrm>
        </p:spPr>
        <p:txBody>
          <a:bodyPr>
            <a:noAutofit/>
          </a:bodyPr>
          <a:lstStyle/>
          <a:p>
            <a:pPr algn="ctr"/>
            <a:r>
              <a:rPr lang="th-TH" sz="4400" dirty="0" smtClean="0">
                <a:latin typeface="AngsanaUPC" pitchFamily="18" charset="-34"/>
                <a:cs typeface="AngsanaUPC" pitchFamily="18" charset="-34"/>
              </a:rPr>
              <a:t>การประเมินความสามารถทางการแข่งขัน</a:t>
            </a:r>
            <a:br>
              <a:rPr lang="th-TH" sz="4400" dirty="0" smtClean="0">
                <a:latin typeface="AngsanaUPC" pitchFamily="18" charset="-34"/>
                <a:cs typeface="AngsanaUPC" pitchFamily="18" charset="-34"/>
              </a:rPr>
            </a:br>
            <a:r>
              <a:rPr lang="th-TH" sz="4400" dirty="0" smtClean="0">
                <a:latin typeface="AngsanaUPC" pitchFamily="18" charset="-34"/>
                <a:cs typeface="AngsanaUPC" pitchFamily="18" charset="-34"/>
              </a:rPr>
              <a:t>ของสภาพแวดล้อมภายใน</a:t>
            </a:r>
            <a:endParaRPr lang="th-TH" sz="4400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/>
              <a:t>การวิเคราะห์สภาพแวดล้อมภายนอก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ตลาดตามคามหมายของนักการตลาด</a:t>
            </a:r>
          </a:p>
          <a:p>
            <a:pPr>
              <a:buNone/>
            </a:pPr>
            <a:r>
              <a:rPr lang="th-TH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400" b="1" i="1" dirty="0" smtClean="0">
                <a:latin typeface="AngsanaUPC" pitchFamily="18" charset="-34"/>
                <a:cs typeface="AngsanaUPC" pitchFamily="18" charset="-34"/>
              </a:rPr>
              <a:t>ตลาด (</a:t>
            </a:r>
            <a:r>
              <a:rPr lang="en-US" sz="2400" b="1" i="1" dirty="0" smtClean="0">
                <a:latin typeface="AngsanaUPC" pitchFamily="18" charset="-34"/>
                <a:cs typeface="AngsanaUPC" pitchFamily="18" charset="-34"/>
              </a:rPr>
              <a:t>Market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) หมายถึง กลุ่มลูกค้า/ตลาดเป้าหมาย (</a:t>
            </a:r>
            <a:r>
              <a:rPr lang="en-US" sz="2400" b="1" dirty="0" smtClean="0">
                <a:latin typeface="AngsanaUPC" pitchFamily="18" charset="-34"/>
                <a:cs typeface="AngsanaUPC" pitchFamily="18" charset="-34"/>
              </a:rPr>
              <a:t>Target market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) ประกอบด้วย</a:t>
            </a:r>
          </a:p>
          <a:p>
            <a:pPr>
              <a:buNone/>
            </a:pPr>
            <a:r>
              <a:rPr lang="th-TH" sz="2400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1. ผู้ซื้อที่มีศักยภาพในการซื้อสินค้า/บริการของบริษัท </a:t>
            </a:r>
          </a:p>
          <a:p>
            <a:pPr>
              <a:buNone/>
            </a:pPr>
            <a:r>
              <a:rPr lang="th-TH" sz="2400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2. บุคคลหรือองค์การที่ต้องการได้รับการตอบสนอง มีเงินที่จะซื้อหรือจ่าย ตลอดจนความเต็มใจที่จะซื้อ ซึ่งตลาดอาจเป็นบุคคล กลุ่ม หรือองค์การที่มีความสัมพันธ์อันดีกับบริษัท คุณสมบัติของตลาดในประเด็นนี้ มีดังนี้ </a:t>
            </a:r>
          </a:p>
          <a:p>
            <a:pPr>
              <a:buNone/>
            </a:pPr>
            <a:r>
              <a:rPr lang="th-TH" sz="2400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1) เป็</a:t>
            </a:r>
            <a:r>
              <a:rPr lang="th-TH" sz="2000" b="1" dirty="0">
                <a:latin typeface="AngsanaUPC" pitchFamily="18" charset="-34"/>
                <a:cs typeface="AngsanaUPC" pitchFamily="18" charset="-34"/>
              </a:rPr>
              <a:t>น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บุคคลหรือองค์การที่ต้องการผลิตภัณฑ์</a:t>
            </a:r>
          </a:p>
          <a:p>
            <a:pPr>
              <a:buNone/>
            </a:pPr>
            <a:r>
              <a:rPr lang="th-TH" sz="2000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	2) มีเงินหรือมีอำนาจซื้อ</a:t>
            </a:r>
          </a:p>
          <a:p>
            <a:pPr>
              <a:buNone/>
            </a:pPr>
            <a:r>
              <a:rPr lang="th-TH" sz="2000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	3) เต็มใจที่จะซื้อ</a:t>
            </a:r>
          </a:p>
          <a:p>
            <a:pPr>
              <a:buNone/>
            </a:pP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ตลาดประกอบด้วย</a:t>
            </a:r>
          </a:p>
          <a:p>
            <a:pPr>
              <a:buNone/>
            </a:pP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		1</a:t>
            </a: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) ลูกค้าทั้งหมดที่มีความจำเป็นหรือความต้องการผลิตภัณฑ์</a:t>
            </a:r>
          </a:p>
          <a:p>
            <a:pPr>
              <a:buNone/>
            </a:pP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		2) มีเงินหรือมีอำนาจซื้อ</a:t>
            </a:r>
          </a:p>
          <a:p>
            <a:pPr>
              <a:buNone/>
            </a:pP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		3) เต็มใจที่จะซื้อเพื่อตอบสนองความจำเป็นความต้องการ หรือความพอใจ</a:t>
            </a:r>
          </a:p>
          <a:p>
            <a:pPr>
              <a:buNone/>
            </a:pPr>
            <a:r>
              <a:rPr lang="th-TH" sz="2000" b="1" dirty="0" smtClean="0">
                <a:latin typeface="AngsanaUPC" pitchFamily="18" charset="-34"/>
                <a:cs typeface="AngsanaUPC" pitchFamily="18" charset="-34"/>
              </a:rPr>
              <a:t>		4) มีอำนาจในการตัดสินใจซื้อ	</a:t>
            </a:r>
            <a:endParaRPr lang="th-TH" sz="2000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th-TH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ประเภทของตลาด ประกอบด้วย</a:t>
            </a:r>
          </a:p>
          <a:p>
            <a:pPr>
              <a:buNone/>
            </a:pPr>
            <a:r>
              <a:rPr lang="th-TH" b="1" i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1. ตลาดผู้บริโภค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Customer market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หมายถึง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บุคคลและครัวเรือนที่ซื้อผลิตภัณฑ์เพื่อการบริโภคส่วนตัว</a:t>
            </a:r>
          </a:p>
          <a:p>
            <a:pPr>
              <a:buNone/>
            </a:pPr>
            <a:r>
              <a:rPr lang="th-TH" b="1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2. ตลาดธุรกิจ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Business market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เป็นหน่วยธุรกิจที่ซื้อสินค้า / บริการไปเพื่อการผลิตและ/หรือขายต่อ ประกอบด้วย</a:t>
            </a:r>
          </a:p>
          <a:p>
            <a:pPr>
              <a:buNone/>
            </a:pPr>
            <a:r>
              <a:rPr lang="th-TH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2.1 ตลาดผู้ผลิต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Producer market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หรือ 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Manufacturer market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 หมายถึง ผู้ซื้อสินค้า / บริการไปเพื่อการผลิตและขายต่อ</a:t>
            </a:r>
          </a:p>
          <a:p>
            <a:pPr>
              <a:buNone/>
            </a:pPr>
            <a:r>
              <a:rPr lang="th-TH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2.2 ตลาดคนกลาง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Middleman market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 หรือตลาดผู้ขายต่อ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Reseller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 หมายถึง ผู้ที่ซื้อสินค้าหรือบริการไปเพื่อขายต่อ ผู้ที่อยู่ในตลาดคือ ตัวแทนทางการค้า ผู้ค้าส่ง ผู้ค้าปลีก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609600" y="307848"/>
            <a:ext cx="82296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การวิเคราะห์สภาพแวดล้อมภายนอก</a:t>
            </a:r>
            <a:endParaRPr kumimoji="0" lang="th-TH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790</Words>
  <Application>Microsoft Office PowerPoint</Application>
  <PresentationFormat>นำเสนอทางหน้าจอ (4:3)</PresentationFormat>
  <Paragraphs>290</Paragraphs>
  <Slides>30</Slides>
  <Notes>1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30</vt:i4>
      </vt:variant>
    </vt:vector>
  </HeadingPairs>
  <TitlesOfParts>
    <vt:vector size="31" baseType="lpstr">
      <vt:lpstr>Module</vt:lpstr>
      <vt:lpstr>บทที่ 4 การวิเคราะห์สภาพแวดล้อมภายนอก และสภาพแวดล้อมภายใน</vt:lpstr>
      <vt:lpstr>การวิเคราะห์สภาพแวดล้อมขององค์การ (Organizational environment analysis)</vt:lpstr>
      <vt:lpstr>การวิเคราะห์สภาพแวดล้อมภายนอก (External environments)</vt:lpstr>
      <vt:lpstr>การวิเคราะห์สภาพแวดล้อมภายใน (Internal environments)</vt:lpstr>
      <vt:lpstr>การวิเคราะห์สภาพแวดล้อมภายใน (Internal environments)</vt:lpstr>
      <vt:lpstr>การประเมินความสามารถทางการแข่งขัน ของสภาพแวดล้อมภายใน</vt:lpstr>
      <vt:lpstr>การประเมินความสามารถทางการแข่งขัน ของสภาพแวดล้อมภายใน</vt:lpstr>
      <vt:lpstr>การวิเคราะห์สภาพแวดล้อมภายนอก</vt:lpstr>
      <vt:lpstr>งานนำเสนอ PowerPoint</vt:lpstr>
      <vt:lpstr>การวิเคราะห์สภาพแวดล้อมภายนอก</vt:lpstr>
      <vt:lpstr>การวิเคราะห์ตลาด (Market analysis)</vt:lpstr>
      <vt:lpstr>การวิเคราะห์ตลาด (Market analysis) </vt:lpstr>
      <vt:lpstr>งานนำเสนอ PowerPoint</vt:lpstr>
      <vt:lpstr>การวิเคราะห์ตลาด (Market analysis) </vt:lpstr>
      <vt:lpstr>การวิเคราะห์ตลาด (Market analysis) </vt:lpstr>
      <vt:lpstr>การวิเคราะห์ตลาด (Market analysis) </vt:lpstr>
      <vt:lpstr>การวิเคราะห์คู่แข่งขัน (Competitor analysis)</vt:lpstr>
      <vt:lpstr>การวิเคราะห์คู่แข่งขัน (Competitor analysis)</vt:lpstr>
      <vt:lpstr>การวิเคราะห์คู่แข่งขัน (Competitor analysis)</vt:lpstr>
      <vt:lpstr>การวิเคราะห์คู่แข่งขัน (Competitor analysis) </vt:lpstr>
      <vt:lpstr>เกณฑ์ในการวิเคราะห์คู่แข่งขัน</vt:lpstr>
      <vt:lpstr>เกณฑ์ในการวิเคราะห์คู่แข่งขัน </vt:lpstr>
      <vt:lpstr>เกณฑ์ในการวิเคราะห์คู่แข่งขัน </vt:lpstr>
      <vt:lpstr>เกณฑ์ในการวิเคราะห์คู่แข่งขัน </vt:lpstr>
      <vt:lpstr>เกณฑ์ในการวิเคราะห์คู่แข่งขัน </vt:lpstr>
      <vt:lpstr>เกณฑ์ในการวิเคราะห์คู่แข่งขัน </vt:lpstr>
      <vt:lpstr>เกณฑ์ในการวิเคราะห์คู่แข่งขัน</vt:lpstr>
      <vt:lpstr>เกณฑ์ในการวิเคราะห์คู่แข่งขัน </vt:lpstr>
      <vt:lpstr>เกณฑ์ในการวิเคราะห์คู่แข่งขัน </vt:lpstr>
      <vt:lpstr>งานนำเสนอ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การวิเคราะห์สภาพแวดล้อมภายนอกและสภาพแวดล้อมภายใน</dc:title>
  <dc:creator>iLLuSioN</dc:creator>
  <cp:lastModifiedBy>Bangkok</cp:lastModifiedBy>
  <cp:revision>39</cp:revision>
  <dcterms:created xsi:type="dcterms:W3CDTF">2001-12-31T18:23:25Z</dcterms:created>
  <dcterms:modified xsi:type="dcterms:W3CDTF">2019-01-29T12:55:09Z</dcterms:modified>
</cp:coreProperties>
</file>