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1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27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B2B2B2"/>
    <a:srgbClr val="000000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 varScale="1">
        <p:scale>
          <a:sx n="69" d="100"/>
          <a:sy n="69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4C8C-517C-4C22-A30A-253C4823B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FBAF-6798-46D7-A783-D555A8A1F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8032-3B1D-4BE8-8E27-9386A8839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BC4C-E7E1-443A-B01E-D688CDDAAC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59FF-6C53-4F4F-9673-140A15E55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2EF0-D2C3-46C3-B398-478FA8818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E15-7151-4609-94CD-28D6C06A2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E7E5-F1D9-467D-A00E-92D739A80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D61-5408-42A5-A4F5-375A8D887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E4F602-84B8-4858-9C14-FA2B0AAB50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en-US" smtClean="0"/>
              <a:t>ระดับที่สอง</a:t>
            </a:r>
          </a:p>
          <a:p>
            <a:pPr lvl="2" eaLnBrk="1" latinLnBrk="0" hangingPunct="1"/>
            <a:r>
              <a:rPr kumimoji="0" lang="en-US" smtClean="0"/>
              <a:t>ระดับที่สาม</a:t>
            </a:r>
          </a:p>
          <a:p>
            <a:pPr lvl="3" eaLnBrk="1" latinLnBrk="0" hangingPunct="1"/>
            <a:r>
              <a:rPr kumimoji="0" lang="en-US" smtClean="0"/>
              <a:t>ระดับที่สี่</a:t>
            </a:r>
          </a:p>
          <a:p>
            <a:pPr lvl="4" eaLnBrk="1" latinLnBrk="0" hangingPunct="1"/>
            <a:r>
              <a:rPr kumimoji="0" lang="en-US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5EEAFF-74A8-4351-A38A-DB5893C4D2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2214554"/>
            <a:ext cx="8429684" cy="1828800"/>
          </a:xfrm>
        </p:spPr>
        <p:txBody>
          <a:bodyPr>
            <a:noAutofit/>
          </a:bodyPr>
          <a:lstStyle/>
          <a:p>
            <a:pPr algn="ctr"/>
            <a: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บทที่ 5</a:t>
            </a:r>
            <a:r>
              <a:rPr lang="en-US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-1</a:t>
            </a:r>
            <a: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/>
            </a:r>
            <a:b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การวิเคราะห์สภาพแวดล้อมภายนอกองค์การ </a:t>
            </a:r>
            <a:r>
              <a:rPr lang="en-US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การวิเคราะห์พฤติกรรมผู้บริโภค</a:t>
            </a:r>
            <a:endParaRPr lang="en-US" sz="4400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564357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rgbClr val="002060"/>
                </a:solidFill>
              </a:rPr>
              <a:t>ผศ.ดร. </a:t>
            </a:r>
            <a:r>
              <a:rPr lang="th-TH" sz="3600" b="1" dirty="0" smtClean="0">
                <a:solidFill>
                  <a:srgbClr val="002060"/>
                </a:solidFill>
              </a:rPr>
              <a:t>ภู</a:t>
            </a:r>
            <a:r>
              <a:rPr lang="th-TH" sz="3600" b="1" dirty="0" err="1" smtClean="0">
                <a:solidFill>
                  <a:srgbClr val="002060"/>
                </a:solidFill>
              </a:rPr>
              <a:t>ริศ</a:t>
            </a:r>
            <a:r>
              <a:rPr lang="th-TH" sz="3600" b="1" dirty="0" smtClean="0">
                <a:solidFill>
                  <a:srgbClr val="002060"/>
                </a:solidFill>
              </a:rPr>
              <a:t>  ศรสรุทร์</a:t>
            </a:r>
            <a:endParaRPr lang="th-TH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28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785794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กระบวนการตัดสินใจซื้อของผู้บริโภค </a:t>
            </a:r>
            <a:br>
              <a:rPr lang="th-TH" b="1" dirty="0" smtClean="0">
                <a:latin typeface="AngsanaUPC" pitchFamily="18" charset="-34"/>
                <a:cs typeface="AngsanaUPC" pitchFamily="18" charset="-34"/>
              </a:rPr>
            </a:b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Consumer buying decision process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/>
          <a:lstStyle/>
          <a:p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ตอนที่ 1 ขั้นก่อนการซื้อ (</a:t>
            </a:r>
            <a:r>
              <a:rPr lang="en-US" sz="3200" b="1" dirty="0" smtClean="0">
                <a:latin typeface="AngsanaUPC" pitchFamily="18" charset="-34"/>
                <a:cs typeface="AngsanaUPC" pitchFamily="18" charset="-34"/>
              </a:rPr>
              <a:t>Pre-purchase stage</a:t>
            </a:r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ขั้นที่ 1 การรับรู้ความต้องการ/ปัญหา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Need/problem recognition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ขั้นที่ 2 การค้นหาข้อมูล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Information search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1) แหล่งบุคคล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Personal sources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2) แหล่งการค้า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Commercial sources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3) แหล่งชุมชน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Public sources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			4) แหล่งประสบการณ์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Experiential sources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5) แหล่งทดลอง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Experimental sources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ขั้นที่ 3 การประเมินผลทางเลือก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Evaluation of alternatives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638800"/>
          </a:xfrm>
        </p:spPr>
        <p:txBody>
          <a:bodyPr/>
          <a:lstStyle/>
          <a:p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ตอนที่ 2 ขั้นการซื้อ (</a:t>
            </a:r>
            <a:r>
              <a:rPr lang="en-US" sz="3200" b="1" dirty="0" smtClean="0">
                <a:latin typeface="AngsanaUPC" pitchFamily="18" charset="-34"/>
                <a:cs typeface="AngsanaUPC" pitchFamily="18" charset="-34"/>
              </a:rPr>
              <a:t>Purchase stage</a:t>
            </a:r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ขั้นที่ 4 การตัดสินใจซื้อ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Purchase decision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1) ความตั้งใจซื้อ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Purchase intention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	1.1) ทัศนคติบุคคลอื่น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Attitudes of others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	1.2) ปัจจัยสถานการณ์ที่คาดคะเนไว้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Anticipated situational factors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	1.3) ปัจจัยสถานการณ์ที่ไม่คาดคะเนไว้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Unanticipated situational factors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2) การตัดสินใจซื้อ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Purchase decision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	2.1) 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Purchase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	2.2) ไม่ซื้อ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No purchase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ตอนที่ 3 ขั้นภายหลังการซื้อ (</a:t>
            </a:r>
            <a:r>
              <a:rPr lang="en-US" sz="3200" b="1" dirty="0" smtClean="0">
                <a:latin typeface="AngsanaUPC" pitchFamily="18" charset="-34"/>
                <a:cs typeface="AngsanaUPC" pitchFamily="18" charset="-34"/>
              </a:rPr>
              <a:t>Post-purchase stage</a:t>
            </a:r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ขั้นที่ 5 พฤติกรรมภายหลังการซื้อ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Post purchase behavior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u="sng" dirty="0" smtClean="0">
                <a:latin typeface="AngsanaUPC" pitchFamily="18" charset="-34"/>
                <a:cs typeface="AngsanaUPC" pitchFamily="18" charset="-34"/>
              </a:rPr>
              <a:t>พฤติกรรมภายหลังการซื้อของผู้บริโภค มีดังนี้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1. การประเมินผลภายหลังการซื้อ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Post purchase evaluation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1.1 การซื้อเปรียบเทียบกับการบริโภค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Purchasing versus consuming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1.2 ความพึงพอใจเปรียบกับความไม่พึงพอใจ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Satisfaction versus dissatisfaction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2. การปฏิบัติภายหลังการซื้อ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Post purchase action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3. ความสับสนภายหลังการซื้อ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Post purchase dissonance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th-TH" b="1" i="1" u="sng" dirty="0" smtClean="0">
                <a:latin typeface="AngsanaUPC" pitchFamily="18" charset="-34"/>
                <a:cs typeface="AngsanaUPC" pitchFamily="18" charset="-34"/>
              </a:rPr>
              <a:t>ขั้นภายหลังการซื้อ ประกอบด้วยส่วนต่างๆ ดังนี้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1. การบริโภค/การใช้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Consumption/usage stage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1.1 โอกาสในการบริโภค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When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1.2 สถานที่ในการบริโภค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Where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1.3 มีวิธีการบริโภคอย่างไร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How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1.4 มีการบริโภคมากน้อยเท่าใด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How much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1.5 ในขณะที่มีการบริโภคมีความรู้สึกอย่างไร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How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1.6 การบริโภคเป็นไปตามความคาดหวังหรือไม่อย่างไร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How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1.7 การตีความจากประสบการณ์ในการบริโภค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Consumer’s interpretation of the consumption experience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2. ความพึงพอใจ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Satisfaction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2.1 ความพึงพอใจมีอิทธิพลต่อการบอกต่อและการสื่อสารทางคอมพิวเตอร์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Word of mouth and word of mouse communication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สี่เหลี่ยมมุมมน 3"/>
          <p:cNvSpPr/>
          <p:nvPr/>
        </p:nvSpPr>
        <p:spPr>
          <a:xfrm>
            <a:off x="611560" y="1916832"/>
            <a:ext cx="792088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ความพึงพอใจ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= 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ความคาดหวัง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E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 – ผลการปฏิบัติงานของผลิตภัณฑ์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8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สี่เหลี่ยมมุมมน 4"/>
          <p:cNvSpPr/>
          <p:nvPr/>
        </p:nvSpPr>
        <p:spPr>
          <a:xfrm>
            <a:off x="500034" y="4486320"/>
            <a:ext cx="8286808" cy="2157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ความพึงพอใจที่มากขึ้น		การบอกต่อเชิงบวก/การสื่อสารที่ดีทางคอมพิวเตอร์ที่มากขึ้นด้วย</a:t>
            </a: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Satisfaction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		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Positive word of mouth and word of mouse communication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endParaRPr lang="th-TH" sz="2000" b="1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ความไม่พึงพอใจที่มากขึ้น		การบอกต่อเชิงลบ/การสื่อสารที่ไม่ดีทางคอมพิวเตอร์ที่มากขึ้นด้วย</a:t>
            </a: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Dissatisfaction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		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Negative word mouth and word of mouse communication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0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2.2 ความพึงพอใจมีอิทธิพลต่อการบอกต่อและการสื่อสารทางคอมพิวเตอร์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Word of mouth and word of mouse communication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2.3 ความพึงพอใจจะทำให้ความรู้สึกอ่อนไหวต่อราคาลดลง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Satisfaction lowers consumer’s price sensitivity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สี่เหลี่ยมมุมมน 4"/>
          <p:cNvSpPr/>
          <p:nvPr/>
        </p:nvSpPr>
        <p:spPr>
          <a:xfrm>
            <a:off x="611560" y="2428868"/>
            <a:ext cx="792088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ความไม่พึงพอใจที่มากขึ้น		การบอกต่อเชิงลบ/การสื่อสารที่ไม่ดีทางคอมพิวเตอร์</a:t>
            </a: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Dissatisfaction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		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Negative word mouth and word of mouse communication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การเลิกซื้อ/การตำหนิ/การร้องเรียน</a:t>
            </a: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Stop buying, complaint and lawsuit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0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สี่เหลี่ยมมุมมน 5"/>
          <p:cNvSpPr/>
          <p:nvPr/>
        </p:nvSpPr>
        <p:spPr>
          <a:xfrm>
            <a:off x="611560" y="5072074"/>
            <a:ext cx="792088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ระดับความพึงพอใจของลูกค้าที่มากขึ้น		ทำให้ความอ่อนไหวต่อราคาลดลง	</a:t>
            </a: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Increased customer’s level of satisfaction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	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Decreased customer’s level of price sensitivity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ระดับความพึงพอใจของลูกค้าที่ลดลง		ทำให้ความอ่อนไหวต่อราคามากขึ้น</a:t>
            </a:r>
          </a:p>
          <a:p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Decreased customer’s level of satisfaction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	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Increased customer’s level of price sensitivity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	</a:t>
            </a:r>
            <a:endParaRPr lang="th-TH" sz="20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ปัจจัยที่มีผลต่อกระบวนการตัดสินใจซื้อของผู้บริโภค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Factors that affect the customer buying process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มีดังนี้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 ความซับซ้อนในการตัดสินใจ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Decision making complexity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2. อิทธิพลส่วนบุคคล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Individual influences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3. อิทธิพลด้านสังคม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Social influences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4. อิทธิพลด้านสถานการณ์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Situational influences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4.1 อิทธิพลทางกายภาพและพื้นที่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Physical and spatial influences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	4.2 อิทธิพลด้านสังคมและอิทธิพลระหว่างบุคคล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Social and interpersonal influences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	4.3 อิทธิพลด้านเวลา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Temporal influences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	4.4 อิทธิพลจากเหตุผลในการซื้อ หรือการใช้ผลิตภัณฑ์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Purchase task or product usage influences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814374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โมเดลพฤติกรรมผู้บริโภคและปัจจัยที่มีอิทธิพล</a:t>
            </a:r>
            <a:br>
              <a:rPr lang="th-TH" b="1" dirty="0" smtClean="0">
                <a:latin typeface="AngsanaUPC" pitchFamily="18" charset="-34"/>
                <a:cs typeface="AngsanaUPC" pitchFamily="18" charset="-34"/>
              </a:rPr>
            </a:b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ต่อพฤติกรรมผู้บริโภค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โมเดลพฤติกรรมผู้บริโภค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Consumer behavior model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เป็นการศึกษาเหตุจูงใจที่ทำให้เกิดการตัดสินใจซื้อผลิตภัณฑ์ โดยเริ่มจากการมีสิ่งกระตุ้น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Stimulus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ให้เกิดความต้องการก่อน แล้วจึงเกิดการตอบสนอง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Response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โมเดลนี้จึงเรียกว่า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S-R Theory </a:t>
            </a:r>
          </a:p>
          <a:p>
            <a:pPr>
              <a:buNone/>
            </a:pPr>
            <a:endParaRPr lang="en-US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สิ่งกระตุ้น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Stimulus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สิ่งกระตุ้นเกิดขึ้นเองจากภายใน และภายนอกร่างกาย ซึ่งนักการตลาดจะต้องสนใจและจัดสิ่งกระตุ้นภายนอก เพื่อให้ผู้บริโภคเกิดความต้องการผลิตภัณฑ์ สิ่งกระตุ้นถือเป็นสิ่งจู.ใจให้เกิดการซื้อสินค้า ซึ่งเป็นการซื้อด้วยเหตุผลหรืออารมณ์ก็ได้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สิ่งกระตุ้นภายนอกประกอบด้วย 2 ส่วน คือ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1. สิ่งกระตุ้นทางการตลาด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Marketing stimulus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เป็นสิ่งที่นักการตลาดสร้างขึ้นเพื่อนำไปใช้ในส่วนประสมการตลาด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2. สิ่งกระตุ้นอื่นๆ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Other stimulus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เป็นสิ่งกระตุ้นความต้องการซื้อของผู้บริโภคที่อยู่ภายนอกองค์การ ซึ่งบริษัทควบคุมไม่ได้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144016" y="1124772"/>
            <a:ext cx="8820472" cy="5631842"/>
            <a:chOff x="576" y="922"/>
            <a:chExt cx="4608" cy="3839"/>
          </a:xfrm>
        </p:grpSpPr>
        <p:sp>
          <p:nvSpPr>
            <p:cNvPr id="88069" name="AutoShape 5"/>
            <p:cNvSpPr>
              <a:spLocks noChangeArrowheads="1"/>
            </p:cNvSpPr>
            <p:nvPr/>
          </p:nvSpPr>
          <p:spPr bwMode="auto">
            <a:xfrm>
              <a:off x="1854" y="2100"/>
              <a:ext cx="1147" cy="1620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/>
            </a:p>
          </p:txBody>
        </p:sp>
        <p:sp>
          <p:nvSpPr>
            <p:cNvPr id="88073" name="AutoShape 9"/>
            <p:cNvSpPr>
              <a:spLocks noChangeArrowheads="1"/>
            </p:cNvSpPr>
            <p:nvPr/>
          </p:nvSpPr>
          <p:spPr bwMode="auto">
            <a:xfrm>
              <a:off x="3188" y="971"/>
              <a:ext cx="1996" cy="373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/>
            </a:p>
          </p:txBody>
        </p:sp>
        <p:grpSp>
          <p:nvGrpSpPr>
            <p:cNvPr id="88080" name="Group 16"/>
            <p:cNvGrpSpPr>
              <a:grpSpLocks/>
            </p:cNvGrpSpPr>
            <p:nvPr/>
          </p:nvGrpSpPr>
          <p:grpSpPr bwMode="auto">
            <a:xfrm>
              <a:off x="576" y="2296"/>
              <a:ext cx="1392" cy="1062"/>
              <a:chOff x="576" y="2050"/>
              <a:chExt cx="1392" cy="1062"/>
            </a:xfrm>
          </p:grpSpPr>
          <p:sp>
            <p:nvSpPr>
              <p:cNvPr id="88081" name="AutoShape 17"/>
              <p:cNvSpPr>
                <a:spLocks noChangeArrowheads="1"/>
              </p:cNvSpPr>
              <p:nvPr/>
            </p:nvSpPr>
            <p:spPr bwMode="auto">
              <a:xfrm>
                <a:off x="576" y="2050"/>
                <a:ext cx="1119" cy="933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/>
              </a:p>
            </p:txBody>
          </p:sp>
          <p:sp>
            <p:nvSpPr>
              <p:cNvPr id="88086" name="Text Box 22"/>
              <p:cNvSpPr txBox="1">
                <a:spLocks noChangeArrowheads="1"/>
              </p:cNvSpPr>
              <p:nvPr/>
            </p:nvSpPr>
            <p:spPr bwMode="auto">
              <a:xfrm>
                <a:off x="625" y="2105"/>
                <a:ext cx="1343" cy="10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th-TH" b="1" dirty="0" smtClean="0">
                    <a:solidFill>
                      <a:schemeClr val="tx2"/>
                    </a:solidFill>
                    <a:latin typeface="AngsanaUPC" pitchFamily="18" charset="-34"/>
                    <a:cs typeface="AngsanaUPC" pitchFamily="18" charset="-34"/>
                  </a:rPr>
                  <a:t>1.ปัจจัยด้านวัฒนธรรม</a:t>
                </a:r>
              </a:p>
              <a:p>
                <a:pPr eaLnBrk="0" hangingPunct="0"/>
                <a:r>
                  <a:rPr lang="th-TH" b="1" dirty="0" smtClean="0">
                    <a:solidFill>
                      <a:schemeClr val="tx2"/>
                    </a:solidFill>
                    <a:latin typeface="AngsanaUPC" pitchFamily="18" charset="-34"/>
                    <a:cs typeface="AngsanaUPC" pitchFamily="18" charset="-34"/>
                  </a:rPr>
                  <a:t>     1.1 ค่านิยม</a:t>
                </a:r>
              </a:p>
              <a:p>
                <a:pPr eaLnBrk="0" hangingPunct="0"/>
                <a:r>
                  <a:rPr lang="th-TH" b="1" dirty="0" smtClean="0">
                    <a:solidFill>
                      <a:schemeClr val="tx2"/>
                    </a:solidFill>
                    <a:latin typeface="AngsanaUPC" pitchFamily="18" charset="-34"/>
                    <a:cs typeface="AngsanaUPC" pitchFamily="18" charset="-34"/>
                  </a:rPr>
                  <a:t>     1.2 วัฒนธรรมพื้นฐาน</a:t>
                </a:r>
              </a:p>
              <a:p>
                <a:pPr eaLnBrk="0" hangingPunct="0"/>
                <a:r>
                  <a:rPr lang="th-TH" b="1" dirty="0" smtClean="0">
                    <a:solidFill>
                      <a:schemeClr val="tx2"/>
                    </a:solidFill>
                    <a:latin typeface="AngsanaUPC" pitchFamily="18" charset="-34"/>
                    <a:cs typeface="AngsanaUPC" pitchFamily="18" charset="-34"/>
                  </a:rPr>
                  <a:t>     1.3 วัฒนธรรมย่อย</a:t>
                </a:r>
              </a:p>
              <a:p>
                <a:pPr eaLnBrk="0" hangingPunct="0"/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8087" name="Text Box 23"/>
            <p:cNvSpPr txBox="1">
              <a:spLocks noChangeArrowheads="1"/>
            </p:cNvSpPr>
            <p:nvPr/>
          </p:nvSpPr>
          <p:spPr bwMode="auto">
            <a:xfrm>
              <a:off x="1882" y="2100"/>
              <a:ext cx="1344" cy="15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2.ปัจจัยด้านสังคม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2.1 ชั้นสังคม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2.2 กลุ่มอ้างอิง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2.2.1 กลุ่มอ้างอิงตรง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2.2.2 กลุ่มอ้างอิงอ้อม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2.3 ผู้นำทางความคิด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2.4 ครอบครัว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2.5 บทบาทและสถานะภาพ</a:t>
              </a:r>
            </a:p>
          </p:txBody>
        </p:sp>
        <p:sp>
          <p:nvSpPr>
            <p:cNvPr id="88088" name="Text Box 24"/>
            <p:cNvSpPr txBox="1">
              <a:spLocks noChangeArrowheads="1"/>
            </p:cNvSpPr>
            <p:nvPr/>
          </p:nvSpPr>
          <p:spPr bwMode="auto">
            <a:xfrm>
              <a:off x="3265" y="922"/>
              <a:ext cx="1881" cy="38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3. ปัจจัยส่วนบุคคล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3.1 เพศ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3.2 อายุ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3.3 วงจรชีวิตครอบครัว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3.3.1 คนโสด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3.3.2 คู่สมรสใหม่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3.3.3 ครอบครัวที่มีบุตรขึ้นที่ 1 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3.3.4 ครอบครัวที่มีบุตรขั้นที่ 2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3.3.5 ครอบครัวที่มีบุตรขึ้นที่ 3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3.3.6 ครอบครัวที่มีบุตรแยกครอบครัวขั้นที่ 1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3.3.7 ครอบครัวที่มีบุตรแยกครอบครัวขั้นที่ 2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3.3.8 อยู่คนเดียวเนื่องจากฝ่ายใดฝ่ายหนึ่งเสียชีวิตหรือหย่าขาดจากกัน และทำงานอยู่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      3.3.9 อยู่คนเดียวเนื่องจากฝ่ายใดฝ่ายหนึ่งเสียชีวิตหรือหย่าขาดจากกัน และเกษียณแล้ว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3.4 สถานภาพการสมรส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3.5 อาชีพ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3.6 รายได้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3.7 การศึกษา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3.8 ค่าธรรมเนียมและรูปแบบการดำรงชีวิต</a:t>
              </a:r>
              <a:endParaRPr lang="en-US" dirty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467544" y="1124744"/>
            <a:ext cx="3384376" cy="1584176"/>
            <a:chOff x="1920" y="864"/>
            <a:chExt cx="1889" cy="1009"/>
          </a:xfrm>
        </p:grpSpPr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3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/>
                </a:p>
              </p:txBody>
            </p:sp>
            <p:sp>
              <p:nvSpPr>
                <p:cNvPr id="3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/>
                </a:p>
              </p:txBody>
            </p:sp>
          </p:grpSp>
          <p:sp>
            <p:nvSpPr>
              <p:cNvPr id="30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th-TH" dirty="0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th-TH" dirty="0"/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th-TH" dirty="0"/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th-TH" dirty="0"/>
              </a:p>
            </p:txBody>
          </p:sp>
        </p:grp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2046" y="990"/>
              <a:ext cx="1700" cy="5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th-TH" sz="2400" b="1" dirty="0" smtClean="0">
                  <a:solidFill>
                    <a:srgbClr val="000000"/>
                  </a:solidFill>
                </a:rPr>
                <a:t>ปัจจัยภายนอกที่มีอิทธิพลต่อ</a:t>
              </a:r>
            </a:p>
            <a:p>
              <a:pPr algn="ctr" eaLnBrk="0" hangingPunct="0"/>
              <a:r>
                <a:rPr lang="th-TH" sz="2400" b="1" dirty="0" smtClean="0">
                  <a:solidFill>
                    <a:srgbClr val="000000"/>
                  </a:solidFill>
                </a:rPr>
                <a:t>พฤติกรรมผู้บริโภค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pPr algn="ctr"/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การวิเคราะห์พฤติกรรมผู้บริโภค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48244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3200" b="1" i="1" dirty="0" smtClean="0">
                <a:latin typeface="AngsanaUPC" pitchFamily="18" charset="-34"/>
                <a:cs typeface="AngsanaUPC" pitchFamily="18" charset="-34"/>
              </a:rPr>
              <a:t>พฤติกรรมผู้บริโภค (</a:t>
            </a:r>
            <a:r>
              <a:rPr lang="en-US" sz="3200" b="1" i="1" dirty="0" smtClean="0">
                <a:latin typeface="AngsanaUPC" pitchFamily="18" charset="-34"/>
                <a:cs typeface="AngsanaUPC" pitchFamily="18" charset="-34"/>
              </a:rPr>
              <a:t>Consumer behavior</a:t>
            </a:r>
            <a:r>
              <a:rPr lang="th-TH" sz="32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หมายถึง การตัดสินใจและการกระทำของผู้บริโภคเกี่ยวกับการซื้อและการใช้สินค้า/บริการเพื่อตอบสนองความต้องการและความพึงพอใจของตน</a:t>
            </a:r>
          </a:p>
          <a:p>
            <a:pPr>
              <a:buNone/>
            </a:pPr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3200" b="1" i="1" dirty="0" smtClean="0">
                <a:latin typeface="AngsanaUPC" pitchFamily="18" charset="-34"/>
                <a:cs typeface="AngsanaUPC" pitchFamily="18" charset="-34"/>
              </a:rPr>
              <a:t>การวิเคราะห์พฤติกรรมผู้บริโภค </a:t>
            </a:r>
            <a:r>
              <a:rPr lang="th-TH" sz="3200" b="1" dirty="0" smtClean="0">
                <a:latin typeface="AngsanaUPC" pitchFamily="18" charset="-34"/>
                <a:cs typeface="AngsanaUPC" pitchFamily="18" charset="-34"/>
              </a:rPr>
              <a:t>เป็นการศึกษาวิจัยเกี่ยวกับพฤติกรรมการซื้อและการบริโภคของผู้บริโภค ทั้งที่เป็นบุคคล กลุ่มบุคคล หรือองค์การ เพื่อให้ทราบ ลักษณะความต้องการและพฤติกรรมการซื้อ การบริโภค การเลือกบริการ เพื่อนำใช้พัฒนาสินค้า/บริการที่ทำให้ผู้บริโภคพึงพอใจยิ่งขึ้น หากกลยุทธ์การตลาดนั้นสามารถสร้างความพึงพอใจให้ผู้บริโภคได้ก็ถือว่า  กลยุทธ์ทางการตลาดนั้นประสบความสำเร็จ</a:t>
            </a:r>
            <a:endParaRPr lang="th-TH" sz="32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647" y="2276381"/>
            <a:ext cx="8856841" cy="4384892"/>
            <a:chOff x="557" y="1707"/>
            <a:chExt cx="4627" cy="2989"/>
          </a:xfrm>
        </p:grpSpPr>
        <p:sp>
          <p:nvSpPr>
            <p:cNvPr id="88073" name="AutoShape 9"/>
            <p:cNvSpPr>
              <a:spLocks noChangeArrowheads="1"/>
            </p:cNvSpPr>
            <p:nvPr/>
          </p:nvSpPr>
          <p:spPr bwMode="auto">
            <a:xfrm>
              <a:off x="3188" y="2149"/>
              <a:ext cx="1996" cy="2160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149" y="1707"/>
              <a:ext cx="1138" cy="1080"/>
              <a:chOff x="1149" y="1461"/>
              <a:chExt cx="1138" cy="1080"/>
            </a:xfrm>
          </p:grpSpPr>
          <p:sp>
            <p:nvSpPr>
              <p:cNvPr id="88081" name="AutoShape 17"/>
              <p:cNvSpPr>
                <a:spLocks noChangeArrowheads="1"/>
              </p:cNvSpPr>
              <p:nvPr/>
            </p:nvSpPr>
            <p:spPr bwMode="auto">
              <a:xfrm>
                <a:off x="1168" y="1461"/>
                <a:ext cx="1119" cy="1080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/>
              </a:p>
            </p:txBody>
          </p:sp>
          <p:sp>
            <p:nvSpPr>
              <p:cNvPr id="88086" name="Text Box 22"/>
              <p:cNvSpPr txBox="1">
                <a:spLocks noChangeArrowheads="1"/>
              </p:cNvSpPr>
              <p:nvPr/>
            </p:nvSpPr>
            <p:spPr bwMode="auto">
              <a:xfrm>
                <a:off x="1149" y="1461"/>
                <a:ext cx="1023" cy="10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th-TH" b="1" dirty="0" smtClean="0">
                    <a:solidFill>
                      <a:schemeClr val="tx2"/>
                    </a:solidFill>
                    <a:latin typeface="AngsanaUPC" pitchFamily="18" charset="-34"/>
                    <a:cs typeface="AngsanaUPC" pitchFamily="18" charset="-34"/>
                  </a:rPr>
                  <a:t>1. แรงจูงใจ</a:t>
                </a:r>
              </a:p>
              <a:p>
                <a:pPr eaLnBrk="0" hangingPunct="0"/>
                <a:r>
                  <a:rPr lang="th-TH" b="1" dirty="0" smtClean="0">
                    <a:solidFill>
                      <a:schemeClr val="tx2"/>
                    </a:solidFill>
                    <a:latin typeface="AngsanaUPC" pitchFamily="18" charset="-34"/>
                    <a:cs typeface="AngsanaUPC" pitchFamily="18" charset="-34"/>
                  </a:rPr>
                  <a:t>     เป็นอิทธิหลหรือสภาพภายในของบุคคลที่ผลักดันให้เกิดพฤติกรรมเพื่อตอบสนองความต้องการ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8087" name="Text Box 23"/>
            <p:cNvSpPr txBox="1">
              <a:spLocks noChangeArrowheads="1"/>
            </p:cNvSpPr>
            <p:nvPr/>
          </p:nvSpPr>
          <p:spPr bwMode="auto">
            <a:xfrm>
              <a:off x="557" y="2934"/>
              <a:ext cx="1120" cy="17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การกระตุ้นลูกค้าให้เป็นหุ้นส่วนทางธุรกิจ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1. การกระตุ้นการสื่อสาร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2. การกระตุ้นกลุ่มลูกค้าทางอินเตอร์เน็ต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3. การบริหารความหลากหลายของลูกค้า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4. การสร้างประสบการณ์เฉพาะตัวของลูกค้าร่วมกัน</a:t>
              </a:r>
            </a:p>
          </p:txBody>
        </p:sp>
        <p:sp>
          <p:nvSpPr>
            <p:cNvPr id="88088" name="Text Box 24"/>
            <p:cNvSpPr txBox="1">
              <a:spLocks noChangeArrowheads="1"/>
            </p:cNvSpPr>
            <p:nvPr/>
          </p:nvSpPr>
          <p:spPr bwMode="auto">
            <a:xfrm>
              <a:off x="3265" y="2100"/>
              <a:ext cx="1881" cy="2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2. การรับรู้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1. การเปิดรับข้อมูลที่ได้เลือกสรร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2. การตั้งใจรับข้อมูลที่ได้เลือกสรร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3. ความเข้าในในข้อมูลหรือการบิดเบือนข้อมูลที่ได้เลือกสรร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     4. การเก็บรักษาข้อมูลที่ได้เลือกสรร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3. การเรียนรู้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4. ความเชื่อ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5. ทัศนคติ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6.บุคลิกภาพ</a:t>
              </a:r>
            </a:p>
            <a:p>
              <a:pPr eaLnBrk="0" hangingPunct="0"/>
              <a:r>
                <a:rPr lang="th-TH" b="1" dirty="0" smtClean="0">
                  <a:solidFill>
                    <a:schemeClr val="tx2"/>
                  </a:solidFill>
                  <a:latin typeface="AngsanaUPC" pitchFamily="18" charset="-34"/>
                  <a:cs typeface="AngsanaUPC" pitchFamily="18" charset="-34"/>
                </a:rPr>
                <a:t>7. แนวความคิดที่มีต่อตนเอง</a:t>
              </a:r>
              <a:endParaRPr lang="en-US" dirty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347864" y="1124744"/>
            <a:ext cx="3672408" cy="1296144"/>
            <a:chOff x="1920" y="864"/>
            <a:chExt cx="1889" cy="1009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3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/>
                </a:p>
              </p:txBody>
            </p:sp>
            <p:sp>
              <p:nvSpPr>
                <p:cNvPr id="3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/>
                </a:p>
              </p:txBody>
            </p:sp>
          </p:grpSp>
          <p:sp>
            <p:nvSpPr>
              <p:cNvPr id="30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th-TH" dirty="0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th-TH" dirty="0"/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th-TH" dirty="0"/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th-TH" dirty="0"/>
              </a:p>
            </p:txBody>
          </p:sp>
        </p:grp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2046" y="990"/>
              <a:ext cx="1700" cy="5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th-TH" sz="2400" b="1" dirty="0" smtClean="0">
                  <a:solidFill>
                    <a:srgbClr val="000000"/>
                  </a:solidFill>
                  <a:latin typeface="AngsanaUPC" pitchFamily="18" charset="-34"/>
                  <a:cs typeface="AngsanaUPC" pitchFamily="18" charset="-34"/>
                </a:rPr>
                <a:t>ปัจจัยภายใน (ปัจจัยด้านจิตวิทยา)ที่มีอิทธิพลต่อพฤติกรรมผู้บริโภค</a:t>
              </a:r>
              <a:endParaRPr lang="en-US" sz="1400" dirty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125793" y="4005064"/>
            <a:ext cx="2141951" cy="2664296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 dirty="0"/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2339752" y="4005064"/>
            <a:ext cx="2141951" cy="2664296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 dirty="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355883" y="4077072"/>
            <a:ext cx="2144109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th-TH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การค้นหาความต้องการและแรงจูงใจของลูกค้าที่ยังไม่ได้รับการตอบสนอง</a:t>
            </a:r>
          </a:p>
          <a:p>
            <a:pPr eaLnBrk="0" hangingPunct="0"/>
            <a:r>
              <a:rPr lang="th-TH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1. การให้ลูกค้าระบุความต้องการที่ยังไม่ได้รับการตอบสนอง</a:t>
            </a:r>
          </a:p>
          <a:p>
            <a:pPr eaLnBrk="0" hangingPunct="0"/>
            <a:r>
              <a:rPr lang="th-TH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2. ประสบการณ์อุดมคติ</a:t>
            </a:r>
          </a:p>
          <a:p>
            <a:pPr eaLnBrk="0" hangingPunct="0"/>
            <a:r>
              <a:rPr lang="th-TH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3. การใช้ความคิดสร้างสรรค์</a:t>
            </a:r>
          </a:p>
        </p:txBody>
      </p:sp>
      <p:sp>
        <p:nvSpPr>
          <p:cNvPr id="25" name="ชื่อเรื่อง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บทบาทของผู้บริโภคที่เกี่ยวข้องกับการตัดสินใจซื้อ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Buying roles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การตัดสินใจซื้อจะแตกต่างกันตามรูปแบบของการตัดสินใจซื้อ</a:t>
            </a: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พฤติกรรมการซื้อสามารถแบ่งได้เป็น 4 ประเภทคือ</a:t>
            </a:r>
          </a:p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u="sng" dirty="0" smtClean="0">
                <a:latin typeface="AngsanaUPC" pitchFamily="18" charset="-34"/>
                <a:cs typeface="AngsanaUPC" pitchFamily="18" charset="-34"/>
              </a:rPr>
              <a:t>1. พฤติกรรมการซื้อแบบซับซ้อน (</a:t>
            </a:r>
            <a:r>
              <a:rPr lang="en-US" b="1" i="1" u="sng" dirty="0" smtClean="0">
                <a:latin typeface="AngsanaUPC" pitchFamily="18" charset="-34"/>
                <a:cs typeface="AngsanaUPC" pitchFamily="18" charset="-34"/>
              </a:rPr>
              <a:t>Complex buying behavior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เป็นพฤติกรรมการซื้อที่มีความซับซ้อนในการตัดสินใจซื้อสูง มักพบในการซื้อผลิตภัณฑ์ที่มีคุณสมบัติระหว่างตราแตกต่างกันหรือผลิตภัณฑ์ที่มีราคาแพง เป็นผลิตภัณฑ์ที่ซื้อไม่บ่อย และมีความเสี่ยงสู</a:t>
            </a:r>
            <a:r>
              <a:rPr lang="th-TH" b="1" dirty="0" smtClean="0"/>
              <a:t>ง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u="sng" dirty="0" smtClean="0">
                <a:latin typeface="AngsanaUPC" pitchFamily="18" charset="-34"/>
                <a:cs typeface="AngsanaUPC" pitchFamily="18" charset="-34"/>
              </a:rPr>
              <a:t>2. พฤติกรรมการซื้อแบบลดความขัดแย้ง (</a:t>
            </a:r>
            <a:r>
              <a:rPr lang="en-US" b="1" i="1" u="sng" dirty="0" smtClean="0">
                <a:latin typeface="AngsanaUPC" pitchFamily="18" charset="-34"/>
                <a:cs typeface="AngsanaUPC" pitchFamily="18" charset="-34"/>
              </a:rPr>
              <a:t>Dissonance-reducing buying behavior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เป็นพฤติกรรมการซื้อที่มีความซับซ้อนในการตัดสินใจซื้อสูง มักพบในการซื้อผลิตภัณฑ์ที่มีคุณสมบัติระหว่างตราแตกต่างกันหรือผลิตภัณฑ์ที่มีความแตกต่างระหว่างตราต่ำ มักเกินในกรณีที่สินค้ามีราคาแพง ที่ซื้อไม่บ่อย มีความเสี่ยงสู</a:t>
            </a:r>
            <a:r>
              <a:rPr lang="th-TH" b="1" dirty="0" smtClean="0"/>
              <a:t>ง และมองไม่เห็นความแตกต่างระหว่างตรา</a:t>
            </a:r>
          </a:p>
          <a:p>
            <a:pPr>
              <a:buNone/>
            </a:pPr>
            <a:r>
              <a:rPr lang="th-TH" b="1" dirty="0" smtClean="0"/>
              <a:t>	</a:t>
            </a:r>
            <a:r>
              <a:rPr lang="th-TH" b="1" i="1" u="sng" dirty="0" smtClean="0">
                <a:latin typeface="AngsanaUPC" pitchFamily="18" charset="-34"/>
                <a:cs typeface="AngsanaUPC" pitchFamily="18" charset="-34"/>
              </a:rPr>
              <a:t>3. พฤติกรรมการซื้อตามความเคยชิน (</a:t>
            </a:r>
            <a:r>
              <a:rPr lang="en-US" b="1" i="1" u="sng" dirty="0" smtClean="0">
                <a:latin typeface="AngsanaUPC" pitchFamily="18" charset="-34"/>
                <a:cs typeface="AngsanaUPC" pitchFamily="18" charset="-34"/>
              </a:rPr>
              <a:t>Habitual buying behavior</a:t>
            </a:r>
            <a:r>
              <a:rPr lang="th-TH" b="1" i="1" u="sng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เป็นพฤติกรรมการซื้อที่มีความซับซ้อนต่ำในผลิตภัณฑ์ที่มีความแตกต่างระหว่างตราต่ำ ผู้บริโภคจะไม่ยึดติดกับตรา แต่จะเลือกซื้อตราที่วางขายในขณะนั้น พฤติกรรมนี้มักเกิดขึ้นกับสินค้าที่ซื้อบ่อยและมีราคาต่ำ ซึ่งนักการตลาดจำเป็นต้องใช้การส่งเสริมการตลาดและการเน้นราคา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u="sng" dirty="0" smtClean="0">
                <a:latin typeface="AngsanaUPC" pitchFamily="18" charset="-34"/>
                <a:cs typeface="AngsanaUPC" pitchFamily="18" charset="-34"/>
              </a:rPr>
              <a:t>4. พฤติกรรมการซื้อแบบต้องการความหลากหลาย (</a:t>
            </a:r>
            <a:r>
              <a:rPr lang="en-US" b="1" i="1" u="sng" dirty="0" smtClean="0">
                <a:latin typeface="AngsanaUPC" pitchFamily="18" charset="-34"/>
                <a:cs typeface="AngsanaUPC" pitchFamily="18" charset="-34"/>
              </a:rPr>
              <a:t>Variety-seeking buying behavior</a:t>
            </a:r>
            <a:r>
              <a:rPr lang="th-TH" b="1" i="1" u="sng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เป็นพฤติกรรมการซื้อที่มีความซับซ้อนในการตัดสินใจซื้อต่ำ พบในผลิตภัณฑ์ที่มีความแตกต่างระหว่างตราสูง ลูกค้ามักเปลี่ยนไปใช้ตราอื่นบ่อยๆ เพราะต้องการความหลากหลาย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85804" y="285728"/>
            <a:ext cx="8229600" cy="1143000"/>
          </a:xfrm>
        </p:spPr>
        <p:txBody>
          <a:bodyPr/>
          <a:lstStyle/>
          <a:p>
            <a:pPr algn="ctr"/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การวิเคราะห์พฤติกรรมการซื้อของตลาดธุรกิจ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ในการวิเคราะห์พฤติกรรมการซื้อของตลาดธุรกิจจะใช้โครงสร้างคำถามเช่นเดียวกับตลาดผู้บริโภค เพื่อให้ทราบถึงลักษณะผู้ซื้อในตลาด สิ่งที่ลูกค้าซื้อ วัตถุประสงค์ในการซื้อ โอกาสในการซื้อ บุคคลที่มีส่วนร่วมในการตัดสินใจซื้อ ปัจจัยที่มีอิทธิพลต่อผู้ซื้อและกระบวนการตัดสินใจซื้อ</a:t>
            </a: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เอกลักษณ์ของตลาดธุรกิจ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Unique characteristics of business market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 ศูนย์การซื้อ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Buying centre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คือ กลุ่มของผู้ซื้อที่รับผิดชอบการตัดสินใจซื้อ เช่นหัวหน้าครอบครัว ศูนย์การซื้อในองค์การจะมีรูปแบบการซื้อซับซ้อนกว่าสถาบันครอบครัว โดยจะแบ่งศูนย์ผู้ซื้อออกเป็น 3 กลุ่ม คือ	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- ผู้ซื้อทางเศรษฐศาสตร์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Economic buyer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คือผู้บริหารระดับสูงที่มีหน้าที่บริหารการเงิน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- ผู้ซื้อเฉพาะด้าน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Technical buyer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คือ พนักงานที่รับผิดชอบการซื้อสินค้าเพื่อตอบสนองการทำงานพื้นฐานขององค์กร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- ผู้ใช้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User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คือ ผู้บริหารและลูกค้าที่นำสินค้าที่ซื้อมาใช้ในการทำงาน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071546"/>
            <a:ext cx="8153400" cy="5638800"/>
          </a:xfrm>
        </p:spPr>
        <p:txBody>
          <a:bodyPr/>
          <a:lstStyle/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 ค่าใช้จ่ายทางตรงและทางอ้อม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Hard &amp; soft cost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- ค่าใช้จ่ายทางตรง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Hard cost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คือ ราคาสินค้าในรูปตัวเงินและค่าใช้จ่ายที่เกี่ยวข้องกับการซื้อสินค้ารวมถึงการติดตั้งและการจัดส่ง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- ค่าใช้จ่ายทางอ้อม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Soft cost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คือ ค่าใช้จ่ายที่ไม่ได้อยู่ในกระบวนการผลิตสินค้าโดยตรง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3. การแลกเปลี่ยนผลประโยชน์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Reciprocity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คือ การซื้อขายสินค้าที่ทั้งสองฝ่ายเอื้อผลประโยชน์ต่อกัน ต่างฝ่ายต่างซื้อสินค้าของอีกบริษัทมาใช้ในการทำงาน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4. การพึ่งพาซึ่งกันและกัน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Mutual dependence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โดยปกติลูกค้าจะไม่ประสบปัญหาในการซื้อสินค้า เพราะถ้าหากสินค้าที่ต้องการหมด ก็จะเลือกหาสินค้าอื่นมาตอบสนองความต้องการเพื่อแก้ปัญหาบริษัทจึงต้องสร้างความสัมพันธ์อันดีกับลูกค้าทั้งใหม่และเก่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638800"/>
          </a:xfrm>
        </p:spPr>
        <p:txBody>
          <a:bodyPr/>
          <a:lstStyle/>
          <a:p>
            <a:pPr>
              <a:buNone/>
            </a:pPr>
            <a:r>
              <a:rPr lang="th-TH" i="1" dirty="0" smtClean="0">
                <a:latin typeface="AngsanaUPC" pitchFamily="18" charset="-34"/>
                <a:cs typeface="AngsanaUPC" pitchFamily="18" charset="-34"/>
              </a:rPr>
              <a:t>	การวิเคราะห์พฤติกรรมการซื้อของตลาดธุรกิจ (ตลาดอุตสาหกรรม) วิเคราะห์ได้ดังนี้</a:t>
            </a:r>
          </a:p>
          <a:p>
            <a:pPr>
              <a:buNone/>
            </a:pPr>
            <a:r>
              <a:rPr lang="th-TH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1. ใครอยู่ในตลาดอุตสาหกรรม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Who is in the industrial market?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คือ ผู้ใช้ทางอุตสาหกรรม หมายถึง ผู้ประกอบอุตสาหกรรมที่ซื้อสินค้า/บริการไปผลิตสินค้า/บริการอีกต่อหนึ่งเพื่อเสนอขายหรือให้บริการต่อไป เช่น การเกษตร การป่าไม้ การประมง เหมืองแร่ การผลิตหรือการอุตสาหกรรม การก่อสร้าง การขนส่ง การติดต่อสื่อสาร การเงินการธนาคารและการประกันภัย การให้บริการ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ความแตกต่างระหว่างตลาดอุตสาหกรรมและตลาดผู้บริโภค มีดังนี้</a:t>
            </a:r>
          </a:p>
          <a:p>
            <a:pPr>
              <a:buNone/>
            </a:pPr>
            <a:r>
              <a:rPr lang="th-TH" dirty="0" smtClean="0"/>
              <a:t>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1) มีผู้ซื้อจำนวนน้อยราย เมื่อเทียบกับตลาดผู้บริโภค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2) ผู้ซื้อแต่ละรายเป็นผู้ซื้อรายใหญ่ ซึ่งการซื้อแต่ละครั้งจะซื้อเป็นจำนวนมากๆ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3) ผู้ซื้อมักจะคำนึงถึงระยะทางหรือที่ตั้งของบริษัทที่จะซื้อเป็นหลัก เพื่อลดต้นทุน ซึ่งนักการตลาดต้องติดตามการแปลนแปลงของอุตสาหกรรมบางประเภทที่เกิดขึ้นในแต่ละพื้นที่ด้วย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4) ความสัมพันธ์ของผู้ขายและลูกค้าที่เป็นไปอย่างใกล้ชิด เนื่องจากมีลูกค้าน้อยรายและส่วนใหญ่เป็นลูกค้ารายใหญ่ ผู้ขายจึงต้องตอบสนองความต้องการและให้การบริการอย่างดีที่สุด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b="1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5) ความต้องการซื้อสินค้าอุตสาหกรรมเป็นผลจากความต้องการในสินค้าอุปโภค/บริโภคของลูกค้าที่มีอย่างต่อเนื่อง นักการตลาดจึงต้องติดตามรูปแบบการซื้อของลูกค้าขั้นสุดท้ายอย่างใกล้ชิด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6) ความต้องการซื้อสินค้าอุตสาหกรรมมีความยืดหยุ่นต่อราคาน้อยหรือเรียกว่า</a:t>
            </a:r>
            <a:r>
              <a:rPr lang="th-TH" b="1" dirty="0" err="1" smtClean="0">
                <a:latin typeface="AngsanaUPC" pitchFamily="18" charset="-34"/>
                <a:cs typeface="AngsanaUPC" pitchFamily="18" charset="-34"/>
              </a:rPr>
              <a:t>อุปสงค์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มีความยืดหยุ่นน้อย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Inelastic demand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ปริมาณความต้องการซื้อจะเปลี่ยนแปลงเพียงเล็กน้อย เมื่อราคาสินค้าอุตสาหกรรมเปลี่ยนแปลง เนื่องจากินค้าอุตสาหกรรมจำเป็นต้องใช้ในการผลิต เช่น ปริมาณการซื้อน้ำมันของโรงงานจะเปลี่ยนแปลงเพียงเล็กน้อย เพราะจำเป็นต้องใช้น้ำมันในการผลิต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  <a:p>
            <a:pPr>
              <a:buNone/>
            </a:pP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913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	</a:t>
            </a:r>
            <a:r>
              <a:rPr lang="th-TH" sz="3200" dirty="0" smtClean="0"/>
              <a:t>	</a:t>
            </a:r>
            <a:r>
              <a:rPr lang="th-TH" sz="3200" b="0" dirty="0" smtClean="0">
                <a:latin typeface="AngsanaUPC" pitchFamily="18" charset="-34"/>
                <a:cs typeface="AngsanaUPC" pitchFamily="18" charset="-34"/>
              </a:rPr>
              <a:t>การวิเคราะห์พฤติกรรมผู้บริโภค ประกอบด้วย คำถามที่ใช้เพื่อค้นหาลักษณะพฤติกรรมผู้บริโภค คือ </a:t>
            </a:r>
            <a:r>
              <a:rPr lang="en-US" sz="3200" dirty="0" smtClean="0">
                <a:latin typeface="AngsanaUPC" pitchFamily="18" charset="-34"/>
                <a:cs typeface="AngsanaUPC" pitchFamily="18" charset="-34"/>
              </a:rPr>
              <a:t>6Ws1H</a:t>
            </a:r>
            <a:endParaRPr lang="th-TH" sz="3200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611560" y="2696304"/>
          <a:ext cx="799288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คำถาม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6Ws 1H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คำตอบที่ต้องการ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กลยุทธ์การตลาดที่เกี่ยวข้อง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1. ใครอยู่ในตลาดเป้าหมาย (</a:t>
                      </a:r>
                      <a:r>
                        <a:rPr lang="en-US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Who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is the target market?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ลักษณะกลุ่มเป้าหมายทางด้าน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1. ประชากรศาสตร์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 ภูมิศาสตร์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3. จิตวิทยา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4. พฤติกรรมศาสตร์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กลยุทธ์การตลาด (4</a:t>
                      </a:r>
                      <a:r>
                        <a:rPr lang="en-US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Ps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) ประกอบด้วยกลยุทธ์ด้านผลิตภัณฑ์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ราคา การจัดจำหน่ายและการส่งเสริมการตลาดที่เหมาะสมสามารถตอบสนองความพึงพอใจของกลุ่มเป้าหมายได้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891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h-TH" b="1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7) ความต้องการซื้อสินค้าอุตสาหกรรมเปลี่ยนแปลงอย่างรวดเร็วหรือเรียกว่าอุปสงค์ผกผัน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Fluctuating demand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เนื่องจากปริมาณความต้องการซื้อสินค้าอุตสาหกรรมมีความผันผวนมากกว่าสินค้าอุปโภคบริโภค สัดส่วนสินค้าอุปโภคบริโภคที่ต้องการจะส่งผลให้เกิดการจัดหาโรงงานและอุปกรณ์เพียงทำการผลิตในอัตราที่เพิ่มขึ้น ซึ่งนักเศรษฐศาสตร์เรียกผลกระทบนี้ว่า ผลกระทบการเร่ง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Acceleration effect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เช่น ช่วงเวลาที่สินค้าอยู่ในความนิยมของผู้บริโภคปริมาณความต้องการซื้อสินค้าอุตสาหกรรมจะมาก แต่ช่วงเวลาที่สินค้านั้นเสื่อมความนิยม ปริมาณความต้องการซื้อสินค้าอุตสาหกรรมจะน้อย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8) ผู้ซื้อสินค้าอุตสาหกรรมจะเป็นตัวแทนจัดซื้อของบริษัทที่มีความชำนาญในการพิจารณาเลือกสั่งซื้อสินค้าอุตสาหกรรม โดยปฏิบัติตามนโยบาย เงื่อนไข และข้อกำหนดขององค์การเป็นหลัก ตลอดจนใช้เครื่องมือในการจัดการจัดซื้อหลายอย่าง เช่น ใบเสนอราคา ข้อเสนอ สัญญาซื้อขาย ซึ่งจะไม่ค่อนพบในการซื้อสินค้าอุปโภคบริโภค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b="1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9) มีปัจจัยที่มีอิทธิพลต่อการซื้อมาก บุคคลที่มีอิทธิพลต่อการตัดสินใจซื้อในธุรกิจ ได้แก่ คณะกรรมการจัดซื้อ ซึ่งประกอบด้วย ผู้บริหารอาวุโสและผู้เชี่ยวชาญที่ทำการตัดสินใจซื้อสินค้า นักการตลาดที่ขายสินค้าอุตสาหกรรมจึงต้องส่งตัวแทนและทีมขายที่ได้รับการฝึกอบรมมาอย่างดีเพื่อไปเจรจากับกลุ่มลูกค้า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10) เนื่องจากมีบุคคลที่เกี่ยวข้องในกระบวนการขายจำนวนมาก ทำให้ต้องเสนอขายหลายครั้ง ซึ่งในวงจรการขาย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Sakes cycles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สินค้าอุตสาหกรรมบางชนิดอาจต้องใช้เวลาหลายปีกว่าจะเสร็จสิ้น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11) ผู้ซื้อสินค้าอุตสาหกรรมจะซื้อโดยตรงจากผู้ผลิตมากกว่าผ่านคนกลาง โดยเฉพาะรายการที่มีความซับซ้อนทางเทคนิคหรือมีราคาแพง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b="1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12) ผู้ซื้อสินค้าอุตสาหกรรมมักซื้อสินค้าจากผู้ขายที่ซื้อสินค้าจากตนเป็นการตอบแทน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13) ผู้ซื้อสินค้าอุตสาหกรรมอาจใช้เวลาการเช่าเครื่องจักรหรืออุปกรณ์แทนการซื้อ เพราะมีข้อได้เปรียบหลายประการคือ ไม่ต้องจ่ายเงินทุนจำนวนมาก มีเครื่องมีที่ทันสมัยตลอดเวลา ได้รับบริการที่ดี และสามารถนำค่าใช้จ่ายไปหักภาษีได้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234136"/>
          </a:xfrm>
        </p:spPr>
        <p:txBody>
          <a:bodyPr/>
          <a:lstStyle/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 ผู้ซื้อสินค้าอุตสาหกรรมมีการตัดสินใจซื้ออะไรบ้าง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What buying decisions do industrial buyers make?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การแบ่งประเภทสินค้าอุตสาหกรรมจะช่วยให้เข้าใจถึงการปฏิบัติที่ต่างกัน โดยสินค้าอุตสาหกรรมจะแบ่งตามกระบวนการการผลิตและต้นทุน โดยแบ่งออกเป็นประเภทต่างๆ ดังนี้ (1) วัตถุดิบ (2) วัสดุและชิ้นส่วนประกอบในการผลิต (3) สิ่งติดตั้ง (4) อุปกรณ์ประกอบ (5) วัสดุสิ้นเปลือง (6) บริการ รูปแบบสถานการณ์การซื้อที่สำคัญมี 3 แบบ คือ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2.1 การซื้อซ้ำแบบเดิม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Straight re-buy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2.2 การซื้อซ้ำแบบปรับปรุง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The modified re-buy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2.3 การซื้อแบบงานใหม่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New task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234136"/>
          </a:xfrm>
        </p:spPr>
        <p:txBody>
          <a:bodyPr/>
          <a:lstStyle/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3. ทำไมจึงซื้อ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Why do they buy?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หรือผู้ซื้อสินค้าอุตสาหกรรมต้องการอะไร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What are industrial buyers seeking?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ผู้ซื้อสินค้าอุตสาหกรรมไม่ได้ซื้อสินค้า/บริการเพื่อการบริโภคและอรรถประโยชน์ส่วนบุคคลแต่ซื้อผลิตภัณฑ์ต่างๆ เพื่อ 1)สร้างรายได้หรือกำไร 2) ลดต้นทุนในการดำเนินงาน 3) เพิ่มความพอใจกับสังคมหรือสอดคล้องกับเงื่อนไขทางกฎหมาย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4. ผู้ซื้อสินค้าอุตสาหกรรมซื้อเมื่อไร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When do industrial buyers buy?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ปัจจัยที่มีผลต่อความถี่ในการซื้อผลิตภัณฑ์ มีดังนี้ (1) ผู้ซื้อจะซื้อสินค้าอุตสาหกรรมก็ต่อเมื่อมีความต้องการซื้อ (2) ลักษณะการผลิต (3) นโยบายสินค้าคงคลังของผู้ซื้อ (4) ภาวะเศรษฐกิจ </a:t>
            </a: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234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5. ใครมีส่วนร่วมในการตัดสินใจซื้อของอุตสาหกรรม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Who participates in the industrial buying decision?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 ในบริษัทขนาดเล็กจะมีบุคคลกร 2-3 คนทำหน้าที่จัดซื้อ ส่วนบริษัทขนาดใหญ่จะมีแผนกที่ทำหน้าที่ในการซื้อโดยมรผู้จัดการเป็นหัวหน้า หน่วยการตัดสินใจในการจัดซื้อในองค์กรเรียกว่า ศูนย์การซื้อ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Buying center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 ประกอบด้วยบุคคลและหน่วยงานต่างๆ ที่มีส่วนร่วมในกระบวนการตัดสินใจซื้อ ได้แก่</a:t>
            </a:r>
          </a:p>
          <a:p>
            <a:pPr>
              <a:buNone/>
            </a:pP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			- ผู้ริเริ่ม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Initiators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			- ผู้ใช้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Users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			- ผู้มีอิทธิพล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Influencers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			- ผู้ตัดสินใจ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Deciders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			- ผู้อนุมัติ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Approvers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			- ผู้ซื้อ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Buyers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			- ผู้ควบคุมดูแล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Gatekeepers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234136"/>
          </a:xfrm>
        </p:spPr>
        <p:txBody>
          <a:bodyPr/>
          <a:lstStyle/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6. ปัจจัยสำคัญอะไรที่มีอิทธิพลต่อผู้ซื้อสินค้าอุตสาหกรรม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What are the major influences on industrial buyers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?) ผู้ซื้ออาจตัดสินใจเลือกผู้ขายที่เสนอราคาต่ำสุด ผู้ขายที่ซื้อผลิตภัณฑ์ของบริษัทเป็นการตอบแทน หรือผู้ขายที่ให้ความสะดวกมากที่สุด ปัจจัยที่มีผลต่อพฤติกรรมการซื้อสินค้าอุตสาหกรรม ประกอบด้วย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1) ปัจจัยสภาพแวดล้อม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2) ปัจจัยภายในองค์การ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3) ปัจจัยเฉพาะบุคคล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638800"/>
          </a:xfrm>
        </p:spPr>
        <p:txBody>
          <a:bodyPr/>
          <a:lstStyle/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7. ผู้ซื้อสินค้าอุตสาหกรรมตัดสินใจซื้ออย่างไร?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How do industrial buyers make their buying decision?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กระบวนการตัดสินใจซื้อของธุรกิจ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1) การรับรู้ปัญหา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2) การกำหนดรายละเอียดความต้องการผลิตภัณฑ์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3) การกำหนดคุณสมบัติผลิตภัณฑ์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4) การค้นหาผู้ขาย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5) การพิจารณาข้อเสนอในการขาย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6) การคัดเลือกผู้ขาย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7) การกำหนดลักษณะเฉพาะของคำสั่งซื้อ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8) การตรวจสอบการปฏิบัติงาน				 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WordArt 4"/>
          <p:cNvSpPr>
            <a:spLocks noChangeArrowheads="1" noChangeShapeType="1" noTextEdit="1"/>
          </p:cNvSpPr>
          <p:nvPr/>
        </p:nvSpPr>
        <p:spPr bwMode="gray">
          <a:xfrm>
            <a:off x="1684338" y="2492375"/>
            <a:ext cx="5773737" cy="119538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7662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bg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th-TH" sz="3600" b="1" kern="10">
              <a:ln w="2857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effectLst>
                <a:outerShdw dist="89803" dir="2700000" algn="ctr" rotWithShape="0">
                  <a:schemeClr val="bg1">
                    <a:alpha val="50000"/>
                  </a:scheme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62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QUIZ</a:t>
            </a:r>
          </a:p>
          <a:p>
            <a:endParaRPr lang="en-US" sz="4800" dirty="0"/>
          </a:p>
          <a:p>
            <a:endParaRPr lang="th-TH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47863" y="1196752"/>
            <a:ext cx="82809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dirty="0" smtClean="0">
                <a:latin typeface="AngsanaUPC" pitchFamily="18" charset="-34"/>
                <a:cs typeface="AngsanaUPC" pitchFamily="18" charset="-34"/>
              </a:rPr>
              <a:t>ให้นักศึกษาจงอธิบาย </a:t>
            </a:r>
            <a:r>
              <a:rPr lang="en-US" sz="6600" dirty="0" smtClean="0">
                <a:latin typeface="AngsanaUPC" pitchFamily="18" charset="-34"/>
                <a:cs typeface="AngsanaUPC" pitchFamily="18" charset="-34"/>
              </a:rPr>
              <a:t>5 </a:t>
            </a:r>
            <a:r>
              <a:rPr lang="th-TH" sz="6600" dirty="0" smtClean="0">
                <a:latin typeface="AngsanaUPC" pitchFamily="18" charset="-34"/>
                <a:cs typeface="AngsanaUPC" pitchFamily="18" charset="-34"/>
              </a:rPr>
              <a:t>ขั้นตอนในการตัดสินใจซื้อ </a:t>
            </a:r>
            <a:endParaRPr lang="en-US" sz="6600" dirty="0" smtClean="0">
              <a:latin typeface="AngsanaUPC" pitchFamily="18" charset="-34"/>
              <a:cs typeface="AngsanaUPC" pitchFamily="18" charset="-34"/>
            </a:endParaRPr>
          </a:p>
          <a:p>
            <a:pPr marL="1143000" indent="-1143000">
              <a:buAutoNum type="arabicPeriod"/>
            </a:pPr>
            <a:r>
              <a:rPr lang="en-US" sz="6600" dirty="0" smtClean="0">
                <a:latin typeface="AngsanaUPC" pitchFamily="18" charset="-34"/>
                <a:cs typeface="AngsanaUPC" pitchFamily="18" charset="-34"/>
              </a:rPr>
              <a:t>I phone 6</a:t>
            </a:r>
          </a:p>
          <a:p>
            <a:pPr marL="1143000" indent="-1143000">
              <a:buAutoNum type="arabicPeriod"/>
            </a:pPr>
            <a:r>
              <a:rPr lang="th-TH" sz="6600" dirty="0" smtClean="0">
                <a:latin typeface="AngsanaUPC" pitchFamily="18" charset="-34"/>
                <a:cs typeface="AngsanaUPC" pitchFamily="18" charset="-34"/>
              </a:rPr>
              <a:t>ยาสีฟัน</a:t>
            </a:r>
          </a:p>
          <a:p>
            <a:pPr marL="1143000" indent="-1143000">
              <a:buAutoNum type="arabicPeriod"/>
            </a:pPr>
            <a:r>
              <a:rPr lang="th-TH" sz="6600" dirty="0" smtClean="0">
                <a:latin typeface="AngsanaUPC" pitchFamily="18" charset="-34"/>
                <a:cs typeface="AngsanaUPC" pitchFamily="18" charset="-34"/>
              </a:rPr>
              <a:t>เสื้อผ้า</a:t>
            </a:r>
            <a:endParaRPr lang="th-TH" sz="6600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611560" y="1412776"/>
          <a:ext cx="79928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คำถาม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6Ws 1H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คำตอบที่ต้องการ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กลยุทธ์การตลาดที่เกี่ยวข้อง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 ผู้บริโภคซื้ออะไร (</a:t>
                      </a:r>
                      <a:r>
                        <a:rPr lang="en-US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What does the consumer buy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?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สิ่งที่ผู้บริโภคต้องการซื้อ คือสิ่งที่ผู้บริโภคต้องการจากผลิตภัณฑ์ เช่น คุณสมบัติหรือองค์ประกอบของผลิตภัณฑ์ เป็นการวิเคราะห์ว่า ทำไม ผู้บริโภคจึงเลือกตรานี้และไม่เลือกตราอื่นเนินที่ความแตกต่างจากคู่แข่งขัน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กลยุทธ์ด้านผลิตภัณฑ์ซึ่งประกอบด้วย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1. ผลิตภัณฑ์หลัก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รูปลักษณ์ผลิตภัณฑ์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3. ผลิตภัณฑ์ควบ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4. ผลิตภัณฑ์ที่คาดหวัง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5.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ศักยภาพผลิตภัณฑ์ ความแตกต่างทางด้านการแข่งขัน ประกอบด้วยความแตกต่างทางด้านผลิตภัณฑ์/บริการพนักงานและภาพลักษณ์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611560" y="1412776"/>
          <a:ext cx="79928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คำถาม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6Ws 1H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คำตอบที่ต้องการ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กลยุทธ์การตลาดที่เกี่ยวข้อง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 ผู้บริโภคซื้ออะไร (</a:t>
                      </a:r>
                      <a:r>
                        <a:rPr lang="en-US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What does the consumer buy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?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สิ่งที่ผู้บริโภคต้องการซื้อ 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คือสิ่งที่ผู้บริโภคต้องการจากผลิตภัณฑ์ เช่น คุณสมบัติหรือองค์ประกอบของผลิตภัณฑ์ เป็นการวิเคราะห์ว่า ทำไม ผู้บริโภคจึงเลือกตรานี้และไม่เลือกตราอื่นเนินที่ความแตกต่างจากคู่แข่งขัน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กลยุทธ์ด้านผลิตภัณฑ์ซึ่งประกอบด้วย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1. ผลิตภัณฑ์หลัก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 รูปลักษณ์ผลิตภัณฑ์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3. ผลิตภัณฑ์ควบ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4. ผลิตภัณฑ์ที่คาดหวัง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5.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ศักยภาพผลิตภัณฑ์ ความแตกต่างทางด้านการแข่งขัน ประกอบด้วยความแตกต่างทางด้านผลิตภัณฑ์/บริการพนักงานและภาพลักษณ์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611560" y="1412776"/>
          <a:ext cx="79928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คำถาม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6Ws 1H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คำตอบที่ต้องการ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กลยุทธ์การตลาดที่เกี่ยวข้อง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3. ผู้บริโภคซื้อที่ไหน (</a:t>
                      </a:r>
                      <a:r>
                        <a:rPr lang="en-US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Where does the consumer buy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?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ช่องทางหรือแหล่งที่ผู้บริโภคและหาข้อมูลเพื่อตัดสินใจ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กลยุทธ์การจัดจำหน่ายบริษัทนำผลิตภัณฑ์สู่ตลาดเป้าหมาย โดยพิจารณาว่าจะผ่านคนกลางอย่างไร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4. ผู้บริโภคซื้อเมื่อใด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Where does the consumer buy?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) 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โอกาสในการซื้อ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และความถี่ในการบริโภค เช่น ช่วงเวลาใดของเดือน ช่วงเวลาใดของวันโอกาสพิเศษหรือเทศกาลวันต่างๆ </a:t>
                      </a:r>
                      <a:endParaRPr lang="th-TH" sz="2400" b="1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กลยุทธ์ที่ใช้มากคือ กลยุทธ์การส่งเสริมการตลาด เช่น ทำการส่งเสริมการตลาดเอใดจึงจะสอดคล้องกับโอกาสในการซื้อ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611560" y="1412776"/>
          <a:ext cx="79928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คำถาม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6Ws 1H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คำตอบที่ต้องการ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กลยุทธ์การตลาดที่เกี่ยวข้อง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5. ทำไมผู้บริโภคจึงซื้อ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(</a:t>
                      </a:r>
                      <a:r>
                        <a:rPr lang="en-US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Why does the consumer buy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?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วัตถุประสงค์ในการซื้อ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เช่น ผู้บริโภคซื้อสินค้าเพื่อตอบสนองความต้องการด้านร่างกายและด้านจิตวิทยา ซึ่งต้องศึกษาถึงปัจจัยทีมีอิทธิพลต่อพฤติกรรมการซื้อ คือ </a:t>
                      </a:r>
                    </a:p>
                    <a:p>
                      <a:pPr>
                        <a:buAutoNum type="arabicPeriod"/>
                      </a:pP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ปัจจัยภายในหรือปัจจัยทางด้านจิตวิทยา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 ปัจจัยทางด้านสังคมและวัฒนธรรม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3.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ปัจจัยเฉพาะบุคคล</a:t>
                      </a:r>
                      <a:endParaRPr lang="th-TH" sz="2400" b="1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กลยุทธ์ที่ใช้มากคือ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1. กลยุทธ์ด้านผลิตภัณฑ์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 กลยุทธ์การส่งเสริมการตลาด ประกอบด้วยการโฆษณา ประชาสัมพันธ์ การขายโดยพนักงานขายละการส่งเสริมการขาย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3. กลยุทธ์ด้านราคา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4.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กลยุทธ์ด้านช่องทางการจัดจำหน่าย</a:t>
                      </a:r>
                      <a:endParaRPr lang="th-TH" sz="2400" b="1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611560" y="1412776"/>
          <a:ext cx="799288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คำถาม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6Ws 1H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คำตอบที่ต้องการ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กลยุทธ์การตลาดที่เกี่ยวข้อง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6. ใครมีส่วนร่วมในการตัดสินใจ (</a:t>
                      </a:r>
                      <a:r>
                        <a:rPr lang="en-US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Who participates in  the buying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?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บทบาทของกลุ่มต่างๆ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ที่มีอิทธิพลในการตัดสินใจซื้อ ประกอบด้วย</a:t>
                      </a:r>
                    </a:p>
                    <a:p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1. ผู้ริเริ่ม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 ผู้มีอิทธิพล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3. ผู้ตัดสินใจ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4. ผู้ซื้อ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5. ผู้ใช้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กลยุทธ์ที่ใช้มากคือ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กลยุทธ์การโฆษณา </a:t>
                      </a:r>
                      <a:endParaRPr lang="en-US" sz="2400" b="1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การส่งเสริมการตลาดโดยใช้กลุ่มที่มีอิทธิพล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611560" y="1412776"/>
          <a:ext cx="799288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คำถาม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6Ws 1H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คำตอบที่ต้องการ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กลยุทธ์การตลาดที่เกี่ยวข้อง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7. ผู้บริโภคซื้ออย่างไร (</a:t>
                      </a:r>
                      <a:r>
                        <a:rPr lang="en-US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How does the consumer buy</a:t>
                      </a:r>
                      <a:r>
                        <a:rPr lang="en-US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?</a:t>
                      </a:r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400" b="1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ขั้นตอนในการตัดสินใจประกอบด้วย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1.</a:t>
                      </a:r>
                      <a:r>
                        <a:rPr lang="th-TH" sz="2400" b="1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การรับรู้ปัญหา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2. การค้นหาข้อมูล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3. การประเมินผลทางเลือก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4. การตัดสินใจซื้อ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5. ความรู้สึกภายหลังการซื้อ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กลยุทธ์ที่ใช้มากคือ</a:t>
                      </a:r>
                    </a:p>
                    <a:p>
                      <a:r>
                        <a:rPr lang="th-TH" sz="2400" b="1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กลยุทธ์การส่งเสริมการตลาด ประกอบด้วยการโฆษณา ประชาสัมพันธ์ การขายโดยพนักงานขาย และการส่งเสริมการขาย หรือกรตลาดทางตรง เช่น พนักงานขายจะกำหนดวัตถุประสงค์ในการขายให้สอดคล้องกับการตัดสินใจซื้อ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1389</TotalTime>
  <Words>1228</Words>
  <Application>Microsoft Office PowerPoint</Application>
  <PresentationFormat>นำเสนอทางหน้าจอ (4:3)</PresentationFormat>
  <Paragraphs>294</Paragraphs>
  <Slides>39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39</vt:i4>
      </vt:variant>
    </vt:vector>
  </HeadingPairs>
  <TitlesOfParts>
    <vt:vector size="40" baseType="lpstr">
      <vt:lpstr>Flow</vt:lpstr>
      <vt:lpstr>บทที่ 5-1 การวิเคราะห์สภาพแวดล้อมภายนอกองค์การ  : การวิเคราะห์พฤติกรรมผู้บริโภค</vt:lpstr>
      <vt:lpstr>การวิเคราะห์พฤติกรรมผู้บริโภค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กระบวนการตัดสินใจซื้อของผู้บริโภค  (Consumer buying decision process)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โมเดลพฤติกรรมผู้บริโภคและปัจจัยที่มีอิทธิพล ต่อพฤติกรรมผู้บริโภค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การวิเคราะห์พฤติกรรมการซื้อของตลาดธุรกิจ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5  การวิเคราะห์สภาพแวดล้อมภายนอกองค์การ : การวิเคราะห์พฤติกรรมผู้บริโภค</dc:title>
  <dc:creator>iLLuSioN</dc:creator>
  <cp:lastModifiedBy>Bangkok</cp:lastModifiedBy>
  <cp:revision>163</cp:revision>
  <dcterms:created xsi:type="dcterms:W3CDTF">2001-12-31T21:34:48Z</dcterms:created>
  <dcterms:modified xsi:type="dcterms:W3CDTF">2019-02-12T12:25:33Z</dcterms:modified>
</cp:coreProperties>
</file>