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6" r:id="rId2"/>
    <p:sldId id="322" r:id="rId3"/>
    <p:sldId id="321" r:id="rId4"/>
    <p:sldId id="324" r:id="rId5"/>
    <p:sldId id="323" r:id="rId6"/>
    <p:sldId id="325" r:id="rId7"/>
    <p:sldId id="328" r:id="rId8"/>
    <p:sldId id="333" r:id="rId9"/>
    <p:sldId id="340" r:id="rId10"/>
    <p:sldId id="329" r:id="rId11"/>
    <p:sldId id="341" r:id="rId12"/>
    <p:sldId id="351" r:id="rId13"/>
    <p:sldId id="331" r:id="rId14"/>
    <p:sldId id="332" r:id="rId15"/>
    <p:sldId id="350" r:id="rId16"/>
    <p:sldId id="344" r:id="rId17"/>
    <p:sldId id="343" r:id="rId18"/>
    <p:sldId id="352" r:id="rId19"/>
    <p:sldId id="345" r:id="rId20"/>
    <p:sldId id="334" r:id="rId21"/>
    <p:sldId id="339" r:id="rId22"/>
    <p:sldId id="335" r:id="rId23"/>
    <p:sldId id="336" r:id="rId24"/>
    <p:sldId id="353" r:id="rId25"/>
    <p:sldId id="337" r:id="rId26"/>
    <p:sldId id="355" r:id="rId27"/>
    <p:sldId id="354" r:id="rId28"/>
    <p:sldId id="338" r:id="rId29"/>
    <p:sldId id="348" r:id="rId30"/>
    <p:sldId id="347" r:id="rId31"/>
  </p:sldIdLst>
  <p:sldSz cx="9144000" cy="6858000" type="screen4x3"/>
  <p:notesSz cx="68580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CCCC"/>
    <a:srgbClr val="EE3AF2"/>
    <a:srgbClr val="008080"/>
    <a:srgbClr val="D60093"/>
    <a:srgbClr val="00CC99"/>
    <a:srgbClr val="FF99FF"/>
    <a:srgbClr val="FF66FF"/>
    <a:srgbClr val="800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ลักษณะสีปานกลาง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ลักษณะสีอ่อ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ลักษณะ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ลักษณะสีปานกลาง 1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ลักษณะ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180" autoAdjust="0"/>
  </p:normalViewPr>
  <p:slideViewPr>
    <p:cSldViewPr>
      <p:cViewPr>
        <p:scale>
          <a:sx n="70" d="100"/>
          <a:sy n="70" d="100"/>
        </p:scale>
        <p:origin x="-15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5DBD9-DD3C-4237-8551-2D299D7D4A7C}" type="doc">
      <dgm:prSet loTypeId="urn:microsoft.com/office/officeart/2005/8/layout/pyramid1" loCatId="pyramid" qsTypeId="urn:microsoft.com/office/officeart/2005/8/quickstyle/simple3" qsCatId="simple" csTypeId="urn:microsoft.com/office/officeart/2005/8/colors/colorful1#1" csCatId="colorful" phldr="1"/>
      <dgm:spPr/>
    </dgm:pt>
    <dgm:pt modelId="{F45F630B-E58B-4FAA-B0FC-628D74EFDE6F}">
      <dgm:prSet phldrT="[ข้อความ]"/>
      <dgm:spPr/>
      <dgm:t>
        <a:bodyPr/>
        <a:lstStyle/>
        <a:p>
          <a:endParaRPr lang="th-TH" dirty="0"/>
        </a:p>
      </dgm:t>
    </dgm:pt>
    <dgm:pt modelId="{4D6588D1-BB05-4FE9-B573-57197EB8EDDE}" type="parTrans" cxnId="{9B98EAA3-86FE-49FB-80C5-D2B1BC486FEE}">
      <dgm:prSet/>
      <dgm:spPr/>
      <dgm:t>
        <a:bodyPr/>
        <a:lstStyle/>
        <a:p>
          <a:endParaRPr lang="th-TH"/>
        </a:p>
      </dgm:t>
    </dgm:pt>
    <dgm:pt modelId="{D8C60A3D-0E28-452B-8EFE-421B9F9F57B6}" type="sibTrans" cxnId="{9B98EAA3-86FE-49FB-80C5-D2B1BC486FEE}">
      <dgm:prSet/>
      <dgm:spPr/>
      <dgm:t>
        <a:bodyPr/>
        <a:lstStyle/>
        <a:p>
          <a:endParaRPr lang="th-TH"/>
        </a:p>
      </dgm:t>
    </dgm:pt>
    <dgm:pt modelId="{3F259753-18B9-407D-ADC0-281CDEF56B48}">
      <dgm:prSet phldrT="[ข้อความ]"/>
      <dgm:spPr/>
      <dgm:t>
        <a:bodyPr/>
        <a:lstStyle/>
        <a:p>
          <a:r>
            <a:rPr lang="en-US" dirty="0" smtClean="0"/>
            <a:t>Esteem needs (self-esteem, recognition, status)</a:t>
          </a:r>
          <a:endParaRPr lang="th-TH" dirty="0"/>
        </a:p>
      </dgm:t>
    </dgm:pt>
    <dgm:pt modelId="{9F4E968C-1224-40B4-B452-8F2FF6CB98BE}" type="parTrans" cxnId="{44A3C17E-1D43-4B57-BC41-31135CE9177F}">
      <dgm:prSet/>
      <dgm:spPr/>
      <dgm:t>
        <a:bodyPr/>
        <a:lstStyle/>
        <a:p>
          <a:endParaRPr lang="th-TH"/>
        </a:p>
      </dgm:t>
    </dgm:pt>
    <dgm:pt modelId="{D9D3FE7D-BBBF-409D-AC84-72C823FD5185}" type="sibTrans" cxnId="{44A3C17E-1D43-4B57-BC41-31135CE9177F}">
      <dgm:prSet/>
      <dgm:spPr/>
      <dgm:t>
        <a:bodyPr/>
        <a:lstStyle/>
        <a:p>
          <a:endParaRPr lang="th-TH"/>
        </a:p>
      </dgm:t>
    </dgm:pt>
    <dgm:pt modelId="{D6CADE58-74EA-42D1-A6B7-419726CC7EC4}">
      <dgm:prSet phldrT="[ข้อความ]"/>
      <dgm:spPr/>
      <dgm:t>
        <a:bodyPr/>
        <a:lstStyle/>
        <a:p>
          <a:r>
            <a:rPr lang="en-US" dirty="0" smtClean="0"/>
            <a:t>Social needs </a:t>
          </a:r>
        </a:p>
        <a:p>
          <a:r>
            <a:rPr lang="en-US" dirty="0" smtClean="0"/>
            <a:t>(sense of belonging, love)</a:t>
          </a:r>
          <a:endParaRPr lang="th-TH" dirty="0"/>
        </a:p>
      </dgm:t>
    </dgm:pt>
    <dgm:pt modelId="{47602320-0CBA-4917-9483-307E40481D9D}" type="parTrans" cxnId="{CD46CC2B-2C5F-46D2-B5F4-347ACDD78B8F}">
      <dgm:prSet/>
      <dgm:spPr/>
      <dgm:t>
        <a:bodyPr/>
        <a:lstStyle/>
        <a:p>
          <a:endParaRPr lang="th-TH"/>
        </a:p>
      </dgm:t>
    </dgm:pt>
    <dgm:pt modelId="{B5A81277-8A2A-4B25-AAC3-BEAEBC438859}" type="sibTrans" cxnId="{CD46CC2B-2C5F-46D2-B5F4-347ACDD78B8F}">
      <dgm:prSet/>
      <dgm:spPr/>
      <dgm:t>
        <a:bodyPr/>
        <a:lstStyle/>
        <a:p>
          <a:endParaRPr lang="th-TH"/>
        </a:p>
      </dgm:t>
    </dgm:pt>
    <dgm:pt modelId="{04F7E193-BB7D-4010-A6EF-DD5E52E393B6}">
      <dgm:prSet phldrT="[ข้อความ]"/>
      <dgm:spPr/>
      <dgm:t>
        <a:bodyPr/>
        <a:lstStyle/>
        <a:p>
          <a:r>
            <a:rPr lang="en-US" dirty="0" smtClean="0"/>
            <a:t>Safety needs</a:t>
          </a:r>
        </a:p>
        <a:p>
          <a:r>
            <a:rPr lang="en-US" dirty="0" smtClean="0"/>
            <a:t>(security, protection)</a:t>
          </a:r>
          <a:endParaRPr lang="th-TH" dirty="0"/>
        </a:p>
      </dgm:t>
    </dgm:pt>
    <dgm:pt modelId="{5667B757-1126-4D21-8B9D-E444A0B1B940}" type="parTrans" cxnId="{A6342996-352B-4E06-9541-8C17C5D926C4}">
      <dgm:prSet/>
      <dgm:spPr/>
      <dgm:t>
        <a:bodyPr/>
        <a:lstStyle/>
        <a:p>
          <a:endParaRPr lang="th-TH"/>
        </a:p>
      </dgm:t>
    </dgm:pt>
    <dgm:pt modelId="{93CDE0E9-6C05-4495-965E-F06C94642307}" type="sibTrans" cxnId="{A6342996-352B-4E06-9541-8C17C5D926C4}">
      <dgm:prSet/>
      <dgm:spPr/>
      <dgm:t>
        <a:bodyPr/>
        <a:lstStyle/>
        <a:p>
          <a:endParaRPr lang="th-TH"/>
        </a:p>
      </dgm:t>
    </dgm:pt>
    <dgm:pt modelId="{0B2E70F7-3720-4D0C-BF61-450858FA05EB}">
      <dgm:prSet phldrT="[ข้อความ]"/>
      <dgm:spPr/>
      <dgm:t>
        <a:bodyPr/>
        <a:lstStyle/>
        <a:p>
          <a:r>
            <a:rPr lang="en-US" dirty="0" smtClean="0"/>
            <a:t>Physiological needs</a:t>
          </a:r>
        </a:p>
        <a:p>
          <a:r>
            <a:rPr lang="en-US" dirty="0" smtClean="0"/>
            <a:t>(food, water, shelter)</a:t>
          </a:r>
          <a:endParaRPr lang="th-TH" dirty="0"/>
        </a:p>
      </dgm:t>
    </dgm:pt>
    <dgm:pt modelId="{5A7BB6E1-9AD9-4D5B-84B3-717B376D2961}" type="parTrans" cxnId="{E0E9B701-B6C4-4D93-99A7-D56FCFF04242}">
      <dgm:prSet/>
      <dgm:spPr/>
      <dgm:t>
        <a:bodyPr/>
        <a:lstStyle/>
        <a:p>
          <a:endParaRPr lang="th-TH"/>
        </a:p>
      </dgm:t>
    </dgm:pt>
    <dgm:pt modelId="{BCE03E20-F610-4A92-AF09-A8FF32BCB559}" type="sibTrans" cxnId="{E0E9B701-B6C4-4D93-99A7-D56FCFF04242}">
      <dgm:prSet/>
      <dgm:spPr/>
      <dgm:t>
        <a:bodyPr/>
        <a:lstStyle/>
        <a:p>
          <a:endParaRPr lang="th-TH"/>
        </a:p>
      </dgm:t>
    </dgm:pt>
    <dgm:pt modelId="{0FC88B2A-5F95-4542-AD5E-9ACA02270BC8}" type="pres">
      <dgm:prSet presAssocID="{F255DBD9-DD3C-4237-8551-2D299D7D4A7C}" presName="Name0" presStyleCnt="0">
        <dgm:presLayoutVars>
          <dgm:dir/>
          <dgm:animLvl val="lvl"/>
          <dgm:resizeHandles val="exact"/>
        </dgm:presLayoutVars>
      </dgm:prSet>
      <dgm:spPr/>
    </dgm:pt>
    <dgm:pt modelId="{3ACBB665-BAFD-46C2-8AF7-10A03B1C4A20}" type="pres">
      <dgm:prSet presAssocID="{F45F630B-E58B-4FAA-B0FC-628D74EFDE6F}" presName="Name8" presStyleCnt="0"/>
      <dgm:spPr/>
    </dgm:pt>
    <dgm:pt modelId="{019550A9-275E-4BBC-8A05-2368D3095121}" type="pres">
      <dgm:prSet presAssocID="{F45F630B-E58B-4FAA-B0FC-628D74EFDE6F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7F83FD1-A4F9-4F61-A600-22973C901506}" type="pres">
      <dgm:prSet presAssocID="{F45F630B-E58B-4FAA-B0FC-628D74EFDE6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61F08ED-798E-4E98-B61B-4F601E9EB9A9}" type="pres">
      <dgm:prSet presAssocID="{3F259753-18B9-407D-ADC0-281CDEF56B48}" presName="Name8" presStyleCnt="0"/>
      <dgm:spPr/>
    </dgm:pt>
    <dgm:pt modelId="{F8554358-B1A5-4CFA-A94F-890E461D2F22}" type="pres">
      <dgm:prSet presAssocID="{3F259753-18B9-407D-ADC0-281CDEF56B48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5128D48-75B9-446B-A8A5-5246A77E3E23}" type="pres">
      <dgm:prSet presAssocID="{3F259753-18B9-407D-ADC0-281CDEF56B4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6E284F99-1C0B-425E-AAC7-8C3B5D3DE4EB}" type="pres">
      <dgm:prSet presAssocID="{D6CADE58-74EA-42D1-A6B7-419726CC7EC4}" presName="Name8" presStyleCnt="0"/>
      <dgm:spPr/>
    </dgm:pt>
    <dgm:pt modelId="{0636F4EA-4660-4558-A526-162F8CD105F4}" type="pres">
      <dgm:prSet presAssocID="{D6CADE58-74EA-42D1-A6B7-419726CC7EC4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5283457-DBDB-437B-8DA1-E6C8C0DAB420}" type="pres">
      <dgm:prSet presAssocID="{D6CADE58-74EA-42D1-A6B7-419726CC7E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721C593-E43A-4E4A-958B-4D662D62C2B0}" type="pres">
      <dgm:prSet presAssocID="{04F7E193-BB7D-4010-A6EF-DD5E52E393B6}" presName="Name8" presStyleCnt="0"/>
      <dgm:spPr/>
    </dgm:pt>
    <dgm:pt modelId="{6747C698-5C76-419B-B534-CA1CD952439B}" type="pres">
      <dgm:prSet presAssocID="{04F7E193-BB7D-4010-A6EF-DD5E52E393B6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084D2EC-6E5A-4535-88A3-D11DE1F4E7FE}" type="pres">
      <dgm:prSet presAssocID="{04F7E193-BB7D-4010-A6EF-DD5E52E393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35EFD46-8DD6-4A8D-8BFC-C118C47ADF64}" type="pres">
      <dgm:prSet presAssocID="{0B2E70F7-3720-4D0C-BF61-450858FA05EB}" presName="Name8" presStyleCnt="0"/>
      <dgm:spPr/>
    </dgm:pt>
    <dgm:pt modelId="{6E600D3C-E1FF-4A1D-8438-CA08B98405F4}" type="pres">
      <dgm:prSet presAssocID="{0B2E70F7-3720-4D0C-BF61-450858FA05EB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9AA25A0-FBFC-4885-9939-831F9135A0DD}" type="pres">
      <dgm:prSet presAssocID="{0B2E70F7-3720-4D0C-BF61-450858FA05E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F0F884A4-5875-437B-B5CE-E07A17E3731F}" type="presOf" srcId="{D6CADE58-74EA-42D1-A6B7-419726CC7EC4}" destId="{0636F4EA-4660-4558-A526-162F8CD105F4}" srcOrd="0" destOrd="0" presId="urn:microsoft.com/office/officeart/2005/8/layout/pyramid1"/>
    <dgm:cxn modelId="{9B98EAA3-86FE-49FB-80C5-D2B1BC486FEE}" srcId="{F255DBD9-DD3C-4237-8551-2D299D7D4A7C}" destId="{F45F630B-E58B-4FAA-B0FC-628D74EFDE6F}" srcOrd="0" destOrd="0" parTransId="{4D6588D1-BB05-4FE9-B573-57197EB8EDDE}" sibTransId="{D8C60A3D-0E28-452B-8EFE-421B9F9F57B6}"/>
    <dgm:cxn modelId="{34E28961-E295-477A-B3FF-1FAB34A44017}" type="presOf" srcId="{0B2E70F7-3720-4D0C-BF61-450858FA05EB}" destId="{6E600D3C-E1FF-4A1D-8438-CA08B98405F4}" srcOrd="0" destOrd="0" presId="urn:microsoft.com/office/officeart/2005/8/layout/pyramid1"/>
    <dgm:cxn modelId="{6986698B-1001-4DE6-80AE-51500AF806DF}" type="presOf" srcId="{0B2E70F7-3720-4D0C-BF61-450858FA05EB}" destId="{99AA25A0-FBFC-4885-9939-831F9135A0DD}" srcOrd="1" destOrd="0" presId="urn:microsoft.com/office/officeart/2005/8/layout/pyramid1"/>
    <dgm:cxn modelId="{F4262B0A-9EBF-463C-B32D-563FF1D162B2}" type="presOf" srcId="{04F7E193-BB7D-4010-A6EF-DD5E52E393B6}" destId="{E084D2EC-6E5A-4535-88A3-D11DE1F4E7FE}" srcOrd="1" destOrd="0" presId="urn:microsoft.com/office/officeart/2005/8/layout/pyramid1"/>
    <dgm:cxn modelId="{27253B81-7F45-465F-89A2-914D024BA587}" type="presOf" srcId="{D6CADE58-74EA-42D1-A6B7-419726CC7EC4}" destId="{15283457-DBDB-437B-8DA1-E6C8C0DAB420}" srcOrd="1" destOrd="0" presId="urn:microsoft.com/office/officeart/2005/8/layout/pyramid1"/>
    <dgm:cxn modelId="{44A3C17E-1D43-4B57-BC41-31135CE9177F}" srcId="{F255DBD9-DD3C-4237-8551-2D299D7D4A7C}" destId="{3F259753-18B9-407D-ADC0-281CDEF56B48}" srcOrd="1" destOrd="0" parTransId="{9F4E968C-1224-40B4-B452-8F2FF6CB98BE}" sibTransId="{D9D3FE7D-BBBF-409D-AC84-72C823FD5185}"/>
    <dgm:cxn modelId="{E0E9B701-B6C4-4D93-99A7-D56FCFF04242}" srcId="{F255DBD9-DD3C-4237-8551-2D299D7D4A7C}" destId="{0B2E70F7-3720-4D0C-BF61-450858FA05EB}" srcOrd="4" destOrd="0" parTransId="{5A7BB6E1-9AD9-4D5B-84B3-717B376D2961}" sibTransId="{BCE03E20-F610-4A92-AF09-A8FF32BCB559}"/>
    <dgm:cxn modelId="{D6EBDBC9-E248-43E1-97D0-568B0514B6BF}" type="presOf" srcId="{F255DBD9-DD3C-4237-8551-2D299D7D4A7C}" destId="{0FC88B2A-5F95-4542-AD5E-9ACA02270BC8}" srcOrd="0" destOrd="0" presId="urn:microsoft.com/office/officeart/2005/8/layout/pyramid1"/>
    <dgm:cxn modelId="{A6342996-352B-4E06-9541-8C17C5D926C4}" srcId="{F255DBD9-DD3C-4237-8551-2D299D7D4A7C}" destId="{04F7E193-BB7D-4010-A6EF-DD5E52E393B6}" srcOrd="3" destOrd="0" parTransId="{5667B757-1126-4D21-8B9D-E444A0B1B940}" sibTransId="{93CDE0E9-6C05-4495-965E-F06C94642307}"/>
    <dgm:cxn modelId="{F3FFCE48-313D-46B5-A91D-D667701689DA}" type="presOf" srcId="{04F7E193-BB7D-4010-A6EF-DD5E52E393B6}" destId="{6747C698-5C76-419B-B534-CA1CD952439B}" srcOrd="0" destOrd="0" presId="urn:microsoft.com/office/officeart/2005/8/layout/pyramid1"/>
    <dgm:cxn modelId="{E21820AE-0C20-4F81-9732-D56E5665DF3A}" type="presOf" srcId="{F45F630B-E58B-4FAA-B0FC-628D74EFDE6F}" destId="{27F83FD1-A4F9-4F61-A600-22973C901506}" srcOrd="1" destOrd="0" presId="urn:microsoft.com/office/officeart/2005/8/layout/pyramid1"/>
    <dgm:cxn modelId="{7A5AC914-0C2B-44E9-B1B4-54596C7C6404}" type="presOf" srcId="{3F259753-18B9-407D-ADC0-281CDEF56B48}" destId="{35128D48-75B9-446B-A8A5-5246A77E3E23}" srcOrd="1" destOrd="0" presId="urn:microsoft.com/office/officeart/2005/8/layout/pyramid1"/>
    <dgm:cxn modelId="{CD46CC2B-2C5F-46D2-B5F4-347ACDD78B8F}" srcId="{F255DBD9-DD3C-4237-8551-2D299D7D4A7C}" destId="{D6CADE58-74EA-42D1-A6B7-419726CC7EC4}" srcOrd="2" destOrd="0" parTransId="{47602320-0CBA-4917-9483-307E40481D9D}" sibTransId="{B5A81277-8A2A-4B25-AAC3-BEAEBC438859}"/>
    <dgm:cxn modelId="{9D10640C-398C-42C6-BD91-32A5E8D5B8FB}" type="presOf" srcId="{F45F630B-E58B-4FAA-B0FC-628D74EFDE6F}" destId="{019550A9-275E-4BBC-8A05-2368D3095121}" srcOrd="0" destOrd="0" presId="urn:microsoft.com/office/officeart/2005/8/layout/pyramid1"/>
    <dgm:cxn modelId="{CD81860D-738F-4465-90B7-AD6522FB7DAE}" type="presOf" srcId="{3F259753-18B9-407D-ADC0-281CDEF56B48}" destId="{F8554358-B1A5-4CFA-A94F-890E461D2F22}" srcOrd="0" destOrd="0" presId="urn:microsoft.com/office/officeart/2005/8/layout/pyramid1"/>
    <dgm:cxn modelId="{4A45768D-D24A-480F-8EA6-C2FB255455A6}" type="presParOf" srcId="{0FC88B2A-5F95-4542-AD5E-9ACA02270BC8}" destId="{3ACBB665-BAFD-46C2-8AF7-10A03B1C4A20}" srcOrd="0" destOrd="0" presId="urn:microsoft.com/office/officeart/2005/8/layout/pyramid1"/>
    <dgm:cxn modelId="{17D69C9C-366E-4705-B009-C24FF4B68C0B}" type="presParOf" srcId="{3ACBB665-BAFD-46C2-8AF7-10A03B1C4A20}" destId="{019550A9-275E-4BBC-8A05-2368D3095121}" srcOrd="0" destOrd="0" presId="urn:microsoft.com/office/officeart/2005/8/layout/pyramid1"/>
    <dgm:cxn modelId="{3A0B8CAC-3CBF-4735-9AC5-CD33E0292C0F}" type="presParOf" srcId="{3ACBB665-BAFD-46C2-8AF7-10A03B1C4A20}" destId="{27F83FD1-A4F9-4F61-A600-22973C901506}" srcOrd="1" destOrd="0" presId="urn:microsoft.com/office/officeart/2005/8/layout/pyramid1"/>
    <dgm:cxn modelId="{2DBC1527-9611-4F1A-99D3-7E8969B3279B}" type="presParOf" srcId="{0FC88B2A-5F95-4542-AD5E-9ACA02270BC8}" destId="{361F08ED-798E-4E98-B61B-4F601E9EB9A9}" srcOrd="1" destOrd="0" presId="urn:microsoft.com/office/officeart/2005/8/layout/pyramid1"/>
    <dgm:cxn modelId="{DA65B807-6C90-4285-8341-8F1E18D1DC3B}" type="presParOf" srcId="{361F08ED-798E-4E98-B61B-4F601E9EB9A9}" destId="{F8554358-B1A5-4CFA-A94F-890E461D2F22}" srcOrd="0" destOrd="0" presId="urn:microsoft.com/office/officeart/2005/8/layout/pyramid1"/>
    <dgm:cxn modelId="{202A1432-86C0-4A3C-8A10-40B43FB42AC8}" type="presParOf" srcId="{361F08ED-798E-4E98-B61B-4F601E9EB9A9}" destId="{35128D48-75B9-446B-A8A5-5246A77E3E23}" srcOrd="1" destOrd="0" presId="urn:microsoft.com/office/officeart/2005/8/layout/pyramid1"/>
    <dgm:cxn modelId="{5B453711-9249-489E-8477-B7AB57786925}" type="presParOf" srcId="{0FC88B2A-5F95-4542-AD5E-9ACA02270BC8}" destId="{6E284F99-1C0B-425E-AAC7-8C3B5D3DE4EB}" srcOrd="2" destOrd="0" presId="urn:microsoft.com/office/officeart/2005/8/layout/pyramid1"/>
    <dgm:cxn modelId="{A5EA7699-2AF9-4FF7-96D7-4C0121A3BD6C}" type="presParOf" srcId="{6E284F99-1C0B-425E-AAC7-8C3B5D3DE4EB}" destId="{0636F4EA-4660-4558-A526-162F8CD105F4}" srcOrd="0" destOrd="0" presId="urn:microsoft.com/office/officeart/2005/8/layout/pyramid1"/>
    <dgm:cxn modelId="{7466B39C-B232-46F3-B65F-F784503826A2}" type="presParOf" srcId="{6E284F99-1C0B-425E-AAC7-8C3B5D3DE4EB}" destId="{15283457-DBDB-437B-8DA1-E6C8C0DAB420}" srcOrd="1" destOrd="0" presId="urn:microsoft.com/office/officeart/2005/8/layout/pyramid1"/>
    <dgm:cxn modelId="{78CD5B46-9F3B-4331-B44C-41B0D164EB05}" type="presParOf" srcId="{0FC88B2A-5F95-4542-AD5E-9ACA02270BC8}" destId="{F721C593-E43A-4E4A-958B-4D662D62C2B0}" srcOrd="3" destOrd="0" presId="urn:microsoft.com/office/officeart/2005/8/layout/pyramid1"/>
    <dgm:cxn modelId="{70E5F44C-1EC2-4AEA-801A-E65BB365129E}" type="presParOf" srcId="{F721C593-E43A-4E4A-958B-4D662D62C2B0}" destId="{6747C698-5C76-419B-B534-CA1CD952439B}" srcOrd="0" destOrd="0" presId="urn:microsoft.com/office/officeart/2005/8/layout/pyramid1"/>
    <dgm:cxn modelId="{60B84A8B-BE73-4291-82FB-A29BFB54E0F2}" type="presParOf" srcId="{F721C593-E43A-4E4A-958B-4D662D62C2B0}" destId="{E084D2EC-6E5A-4535-88A3-D11DE1F4E7FE}" srcOrd="1" destOrd="0" presId="urn:microsoft.com/office/officeart/2005/8/layout/pyramid1"/>
    <dgm:cxn modelId="{77CAD0BE-7D2B-43C8-9E60-C6A7B998CFD7}" type="presParOf" srcId="{0FC88B2A-5F95-4542-AD5E-9ACA02270BC8}" destId="{235EFD46-8DD6-4A8D-8BFC-C118C47ADF64}" srcOrd="4" destOrd="0" presId="urn:microsoft.com/office/officeart/2005/8/layout/pyramid1"/>
    <dgm:cxn modelId="{FEC0257D-0303-497B-A758-EB57FC17A3FB}" type="presParOf" srcId="{235EFD46-8DD6-4A8D-8BFC-C118C47ADF64}" destId="{6E600D3C-E1FF-4A1D-8438-CA08B98405F4}" srcOrd="0" destOrd="0" presId="urn:microsoft.com/office/officeart/2005/8/layout/pyramid1"/>
    <dgm:cxn modelId="{A71C5273-9618-4CC3-A1A6-82D1B956AD71}" type="presParOf" srcId="{235EFD46-8DD6-4A8D-8BFC-C118C47ADF64}" destId="{99AA25A0-FBFC-4885-9939-831F9135A0D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9E43-1AC2-4ABA-92B5-1FAAECE1414E}" type="datetimeFigureOut">
              <a:rPr lang="th-TH" smtClean="0"/>
              <a:pPr/>
              <a:t>12/02/62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D4DC-3CE8-4335-B373-7A49F8C4E95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0478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285006E-5FFD-466D-9999-EBEE4BDCACD1}" type="datetimeFigureOut">
              <a:rPr lang="th-TH"/>
              <a:pPr>
                <a:defRPr/>
              </a:pPr>
              <a:t>12/02/62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2A6E11A-5457-40CD-A2C6-6D183EF43BC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0352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865C1-903E-42FC-8999-97D4E17B0938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2C262-FC43-4DC0-B6FD-226EEE0F0E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1C435-1D2D-4C91-A787-77A9EADC85A0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C763-0ECD-41FF-86D4-21EB3F22570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0D858-C084-4E29-8AD4-F5153017186E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5F303-DE49-4D2B-ADCD-FA6CF5D99DD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2736-FFF6-4C34-812C-741DB1EA2D82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0CF6A-60AE-4EB9-A6CB-7592E5AEE48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89266-829F-4534-88C2-370AC43DEF21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8C7FB-39EB-48B9-9837-ECAB0A86DAE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1916B-A037-4E95-B851-73A9082F35A8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AF095-2C9E-4C3F-B8D6-3AE7C52B586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3AA9-03C2-4380-B909-534076561BF6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9D3F-7D83-47BD-8FE7-AA0A1CA82FF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68D9-B70A-4586-81B6-450CC266F054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2DA93-4832-4FB6-927B-F28CDBDBAC2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239D9-BA82-4207-9A20-0978782425E3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40A76-FD73-4943-AF3D-75315B4E1FA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9AED8-818D-4218-A34B-279388E06FB5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EFFEB-5BD7-4BB2-A614-A47A9CD5AF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3D395-2A18-4522-A44D-93A18914E9C8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A1A17-1346-40D3-9836-AD9B31F2BAC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D9774E-D27F-49E0-A321-30A791E056AE}" type="datetimeFigureOut">
              <a:rPr lang="fr-FR"/>
              <a:pPr>
                <a:defRPr/>
              </a:pPr>
              <a:t>12/02/2019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A3F399-AEE8-4700-B8C8-48E77112A4E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2214554"/>
            <a:ext cx="8429684" cy="1828800"/>
          </a:xfrm>
        </p:spPr>
        <p:txBody>
          <a:bodyPr>
            <a:noAutofit/>
          </a:bodyPr>
          <a:lstStyle/>
          <a:p>
            <a:pPr algn="ctr"/>
            <a: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บทที่ 5</a:t>
            </a:r>
            <a:r>
              <a:rPr lang="en-US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-2</a:t>
            </a:r>
            <a: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</a:t>
            </a:r>
            <a:b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การวิเคราะห์สภาพแวดล้อมภายนอกองค์การ </a:t>
            </a:r>
            <a:r>
              <a:rPr lang="en-US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4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การวิเคราะห์พฤติกรรมผู้บริโภค</a:t>
            </a:r>
            <a:endParaRPr lang="en-US" sz="4400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564357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rgbClr val="002060"/>
                </a:solidFill>
              </a:rPr>
              <a:t>ผศ.ดร. </a:t>
            </a:r>
            <a:r>
              <a:rPr lang="th-TH" sz="3600" b="1" dirty="0" smtClean="0">
                <a:solidFill>
                  <a:srgbClr val="002060"/>
                </a:solidFill>
              </a:rPr>
              <a:t>ภู</a:t>
            </a:r>
            <a:r>
              <a:rPr lang="th-TH" sz="3600" b="1" dirty="0" err="1" smtClean="0">
                <a:solidFill>
                  <a:srgbClr val="002060"/>
                </a:solidFill>
              </a:rPr>
              <a:t>ริศ</a:t>
            </a:r>
            <a:r>
              <a:rPr lang="th-TH" sz="3600" b="1" dirty="0" smtClean="0">
                <a:solidFill>
                  <a:srgbClr val="002060"/>
                </a:solidFill>
              </a:rPr>
              <a:t>  ศรสรุทร์</a:t>
            </a:r>
            <a:endParaRPr lang="th-TH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28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14400" y="304800"/>
            <a:ext cx="1447800" cy="1905000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Upper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Class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914400" y="2476500"/>
            <a:ext cx="1447800" cy="19050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Middle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Class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14400" y="4648200"/>
            <a:ext cx="1447800" cy="190500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Lower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Class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514600" y="304800"/>
            <a:ext cx="13716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Upper</a:t>
            </a:r>
            <a:b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Upper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2514600" y="1385888"/>
            <a:ext cx="13716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Lower</a:t>
            </a:r>
            <a:b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Upper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514600" y="2468563"/>
            <a:ext cx="13716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Upper</a:t>
            </a:r>
            <a:b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Middle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514600" y="3549650"/>
            <a:ext cx="1371600" cy="8382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Lower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Middle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514600" y="4632325"/>
            <a:ext cx="1371600" cy="838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Upper</a:t>
            </a:r>
            <a:b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Lower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2514600" y="5715000"/>
            <a:ext cx="1371600" cy="8382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Lower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Lower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037013" y="228600"/>
            <a:ext cx="24432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ผู้ดีเก่ามีมรดกมาก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--</a:t>
            </a: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&gt;</a:t>
            </a: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สินค้าฟุ่มเฟือย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037013" y="1314450"/>
            <a:ext cx="50016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ผู้บริหารระดับสูง เจ้าของกิจการ เศรษฐี</a:t>
            </a:r>
            <a:endParaRPr kumimoji="0" lang="en-US" sz="36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--&gt;</a:t>
            </a: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สินค้าฟุ่มเฟือยตามอย่างกลุ่มแรก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037013" y="2400300"/>
            <a:ext cx="48173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ผู้บริหารระดับกลาง ผู้ทำงานวิชาชีพ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--&gt;</a:t>
            </a: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สินค้าแสดงฐานะ ราคาค่อนข้างสูง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037013" y="3486150"/>
            <a:ext cx="48910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ข้าราชการ พนักงานบริษัท รัฐวิสาหกิจ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--&gt;</a:t>
            </a: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สินค้าทั่วไป ราคาปานกลาง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037013" y="4572000"/>
            <a:ext cx="39533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ผู้ใช้แรงงานมีทักษะ ช่างฝีมือ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--&gt;</a:t>
            </a: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สินค้าจำเป็น ราคาประหยัด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4037013" y="5657850"/>
            <a:ext cx="38651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กรรมกร ผู้ใช้แรงงานรายได้ต่ำ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--&gt;</a:t>
            </a: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สินค้าจำเป็น เน้นราคาถูก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 rot="-5400000">
            <a:off x="-1659731" y="3045619"/>
            <a:ext cx="43513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ชั้นทางสังคม </a:t>
            </a:r>
            <a:r>
              <a:rPr kumimoji="0" lang="en-US" sz="44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(Social Class)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1028712"/>
            <a:ext cx="7772400" cy="82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ปัจจัยด้านสังคม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(Social Factors)</a:t>
            </a:r>
            <a:endParaRPr kumimoji="0" lang="th-TH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 bwMode="auto">
          <a:xfrm>
            <a:off x="285720" y="1600200"/>
            <a:ext cx="8643998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กลุ่มอ้างอิง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Reference groups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ประกอบไปด้วยบุคคลหรือกลุ่มบุคคลทั้งหมดที่มีอิทธิพลทั้งทางตรงและทางอ้อมต่อทัศนคติหรือพฤติกรรม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- 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กลุ่มสมาชิกภาพ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membership groups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ซึ่งเป็นกลุ่มที่มีอิทธิพลโดยตรงต่อบุคคลนั้นๆ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- 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กลุ่มปฐมภูมิ 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เช่น ครอบครัว เพื่อน เพื่อนบ้าน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- 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กลุ่มทุติยภูมิ 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เช่น กลุ่มศาสนา กลุ่มอาชีพ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1028712"/>
            <a:ext cx="7772400" cy="82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ปัจจัยด้านสังคม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(Social Factors)</a:t>
            </a:r>
            <a:endParaRPr kumimoji="0" lang="th-TH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 bwMode="auto">
          <a:xfrm>
            <a:off x="285720" y="1600200"/>
            <a:ext cx="8643998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ครอบครัว (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Family</a:t>
            </a:r>
            <a:r>
              <a:rPr kumimoji="0" lang="th-TH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ครอบครัวมีอิทธิพลต่อพฤติกรรมผู้บริโภคเป็นอย่างมาก สมาชิกครอบครัวประกอบกันขึ้นเป็นกลุ่มอ้างอิงแบบปฐมภูมิที่มีอิทธิพลมากที่สุด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บทบาทและสถานภาพ 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(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Roles and Statuses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บุคคลจะมีส่วนร่วมในกลุ่มต่างๆ ตลอดชั่วชีวิตของเขาเช่น กลุ่มครอบครัว ชมรมหรือองค์กร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85800" y="92867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ปัจจัยส่วนบุคคล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(Personal Factors)</a:t>
            </a:r>
            <a:endParaRPr kumimoji="0" lang="th-TH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อายุ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(Age)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ขั้น</a:t>
            </a:r>
            <a:r>
              <a:rPr kumimoji="0" lang="th-TH" sz="36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ตอนวัฎ</a:t>
            </a: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จักรชีวิตครอบครัว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(Family Life Cycle</a:t>
            </a: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Stage)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อาชีพ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(Occupation)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ฐานะทางเศรษฐกิจ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(Economic Circumstances)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การศึกษา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(Education)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รูปแบบการดำรงชีวิต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(Life Style)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บุคลิกลักษณะ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(Personality)</a:t>
            </a:r>
            <a:endParaRPr kumimoji="0" lang="th-TH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5800" y="11001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ปัจจัยทางจิตวิทยา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(Psychological Factors)</a:t>
            </a:r>
            <a:endParaRPr kumimoji="0" lang="th-TH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การจูงใจ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(Motivation)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การรับรู้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(Perception)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การเรียนรู้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(Learning)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ความเชื่อ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(Belief)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ทัศนคติ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(Attitude)</a:t>
            </a:r>
            <a:endParaRPr kumimoji="0" lang="th-TH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4" name="ตัวยึดเนื้อหา 17"/>
          <p:cNvSpPr txBox="1">
            <a:spLocks/>
          </p:cNvSpPr>
          <p:nvPr/>
        </p:nvSpPr>
        <p:spPr bwMode="auto">
          <a:xfrm>
            <a:off x="571472" y="1071546"/>
            <a:ext cx="81439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การ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จูงใจ (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Motivation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Tx/>
              <a:buChar char="-"/>
              <a:tabLst/>
              <a:defRPr/>
            </a:pP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ทฤษฎีของซิก</a:t>
            </a:r>
            <a:r>
              <a:rPr kumimoji="0" lang="th-TH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มันด์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0" lang="th-TH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ฟรอยด์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(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Freud’s Theory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แรงผลักดันทางจิตอันเป็นตัวกำหนดพฤติกรรมมนุษย์นั้นส่วนใหญ่เป็นจิตไร้สำนึกจึงทำให้มนุษย์ไม่สามารถเข้าใจแรงจูงใจของตัวเองอย่างดีนัก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Tx/>
              <a:buChar char="-"/>
              <a:tabLst/>
              <a:defRPr/>
            </a:pP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ทฤษฎีของ</a:t>
            </a:r>
            <a:r>
              <a:rPr kumimoji="0" lang="th-TH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เฮอร์ซเบิร์ก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(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Herzberg’s Theory</a:t>
            </a: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สิ่งที่สร้างความไม่พอใจ (ปัจจัยที่ก่อให้เกิดความไม่พอใจ) และสิ่งที่สร้างความพอใจ (ปัจจัยที่ก่อให้เกิดความพอใจ)</a:t>
            </a:r>
          </a:p>
          <a:p>
            <a:pPr eaLnBrk="0" hangingPunct="0">
              <a:spcBef>
                <a:spcPct val="20000"/>
              </a:spcBef>
              <a:buClr>
                <a:schemeClr val="bg2">
                  <a:lumMod val="25000"/>
                </a:schemeClr>
              </a:buClr>
              <a:buFontTx/>
              <a:buChar char="-"/>
            </a:pP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 ทฤษฎีการจัดลำดับความต้องการของมาส</a:t>
            </a:r>
            <a:r>
              <a:rPr lang="th-TH" sz="3600" dirty="0" err="1" smtClean="0">
                <a:solidFill>
                  <a:srgbClr val="002060"/>
                </a:solidFill>
                <a:latin typeface="Angsana New" pitchFamily="18" charset="-34"/>
              </a:rPr>
              <a:t>โลว์</a:t>
            </a: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 (</a:t>
            </a:r>
            <a:r>
              <a:rPr lang="en-US" sz="3600" dirty="0" smtClean="0">
                <a:solidFill>
                  <a:srgbClr val="002060"/>
                </a:solidFill>
                <a:latin typeface="Angsana New" pitchFamily="18" charset="-34"/>
              </a:rPr>
              <a:t>Maslow’s Hierarchy of Needs</a:t>
            </a: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Tx/>
              <a:buChar char="-"/>
              <a:tabLst/>
              <a:defRPr/>
            </a:pPr>
            <a:endParaRPr kumimoji="0" lang="th-TH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ไดอะแกรม 5"/>
          <p:cNvGraphicFramePr/>
          <p:nvPr/>
        </p:nvGraphicFramePr>
        <p:xfrm>
          <a:off x="214282" y="1357298"/>
          <a:ext cx="3857652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สี่เหลี่ยมผืนผ้า 6"/>
          <p:cNvSpPr/>
          <p:nvPr/>
        </p:nvSpPr>
        <p:spPr>
          <a:xfrm>
            <a:off x="1500166" y="1357298"/>
            <a:ext cx="12858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dirty="0" smtClean="0">
                <a:latin typeface="Candara" pitchFamily="34" charset="0"/>
                <a:cs typeface="Angsana New" pitchFamily="18" charset="-34"/>
              </a:rPr>
              <a:t>Self-</a:t>
            </a:r>
          </a:p>
          <a:p>
            <a:pPr lvl="0" algn="ctr"/>
            <a:r>
              <a:rPr lang="en-US" sz="1100" dirty="0" smtClean="0">
                <a:latin typeface="Candara" pitchFamily="34" charset="0"/>
                <a:cs typeface="Angsana New" pitchFamily="18" charset="-34"/>
              </a:rPr>
              <a:t>actualization needs </a:t>
            </a:r>
          </a:p>
          <a:p>
            <a:pPr lvl="0" algn="ctr"/>
            <a:r>
              <a:rPr lang="en-US" sz="1100" dirty="0" smtClean="0">
                <a:latin typeface="Candara" pitchFamily="34" charset="0"/>
                <a:cs typeface="Angsana New" pitchFamily="18" charset="-34"/>
              </a:rPr>
              <a:t>(self-development and realization)</a:t>
            </a:r>
            <a:endParaRPr lang="th-TH" sz="1100" dirty="0" smtClean="0">
              <a:latin typeface="Candara" pitchFamily="34" charset="0"/>
              <a:cs typeface="Angsana New" pitchFamily="18" charset="-34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57620" y="1500174"/>
            <a:ext cx="464347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ความสำเร็จของตัวเอง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	</a:t>
            </a: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   </a:t>
            </a:r>
            <a:endParaRPr kumimoji="0" lang="th-TH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การยกย่อง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	</a:t>
            </a:r>
            <a:endParaRPr kumimoji="0" lang="th-TH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การยอมรับในสังคม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              </a:t>
            </a:r>
            <a:endParaRPr kumimoji="0" lang="th-TH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ความปลอดภัย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     </a:t>
            </a:r>
            <a:endParaRPr kumimoji="0" lang="th-TH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ด้านกายภาพหรือร่างกาย</a:t>
            </a:r>
            <a:endParaRPr kumimoji="0" lang="th-TH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762000" y="285728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ทฤษฎีการจูงใจของมาสโลว์</a:t>
            </a:r>
            <a:endParaRPr kumimoji="0" lang="th-TH" sz="44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4" name="ตัวยึดเนื้อหา 17"/>
          <p:cNvSpPr txBox="1">
            <a:spLocks/>
          </p:cNvSpPr>
          <p:nvPr/>
        </p:nvSpPr>
        <p:spPr bwMode="auto">
          <a:xfrm>
            <a:off x="714348" y="785794"/>
            <a:ext cx="76867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การรับรู้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Perception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เป็นกระบวนการที่แต่ละบุคคลเลือก และแปรความหมายข้อมูลข่าวสารออกมา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การเรียนรู้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Learning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เป็นการเปลี่ยนแปลงพฤติกรรมของแต่ละบุคคลจากประสบการณ์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ความเชื่อและทัศนคติ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Beliefs &amp; Attitudes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</a:t>
            </a:r>
          </a:p>
          <a:p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</a:t>
            </a:r>
            <a:r>
              <a:rPr lang="th-TH" sz="3600" dirty="0" smtClean="0">
                <a:solidFill>
                  <a:srgbClr val="002060"/>
                </a:solidFill>
              </a:rPr>
              <a:t>ความ</a:t>
            </a: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เชื่อ (</a:t>
            </a:r>
            <a:r>
              <a:rPr lang="th-TH" sz="3600" dirty="0" err="1" smtClean="0">
                <a:solidFill>
                  <a:srgbClr val="002060"/>
                </a:solidFill>
                <a:latin typeface="Angsana New" pitchFamily="18" charset="-34"/>
              </a:rPr>
              <a:t>Beliefs</a:t>
            </a: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) </a:t>
            </a:r>
            <a:r>
              <a:rPr lang="th-TH" sz="3600" dirty="0" smtClean="0">
                <a:solidFill>
                  <a:srgbClr val="002060"/>
                </a:solidFill>
              </a:rPr>
              <a:t>เป็นความรู้สึกนึกคิดที่บุคคลมีต่อสิ่งใดสิ่งหนึ่ง อยู่บนพื้นฐานของความรู้ ความคิดเห็น</a:t>
            </a:r>
          </a:p>
          <a:p>
            <a:r>
              <a:rPr lang="th-TH" sz="3600" dirty="0" smtClean="0">
                <a:solidFill>
                  <a:srgbClr val="002060"/>
                </a:solidFill>
              </a:rPr>
              <a:t>	ส่วน</a:t>
            </a: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ทัศนคติ (</a:t>
            </a:r>
            <a:r>
              <a:rPr lang="th-TH" sz="3600" dirty="0" err="1" smtClean="0">
                <a:solidFill>
                  <a:srgbClr val="002060"/>
                </a:solidFill>
                <a:latin typeface="Angsana New" pitchFamily="18" charset="-34"/>
              </a:rPr>
              <a:t>Attitudes</a:t>
            </a: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) </a:t>
            </a:r>
            <a:r>
              <a:rPr lang="th-TH" sz="3600" dirty="0" smtClean="0">
                <a:solidFill>
                  <a:srgbClr val="002060"/>
                </a:solidFill>
              </a:rPr>
              <a:t>เป็นการประเมินความพึงพอใจหรือไม่พึงพอใจของบุคคล ความรู้สึกด้านอารมณ์ และแนวโน้มการปฏิบัติต่อสิ่งใดสิ่งหนึ่ง</a:t>
            </a:r>
          </a:p>
          <a:p>
            <a:r>
              <a:rPr lang="th-TH" sz="3600" dirty="0" smtClean="0"/>
              <a:t>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4" name="ตัวยึดเนื้อหา 17"/>
          <p:cNvSpPr txBox="1">
            <a:spLocks/>
          </p:cNvSpPr>
          <p:nvPr/>
        </p:nvSpPr>
        <p:spPr bwMode="auto">
          <a:xfrm>
            <a:off x="714348" y="928670"/>
            <a:ext cx="76867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h-TH" sz="3600" dirty="0" smtClean="0">
                <a:solidFill>
                  <a:srgbClr val="002060"/>
                </a:solidFill>
              </a:rPr>
              <a:t>ทั้งความเชื่อและทัศนคติจะมีผลต่อการตัดสินใจซื้อสินค้าและบริการของผู้บริโภค ซึ่งผู้บริโภคอาจจะมีความเชื่อและทัศนคติที่ไม่ถูกต้อง </a:t>
            </a:r>
            <a:r>
              <a:rPr lang="th-TH" sz="3600" i="1" u="sng" dirty="0" smtClean="0">
                <a:solidFill>
                  <a:srgbClr val="002060"/>
                </a:solidFill>
              </a:rPr>
              <a:t>ดังนั้นหน้าที่ของนักการตลาดคือการสื่อสารเพื่อแก้ไขความเชื่อและทัศนคติเหล่านั้น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09600" y="102872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sng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ทัศนคติประกอบด้วย</a:t>
            </a:r>
            <a:endParaRPr kumimoji="0" lang="th-TH" sz="44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09600" y="217172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	1.  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ความเข้าใจ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หรือ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ส่วนของความเชื่อ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	2.  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ความชอบพอ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หรือ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ส่วนของความรู้สึก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	3.  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พฤติกรรม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หรือ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แนวโน้มในการแสดงออก</a:t>
            </a:r>
            <a:endParaRPr kumimoji="0" lang="th-TH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28600" y="5067320"/>
            <a:ext cx="2590800" cy="76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 New" pitchFamily="18" charset="-34"/>
              </a:rPr>
              <a:t>ประสบการณ์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3048000" y="514352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10000" y="5067320"/>
            <a:ext cx="1600200" cy="76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 New" pitchFamily="18" charset="-34"/>
              </a:rPr>
              <a:t>ทัศนคติ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5638800" y="514352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477000" y="5067320"/>
            <a:ext cx="2209800" cy="76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 New" pitchFamily="18" charset="-34"/>
              </a:rPr>
              <a:t>พฤติกรรม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85720" y="285728"/>
            <a:ext cx="842968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0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เหตุผลที่ต้องทำความเข้าใจพฤติกรรมผู้บริโภค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ts val="2700"/>
              <a:buFont typeface="Wingdings" pitchFamily="2" charset="2"/>
              <a:buChar char="Ø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การตอบสนองต่อความพยายามทางการตลาดของผู้บริโภคมีผลกระทบต่อความสำเร็จของกิจการ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ts val="2700"/>
              <a:buFont typeface="Wingdings" pitchFamily="2" charset="2"/>
              <a:buChar char="Ø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ทำให้สามารถสร้างกลยุทธ์การตลาดที่สร้างความพึงพอใจให้แก่ผู้บริโภค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ts val="2700"/>
              <a:buFont typeface="Wingdings" pitchFamily="2" charset="2"/>
              <a:buChar char="Ø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เข้าใจถึงปัจจัยที่มีอิทธิพลต่อผู้บริโภค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ทำให้สามารถพยากรณ์การตอบสนองต่อกลยุทธ์การตลาด</a:t>
            </a:r>
            <a:endParaRPr kumimoji="0" lang="th-TH" sz="4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14348" y="2387603"/>
            <a:ext cx="7772400" cy="1470025"/>
          </a:xfrm>
        </p:spPr>
        <p:txBody>
          <a:bodyPr/>
          <a:lstStyle/>
          <a:p>
            <a:r>
              <a:rPr lang="th-TH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กระบวนการตัดสินใจซื้อ </a:t>
            </a:r>
            <a:br>
              <a:rPr lang="th-TH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th-TH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buying decision process</a:t>
            </a:r>
            <a:r>
              <a:rPr lang="th-TH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th-TH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/>
          </p:cNvSpPr>
          <p:nvPr/>
        </p:nvSpPr>
        <p:spPr bwMode="auto">
          <a:xfrm>
            <a:off x="1357290" y="285728"/>
            <a:ext cx="65436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4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บทบาทการซื้อ</a:t>
            </a:r>
            <a:br>
              <a:rPr kumimoji="0" lang="th-TH" sz="44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</a:br>
            <a:r>
              <a:rPr kumimoji="0" lang="th-TH" sz="44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(</a:t>
            </a:r>
            <a:r>
              <a:rPr kumimoji="0" lang="en-US" sz="44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Buying roles</a:t>
            </a:r>
            <a:r>
              <a:rPr kumimoji="0" lang="th-TH" sz="44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)</a:t>
            </a:r>
            <a:endParaRPr kumimoji="0" lang="th-TH" sz="4400" b="1" i="0" u="none" strike="noStrike" kern="1200" cap="none" spc="0" normalizeH="0" baseline="0" noProof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ngsana New" pitchFamily="18" charset="-34"/>
              <a:ea typeface="+mj-ea"/>
            </a:endParaRPr>
          </a:p>
        </p:txBody>
      </p:sp>
      <p:sp>
        <p:nvSpPr>
          <p:cNvPr id="3" name="ตัวยึดเนื้อหา 2"/>
          <p:cNvSpPr txBox="1">
            <a:spLocks/>
          </p:cNvSpPr>
          <p:nvPr/>
        </p:nvSpPr>
        <p:spPr bwMode="auto">
          <a:xfrm>
            <a:off x="714348" y="1600200"/>
            <a:ext cx="8072494" cy="390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1. ผู้ริเริ่ม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Initiator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คือ บุคคลแรกที่เสนอความคิดเกี่ยวกับการซื้อผลิตภัณฑ์และบริการ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2. ผู้มีอิทธิพล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Influencer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คือ บุคคลที่เป็นเจ้าของความคิด หรือข้อเสนอแนะที่มีผลต่อการตัดสินใจซื้อ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3. ผู้ตัดสินใจ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Decider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คือ บุคคลที่ทำการตัดสินใจในการซื้อ เช่น ควรซื้อหรือไม่ ควรซื้ออะไร ซื้ออย่างไรและซื้อที่ไหน เป็นต้น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4. ผู้ซื้อ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Buyer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คือ บุคคลที่กระทำการซื้อหรือลงมือซื้อ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5. ผู้ใช้ 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User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) คือ บุคคลที่เป็นผู้ใช้หรือบริโภคผลิตภัณฑ์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43" name="AutoShape 31"/>
          <p:cNvCxnSpPr>
            <a:cxnSpLocks noChangeShapeType="1"/>
          </p:cNvCxnSpPr>
          <p:nvPr/>
        </p:nvCxnSpPr>
        <p:spPr bwMode="auto">
          <a:xfrm>
            <a:off x="4689475" y="1098550"/>
            <a:ext cx="1819275" cy="4614863"/>
          </a:xfrm>
          <a:prstGeom prst="curved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64526" name="AutoShape 14"/>
          <p:cNvSpPr>
            <a:spLocks noChangeArrowheads="1"/>
          </p:cNvSpPr>
          <p:nvPr/>
        </p:nvSpPr>
        <p:spPr bwMode="auto">
          <a:xfrm rot="-11780758">
            <a:off x="4114800" y="4724400"/>
            <a:ext cx="33528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 rot="-58129">
            <a:off x="4800600" y="5638800"/>
            <a:ext cx="34290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28" name="AutoShape 16"/>
          <p:cNvSpPr>
            <a:spLocks noChangeArrowheads="1"/>
          </p:cNvSpPr>
          <p:nvPr/>
        </p:nvSpPr>
        <p:spPr bwMode="auto">
          <a:xfrm rot="-12327532">
            <a:off x="3657600" y="2743200"/>
            <a:ext cx="34290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 rot="-1772557">
            <a:off x="914400" y="1524000"/>
            <a:ext cx="4038600" cy="11430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99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30" name="AutoShape 18"/>
          <p:cNvSpPr>
            <a:spLocks noChangeArrowheads="1"/>
          </p:cNvSpPr>
          <p:nvPr/>
        </p:nvSpPr>
        <p:spPr bwMode="auto">
          <a:xfrm rot="-1439830">
            <a:off x="3581400" y="1676400"/>
            <a:ext cx="34290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31" name="AutoShape 19"/>
          <p:cNvSpPr>
            <a:spLocks noChangeArrowheads="1"/>
          </p:cNvSpPr>
          <p:nvPr/>
        </p:nvSpPr>
        <p:spPr bwMode="auto">
          <a:xfrm rot="-1260372">
            <a:off x="4572000" y="3429000"/>
            <a:ext cx="33528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 rot="-1766922">
            <a:off x="762000" y="16764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1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LilyUPC" pitchFamily="34" charset="-34"/>
              </a:rPr>
              <a:t>กระบวนการตัดสินใจซื้อ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 rot="-1420572">
            <a:off x="3759200" y="1920875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JasmineUPC" pitchFamily="18" charset="-34"/>
              </a:rPr>
              <a:t>การตระหนักถึงปัญหา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 rot="-1377137">
            <a:off x="3962400" y="3048000"/>
            <a:ext cx="1974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JasmineUPC" pitchFamily="18" charset="-34"/>
              </a:rPr>
              <a:t>การค้นหาข้อมูล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 rot="-1220042">
            <a:off x="4796683" y="3655547"/>
            <a:ext cx="25827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JasmineUPC" pitchFamily="18" charset="-34"/>
              </a:rPr>
              <a:t>การประเมินทางเลือก</a:t>
            </a: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 rot="-1019552">
            <a:off x="4495800" y="4876800"/>
            <a:ext cx="1933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JasmineUPC" pitchFamily="18" charset="-34"/>
              </a:rPr>
              <a:t>การตัดสินใจซื้อ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 rot="-177587">
            <a:off x="5029200" y="5791200"/>
            <a:ext cx="2665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JasmineUPC" pitchFamily="18" charset="-34"/>
              </a:rPr>
              <a:t>พฤติกรรมหลังการซื้อ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4538" name="AutoShape 26"/>
          <p:cNvSpPr>
            <a:spLocks noChangeArrowheads="1"/>
          </p:cNvSpPr>
          <p:nvPr/>
        </p:nvSpPr>
        <p:spPr bwMode="auto">
          <a:xfrm rot="3325443">
            <a:off x="5235575" y="1377950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39" name="AutoShape 27"/>
          <p:cNvSpPr>
            <a:spLocks noChangeArrowheads="1"/>
          </p:cNvSpPr>
          <p:nvPr/>
        </p:nvSpPr>
        <p:spPr bwMode="auto">
          <a:xfrm rot="3325443">
            <a:off x="5715000" y="2286000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40" name="AutoShape 28"/>
          <p:cNvSpPr>
            <a:spLocks noChangeArrowheads="1"/>
          </p:cNvSpPr>
          <p:nvPr/>
        </p:nvSpPr>
        <p:spPr bwMode="auto">
          <a:xfrm rot="4515371">
            <a:off x="6019800" y="3276600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41" name="AutoShape 29"/>
          <p:cNvSpPr>
            <a:spLocks noChangeArrowheads="1"/>
          </p:cNvSpPr>
          <p:nvPr/>
        </p:nvSpPr>
        <p:spPr bwMode="auto">
          <a:xfrm rot="4304468">
            <a:off x="6172200" y="4191000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542" name="AutoShape 30"/>
          <p:cNvSpPr>
            <a:spLocks noChangeArrowheads="1"/>
          </p:cNvSpPr>
          <p:nvPr/>
        </p:nvSpPr>
        <p:spPr bwMode="auto">
          <a:xfrm rot="5425142">
            <a:off x="6324600" y="5410200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/>
          </p:cNvSpPr>
          <p:nvPr/>
        </p:nvSpPr>
        <p:spPr bwMode="auto">
          <a:xfrm>
            <a:off x="428596" y="274638"/>
            <a:ext cx="8258204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ขั้นตอนของกระบวนการตัดสินใจซื้อ </a:t>
            </a:r>
            <a:b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</a:br>
            <a:endParaRPr kumimoji="0" lang="th-TH" sz="3600" b="1" i="0" u="none" strike="noStrike" kern="1200" cap="none" spc="0" normalizeH="0" baseline="0" noProof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ngsana New" pitchFamily="18" charset="-34"/>
              <a:ea typeface="+mj-ea"/>
            </a:endParaRPr>
          </a:p>
        </p:txBody>
      </p:sp>
      <p:sp>
        <p:nvSpPr>
          <p:cNvPr id="3" name="ตัวยึดเนื้อหา 2"/>
          <p:cNvSpPr txBox="1">
            <a:spLocks/>
          </p:cNvSpPr>
          <p:nvPr/>
        </p:nvSpPr>
        <p:spPr bwMode="auto">
          <a:xfrm>
            <a:off x="357158" y="571480"/>
            <a:ext cx="84296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ขั้นที่ 1 การตระหนักถึงปัญหา กระบวนการตัดสินใจซื้อเกิดขึ้นเมื่อซื้อตระหนักถึงปัญหาหรือความต้องการ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4924425" y="2143116"/>
            <a:ext cx="3590925" cy="3484562"/>
          </a:xfrm>
          <a:prstGeom prst="rect">
            <a:avLst/>
          </a:prstGeom>
          <a:gradFill rotWithShape="0">
            <a:gsLst>
              <a:gs pos="0">
                <a:srgbClr val="A2FFA3"/>
              </a:gs>
              <a:gs pos="100000">
                <a:srgbClr val="A2FFA3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71231" tIns="35616" rIns="71231" bIns="35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สิ่งกระตุ้นภายนอก</a:t>
            </a: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Times New Roman" pitchFamily="18" charset="0"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โฆษณาทางโทรทัศน์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Times New Roman" pitchFamily="18" charset="0"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โฆษณาในนิตยสาร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Times New Roman" pitchFamily="18" charset="0"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คำขวัญทางวิทยุ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Times New Roman" pitchFamily="18" charset="0"/>
              <a:buChar char="•"/>
              <a:tabLst/>
            </a:pP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สิ่งกระตุ้นในสิ่งแวดล้อม</a:t>
            </a:r>
            <a:endParaRPr kumimoji="0" lang="th-TH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28650" y="2143116"/>
            <a:ext cx="3660775" cy="3417887"/>
          </a:xfrm>
          <a:prstGeom prst="rect">
            <a:avLst/>
          </a:prstGeom>
          <a:gradFill rotWithShape="0">
            <a:gsLst>
              <a:gs pos="0">
                <a:srgbClr val="FDA4B5"/>
              </a:gs>
              <a:gs pos="100000">
                <a:srgbClr val="FDA4B5">
                  <a:gamma/>
                  <a:shade val="89804"/>
                  <a:invGamma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71231" tIns="35616" rIns="71231" bIns="35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สิ่งกระตุ้นภายใน</a:t>
            </a: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ts val="2500"/>
              <a:buFont typeface="Times New Roman" pitchFamily="18" charset="0"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ความหิว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ts val="2800"/>
              <a:buFont typeface="Times New Roman" pitchFamily="18" charset="0"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ความกระหาย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ts val="2800"/>
              <a:buFont typeface="Times New Roman" pitchFamily="18" charset="0"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ความจำเป็นพื้นฐานของบุคคล</a:t>
            </a:r>
            <a:endParaRPr kumimoji="0" lang="th-TH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/>
          </p:cNvSpPr>
          <p:nvPr/>
        </p:nvSpPr>
        <p:spPr bwMode="auto">
          <a:xfrm>
            <a:off x="428596" y="274638"/>
            <a:ext cx="8258204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ขั้นตอนของกระบวนการตัดสินใจซื้อ </a:t>
            </a:r>
            <a:b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</a:br>
            <a:endParaRPr kumimoji="0" lang="th-TH" sz="3600" b="1" i="0" u="none" strike="noStrike" kern="1200" cap="none" spc="0" normalizeH="0" baseline="0" noProof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ngsana New" pitchFamily="18" charset="-34"/>
              <a:ea typeface="+mj-ea"/>
            </a:endParaRPr>
          </a:p>
        </p:txBody>
      </p:sp>
      <p:sp>
        <p:nvSpPr>
          <p:cNvPr id="3" name="ตัวยึดเนื้อหา 2"/>
          <p:cNvSpPr txBox="1">
            <a:spLocks/>
          </p:cNvSpPr>
          <p:nvPr/>
        </p:nvSpPr>
        <p:spPr bwMode="auto">
          <a:xfrm>
            <a:off x="357158" y="571480"/>
            <a:ext cx="8429684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ขั้นที่ 2 การค้นหาข้อมูลข้าวสาร เมื่อผู้บริโภคได้รับการกระตุ้นจะมีแนวโน้มที่จะค้นหาข้อมูลเพิ่มเติมเกี่ยวกับสินค้านั้นๆ แหล่งข่าวสารหลักที่มีอิทธิพลต่อการตัดสินใจซื้อแบ่งออกเป็น 4 กลุ่ม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1. แหล่งบุคคล เช่น ครอบครัว เพื่อน เพื่อนบ้าน คนรู้จัก เป็นต้น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2. แหล่งการค้า เช่น การโฆษณา พนักงานขาย ตัวแทนจำหน่าย บรรจุภัณฑ์ การสาธิต เป็นต้น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3. แหล่งชุมชน เช่น สื่อมวลชน สถาบันคุ้มครองผู้บริโภค ตลอดจนหน่วยงานของรัฐบาลที่เกี่ยวข้อง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4. แหล่งทดลอง เช่น การจัดการ การตรวจสอบ และการทดลองใช้ผลิตภัณฑ์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 txBox="1">
            <a:spLocks/>
          </p:cNvSpPr>
          <p:nvPr/>
        </p:nvSpPr>
        <p:spPr bwMode="auto">
          <a:xfrm>
            <a:off x="285720" y="857232"/>
            <a:ext cx="8572560" cy="282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ขั้นที่ 3 การประเมินทางเลือก ผู้บริโภคประมวลข้อมูลเกี่ยวกับตราสินค้าเชิงเปรียบเทียบ และการทำการตัดสินใจมูลค่าของตราสินค้านั้นๆ ในขั้นตอนสุดท้ายอย่างไร ก็คือ กระบวนการประเมินผลเพื่อประกอบการตัดสินใจนั้น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14" name="ชื่อเรื่อง 1"/>
          <p:cNvSpPr txBox="1">
            <a:spLocks/>
          </p:cNvSpPr>
          <p:nvPr/>
        </p:nvSpPr>
        <p:spPr bwMode="auto">
          <a:xfrm>
            <a:off x="428596" y="274638"/>
            <a:ext cx="8258204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ขั้นตอนของกระบวนการตัดสินใจซื้อ </a:t>
            </a:r>
            <a:b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</a:br>
            <a:endParaRPr kumimoji="0" lang="th-TH" sz="3600" b="1" i="0" u="none" strike="noStrike" kern="1200" cap="none" spc="0" normalizeH="0" baseline="0" noProof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ngsana New" pitchFamily="18" charset="-34"/>
              <a:ea typeface="+mj-ea"/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46075" y="2378074"/>
            <a:ext cx="5541963" cy="908050"/>
          </a:xfrm>
          <a:prstGeom prst="rect">
            <a:avLst/>
          </a:prstGeom>
          <a:gradFill rotWithShape="0">
            <a:gsLst>
              <a:gs pos="0">
                <a:srgbClr val="EAEC5E"/>
              </a:gs>
              <a:gs pos="100000">
                <a:srgbClr val="EAEC5E">
                  <a:gamma/>
                  <a:tint val="89804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81204" tIns="39889" rIns="81204" bIns="3988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UPC" pitchFamily="18" charset="-34"/>
              </a:rPr>
              <a:t>คุณลักษณะสินค้า</a:t>
            </a:r>
            <a:endParaRPr kumimoji="0" 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UPC" pitchFamily="18" charset="-34"/>
              </a:rPr>
              <a:t>การประเมินคุณภาพ,</a:t>
            </a: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UPC" pitchFamily="18" charset="-34"/>
              </a:rPr>
              <a:t>ราคา,</a:t>
            </a: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UPC" pitchFamily="18" charset="-34"/>
              </a:rPr>
              <a:t>&amp;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UPC" pitchFamily="18" charset="-34"/>
              </a:rPr>
              <a:t>รูปแบบ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969963" y="3476654"/>
            <a:ext cx="5749925" cy="595288"/>
          </a:xfrm>
          <a:prstGeom prst="rect">
            <a:avLst/>
          </a:prstGeom>
          <a:gradFill rotWithShape="0">
            <a:gsLst>
              <a:gs pos="0">
                <a:srgbClr val="C8FEC8"/>
              </a:gs>
              <a:gs pos="100000">
                <a:srgbClr val="C8FEC8">
                  <a:gamma/>
                  <a:shade val="100000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81204" tIns="39889" rIns="81204" bIns="3988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UPC" pitchFamily="18" charset="-34"/>
              </a:rPr>
              <a:t>ระดับความสำคัญ</a:t>
            </a:r>
            <a:endParaRPr kumimoji="0" lang="th-TH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662113" y="4295802"/>
            <a:ext cx="5749925" cy="561958"/>
          </a:xfrm>
          <a:prstGeom prst="rect">
            <a:avLst/>
          </a:prstGeom>
          <a:gradFill rotWithShape="0">
            <a:gsLst>
              <a:gs pos="0">
                <a:srgbClr val="00DFCA"/>
              </a:gs>
              <a:gs pos="100000">
                <a:srgbClr val="00DFCA">
                  <a:gamma/>
                  <a:shade val="10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81204" tIns="39889" rIns="81204" bIns="3988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UPC" pitchFamily="18" charset="-34"/>
              </a:rPr>
              <a:t>ความเชื่อในตรายี่ห้อ</a:t>
            </a:r>
            <a:endParaRPr kumimoji="0" lang="th-TH" sz="2800" b="1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286000" y="5095901"/>
            <a:ext cx="5749925" cy="619115"/>
          </a:xfrm>
          <a:prstGeom prst="rect">
            <a:avLst/>
          </a:prstGeom>
          <a:gradFill rotWithShape="0">
            <a:gsLst>
              <a:gs pos="0">
                <a:srgbClr val="F39FD1"/>
              </a:gs>
              <a:gs pos="100000">
                <a:srgbClr val="F39FD1">
                  <a:gamma/>
                  <a:tint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81204" tIns="39889" rIns="81204" bIns="3988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ความพึงพอใจต่อผลิตภัณฑ์โดยรวม</a:t>
            </a:r>
            <a:endParaRPr kumimoji="0" lang="en-US" sz="2800" b="1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978150" y="5921399"/>
            <a:ext cx="5888038" cy="579435"/>
          </a:xfrm>
          <a:prstGeom prst="rect">
            <a:avLst/>
          </a:prstGeom>
          <a:gradFill rotWithShape="0">
            <a:gsLst>
              <a:gs pos="0">
                <a:srgbClr val="FFA27C"/>
              </a:gs>
              <a:gs pos="100000">
                <a:srgbClr val="FFA27C">
                  <a:gamma/>
                  <a:shade val="10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81204" tIns="39889" rIns="81204" bIns="3988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cs typeface="Angsana New" pitchFamily="18" charset="-34"/>
              </a:rPr>
              <a:t>วิธีการประเมินผล</a:t>
            </a:r>
            <a:endParaRPr kumimoji="0" lang="en-US" sz="2800" b="1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 txBox="1">
            <a:spLocks/>
          </p:cNvSpPr>
          <p:nvPr/>
        </p:nvSpPr>
        <p:spPr bwMode="auto">
          <a:xfrm>
            <a:off x="285720" y="857232"/>
            <a:ext cx="8572560" cy="282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ขั้นที่ 4 การตัดสินใจซื้อ ในขั้นตอนการประเมินผลทางเลือกนี้ ผู้บริโภคจะสร้างรูปแบบความชอบในระหว่างตราสินค้าต่างๆที่มีอยู่ในทางเลือกเดียวกัน นอกจากนี้ผู้บริโภคอาจสร้างรูปแบบความตั้งใจในการซื้อไว้ที่ตราสินค้าที่ชอบมากที่สุด แต่อาจจะมี 2 ปัจจัย ที่เข้ามาสอดแทรกความตั้งใจและการตัดสินใจในการซื้อ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4" name="สี่เหลี่ยมผืนผ้า 12"/>
          <p:cNvSpPr/>
          <p:nvPr/>
        </p:nvSpPr>
        <p:spPr>
          <a:xfrm>
            <a:off x="1285852" y="4429132"/>
            <a:ext cx="1214446" cy="50006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การประเมินทางเลือกต่างๆ</a:t>
            </a:r>
            <a:endParaRPr lang="th-TH" sz="1800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14"/>
          <p:cNvSpPr/>
          <p:nvPr/>
        </p:nvSpPr>
        <p:spPr>
          <a:xfrm>
            <a:off x="3000364" y="4429132"/>
            <a:ext cx="1285884" cy="50006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ความประสงค์ซื้อ</a:t>
            </a:r>
            <a:endParaRPr lang="th-TH" sz="1800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สี่เหลี่ยมผืนผ้า 16"/>
          <p:cNvSpPr/>
          <p:nvPr/>
        </p:nvSpPr>
        <p:spPr>
          <a:xfrm>
            <a:off x="4786314" y="4071942"/>
            <a:ext cx="1357322" cy="50006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ทัศนคติของ</a:t>
            </a:r>
          </a:p>
          <a:p>
            <a:pPr algn="ctr"/>
            <a:r>
              <a:rPr lang="th-TH" sz="18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คนอื่นๆ</a:t>
            </a:r>
            <a:endParaRPr lang="th-TH" sz="1800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สี่เหลี่ยมผืนผ้า 17"/>
          <p:cNvSpPr/>
          <p:nvPr/>
        </p:nvSpPr>
        <p:spPr>
          <a:xfrm>
            <a:off x="4786314" y="4857760"/>
            <a:ext cx="1357322" cy="50006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ปัจจัยสถานการณ์</a:t>
            </a:r>
          </a:p>
          <a:p>
            <a:pPr algn="ctr"/>
            <a:r>
              <a:rPr lang="th-TH" sz="18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ที่ไม่ได้คาดไว้</a:t>
            </a:r>
            <a:endParaRPr lang="th-TH" sz="1800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สี่เหลี่ยมผืนผ้า 18"/>
          <p:cNvSpPr/>
          <p:nvPr/>
        </p:nvSpPr>
        <p:spPr>
          <a:xfrm>
            <a:off x="6786578" y="4429132"/>
            <a:ext cx="1214446" cy="50006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การตัดสินใจซื้อ</a:t>
            </a:r>
            <a:endParaRPr lang="th-TH" sz="1800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9" name="ลูกศรเชื่อมต่อแบบตรง 20"/>
          <p:cNvCxnSpPr>
            <a:stCxn id="4" idx="3"/>
            <a:endCxn id="5" idx="1"/>
          </p:cNvCxnSpPr>
          <p:nvPr/>
        </p:nvCxnSpPr>
        <p:spPr>
          <a:xfrm>
            <a:off x="2500298" y="4679165"/>
            <a:ext cx="500066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ตัวเชื่อมต่อหักมุม 24"/>
          <p:cNvCxnSpPr>
            <a:stCxn id="6" idx="3"/>
            <a:endCxn id="7" idx="3"/>
          </p:cNvCxnSpPr>
          <p:nvPr/>
        </p:nvCxnSpPr>
        <p:spPr>
          <a:xfrm>
            <a:off x="6143636" y="4321975"/>
            <a:ext cx="1588" cy="785818"/>
          </a:xfrm>
          <a:prstGeom prst="bentConnector3">
            <a:avLst>
              <a:gd name="adj1" fmla="val 133940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ตัวเชื่อมต่อตรง 39"/>
          <p:cNvCxnSpPr/>
          <p:nvPr/>
        </p:nvCxnSpPr>
        <p:spPr>
          <a:xfrm>
            <a:off x="4286248" y="4714884"/>
            <a:ext cx="28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ตัวเชื่อมต่อหักมุม 22"/>
          <p:cNvCxnSpPr>
            <a:stCxn id="6" idx="1"/>
            <a:endCxn id="7" idx="1"/>
          </p:cNvCxnSpPr>
          <p:nvPr/>
        </p:nvCxnSpPr>
        <p:spPr>
          <a:xfrm rot="10800000" flipV="1">
            <a:off x="4786314" y="4321975"/>
            <a:ext cx="1588" cy="785818"/>
          </a:xfrm>
          <a:prstGeom prst="bentConnector3">
            <a:avLst>
              <a:gd name="adj1" fmla="val 13894778"/>
            </a:avLst>
          </a:prstGeom>
          <a:ln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49"/>
          <p:cNvCxnSpPr/>
          <p:nvPr/>
        </p:nvCxnSpPr>
        <p:spPr>
          <a:xfrm>
            <a:off x="6357950" y="4714884"/>
            <a:ext cx="428628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ชื่อเรื่อง 1"/>
          <p:cNvSpPr txBox="1">
            <a:spLocks/>
          </p:cNvSpPr>
          <p:nvPr/>
        </p:nvSpPr>
        <p:spPr bwMode="auto">
          <a:xfrm>
            <a:off x="428596" y="274638"/>
            <a:ext cx="8258204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ขั้นตอนของกระบวนการตัดสินใจซื้อ </a:t>
            </a:r>
            <a:b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</a:br>
            <a:endParaRPr kumimoji="0" lang="th-TH" sz="3600" b="1" i="0" u="none" strike="noStrike" kern="1200" cap="none" spc="0" normalizeH="0" baseline="0" noProof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AutoShape 7"/>
          <p:cNvSpPr>
            <a:spLocks noChangeArrowheads="1"/>
          </p:cNvSpPr>
          <p:nvPr/>
        </p:nvSpPr>
        <p:spPr bwMode="auto">
          <a:xfrm rot="16200000" flipH="1">
            <a:off x="4645819" y="2797969"/>
            <a:ext cx="2224088" cy="2152650"/>
          </a:xfrm>
          <a:prstGeom prst="homePlate">
            <a:avLst>
              <a:gd name="adj" fmla="val 3444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 bwMode="auto">
          <a:xfrm>
            <a:off x="428596" y="274638"/>
            <a:ext cx="8258204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ขั้นตอนของกระบวนการตัดสินใจซื้อ </a:t>
            </a:r>
            <a:b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</a:br>
            <a:endParaRPr kumimoji="0" lang="th-TH" sz="3600" b="1" i="0" u="none" strike="noStrike" kern="1200" cap="none" spc="0" normalizeH="0" baseline="0" noProof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ngsana New" pitchFamily="18" charset="-34"/>
              <a:ea typeface="+mj-ea"/>
            </a:endParaRPr>
          </a:p>
        </p:txBody>
      </p:sp>
      <p:sp>
        <p:nvSpPr>
          <p:cNvPr id="69634" name="AutoShape 2"/>
          <p:cNvSpPr>
            <a:spLocks noChangeArrowheads="1"/>
          </p:cNvSpPr>
          <p:nvPr/>
        </p:nvSpPr>
        <p:spPr bwMode="auto">
          <a:xfrm>
            <a:off x="906463" y="1473200"/>
            <a:ext cx="6985000" cy="890588"/>
          </a:xfrm>
          <a:prstGeom prst="cube">
            <a:avLst>
              <a:gd name="adj" fmla="val 24940"/>
            </a:avLst>
          </a:prstGeom>
          <a:gradFill rotWithShape="0">
            <a:gsLst>
              <a:gs pos="0">
                <a:srgbClr val="D93192"/>
              </a:gs>
              <a:gs pos="100000">
                <a:srgbClr val="D93192">
                  <a:gamma/>
                  <a:tint val="0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vert="horz" wrap="none" lIns="81204" tIns="39889" rIns="81204" bIns="3988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SzPts val="2800"/>
              <a:buFont typeface="Angsana New" pitchFamily="18" charset="-34"/>
              <a:buChar char=" "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ความตั้งใจซื้อ</a:t>
            </a:r>
            <a:endParaRPr kumimoji="0" lang="en-US" sz="28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ความปรารถนาที่จะซื้อตรายี่ห้อที่ชอบมากที่สุด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auto">
          <a:xfrm>
            <a:off x="923925" y="5272088"/>
            <a:ext cx="7037388" cy="890587"/>
          </a:xfrm>
          <a:prstGeom prst="cube">
            <a:avLst>
              <a:gd name="adj" fmla="val 24940"/>
            </a:avLst>
          </a:prstGeom>
          <a:gradFill rotWithShape="0">
            <a:gsLst>
              <a:gs pos="0">
                <a:srgbClr val="D93192"/>
              </a:gs>
              <a:gs pos="100000">
                <a:srgbClr val="D93192">
                  <a:gamma/>
                  <a:tint val="0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vert="horz" wrap="none" lIns="81204" tIns="39889" rIns="81204" bIns="3988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การตัดสินใจซื้อ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</a:t>
            </a: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ตรายี่ห้อ, ผู้ขาย, ปริมาณ, เวลา, วิธีจ่ายเงิน)</a:t>
            </a:r>
            <a:endParaRPr kumimoji="0" lang="en-US" sz="28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 rot="5400000">
            <a:off x="1986756" y="2755107"/>
            <a:ext cx="2225675" cy="2205038"/>
          </a:xfrm>
          <a:prstGeom prst="homePlate">
            <a:avLst>
              <a:gd name="adj" fmla="val 33645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vert="eaVert" wrap="none" lIns="81204" tIns="39889" rIns="81204" bIns="39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81550" y="3094038"/>
            <a:ext cx="2074863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1204" tIns="39889" rIns="81204" bIns="39889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สถานการณ์ที่ไม่ได้คาดคิด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286000" y="3124200"/>
            <a:ext cx="1658938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1204" tIns="39889" rIns="81204" bIns="39889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ทัศนคติของบุคคลอื่น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 txBox="1">
            <a:spLocks/>
          </p:cNvSpPr>
          <p:nvPr/>
        </p:nvSpPr>
        <p:spPr bwMode="auto">
          <a:xfrm>
            <a:off x="571472" y="785794"/>
            <a:ext cx="8143932" cy="27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ขั้นที่ 5 พฤติกรรมภายหลังการซื้อ หลังจากซื้อผลิตภัณฑ์มาแล้ว ผู้บริโภคจะมีประสบการณ์ตามระดับของความพอใจในระดับหนึ่งระดับใด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- ความพอใจหลังการซื้อ สิ่งใดเป็นตัวชี้ให้เห็นว่า ผู้ซื้อมีความพอใจอย่างมาก ค่อนข้างพอใจหรือไม่พอใจกับการซื้อในครั้งหนึ่งๆ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- กิจกรรมหลังการซื้อ ความพอใจหรือไม่พอใจของผู้บริโภคที่มีต่อผลิตภัณฑ์จะมีผลต่อพฤติกรรมในลำดับต่อมา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- การใช้และการจัดการหลังการซื้อ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h-TH" sz="3200" b="1" dirty="0" smtClean="0">
                <a:solidFill>
                  <a:srgbClr val="002060"/>
                </a:solidFill>
                <a:latin typeface="Angsana New" pitchFamily="18" charset="-34"/>
              </a:rPr>
              <a:t>	</a:t>
            </a:r>
            <a:r>
              <a:rPr lang="en-US" sz="3200" b="1" dirty="0" smtClean="0">
                <a:solidFill>
                  <a:srgbClr val="002060"/>
                </a:solidFill>
                <a:latin typeface="Angsana New" pitchFamily="18" charset="-34"/>
              </a:rPr>
              <a:t>- </a:t>
            </a:r>
            <a:r>
              <a:rPr lang="th-TH" sz="3200" b="1" dirty="0" smtClean="0">
                <a:solidFill>
                  <a:srgbClr val="002060"/>
                </a:solidFill>
                <a:latin typeface="Angsana New" pitchFamily="18" charset="-34"/>
              </a:rPr>
              <a:t>การบอกต่อ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</a:t>
            </a:r>
            <a:r>
              <a:rPr lang="en-US" sz="3200" b="1" dirty="0" smtClean="0">
                <a:solidFill>
                  <a:srgbClr val="002060"/>
                </a:solidFill>
                <a:latin typeface="Angsana New" pitchFamily="18" charset="-34"/>
              </a:rPr>
              <a:t>- </a:t>
            </a:r>
            <a:r>
              <a:rPr lang="th-TH" sz="3200" b="1" dirty="0" smtClean="0">
                <a:solidFill>
                  <a:srgbClr val="002060"/>
                </a:solidFill>
                <a:latin typeface="Angsana New" pitchFamily="18" charset="-34"/>
              </a:rPr>
              <a:t>เกิดความจงรักภักดี</a:t>
            </a: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 bwMode="auto">
          <a:xfrm>
            <a:off x="428596" y="274638"/>
            <a:ext cx="8258204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  <a:t>ขั้นตอนของกระบวนการตัดสินใจซื้อ </a:t>
            </a:r>
            <a:br>
              <a:rPr kumimoji="0" lang="th-TH" sz="3600" b="1" i="0" u="none" strike="noStrike" kern="1200" cap="none" spc="0" normalizeH="0" baseline="0" noProof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ngsana New" pitchFamily="18" charset="-34"/>
                <a:ea typeface="+mj-ea"/>
              </a:rPr>
            </a:br>
            <a:endParaRPr kumimoji="0" lang="th-TH" sz="3600" b="1" i="0" u="none" strike="noStrike" kern="1200" cap="none" spc="0" normalizeH="0" baseline="0" noProof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28662" y="14285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แนวโน้มเกี่ยวกับพฤติกรรมผู้บริโภค</a:t>
            </a:r>
            <a:endParaRPr kumimoji="0" lang="th-TH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685800" y="1142984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ts val="3000"/>
              <a:buFont typeface="Wingdings" pitchFamily="2" charset="2"/>
              <a:buChar char="Ø"/>
              <a:tabLst/>
            </a:pPr>
            <a:r>
              <a:rPr kumimoji="0" lang="en-US" sz="44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4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ความสนใจด้านเทคโนโลยี</a:t>
            </a:r>
            <a:endParaRPr lang="en-US" sz="44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ts val="3000"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	- 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สินค้าใหม่</a:t>
            </a:r>
            <a:r>
              <a:rPr kumimoji="0" lang="th-TH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ที่มีนวัตกรรม</a:t>
            </a:r>
            <a:endParaRPr lang="en-US" sz="44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ts val="3000"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	- E-Commerce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ts val="3000"/>
              <a:buFont typeface="Wingdings" pitchFamily="2" charset="2"/>
              <a:buChar char="Ø"/>
              <a:tabLst/>
            </a:pPr>
            <a:r>
              <a:rPr kumimoji="0" lang="th-TH" sz="44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ค่านิยมทางวัฒนธรรม</a:t>
            </a:r>
            <a:endParaRPr kumimoji="0" lang="th-TH" sz="4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       	- 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ความสำคัญของธรรมชาติและสิ่งแวดล้อม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latin typeface="Angsana New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    “Green Marketing”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   -</a:t>
            </a:r>
            <a:r>
              <a:rPr kumimoji="0" lang="th-TH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ความสำคัญของสุขภาพและคุณภาพชีวิต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   </a:t>
            </a:r>
            <a:endParaRPr kumimoji="0" lang="th-TH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14348" y="690562"/>
            <a:ext cx="7786742" cy="581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20000"/>
              </a:spcBef>
            </a:pPr>
            <a:r>
              <a:rPr kumimoji="0" lang="en-US" sz="44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พฤติกรรมผู้บริโภค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หมายถึง</a:t>
            </a:r>
            <a:r>
              <a:rPr kumimoji="0" lang="th-TH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การวิเคราะห์ว่า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th-TH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บุคคล</a:t>
            </a:r>
            <a:r>
              <a:rPr kumimoji="0" lang="th-TH" sz="4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กลุ่ม หรือองค์กร</a:t>
            </a:r>
            <a:r>
              <a:rPr kumimoji="0" lang="en-US" sz="4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th-TH" sz="4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ได้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ค้นหา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ซื้อ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ใช้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ประเมิน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และจัดการกับสิ่งเหลือใช้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สินค้าและบริการ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th-TH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ความคิด</a:t>
            </a:r>
            <a:r>
              <a:rPr kumimoji="0" lang="th-TH" sz="4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 ประสบการณ์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ซึ่ง</a:t>
            </a:r>
            <a:r>
              <a:rPr lang="th-TH" sz="4400" b="1" dirty="0" smtClean="0">
                <a:solidFill>
                  <a:srgbClr val="002060"/>
                </a:solidFill>
                <a:latin typeface="Angsana New" pitchFamily="18" charset="-34"/>
              </a:rPr>
              <a:t>บุคคล กลุ่ม หรือองค์กร</a:t>
            </a:r>
            <a:r>
              <a:rPr lang="en-US" sz="4400" b="1" dirty="0" smtClean="0"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kumimoji="0" lang="th-TH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พอใจและ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latin typeface="Angsana New" pitchFamily="18" charset="-34"/>
              </a:rPr>
              <a:t>สามารถสนองความต้องของเขาได้</a:t>
            </a:r>
            <a:r>
              <a:rPr lang="th-TH" sz="4400" b="1" dirty="0" smtClean="0">
                <a:solidFill>
                  <a:srgbClr val="002060"/>
                </a:solidFill>
                <a:latin typeface="Angsana New" pitchFamily="18" charset="-34"/>
              </a:rPr>
              <a:t>อย่างไร</a:t>
            </a:r>
            <a:endParaRPr kumimoji="0" lang="th-TH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latin typeface="Angsana New" pitchFamily="18" charset="-34"/>
              </a:rPr>
              <a:t>Quiz</a:t>
            </a:r>
            <a:r>
              <a:rPr lang="en-US" sz="4800" dirty="0" smtClean="0">
                <a:latin typeface="Angsana New" pitchFamily="18" charset="-34"/>
              </a:rPr>
              <a:t> </a:t>
            </a:r>
            <a:endParaRPr lang="th-TH" sz="4800" dirty="0">
              <a:latin typeface="Angsana New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3714752"/>
            <a:ext cx="314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Angsana New" pitchFamily="18" charset="-34"/>
              </a:rPr>
              <a:t>2.</a:t>
            </a:r>
            <a:r>
              <a:rPr lang="th-TH" sz="3600" dirty="0" smtClean="0">
                <a:solidFill>
                  <a:srgbClr val="002060"/>
                </a:solidFill>
              </a:rPr>
              <a:t>ท่านคิดว่า กระบวนการตัดสินใจซื้อตามแนวคิดของท่านนั้นเป็นอย่างไร</a:t>
            </a:r>
          </a:p>
          <a:p>
            <a:r>
              <a:rPr lang="th-TH" sz="3600" dirty="0" smtClean="0">
                <a:solidFill>
                  <a:srgbClr val="002060"/>
                </a:solidFill>
              </a:rPr>
              <a:t>จงออกแบบมาพอสังเขป</a:t>
            </a:r>
          </a:p>
          <a:p>
            <a:endParaRPr lang="th-TH" sz="3600" dirty="0">
              <a:solidFill>
                <a:srgbClr val="002060"/>
              </a:solidFill>
            </a:endParaRPr>
          </a:p>
        </p:txBody>
      </p:sp>
      <p:cxnSp>
        <p:nvCxnSpPr>
          <p:cNvPr id="4" name="AutoShape 31"/>
          <p:cNvCxnSpPr>
            <a:cxnSpLocks noChangeShapeType="1"/>
          </p:cNvCxnSpPr>
          <p:nvPr/>
        </p:nvCxnSpPr>
        <p:spPr bwMode="auto">
          <a:xfrm>
            <a:off x="4124843" y="924511"/>
            <a:ext cx="1819275" cy="4614863"/>
          </a:xfrm>
          <a:prstGeom prst="curved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5" name="AutoShape 14"/>
          <p:cNvSpPr>
            <a:spLocks noChangeArrowheads="1"/>
          </p:cNvSpPr>
          <p:nvPr/>
        </p:nvSpPr>
        <p:spPr bwMode="auto">
          <a:xfrm rot="-11780758">
            <a:off x="3550168" y="4550361"/>
            <a:ext cx="33528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 rot="-58129">
            <a:off x="4235968" y="5464761"/>
            <a:ext cx="34290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 rot="-12327532">
            <a:off x="3092968" y="2569161"/>
            <a:ext cx="34290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 rot="-1772557">
            <a:off x="349768" y="1349961"/>
            <a:ext cx="4038600" cy="11430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99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 rot="-1439830">
            <a:off x="3016768" y="1502361"/>
            <a:ext cx="34290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 rot="-1260372">
            <a:off x="4007368" y="3254961"/>
            <a:ext cx="3352800" cy="762000"/>
          </a:xfrm>
          <a:prstGeom prst="flowChartManualInpu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 rot="-1766922">
            <a:off x="197368" y="1502361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1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LilyUPC" pitchFamily="34" charset="-34"/>
              </a:rPr>
              <a:t>กระบวนการตัดสินใจซื้อ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 rot="-1420572">
            <a:off x="3194568" y="1746836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JasmineUPC" pitchFamily="18" charset="-34"/>
              </a:rPr>
              <a:t>การตระหนักถึงปัญหา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 rot="-1377137">
            <a:off x="3397768" y="2873961"/>
            <a:ext cx="1974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JasmineUPC" pitchFamily="18" charset="-34"/>
              </a:rPr>
              <a:t>การค้นหาข้อมูล</a:t>
            </a: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 rot="-1220042">
            <a:off x="4232051" y="3481508"/>
            <a:ext cx="25827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JasmineUPC" pitchFamily="18" charset="-34"/>
              </a:rPr>
              <a:t>การประเมินทางเลือก</a:t>
            </a: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 rot="-1019552">
            <a:off x="3931168" y="4702761"/>
            <a:ext cx="1933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cs typeface="JasmineUPC" pitchFamily="18" charset="-34"/>
              </a:rPr>
              <a:t>การตัดสินใจซื้อ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 rot="-177587">
            <a:off x="4464568" y="5617161"/>
            <a:ext cx="2665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JasmineUPC" pitchFamily="18" charset="-34"/>
              </a:rPr>
              <a:t>พฤติกรรมหลังการซื้อ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 rot="3325443">
            <a:off x="4670943" y="1203911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 rot="4515371">
            <a:off x="5455168" y="3102561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 rot="4304468">
            <a:off x="5607568" y="4016961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 rot="5425142">
            <a:off x="5759968" y="5236161"/>
            <a:ext cx="381000" cy="381000"/>
          </a:xfrm>
          <a:prstGeom prst="chevron">
            <a:avLst>
              <a:gd name="adj" fmla="val 49815"/>
            </a:avLst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6572264" y="0"/>
            <a:ext cx="2571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Angsana New" pitchFamily="18" charset="-34"/>
              </a:rPr>
              <a:t>1.</a:t>
            </a:r>
            <a:r>
              <a:rPr lang="th-TH" sz="3600" dirty="0" smtClean="0">
                <a:solidFill>
                  <a:srgbClr val="002060"/>
                </a:solidFill>
                <a:latin typeface="Angsana New" pitchFamily="18" charset="-34"/>
              </a:rPr>
              <a:t>เขาบอกว่าการตลาดทำให้เกิดกิเลสมากขึ้นจริงหรือไม่ อย่างไร</a:t>
            </a:r>
            <a:endParaRPr lang="th-TH" sz="3600" dirty="0" smtClean="0">
              <a:solidFill>
                <a:srgbClr val="002060"/>
              </a:solidFill>
            </a:endParaRPr>
          </a:p>
          <a:p>
            <a:endParaRPr lang="th-TH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142852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sng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ประโยชน์ที่ได้รับจากการศึกษาพฤติกรรมผู้บริโภค</a:t>
            </a:r>
            <a:r>
              <a:rPr kumimoji="0" lang="en-US" sz="4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endParaRPr kumimoji="0" lang="th-TH" sz="44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04800" y="1323952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100"/>
              <a:buFont typeface="Wingdings" pitchFamily="2" charset="2"/>
              <a:buChar char="Ø"/>
              <a:tabLst/>
            </a:pPr>
            <a:r>
              <a:rPr kumimoji="0" lang="th-TH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ประโยชน์ต่อการจัดการหรือการบริหารการตลาด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100"/>
              <a:buFont typeface="Wingdings" pitchFamily="2" charset="2"/>
              <a:buChar char="Ø"/>
              <a:tabLst/>
            </a:pPr>
            <a:r>
              <a:rPr kumimoji="0" lang="th-TH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ประโยชน์ที่สามารถชี้แนวทางไปสู่โอกาสทางการตลาดใหม่ๆ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100"/>
              <a:buFont typeface="Wingdings" pitchFamily="2" charset="2"/>
              <a:buChar char="Ø"/>
              <a:tabLst/>
            </a:pPr>
            <a:r>
              <a:rPr kumimoji="0" lang="th-TH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ประโยชน์ต่อการเลือกส่วนแบ่งตลาดที่ตรงเป้าหมาย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100"/>
              <a:buFont typeface="Wingdings" pitchFamily="2" charset="2"/>
              <a:buChar char="Ø"/>
              <a:tabLst/>
            </a:pPr>
            <a:r>
              <a:rPr kumimoji="0" lang="th-TH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ประโยชน์ในการเพิ่มประสิทธิภาพด้านกลยุทธ์การตลาด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100"/>
              <a:buFont typeface="Wingdings" pitchFamily="2" charset="2"/>
              <a:buChar char="Ø"/>
              <a:tabLst/>
            </a:pPr>
            <a:r>
              <a:rPr kumimoji="0" lang="th-TH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ประโยชน์ของการปรับปรุงกิจการร้านค้าส่งหรือปลีก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endParaRPr kumimoji="0" lang="th-TH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รูปแบบจำลองพฤติกรรมผู้ซื้ออย่างง่าย</a:t>
            </a:r>
            <a:endParaRPr kumimoji="0" lang="th-TH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2076450" cy="11906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ส่วนประสม</a:t>
            </a:r>
            <a:endParaRPr kumimoji="0" lang="en-US" sz="36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ทางการตลาด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33400" y="4191000"/>
            <a:ext cx="213360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ตัวกระตุ้นต่างๆ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581400" y="2667000"/>
            <a:ext cx="2763838" cy="22891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กระบวนการ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ทางด้านความคิด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ที่</a:t>
            </a: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600" b="1" i="0" u="sng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ไม่สามารถ</a:t>
            </a:r>
            <a:endParaRPr kumimoji="0" lang="en-US" sz="36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มองเห็นได้</a:t>
            </a: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315200" y="2743200"/>
            <a:ext cx="1131888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ซื้อ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315200" y="4343400"/>
            <a:ext cx="1131888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ไม่ซื้อ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2819400" y="27432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2819400" y="41148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6553200" y="27432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52235" name="AutoShape 11"/>
          <p:cNvSpPr>
            <a:spLocks noChangeArrowheads="1"/>
          </p:cNvSpPr>
          <p:nvPr/>
        </p:nvSpPr>
        <p:spPr bwMode="auto">
          <a:xfrm>
            <a:off x="6553200" y="42672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04800" y="1295400"/>
            <a:ext cx="8194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3600" b="1" i="0" u="sng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ตัวกระตุ้น</a:t>
            </a: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			</a:t>
            </a:r>
            <a:r>
              <a:rPr kumimoji="0" lang="th-TH" sz="3600" b="1" i="0" u="sng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กล่องดำ</a:t>
            </a: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		</a:t>
            </a:r>
            <a:r>
              <a:rPr kumimoji="0" lang="th-TH" sz="3600" b="1" i="0" u="sng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ปฏิกิริยาตอบ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(Stimulus)		  </a:t>
            </a: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	</a:t>
            </a: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(Black Box)	 </a:t>
            </a:r>
            <a:r>
              <a:rPr kumimoji="0" lang="th-TH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	</a:t>
            </a: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(Response)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565400" y="5734050"/>
            <a:ext cx="421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ตัวผันแปรที่เข้ามาเกี่ยวข้อง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(Intervening variable)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2238" name="AutoShape 14"/>
          <p:cNvSpPr>
            <a:spLocks noChangeArrowheads="1"/>
          </p:cNvSpPr>
          <p:nvPr/>
        </p:nvSpPr>
        <p:spPr bwMode="auto">
          <a:xfrm>
            <a:off x="4572000" y="5105400"/>
            <a:ext cx="6858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Model of Customer Behavior</a:t>
            </a:r>
            <a:endParaRPr kumimoji="0" lang="th-TH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4356" name="AutoShape 42"/>
          <p:cNvSpPr>
            <a:spLocks noChangeArrowheads="1"/>
          </p:cNvSpPr>
          <p:nvPr/>
        </p:nvSpPr>
        <p:spPr bwMode="gray">
          <a:xfrm>
            <a:off x="5643563" y="3357563"/>
            <a:ext cx="1571625" cy="2286000"/>
          </a:xfrm>
          <a:prstGeom prst="bevel">
            <a:avLst>
              <a:gd name="adj" fmla="val 2694"/>
            </a:avLst>
          </a:prstGeom>
          <a:gradFill rotWithShape="1">
            <a:gsLst>
              <a:gs pos="0">
                <a:srgbClr val="DDDDDD"/>
              </a:gs>
              <a:gs pos="50000">
                <a:srgbClr val="F4F4F4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Problem recognition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Information search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Evaluation of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alternatives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Purchase decision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Post-purchase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behavior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57" name="AutoShape 43"/>
          <p:cNvSpPr>
            <a:spLocks noChangeArrowheads="1"/>
          </p:cNvSpPr>
          <p:nvPr/>
        </p:nvSpPr>
        <p:spPr bwMode="gray">
          <a:xfrm>
            <a:off x="5643563" y="2857500"/>
            <a:ext cx="1571625" cy="500063"/>
          </a:xfrm>
          <a:prstGeom prst="bevel">
            <a:avLst>
              <a:gd name="adj" fmla="val 8468"/>
            </a:avLst>
          </a:prstGeom>
          <a:solidFill>
            <a:srgbClr val="FF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Buying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Decision Process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58" name="AutoShape 37"/>
          <p:cNvSpPr>
            <a:spLocks noChangeArrowheads="1"/>
          </p:cNvSpPr>
          <p:nvPr/>
        </p:nvSpPr>
        <p:spPr bwMode="gray">
          <a:xfrm>
            <a:off x="1785938" y="2857500"/>
            <a:ext cx="1571625" cy="523875"/>
          </a:xfrm>
          <a:prstGeom prst="bevel">
            <a:avLst>
              <a:gd name="adj" fmla="val 7907"/>
            </a:avLst>
          </a:prstGeom>
          <a:solidFill>
            <a:srgbClr val="FF66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Other Stimuli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59" name="AutoShape 36"/>
          <p:cNvSpPr>
            <a:spLocks noChangeArrowheads="1"/>
          </p:cNvSpPr>
          <p:nvPr/>
        </p:nvSpPr>
        <p:spPr bwMode="gray">
          <a:xfrm>
            <a:off x="1785938" y="3357563"/>
            <a:ext cx="1571625" cy="2286000"/>
          </a:xfrm>
          <a:prstGeom prst="bevel">
            <a:avLst>
              <a:gd name="adj" fmla="val 2111"/>
            </a:avLst>
          </a:prstGeom>
          <a:gradFill rotWithShape="1">
            <a:gsLst>
              <a:gs pos="0">
                <a:srgbClr val="DDDDDD"/>
              </a:gs>
              <a:gs pos="50000">
                <a:srgbClr val="F4F4F4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Economic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Technological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Political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Cultural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60" name="AutoShape 35"/>
          <p:cNvSpPr>
            <a:spLocks noChangeArrowheads="1"/>
          </p:cNvSpPr>
          <p:nvPr/>
        </p:nvSpPr>
        <p:spPr bwMode="gray">
          <a:xfrm>
            <a:off x="214313" y="2859088"/>
            <a:ext cx="1571625" cy="523875"/>
          </a:xfrm>
          <a:prstGeom prst="bevel">
            <a:avLst>
              <a:gd name="adj" fmla="val 6509"/>
            </a:avLst>
          </a:prstGeom>
          <a:solidFill>
            <a:srgbClr val="007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marketing Stimuli</a:t>
            </a: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61" name="AutoShape 34"/>
          <p:cNvSpPr>
            <a:spLocks noChangeArrowheads="1"/>
          </p:cNvSpPr>
          <p:nvPr/>
        </p:nvSpPr>
        <p:spPr bwMode="gray">
          <a:xfrm>
            <a:off x="214313" y="3357563"/>
            <a:ext cx="1571625" cy="2286000"/>
          </a:xfrm>
          <a:prstGeom prst="bevel">
            <a:avLst>
              <a:gd name="adj" fmla="val 1648"/>
            </a:avLst>
          </a:prstGeom>
          <a:gradFill rotWithShape="1">
            <a:gsLst>
              <a:gs pos="0">
                <a:srgbClr val="DDDDDD"/>
              </a:gs>
              <a:gs pos="50000">
                <a:srgbClr val="F4F4F4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Products &amp; services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Price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Distribution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Communications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62" name="AutoShape 43"/>
          <p:cNvSpPr>
            <a:spLocks noChangeArrowheads="1"/>
          </p:cNvSpPr>
          <p:nvPr/>
        </p:nvSpPr>
        <p:spPr bwMode="gray">
          <a:xfrm>
            <a:off x="7429500" y="2857500"/>
            <a:ext cx="1571625" cy="500063"/>
          </a:xfrm>
          <a:prstGeom prst="bevel">
            <a:avLst>
              <a:gd name="adj" fmla="val 8468"/>
            </a:avLst>
          </a:prstGeom>
          <a:solidFill>
            <a:srgbClr val="33CC3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Purchase Decision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63" name="AutoShape 42"/>
          <p:cNvSpPr>
            <a:spLocks noChangeArrowheads="1"/>
          </p:cNvSpPr>
          <p:nvPr/>
        </p:nvSpPr>
        <p:spPr bwMode="gray">
          <a:xfrm>
            <a:off x="7429500" y="3357563"/>
            <a:ext cx="1571625" cy="2286000"/>
          </a:xfrm>
          <a:prstGeom prst="bevel">
            <a:avLst>
              <a:gd name="adj" fmla="val 3157"/>
            </a:avLst>
          </a:prstGeom>
          <a:gradFill rotWithShape="1">
            <a:gsLst>
              <a:gs pos="0">
                <a:srgbClr val="DDDDDD"/>
              </a:gs>
              <a:gs pos="50000">
                <a:srgbClr val="F4F4F4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Product choice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Brand choice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Dealer choice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Purchase amount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Purchase timing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Payment method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64" name="AutoShape 43"/>
          <p:cNvSpPr>
            <a:spLocks noChangeArrowheads="1"/>
          </p:cNvSpPr>
          <p:nvPr/>
        </p:nvSpPr>
        <p:spPr bwMode="gray">
          <a:xfrm>
            <a:off x="3714750" y="1857375"/>
            <a:ext cx="1571625" cy="604838"/>
          </a:xfrm>
          <a:prstGeom prst="bevel">
            <a:avLst>
              <a:gd name="adj" fmla="val 7644"/>
            </a:avLst>
          </a:prstGeom>
          <a:solidFill>
            <a:srgbClr val="FFFF00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Consumer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Psychology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65" name="AutoShape 42"/>
          <p:cNvSpPr>
            <a:spLocks noChangeArrowheads="1"/>
          </p:cNvSpPr>
          <p:nvPr/>
        </p:nvSpPr>
        <p:spPr bwMode="gray">
          <a:xfrm>
            <a:off x="3714750" y="2428875"/>
            <a:ext cx="1571625" cy="1285875"/>
          </a:xfrm>
          <a:prstGeom prst="bevel">
            <a:avLst>
              <a:gd name="adj" fmla="val 2574"/>
            </a:avLst>
          </a:prstGeom>
          <a:gradFill rotWithShape="1">
            <a:gsLst>
              <a:gs pos="0">
                <a:srgbClr val="DDDDDD"/>
              </a:gs>
              <a:gs pos="50000">
                <a:srgbClr val="F4F4F4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Motivation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Perception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Learning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Memory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66" name="AutoShape 43"/>
          <p:cNvSpPr>
            <a:spLocks noChangeArrowheads="1"/>
          </p:cNvSpPr>
          <p:nvPr/>
        </p:nvSpPr>
        <p:spPr bwMode="gray">
          <a:xfrm>
            <a:off x="3714750" y="4214813"/>
            <a:ext cx="1571625" cy="604837"/>
          </a:xfrm>
          <a:prstGeom prst="bevel">
            <a:avLst>
              <a:gd name="adj" fmla="val 8097"/>
            </a:avLst>
          </a:prstGeom>
          <a:solidFill>
            <a:srgbClr val="7030A0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Consumer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Characteristics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4367" name="AutoShape 42"/>
          <p:cNvSpPr>
            <a:spLocks noChangeArrowheads="1"/>
          </p:cNvSpPr>
          <p:nvPr/>
        </p:nvSpPr>
        <p:spPr bwMode="gray">
          <a:xfrm>
            <a:off x="3714750" y="4786313"/>
            <a:ext cx="1571625" cy="1285875"/>
          </a:xfrm>
          <a:prstGeom prst="bevel">
            <a:avLst>
              <a:gd name="adj" fmla="val 2574"/>
            </a:avLst>
          </a:prstGeom>
          <a:gradFill rotWithShape="1">
            <a:gsLst>
              <a:gs pos="0">
                <a:srgbClr val="DDDDDD"/>
              </a:gs>
              <a:gs pos="50000">
                <a:srgbClr val="F4F4F4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Cultural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Social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Personal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17" name="ตัวเชื่อมต่อหักมุม 15"/>
          <p:cNvCxnSpPr>
            <a:stCxn id="20492" idx="4"/>
            <a:endCxn id="20494" idx="4"/>
          </p:cNvCxnSpPr>
          <p:nvPr/>
        </p:nvCxnSpPr>
        <p:spPr>
          <a:xfrm rot="10800000" flipV="1">
            <a:off x="3714750" y="3071813"/>
            <a:ext cx="1588" cy="2357437"/>
          </a:xfrm>
          <a:prstGeom prst="bentConnector3">
            <a:avLst>
              <a:gd name="adj1" fmla="val 12765810"/>
            </a:avLst>
          </a:prstGeom>
          <a:ln w="19050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ตัวเชื่อมต่อหักมุม 17"/>
          <p:cNvCxnSpPr>
            <a:stCxn id="20492" idx="0"/>
            <a:endCxn id="20494" idx="0"/>
          </p:cNvCxnSpPr>
          <p:nvPr/>
        </p:nvCxnSpPr>
        <p:spPr>
          <a:xfrm>
            <a:off x="5286375" y="3071813"/>
            <a:ext cx="1588" cy="2357437"/>
          </a:xfrm>
          <a:prstGeom prst="bentConnector3">
            <a:avLst>
              <a:gd name="adj1" fmla="val 8963227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ตัวเชื่อมต่อตรง 19"/>
          <p:cNvCxnSpPr/>
          <p:nvPr/>
        </p:nvCxnSpPr>
        <p:spPr>
          <a:xfrm flipV="1">
            <a:off x="3357563" y="4214813"/>
            <a:ext cx="14287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32"/>
          <p:cNvCxnSpPr/>
          <p:nvPr/>
        </p:nvCxnSpPr>
        <p:spPr>
          <a:xfrm>
            <a:off x="7215188" y="4214813"/>
            <a:ext cx="214312" cy="1587"/>
          </a:xfrm>
          <a:prstGeom prst="line">
            <a:avLst/>
          </a:prstGeom>
          <a:ln w="1905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34"/>
          <p:cNvCxnSpPr/>
          <p:nvPr/>
        </p:nvCxnSpPr>
        <p:spPr>
          <a:xfrm>
            <a:off x="5429250" y="4214813"/>
            <a:ext cx="214313" cy="1587"/>
          </a:xfrm>
          <a:prstGeom prst="line">
            <a:avLst/>
          </a:prstGeom>
          <a:ln w="1905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85800" y="1219176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ปัจจัยด้านวัฒนธรรม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(Cultural Factors)</a:t>
            </a:r>
            <a:endParaRPr kumimoji="0" lang="th-TH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วัฒนธรรมพื้นฐาน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(Culture)</a:t>
            </a:r>
            <a:endParaRPr kumimoji="0" lang="th-TH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ts val="1800"/>
              <a:buFont typeface="Monotype Sorts" charset="2"/>
              <a:buChar char="H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ค่านิยม ความต้องการใช้สินค้า/บริการ พฤติกรรม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วัฒนธรรมกลุ่มย่อย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(Subculture)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ts val="1800"/>
              <a:buFont typeface="Monotype Sorts" charset="2"/>
              <a:buChar char="H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ขนบธรรมเนียมประเพณี ความเชื่อ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n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ชั้นทางสังคม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(Social Class)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ts val="1800"/>
              <a:buFont typeface="Monotype Sorts" charset="2"/>
              <a:buChar char="H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อาชีพ ฐานะ รายได้ ชาติตระกูล หน้าที่การงาน การศึกษา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Pts val="1800"/>
              <a:buFont typeface="Monotype Sorts" charset="2"/>
              <a:buChar char="H"/>
              <a:tabLst/>
            </a:pP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ชั้นทางสังคมมีการเปลี่ยนแปลงได้</a:t>
            </a:r>
            <a:endParaRPr kumimoji="0" lang="th-TH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 bwMode="auto">
          <a:xfrm>
            <a:off x="457200" y="1428736"/>
            <a:ext cx="82296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วัฒนธรรมเป็นปัจจัยพื้นฐานในการกำหนดความต้องการและพฤติกรรมของมนุษย์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วัฒนธรรม หมายถึง รูปแบบหรือวิถีการดำเนินชีวิตที่คนส่วนใหญ่ในสังคมยอมรับ ซึ่งประกอบด้วยค่านิยม การแสดงออก การใช้วัสดุสิ่งของ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ค่านิยม หมายถึงรูปแบบความคิดของสมาชิกในสังคมที่จะพิจารณาตัดสินและประเมินค่าว่าสิ่งใดมีคุณค่า มีประโยชน์พึงปรารถนา ถูกต้องเหมาะสม ดีงาม ควรที่จะยึดถือและประพฤติปฏิบัติ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kumimoji="0" lang="th-TH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3"/>
          <p:cNvSpPr txBox="1">
            <a:spLocks/>
          </p:cNvSpPr>
          <p:nvPr/>
        </p:nvSpPr>
        <p:spPr bwMode="auto">
          <a:xfrm>
            <a:off x="214282" y="1331929"/>
            <a:ext cx="3143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 </a:t>
            </a: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ค่านิยม</a:t>
            </a: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1. รักงาน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2. รักลูกค้า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3. รักคุณธรรม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4. รักองค์กร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5. รักทีมงาน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</p:txBody>
      </p:sp>
      <p:sp>
        <p:nvSpPr>
          <p:cNvPr id="4" name="ตัวยึดเนื้อหา 3"/>
          <p:cNvSpPr txBox="1">
            <a:spLocks/>
          </p:cNvSpPr>
          <p:nvPr/>
        </p:nvSpPr>
        <p:spPr bwMode="auto">
          <a:xfrm>
            <a:off x="2214546" y="1331929"/>
            <a:ext cx="6643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วัฒนธรรมองค์กร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ความมุ่งมั่นทำงานให้สำเร็จ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Achievement Orientation)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ความใส่ใจบริการลูกค้า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(Customer Service)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การปฏิบัติตนด้วยความสุจริตและมีคุณธรรม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 (Integrity)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การอุทิศตนต่อองค์กร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(Organizational Commitment)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การทำงานเป็นทีมและความร่วมมือในการทำงาน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</a:rPr>
              <a:t>(Teamwork and Cooperation)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844" y="-24"/>
            <a:ext cx="8858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ปัจจัยที่มีอิทธิพลต่อผู้บริโภค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4495</TotalTime>
  <Words>1575</Words>
  <Application>Microsoft Office PowerPoint</Application>
  <PresentationFormat>นำเสนอทางหน้าจอ (4:3)</PresentationFormat>
  <Paragraphs>269</Paragraphs>
  <Slides>30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30</vt:i4>
      </vt:variant>
    </vt:vector>
  </HeadingPairs>
  <TitlesOfParts>
    <vt:vector size="31" baseType="lpstr">
      <vt:lpstr>139</vt:lpstr>
      <vt:lpstr>บทที่ 5-2  การวิเคราะห์สภาพแวดล้อมภายนอกองค์การ  : การวิเคราะห์พฤติกรรมผู้บริโภค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กระบวนการตัดสินใจซื้อ  (The buying decision process)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saint</dc:creator>
  <cp:lastModifiedBy>Bangkok</cp:lastModifiedBy>
  <cp:revision>735</cp:revision>
  <dcterms:created xsi:type="dcterms:W3CDTF">2072-09-24T01:51:29Z</dcterms:created>
  <dcterms:modified xsi:type="dcterms:W3CDTF">2019-02-12T12:25:51Z</dcterms:modified>
</cp:coreProperties>
</file>