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CC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9813-4757-475D-A904-1FC106C7F6F1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1F888-3E20-4871-8912-865C4992346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0619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60C32-585F-4964-A3F7-A4CA275DC86F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smtClean="0"/>
              <a:t>ระดับที่สอง</a:t>
            </a:r>
          </a:p>
          <a:p>
            <a:pPr lvl="2"/>
            <a:r>
              <a:rPr lang="en-US" smtClean="0"/>
              <a:t>ระดับที่สาม</a:t>
            </a:r>
          </a:p>
          <a:p>
            <a:pPr lvl="3"/>
            <a:r>
              <a:rPr lang="en-US" smtClean="0"/>
              <a:t>ระดับที่สี่</a:t>
            </a:r>
          </a:p>
          <a:p>
            <a:pPr lvl="4"/>
            <a:r>
              <a:rPr lang="en-US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A5D81-A8F7-46CC-B48A-9998260E6641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10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คลิกไอคอนเพื่อเพิ่มรูปภาพ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en-US" smtClean="0"/>
              <a:t>ระดับที่สอง</a:t>
            </a:r>
          </a:p>
          <a:p>
            <a:pPr lvl="2" eaLnBrk="1" latinLnBrk="0" hangingPunct="1"/>
            <a:r>
              <a:rPr kumimoji="0" lang="en-US" smtClean="0"/>
              <a:t>ระดับที่สาม</a:t>
            </a:r>
          </a:p>
          <a:p>
            <a:pPr lvl="3" eaLnBrk="1" latinLnBrk="0" hangingPunct="1"/>
            <a:r>
              <a:rPr kumimoji="0" lang="en-US" smtClean="0"/>
              <a:t>ระดับที่สี่</a:t>
            </a:r>
          </a:p>
          <a:p>
            <a:pPr lvl="4" eaLnBrk="1" latinLnBrk="0" hangingPunct="1"/>
            <a:r>
              <a:rPr kumimoji="0" lang="en-US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95B44E-A799-4A1B-A6DB-214CD9431BA3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000241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 smtClean="0">
                <a:latin typeface="AngsanaUPC" pitchFamily="18" charset="-34"/>
                <a:cs typeface="AngsanaUPC" pitchFamily="18" charset="-34"/>
              </a:rPr>
              <a:t>บทที่ </a:t>
            </a:r>
            <a:r>
              <a:rPr lang="en-US" sz="6000" b="1" dirty="0" smtClean="0">
                <a:latin typeface="AngsanaUPC" pitchFamily="18" charset="-34"/>
                <a:cs typeface="AngsanaUPC" pitchFamily="18" charset="-34"/>
              </a:rPr>
              <a:t>6</a:t>
            </a:r>
          </a:p>
          <a:p>
            <a:pPr algn="ctr"/>
            <a:r>
              <a:rPr lang="th-TH" sz="6000" b="1" dirty="0" smtClean="0">
                <a:latin typeface="AngsanaUPC" pitchFamily="18" charset="-34"/>
                <a:cs typeface="AngsanaUPC" pitchFamily="18" charset="-34"/>
              </a:rPr>
              <a:t>กลยุทธ์ระดับบริษัทและการประยุกต์ใช้ในทางการตลาด</a:t>
            </a:r>
            <a:endParaRPr lang="th-TH" sz="60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/>
              <a:t>ผศ.ดร. </a:t>
            </a:r>
            <a:r>
              <a:rPr lang="th-TH" sz="3600" b="1" dirty="0" smtClean="0"/>
              <a:t>ภู</a:t>
            </a:r>
            <a:r>
              <a:rPr lang="th-TH" sz="3600" b="1" dirty="0" err="1" smtClean="0"/>
              <a:t>ริศ</a:t>
            </a:r>
            <a:r>
              <a:rPr lang="th-TH" sz="3600" b="1" dirty="0" smtClean="0"/>
              <a:t>  ศรสรุทร์</a:t>
            </a:r>
            <a:endParaRPr lang="th-TH" sz="3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28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3"/>
          <p:cNvSpPr/>
          <p:nvPr/>
        </p:nvSpPr>
        <p:spPr>
          <a:xfrm>
            <a:off x="395536" y="332656"/>
            <a:ext cx="828092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4" name="ตาราง 4"/>
          <p:cNvGraphicFramePr>
            <a:graphicFrameLocks noGrp="1"/>
          </p:cNvGraphicFramePr>
          <p:nvPr/>
        </p:nvGraphicFramePr>
        <p:xfrm>
          <a:off x="3059832" y="980728"/>
          <a:ext cx="5136232" cy="505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68116"/>
                <a:gridCol w="2568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SO</a:t>
                      </a:r>
                    </a:p>
                    <a:p>
                      <a:pPr algn="ctr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มีจุดแข็งและมีโอกาส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กลยุทธ์การรุกราน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Aggressive strategy</a:t>
                      </a:r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       เป็นกลยุทธ์ที่มีศักยภาพสูงสุด</a:t>
                      </a:r>
                      <a:r>
                        <a:rPr lang="th-TH" sz="20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เช่น การใช้จุดแข็งขององค์การเพื่อสร้างข้อได้เปรียบจากโอกาส</a:t>
                      </a:r>
                      <a:endParaRPr lang="th-TH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WO</a:t>
                      </a:r>
                    </a:p>
                    <a:p>
                      <a:pPr algn="ctr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มีจุดอ่อนและมีโอกาส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กลยุทธ์การอนุรักษ์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Conservative strategy</a:t>
                      </a:r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      เช่น ใช้กลยุทธ์การสร้างข้อได้เปรียบจากโอกาส เพื่อเอาชนะจุดอ่อนตลอดจนต้องแก้ปัญหาในส่วนที่เป็นจุดอ่อนด้วย</a:t>
                      </a:r>
                      <a:endParaRPr lang="th-TH" sz="2000" b="0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2000" b="1" smtClean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Angsana New" pitchFamily="18" charset="-34"/>
                          <a:cs typeface="Angsana New" pitchFamily="18" charset="-34"/>
                        </a:rPr>
                        <a:t>ST</a:t>
                      </a:r>
                    </a:p>
                    <a:p>
                      <a:pPr algn="ctr"/>
                      <a:r>
                        <a:rPr lang="th-TH" sz="2000" b="0" smtClean="0">
                          <a:latin typeface="Angsana New" pitchFamily="18" charset="-34"/>
                          <a:cs typeface="Angsana New" pitchFamily="18" charset="-34"/>
                        </a:rPr>
                        <a:t>มีจุดแข็งและมีอุปสรรค</a:t>
                      </a:r>
                    </a:p>
                    <a:p>
                      <a:pPr algn="ctr"/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กลยุทธ์การแข่งขัน</a:t>
                      </a:r>
                    </a:p>
                    <a:p>
                      <a:pPr algn="ctr"/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smtClean="0">
                          <a:latin typeface="Angsana New" pitchFamily="18" charset="-34"/>
                          <a:cs typeface="Angsana New" pitchFamily="18" charset="-34"/>
                        </a:rPr>
                        <a:t>Competitive strategy</a:t>
                      </a:r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       </a:t>
                      </a:r>
                      <a:r>
                        <a:rPr lang="th-TH" sz="2000" b="0" smtClean="0">
                          <a:latin typeface="Angsana New" pitchFamily="18" charset="-34"/>
                          <a:cs typeface="Angsana New" pitchFamily="18" charset="-34"/>
                        </a:rPr>
                        <a:t>เช่น การใช้จุดแข็งเพื่อเอาชนะหรือหลีกเลี่ยงอุปสรรค</a:t>
                      </a:r>
                    </a:p>
                    <a:p>
                      <a:pPr algn="l"/>
                      <a:endParaRPr lang="th-TH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WT</a:t>
                      </a:r>
                    </a:p>
                    <a:p>
                      <a:pPr algn="ctr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มีจุดอ่อนและมีอุปสรรค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กลยุทธ์การตั้งรับ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Defensive strategy</a:t>
                      </a:r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       เช่น การตัดทอน การเลิกดำเนินงาน หรือการร่วมลงทุน</a:t>
                      </a:r>
                      <a:endParaRPr lang="th-TH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51906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จุดแข็ง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Strengths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519063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จุดอ่อน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Weaknesses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43711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อุปสรรค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Threats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887215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โอกาส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Opportunities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156012"/>
            <a:ext cx="852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กลยุทธ์ระดับบริษัท </a:t>
            </a:r>
            <a:r>
              <a:rPr lang="en-US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แสดงทางเลือก 4 ประการของ</a:t>
            </a:r>
            <a:r>
              <a:rPr lang="th-TH" sz="1800" dirty="0" err="1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แมทริกซ์</a:t>
            </a:r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TOWS</a:t>
            </a:r>
            <a:endParaRPr lang="th-TH" sz="18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3"/>
          <p:cNvSpPr/>
          <p:nvPr/>
        </p:nvSpPr>
        <p:spPr>
          <a:xfrm>
            <a:off x="395536" y="332656"/>
            <a:ext cx="828092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4" name="ตาราง 4"/>
          <p:cNvGraphicFramePr>
            <a:graphicFrameLocks noGrp="1"/>
          </p:cNvGraphicFramePr>
          <p:nvPr/>
        </p:nvGraphicFramePr>
        <p:xfrm>
          <a:off x="3059832" y="980728"/>
          <a:ext cx="5136232" cy="505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68116"/>
                <a:gridCol w="2568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SO</a:t>
                      </a:r>
                    </a:p>
                    <a:p>
                      <a:pPr algn="ctr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มีจุดแข็งและมีโอกาส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กลยุทธ์การรุกราน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Aggressive strategy</a:t>
                      </a:r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       เป็นกลยุทธ์ที่มีศักยภาพสูงสุด</a:t>
                      </a:r>
                      <a:r>
                        <a:rPr lang="th-TH" sz="20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เช่น การใช้จุดแข็งขององค์การเพื่อสร้างข้อได้เปรียบจากโอกาส</a:t>
                      </a:r>
                      <a:endParaRPr lang="th-TH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WO</a:t>
                      </a:r>
                    </a:p>
                    <a:p>
                      <a:pPr algn="ctr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มีจุดอ่อนและมีโอกาส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กลยุทธ์การอนุรักษ์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Conservative strategy</a:t>
                      </a:r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      เช่น ใช้กลยุทธ์การสร้างข้อได้เปรียบจากโอกาส เพื่อเอาชนะจุดอ่อนตลอดจนต้องแก้ปัญหาในส่วนที่เป็นจุดอ่อนด้วย</a:t>
                      </a:r>
                      <a:endParaRPr lang="th-TH" sz="2000" b="0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sz="2000" b="1" smtClean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Angsana New" pitchFamily="18" charset="-34"/>
                          <a:cs typeface="Angsana New" pitchFamily="18" charset="-34"/>
                        </a:rPr>
                        <a:t>ST</a:t>
                      </a:r>
                    </a:p>
                    <a:p>
                      <a:pPr algn="ctr"/>
                      <a:r>
                        <a:rPr lang="th-TH" sz="2000" b="0" smtClean="0">
                          <a:latin typeface="Angsana New" pitchFamily="18" charset="-34"/>
                          <a:cs typeface="Angsana New" pitchFamily="18" charset="-34"/>
                        </a:rPr>
                        <a:t>มีจุดแข็งและมีอุปสรรค</a:t>
                      </a:r>
                    </a:p>
                    <a:p>
                      <a:pPr algn="ctr"/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กลยุทธ์การแข่งขัน</a:t>
                      </a:r>
                    </a:p>
                    <a:p>
                      <a:pPr algn="ctr"/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smtClean="0">
                          <a:latin typeface="Angsana New" pitchFamily="18" charset="-34"/>
                          <a:cs typeface="Angsana New" pitchFamily="18" charset="-34"/>
                        </a:rPr>
                        <a:t>Competitive strategy</a:t>
                      </a:r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1" smtClean="0">
                          <a:latin typeface="Angsana New" pitchFamily="18" charset="-34"/>
                          <a:cs typeface="Angsana New" pitchFamily="18" charset="-34"/>
                        </a:rPr>
                        <a:t>       </a:t>
                      </a:r>
                      <a:r>
                        <a:rPr lang="th-TH" sz="2000" b="0" smtClean="0">
                          <a:latin typeface="Angsana New" pitchFamily="18" charset="-34"/>
                          <a:cs typeface="Angsana New" pitchFamily="18" charset="-34"/>
                        </a:rPr>
                        <a:t>เช่น การใช้จุดแข็งเพื่อเอาชนะหรือหลีกเลี่ยงอุปสรรค</a:t>
                      </a:r>
                    </a:p>
                    <a:p>
                      <a:pPr algn="l"/>
                      <a:endParaRPr lang="th-TH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WT</a:t>
                      </a:r>
                    </a:p>
                    <a:p>
                      <a:pPr algn="ctr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มีจุดอ่อนและมีอุปสรรค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กลยุทธ์การตั้งรับ</a:t>
                      </a:r>
                    </a:p>
                    <a:p>
                      <a:pPr algn="ctr"/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Defensive strategy</a:t>
                      </a:r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/>
                      <a:r>
                        <a:rPr lang="th-TH" sz="2000" b="0" dirty="0" smtClean="0">
                          <a:latin typeface="Angsana New" pitchFamily="18" charset="-34"/>
                          <a:cs typeface="Angsana New" pitchFamily="18" charset="-34"/>
                        </a:rPr>
                        <a:t>       เช่น การตัดทอน การเลิกดำเนินงาน หรือการร่วมลงทุน</a:t>
                      </a:r>
                      <a:endParaRPr lang="th-TH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51906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จุดแข็ง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Strengths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519063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จุดอ่อน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Weaknesses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43711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อุปสรรค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Threats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887215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โอกาส (</a:t>
            </a:r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Opportunities</a:t>
            </a:r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156012"/>
            <a:ext cx="852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กลยุทธ์ระดับบริษัท </a:t>
            </a:r>
            <a:r>
              <a:rPr lang="en-US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แสดงทางเลือก 4 ประการของ</a:t>
            </a:r>
            <a:r>
              <a:rPr lang="th-TH" sz="1800" dirty="0" err="1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แมทริกซ์</a:t>
            </a:r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TOWS</a:t>
            </a:r>
            <a:endParaRPr lang="th-TH" sz="18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สี่เหลี่ยมผืนผ้า 1"/>
          <p:cNvSpPr/>
          <p:nvPr/>
        </p:nvSpPr>
        <p:spPr>
          <a:xfrm>
            <a:off x="395536" y="404664"/>
            <a:ext cx="8280920" cy="61926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11" name="ตาราง 2"/>
          <p:cNvGraphicFramePr>
            <a:graphicFrameLocks noGrp="1"/>
          </p:cNvGraphicFramePr>
          <p:nvPr/>
        </p:nvGraphicFramePr>
        <p:xfrm>
          <a:off x="2460104" y="945232"/>
          <a:ext cx="5856312" cy="4572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28156"/>
                <a:gridCol w="292815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2. ผลิตภัณฑ์ที่เป็นดาวดวงเด่น (</a:t>
                      </a:r>
                      <a:r>
                        <a:rPr lang="en-US" sz="1600" dirty="0" smtClean="0">
                          <a:latin typeface="Angsana New" pitchFamily="18" charset="-34"/>
                          <a:cs typeface="Angsana New" pitchFamily="18" charset="-34"/>
                        </a:rPr>
                        <a:t>Stars</a:t>
                      </a: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1600" b="0" dirty="0" smtClean="0">
                          <a:latin typeface="Angsana New" pitchFamily="18" charset="-34"/>
                          <a:cs typeface="Angsana New" pitchFamily="18" charset="-34"/>
                        </a:rPr>
                        <a:t>ผลิตภัณฑ์ที่มีตำแหน่งแข็งขันที่โดดเด่นในอุตสาหกรรมที่กำลังเจริญเติบโต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ใช้กลยุทธ์การเจริญเติบโต (</a:t>
                      </a:r>
                      <a:r>
                        <a:rPr lang="en-US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Growth</a:t>
                      </a: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ใช้กลยุทธ์การขยายตัว (</a:t>
                      </a:r>
                      <a:r>
                        <a:rPr lang="en-US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Build</a:t>
                      </a: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ใช้กลยุทธ์การธำรงรักษา (</a:t>
                      </a:r>
                      <a:r>
                        <a:rPr lang="en-US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Maintain</a:t>
                      </a: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1.ผลิตภัณฑ์ที่มีปัญหา (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Question mark </a:t>
                      </a:r>
                      <a:r>
                        <a:rPr lang="th-TH" sz="1600" b="1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หรือ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Problem child</a:t>
                      </a:r>
                      <a:r>
                        <a:rPr lang="th-TH" sz="1600" b="1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1600" b="1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16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ผลิตภัณฑ์ที่มีตำแหน่งการแข่งขันที่มีปัญหา แต่เนื่องจากเป็นผลิตภัณฑ์ใหม่จึงมีอัตราการเจริญเติบโตสูง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th-TH" sz="16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ใช้กลยุทธ์การเจริญเติบโต (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Growth</a:t>
                      </a:r>
                      <a:r>
                        <a:rPr lang="th-TH" sz="16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 ถ้าสามรถแก้ปัญหาได้ หรือกลยุทธ์การตัดทอน (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Retrenchment</a:t>
                      </a:r>
                      <a:r>
                        <a:rPr lang="th-TH" sz="16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 ถ้าไม่สามารถแก้ปัญหาได้ </a:t>
                      </a:r>
                      <a:endParaRPr lang="th-TH" sz="1600" baseline="0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th-TH" sz="1600" b="0" dirty="0" smtClean="0">
                          <a:latin typeface="Angsana New" pitchFamily="18" charset="-34"/>
                          <a:cs typeface="Angsana New" pitchFamily="18" charset="-34"/>
                        </a:rPr>
                        <a:t>ใช้กลยุทธ์การมุ่งสู่ตลาดส่วนเล็ก</a:t>
                      </a: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Niche</a:t>
                      </a:r>
                      <a:r>
                        <a:rPr lang="th-TH" sz="1600" b="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th-TH" sz="1600" b="0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latin typeface="Angsana New" pitchFamily="18" charset="-34"/>
                          <a:cs typeface="Angsana New" pitchFamily="18" charset="-34"/>
                        </a:rPr>
                        <a:t>3. ผลิตภัณฑ์ที่ทำเงิน</a:t>
                      </a:r>
                      <a:r>
                        <a:rPr lang="th-TH" sz="1600" b="1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600" b="1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Cash cows</a:t>
                      </a:r>
                      <a:r>
                        <a:rPr lang="th-TH" sz="1600" b="1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ผลิตภัณฑ์ที่เจริญเติบโตเต็มที่ โดยมีอัตราการเจริญเติบโตต่ำ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ใช้กลยุทธ์คงที่ (</a:t>
                      </a:r>
                      <a:r>
                        <a:rPr lang="en-US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Stability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 หรือการเจริญเติบโตในระดับปานกลาง (</a:t>
                      </a:r>
                      <a:r>
                        <a:rPr lang="en-US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Modest growth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 รักษาประโยชน์จากสภาพคล่องทางการเงิน มีการลงทุนในทรัพยากรในระดับต่ำ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ใช้กลยุทธ์การธำรงรักษา (</a:t>
                      </a:r>
                      <a:r>
                        <a:rPr lang="en-US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Maintain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ใช้กลยุทธ์การ</a:t>
                      </a:r>
                      <a:r>
                        <a:rPr lang="th-TH" sz="1600" baseline="0" dirty="0" err="1" smtClean="0">
                          <a:latin typeface="Angsana New" pitchFamily="18" charset="-34"/>
                          <a:cs typeface="Angsana New" pitchFamily="18" charset="-34"/>
                        </a:rPr>
                        <a:t>ก็บ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เกี่ยวผลประโยชน์ (</a:t>
                      </a:r>
                      <a:r>
                        <a:rPr lang="en-US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Harvest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th-TH" sz="1600" b="0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latin typeface="Angsana New" pitchFamily="18" charset="-34"/>
                          <a:cs typeface="Angsana New" pitchFamily="18" charset="-34"/>
                        </a:rPr>
                        <a:t>4. ผลิตภัณฑ์ที่ตกต่ำ (</a:t>
                      </a:r>
                      <a:r>
                        <a:rPr lang="en-US" sz="1600" b="1" dirty="0" smtClean="0">
                          <a:latin typeface="Angsana New" pitchFamily="18" charset="-34"/>
                          <a:cs typeface="Angsana New" pitchFamily="18" charset="-34"/>
                        </a:rPr>
                        <a:t>Dogs</a:t>
                      </a:r>
                      <a:r>
                        <a:rPr lang="th-TH" sz="1600" b="1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 ผลิตภัณฑ์ที่มีปัญหา มีอัตราการเจริญเติบโตต่ำ </a:t>
                      </a:r>
                    </a:p>
                    <a:p>
                      <a:pPr algn="l">
                        <a:buFont typeface="Wingdings" pitchFamily="2" charset="2"/>
                        <a:buChar char="q"/>
                      </a:pP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 ใช้กลยุทธ์การตัดทอน (</a:t>
                      </a:r>
                      <a:r>
                        <a:rPr lang="en-US" sz="1600" dirty="0" smtClean="0">
                          <a:latin typeface="Angsana New" pitchFamily="18" charset="-34"/>
                          <a:cs typeface="Angsana New" pitchFamily="18" charset="-34"/>
                        </a:rPr>
                        <a:t>Retrenchment</a:t>
                      </a: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) การไม่ลงทุน (</a:t>
                      </a:r>
                      <a:r>
                        <a:rPr lang="en-US" sz="1600" dirty="0" smtClean="0">
                          <a:latin typeface="Angsana New" pitchFamily="18" charset="-34"/>
                          <a:cs typeface="Angsana New" pitchFamily="18" charset="-34"/>
                        </a:rPr>
                        <a:t>Divest</a:t>
                      </a: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) ขาย (</a:t>
                      </a:r>
                      <a:r>
                        <a:rPr lang="en-US" sz="1600" dirty="0" smtClean="0">
                          <a:latin typeface="Angsana New" pitchFamily="18" charset="-34"/>
                          <a:cs typeface="Angsana New" pitchFamily="18" charset="-34"/>
                        </a:rPr>
                        <a:t>Sell</a:t>
                      </a: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) หรือการเลิกดำเนินการ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Liquidate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ใช้กลยุทธ์การธำรงรักษา (</a:t>
                      </a:r>
                      <a:r>
                        <a:rPr lang="en-US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Maintain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th-TH" sz="1600" dirty="0" smtClean="0">
                          <a:latin typeface="Angsana New" pitchFamily="18" charset="-34"/>
                          <a:cs typeface="Angsana New" pitchFamily="18" charset="-34"/>
                        </a:rPr>
                        <a:t>ใช้กลยุทธ์การมุ่งสู่ตลาดส่วนเล็ก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Niche</a:t>
                      </a:r>
                      <a:r>
                        <a:rPr lang="th-TH" sz="16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th-TH" sz="1600" b="0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1720" y="85819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สูง</a:t>
            </a:r>
            <a:endParaRPr lang="th-TH" sz="16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001" y="5877272"/>
            <a:ext cx="852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err="1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กลุทธ์</a:t>
            </a:r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ระดับบริษัท </a:t>
            </a:r>
            <a:r>
              <a:rPr lang="en-US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แสดง</a:t>
            </a:r>
            <a:r>
              <a:rPr lang="th-TH" sz="1800" dirty="0" err="1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แมทริกซ์</a:t>
            </a:r>
            <a:r>
              <a:rPr lang="th-TH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การเจริญเติบโต-ส่วนครองตลาด </a:t>
            </a:r>
            <a:r>
              <a:rPr lang="en-US" sz="18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BCG [The Boston Consulting Group (BCG) growth share matrix]</a:t>
            </a:r>
            <a:endParaRPr lang="th-TH" sz="18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3246" y="64217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สูง</a:t>
            </a:r>
            <a:endParaRPr lang="th-TH" sz="16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5394702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ต่ำ</a:t>
            </a:r>
            <a:endParaRPr lang="th-TH" sz="16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64296" y="642174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ต่ำ</a:t>
            </a:r>
            <a:endParaRPr lang="th-TH" sz="16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9752" y="314096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กลาง</a:t>
            </a:r>
            <a:endParaRPr lang="th-TH" sz="16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2120" y="64217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กลาง</a:t>
            </a:r>
            <a:endParaRPr lang="th-TH" sz="1600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592152" y="2865611"/>
            <a:ext cx="3592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อัตราการเจริญเติบโตของตลาด (ยอดขาย)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[Market (sales) growth rate]</a:t>
            </a:r>
            <a:endParaRPr lang="th-TH" sz="24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u="sng" dirty="0" smtClean="0">
                <a:latin typeface="AngsanaUPC" pitchFamily="18" charset="-34"/>
                <a:cs typeface="AngsanaUPC" pitchFamily="18" charset="-34"/>
              </a:rPr>
              <a:t>กลยุทธ์ระดับบริษัท </a:t>
            </a:r>
            <a:r>
              <a:rPr lang="en-US" sz="4400" b="1" u="sng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sz="4400" b="1" u="sng" dirty="0" smtClean="0">
                <a:latin typeface="AngsanaUPC" pitchFamily="18" charset="-34"/>
                <a:cs typeface="AngsanaUPC" pitchFamily="18" charset="-34"/>
              </a:rPr>
              <a:t>กลยุทธ์หลัก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กลยุทธ์หลัก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Grand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ลยุทธ์ระดับบริษัทที่ใช้เป็นหลักในการกำหนดแนวทางการปฏิบัติงานที่สำคัญโดยเฉพาะการวางแผนลงทุนในธุรกิจใหม่ การลดขนาดธุรกิจที่ล้าสมัย เพื่อให้องค์การบรรลุเป้าหมายในระยะยาว ผู้บริหารจะต้องพิจารณาถึงโอกาสจากสภาพแวดล้อมและใช้ประโยชน์จากจุดแข็ง ซึ่งกลยุทธ์ประกอบด้วย (1) กลยุทธ์การเจริญเติบโต (2) กลยุทธ์คงที่ (3) กลยุทธ์การตัดทอน (4) กลยุทธ์ผสม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1.กลยุทธ์การเจริญเติบโต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Growth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เป็นกลยุทธ์ที่ใช้เพื่อให้บรรลุวัตถุประสงค์ด้านการเจริญเติบโต โดยการเพิ่มระดับการปฏิบัติการ หรือขยายกิจกรรมการดำเนินการของบริษัท เพื่อการเจริญเติบโตด้านยอดขาย สินทรัพย์ กำไร หรือหลายด้านรวมกัน การขยายตัวของผลิตภัณฑ์/ตลาด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Product-market expansion grid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 ประกอบด้วย (1) กลยุทธ์การเจาะตลาด (2) กลยุทธ์การพัฒนาผลิตภัณฑ์ (3) กลยุทธ์การพัฒนาตลาด (4) กลยุทธ์การรวมตัวในแนวดิ่ง (5) กลยุทธ์การกระจายตลาด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1.1 กลยุทธ์การเติบโตแบบเข้มข้น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Intensive growth strategies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พิจารณาโอกาสในการเพิ่มยอดขายจากผลิตภัณฑ์ปัจจุบันและตลาดปัจจุบันที่บริษัททำการแข่งขันอยู่ ประกอบด้วย 3 กลยุทธ์คือ 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(1) กลยุทธ์การเจาะตลาดหรือกลยุทธ์การมุ่งเฉพาะส่วน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Concentration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ความเติบโตในตลาดผลิตภัณฑ์เดิม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Growth in existing market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(1.1) การเพิ่มส่วนครองตลาด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Increase market share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(1.2) การเพิ่มการใช้ผลิตภัณฑ์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Increase product usage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(2) กลยุทธ์การพัฒนาผลิตภัณฑ์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Product development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การพัฒนาผลิตภัณฑ์ หรือปรับปรุงในตลาดเดิม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Product development for the existing markets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(2.1) การเพิ่มลักษณะของผลิตภัณฑ์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Product feature addition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(2.2) การพัฒนาผลิตภัณฑ์รุ่นใหม่ให้ดีขึ้น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Develop a new-generation product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(2.3) การพัฒนาผลิตภัณฑ์ใหม่สำหรับตลาดเดิม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Develop new products for existing markets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40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(3) กลยุทธ์การพัฒนาตลาด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Market development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การพัฒนาตลาดโดยใช้ผลิตภัณฑ์เดิม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Market development using existing products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(3.1) การขยายตลาดทางด้านภูมิศาสตร์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(3.2) การขยายเข้าสู่ส่วนตลาดใหม่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(3.2.1) การใช้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(3.2.2) ช่องทางการจัดจำหน่าย 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(3.2.3) อายุ 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(3.2.4) คุณสมบัติที่พอใจ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(3.2.5) การประยุกต์ใช้สำหำหรับตลาดที่กำหนดให้</a:t>
            </a:r>
            <a:endParaRPr lang="th-TH" sz="40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1.2 กลยุทธ์การเจริญเติบโตแบบรวมตัว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Integrative growth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เป็นการค้นหาโอกาสขยายตัวจากระบบการดำเนินงานขององค์การ โดยมีการรวมตัวไปข้างหลังเป็นผู้ขายวัตถุดิบ (ปัจจัยการผลิต) หรือการรวมตัวไปข้างหน้าเป็นผู้จัดจำหน่ายผลิตภัณฑ์ ดังนี้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(1) กลยุทธ์การรวมตัวในแนวดิ่ง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(Vertical integration strategy)</a:t>
            </a:r>
            <a:endParaRPr lang="th-TH" sz="4000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(1.1) การรวมตัวไปข้างหลัง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Backward integration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(1.2) การรวมตัวไปข้างหน้า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Forward integration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4000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1.3 กลยุทธ์การเจริญเติบโตแบบกระจายธุรกิจ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Diversification growth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ลยุทธ์การเจริญเติบโตของบริษัทซึ่งมีการขยายการดำเนินงานไปยังอุตสาหกรรมที่มีความแตกต่างจากเดิม  หรือขยายไปสู่สายผลิตภัณฑ์อื่น กลยุทธ์นี้ประกอบด้วยกลยุทธ์ที่สำคัญ 3 ประการ คือ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(1) กลยุทธ์การกระจายธุรกิจจากจุดศูนย์กลาง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(Concentric diversification strategy)</a:t>
            </a:r>
            <a:endParaRPr lang="th-TH" sz="4000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(2) กลยุทธ์การกระจายธุรกิจในระดับเดียวกัน (แนวนอน)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Horizontal diversification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(3) กลยุทธ์การกระจายธุรกิจที่แตกต่างไปจากเดิม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Conglomerate diversification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40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1.4 กลยุทธ์การเจริญเติบโตด้านอื่นๆ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Other growth strategies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เพื่อเพิ่มความสามารถทางการแข่งขันให้มีประสิทธิผลยิ่งขึ้น โดยมีกลยุทธ์ดังนี้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(1) กลยุทธ์การรวบรวมธุรกิจ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Mergers)</a:t>
            </a:r>
            <a:endParaRPr lang="th-TH" sz="4000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(2) การซื้อกิจการ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Acquisition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(3) การร่วมลงทุน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Joint venture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sz="40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u="sng" dirty="0" smtClean="0"/>
              <a:t>การวางแผนกลยุทธ์ระดับบริษัท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กลยุทธ์ระดับบริษัท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Corporate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ลยุทธ์ซึ่งกำหนดทิศทางทั้งหมดของบริษัทในรูปทัศนคติที่มีต่อการเจริญเติบโตและการบริหารธุรกิจต่างๆ และสายผลิตภัณฑ์ต่างๆ ในองค์การ ประกอบด้วย การกำหนด การกำหนดลักษณะและจุดมุ่งหมายขององค์การ กำหนดผลิตภัณฑ์ที่จะเพิ่มเข้ามาหรือเลิกกระทำ ตลอดจนกำหนดทรัพยากรที่จะใช้ภายในหน่วยธุรกิจ หรือหมายถึงวิธีการเลือกธุรกิจ ที่จะแข่งขันและวิธีการวางแผนระยะยาวของธุรกิจนั้น</a:t>
            </a:r>
            <a:endParaRPr lang="fr-CA" sz="40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 1.5 กลยุทธ์พันธมิตร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Strategic alliances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หมายถึง การเป็นหุ้นส่วนกันระหว่าง 2 บริษัทหรือมากกว่าเพื่อนำข้อได้เปรียบของแต่ละแห่งมาเป็นจุดแข็งของกิจการเดิม หรือเพื่อให้บรรลุวัตถุประสงค์ด้านกลยุทธ์ที่สำคัญและได้ผลประโยชน์ร่วมกัน ซึ่งจะช่วยธุรกิจในด้าน (1) การปรับตำแหน่งทางการตลาดให้เข้มแข็ง (2) การลดต้นทุน (3) การประหยัดจากขนาดการผลิต (4) การลดความเสี่ยง</a:t>
            </a:r>
            <a:endParaRPr lang="th-TH" sz="4000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1.6 กลยุทธ์ระหว่างประเทศ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International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เกิดจากข้อได้เปรียบด้านความสามารถในการสร้างรายได้และกำไรจากตลาดระดับโลกเพื่อให้เกิดความมั่นคง ซึ่งอาจทำได้หลายวิธี ดังนี้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(1) การส่งออก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Exporting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(2) กิจกรรมในต่างประเทศ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Foreign activity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(2.1) การให้สัมปทาน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Licensing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(2.2) การให้สิทธิทางการค้า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Franchising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(2.3) การร่วมลงทุน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Joint venture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(3) การลงทุนทางตรงต่างประเทศ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[Foreign Direct Investment (FDI)]</a:t>
            </a:r>
            <a:endParaRPr lang="th-TH" sz="40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 1.7 กลยุทธ์การเข้าสู่ตลาด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Entry strategies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การใช้กลยุทธ์ให้เหมาะกับการเข้าสู่ตลาดจะต้องพิจารณา 2 ปัจจัย คือ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(1) ตลาด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Market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(2) ปัจจัยทางด้านเทคโนโลยีหรือบริการควบคู่กับผลิตภัณฑ์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smtClean="0">
                <a:latin typeface="AngsanaUPC" pitchFamily="18" charset="-34"/>
                <a:cs typeface="AngsanaUPC" pitchFamily="18" charset="-34"/>
              </a:rPr>
              <a:t>2.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กลยุทธ์ความคงที่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Stability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เป็นกลยุทธ์หลักที่เกี่ยวข้องกับการรักษาสภาพเดิม ในปัจจุบันกลยุทธ์นี้จะไม่ใช้วิธีการขยายตัว ลดหรือเลิกกิจการ แต่จะเสนอสินค้าหรือบริการเดิมในตลาดเดิม และหน้าที่เดิมในช่วงเวลาหนึ่ง โดยมีการเปลี่ยนแปลงเพียงเล็กน้อย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3.กลยุทธ์การตัดทอน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Retrenchment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เป็นกลยุทธ์ที่เกี่ยวข้องกับการลดกิจกรรมการดำเนินงานในปัจจุบันขององค์การ เมื่อประสบปัญหาด้านการเงิน มีอุปสรรคจากคู่แข่งขันใหม่หรือมีการเปลี่ยนแปลงสภาพแวดล้อม กลยุทธ์การตัดทอน ประกอบด้วย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3.1 กลยุทธ์การปรับเปลี่ยน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Turnaround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3.2 กลยุทธ์การเก็บเกี่ยวผลประโยชน์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Harvest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3.3 กลยุทธ์การไม่ลงทุน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Divestiture strategy 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หรือ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Divestment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3.4 กลยุทธ์การล้มละลาย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Bankruptcy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3.5 กลยุทธ์การเลิกดำเนินงาน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Liquidation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4.กลยุทธ์ผสม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Combination strategy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เป็นการใช้กลยุทธ์การเจริญเติบโต กลยุทธ์ความคงที่ และกลยุทธ์การตัดทอนร่วมกัน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4318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คำถาม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: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การใช้กลยุทธ์หลายกลยุทธ์พร้อมกันได้หรือไม่ เพราะอะไร</a:t>
            </a:r>
            <a:endParaRPr lang="th-TH" sz="4000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การวางแผนกลยุทธ์ระดับบริษัท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Corporate strategic planning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เป็นการวางแผนเพื่อกำหนดทิศทางโดยรวมของบริษัท อันจะนำไปสู่การเจริญเติบโตและการบริหารจัดการในธุรกิจต่างๆ ตลอดจนการวางแผนในสายผลิตภัณฑ์ต่างๆ ของบริษัท ซึ่งขั้นตอนในการวางแผนกลยุทธ์ระดับบริษัทได้แสดงภาพรวมไว้ในบทที่ 1 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องค์ประกอบของกลยุทธ์ระดับบริษัท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Corporate strategic planning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1. การกำหนดวิสัยทัศน์ เป้าหมาย และวัตถุประสงค์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2. กลยุทธ์การพัฒนา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3. การจัดสรรทรัพยากร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4. การประสานทรัพยากร</a:t>
            </a:r>
            <a:endParaRPr lang="fr-CA" sz="40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u="sng" dirty="0" smtClean="0"/>
              <a:t>การกำหนดวิสัยทัศน์ ภารกิจ เป้าหมาย และวัตถุประสงค์ของบริษัท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การกำหนดวิสัยทัศน์ ภารกิจ เป้าหมาย และวัตถุประสงค์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1. การกำหนดวิสัยทัศน์ (</a:t>
            </a:r>
            <a:r>
              <a:rPr lang="en-US" sz="4000" b="1" i="1" dirty="0" smtClean="0">
                <a:latin typeface="AngsanaUPC" pitchFamily="18" charset="-34"/>
                <a:cs typeface="AngsanaUPC" pitchFamily="18" charset="-34"/>
              </a:rPr>
              <a:t>Vision</a:t>
            </a: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กำหนดทิศทางในระยะยาวที่องค์การตั้งใจจะพัฒนาและสร้างความแข็งแกร่งของธุรกิจอันเป็นจุดหมายปลายทางและเป็นเส้นทางที่ต้องการจะไปถึงในอนาคต โดยต้องพิจารณาดังนี้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(1) ทิศทางในอนาคตขององค์การเป็นอย่างไร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(2) ทิศทางในอนาคตนั้นสอดคล้องกับทรัพยากรองค์การที่มีอยู่หรือไม่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	(3) ทิศทางในอนาคตสอดคล้องกับความต้องการของตลาด และสามารถขจัดอุปสรรคจากคู่แข่งขั้นที่มีอยู่ทั้งในปัจจุบันและที่จะมีขึ้นได้หรือไม่</a:t>
            </a:r>
          </a:p>
          <a:p>
            <a:pPr>
              <a:buNone/>
            </a:pP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	2. การกำหนดภารกิจ (</a:t>
            </a:r>
            <a:r>
              <a:rPr lang="en-US" sz="4000" b="1" i="1" dirty="0" smtClean="0">
                <a:latin typeface="AngsanaUPC" pitchFamily="18" charset="-34"/>
                <a:cs typeface="AngsanaUPC" pitchFamily="18" charset="-34"/>
              </a:rPr>
              <a:t>Mission</a:t>
            </a: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เป็นขอบเขตการดำเนินงาน ตลอดจนค่านิยมขององค์การ โดยข้อความภารกิจที่ดีจะต้องกะทัดรัด ระบุถึงขอบเขตการดำเนินงานขององค์การ นอกจากนี้ยังต้องพิจารณาถึงประเด็นต่างๆ คือ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(1) ภารกิจขององค์การในอนาคตควรจะเป็นอย่างไร 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(2) ควรมุ่งที่ความต้องการของลูกค้า 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(3) จุดมุ่งหมายหรือความตั้งใจเชิงกลยุทธ์ที่คงอยู่คืออะไร</a:t>
            </a:r>
            <a:endParaRPr lang="fr-CA" sz="4000" b="1" u="sng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	3. การกำหนดเป้าหมาย (</a:t>
            </a:r>
            <a:r>
              <a:rPr lang="en-US" sz="4000" b="1" i="1" dirty="0" smtClean="0">
                <a:latin typeface="AngsanaUPC" pitchFamily="18" charset="-34"/>
                <a:cs typeface="AngsanaUPC" pitchFamily="18" charset="-34"/>
              </a:rPr>
              <a:t>Goals</a:t>
            </a: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เป็นการกำหนดผลลัพธ์ที่ต้องการของธุรกิจในอนาคต แต่เป้าหมายจะมีความเฉพาะเจาะจงน้อยกว่าวัตถุประสงค์</a:t>
            </a:r>
          </a:p>
          <a:p>
            <a:pPr>
              <a:buNone/>
            </a:pP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	4. การกำหนดวัตถุประสงค์ (</a:t>
            </a:r>
            <a:r>
              <a:rPr lang="en-US" sz="4000" b="1" i="1" dirty="0" smtClean="0">
                <a:latin typeface="AngsanaUPC" pitchFamily="18" charset="-34"/>
                <a:cs typeface="AngsanaUPC" pitchFamily="18" charset="-34"/>
              </a:rPr>
              <a:t>Objectives</a:t>
            </a: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เป็นการกำหนดเป้าหมายระยะสั้นที่เฉพาะเจาะจง ส่วนใหญ่จะเป็นผลลัพธ์เชิงปริมาณ และสามารถวัดได้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u="sng" dirty="0" smtClean="0">
                <a:latin typeface="AngsanaUPC" pitchFamily="18" charset="-34"/>
                <a:cs typeface="AngsanaUPC" pitchFamily="18" charset="-34"/>
              </a:rPr>
              <a:t>การวิเคราะห์สถานการณ์ </a:t>
            </a:r>
            <a:r>
              <a:rPr lang="en-US" sz="4400" b="1" u="sng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sz="4400" b="1" u="sng" dirty="0" smtClean="0">
                <a:latin typeface="AngsanaUPC" pitchFamily="18" charset="-34"/>
                <a:cs typeface="AngsanaUPC" pitchFamily="18" charset="-34"/>
              </a:rPr>
              <a:t>การประเมินปัจจัยภายในและภายนอก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การวิเคราะห์สถานการณ์ (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Situation analysis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เป็นการวิเคราะห์ข้อมูลปัจจุบันเกี่ยวกับสภาพแวดล้อมภายในและภายนอกขององค์การ เพื่อพิจารณาถึงจุดแข็ง จุดอ่อน โอกาส และอุปสรรคของธุรกิจ โดยมีรายละเอียดดังนี้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1. การวิเคราะห์สภาพแวดล้อมภายใน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Internal environment analysis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2. การวิเคราะห์สภาพแวดล้อมภายนอก (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External environment analysis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3. การวิเคราะห์ 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SWOT</a:t>
            </a:r>
            <a:endParaRPr lang="th-TH" sz="4000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4000" b="1" dirty="0" err="1" smtClean="0">
                <a:latin typeface="AngsanaUPC" pitchFamily="18" charset="-34"/>
                <a:cs typeface="AngsanaUPC" pitchFamily="18" charset="-34"/>
              </a:rPr>
              <a:t>แมทริกซ์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การประเมินปัจจัยภายใน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[Internal Factor Evaluation (IFE) matrix]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</a:t>
            </a:r>
            <a:r>
              <a:rPr lang="th-TH" sz="4000" dirty="0" err="1" smtClean="0">
                <a:latin typeface="AngsanaUPC" pitchFamily="18" charset="-34"/>
                <a:cs typeface="AngsanaUPC" pitchFamily="18" charset="-34"/>
              </a:rPr>
              <a:t>แมทริกซ์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ที่ใช้ประเมินและให้น้ำหนักปัจจัยภายใน (จุดแข็งและจุดอ่อน) ขององค์การซึ่งมี 5 ขั้นตอน ดังนี้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1. ปัจจัยภายในที่สำคัญ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2. น้ำหนัก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3. การประเมิน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4. คะแนนถ่วงน้ำหนัก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5. ค่ารวมของคะแนน</a:t>
            </a:r>
            <a:endParaRPr lang="th-TH" sz="4000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h-TH" sz="4000" b="1" i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4000" b="1" dirty="0" err="1" smtClean="0">
                <a:latin typeface="AngsanaUPC" pitchFamily="18" charset="-34"/>
                <a:cs typeface="AngsanaUPC" pitchFamily="18" charset="-34"/>
              </a:rPr>
              <a:t>แมทริกซ์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การประเมินปัจจัยภายนอก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[External Factor Evaluation (EFE) matrix]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เป็นการวิเคราะห์ถึงโอกาสและอุปสรรคของปัจจัยภายนอกที่มีผลกระทบต่อบริษัทในด้านสังคม เศรษฐกิจ การเอว วัฒนธรรม เทคโนโลยี และกฎหมาย เป็นต้น ซึ่งจะมีหลักการวิเคราะห์คล้าย</a:t>
            </a:r>
            <a:r>
              <a:rPr lang="th-TH" sz="4000" dirty="0" err="1" smtClean="0">
                <a:latin typeface="AngsanaUPC" pitchFamily="18" charset="-34"/>
                <a:cs typeface="AngsanaUPC" pitchFamily="18" charset="-34"/>
              </a:rPr>
              <a:t>กับแมทริกฐ์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การประเมินปัจจัยภายใน 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[Internal Factor Evaluation (IFE) matrix] </a:t>
            </a: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โดยมี 5 ขั้นตอน ดังนี้</a:t>
            </a:r>
          </a:p>
          <a:p>
            <a:pPr>
              <a:buNone/>
            </a:pPr>
            <a:r>
              <a:rPr lang="th-TH" sz="4000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1. ปัจจัยภายนอกที่สำคัญ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2. น้ำหนัก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3. การประเมิน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4. คะแนนถ่วงน้ำหนัก</a:t>
            </a:r>
          </a:p>
          <a:p>
            <a:pPr>
              <a:buNone/>
            </a:pPr>
            <a:r>
              <a:rPr lang="th-TH" sz="4000" b="1" dirty="0" smtClean="0">
                <a:latin typeface="AngsanaUPC" pitchFamily="18" charset="-34"/>
                <a:cs typeface="AngsanaUPC" pitchFamily="18" charset="-34"/>
              </a:rPr>
              <a:t>		5. ค่ารวมของคะแนน</a:t>
            </a:r>
            <a:endParaRPr lang="th-TH" sz="4000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960</Words>
  <Application>Microsoft Office PowerPoint</Application>
  <PresentationFormat>นำเสนอทางหน้าจอ (4:3)</PresentationFormat>
  <Paragraphs>172</Paragraphs>
  <Slides>26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26</vt:i4>
      </vt:variant>
    </vt:vector>
  </HeadingPairs>
  <TitlesOfParts>
    <vt:vector size="27" baseType="lpstr">
      <vt:lpstr>Apex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heyday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user</dc:creator>
  <cp:lastModifiedBy>Bangkok</cp:lastModifiedBy>
  <cp:revision>191</cp:revision>
  <dcterms:created xsi:type="dcterms:W3CDTF">2011-07-11T16:17:08Z</dcterms:created>
  <dcterms:modified xsi:type="dcterms:W3CDTF">2019-02-19T15:58:37Z</dcterms:modified>
</cp:coreProperties>
</file>