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1E8B-83EA-4956-9F39-BE4210B3B56C}" type="datetimeFigureOut">
              <a:rPr lang="th-TH" smtClean="0"/>
              <a:pPr/>
              <a:t>19/02/62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30FE-5120-426B-BEB3-85AF1343087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7772400" cy="1470025"/>
          </a:xfrm>
        </p:spPr>
        <p:txBody>
          <a:bodyPr>
            <a:normAutofit/>
          </a:bodyPr>
          <a:lstStyle/>
          <a:p>
            <a:r>
              <a:rPr lang="th-TH" sz="6000" dirty="0" smtClean="0"/>
              <a:t>บทที่ 7</a:t>
            </a:r>
            <a:endParaRPr lang="th-TH" sz="60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57158" y="2786058"/>
            <a:ext cx="8572560" cy="1752600"/>
          </a:xfrm>
        </p:spPr>
        <p:txBody>
          <a:bodyPr>
            <a:noAutofit/>
          </a:bodyPr>
          <a:lstStyle/>
          <a:p>
            <a: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กลยุทธ์ระดับธุรกิจ</a:t>
            </a:r>
            <a:r>
              <a:rPr lang="en-US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/</a:t>
            </a:r>
            <a: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กลยุทธ์การแข่งขัน </a:t>
            </a:r>
            <a:r>
              <a:rPr lang="en-US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: </a:t>
            </a:r>
            <a:endParaRPr lang="th-TH" sz="4800" dirty="0" smtClean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  <a:p>
            <a:r>
              <a:rPr lang="th-TH" sz="48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กลยุทธ์พื้นฐานเพื่อการแข่งขัน</a:t>
            </a:r>
            <a:endParaRPr lang="th-TH" sz="4800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5643578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/>
              <a:t>ผศ.ดร. </a:t>
            </a:r>
            <a:r>
              <a:rPr lang="th-TH" sz="3600" b="1" dirty="0" smtClean="0"/>
              <a:t>ภู</a:t>
            </a:r>
            <a:r>
              <a:rPr lang="th-TH" sz="3600" b="1" dirty="0" err="1" smtClean="0"/>
              <a:t>ริศ</a:t>
            </a:r>
            <a:r>
              <a:rPr lang="th-TH" sz="3600" b="1" dirty="0" smtClean="0"/>
              <a:t>  ศรสรุทร์</a:t>
            </a:r>
            <a:endParaRPr lang="th-TH" sz="36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28" y="134030"/>
            <a:ext cx="1458068" cy="14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กลยุทธ์การสร้างข้อได้เปรียบทางการแข่งขัน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ลักษณะของการสร้างข้อได้เปรียบทางการแข่งขันที่ยั่งยืน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SCA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1. เพียงพอ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Substantial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2. ยั่งยืน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Sustainable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3. มีสภาพคล่อง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Leveraged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กลยุทธ์การสร้างข้อได้เปรียบทางการแข่งขัน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ทางเลือกเชิงกลยุทธ์เพื่อสร้างข้อได้เปรียบทางการแข่งขันที่ยั่งยืนให้ประสบความสำเร็จ จะใช้ทางเลือกมากกว่าหนึ่งทางเลือก จึงควรสร้างเป็นกลุ่มของกลยุทธ์สำหรับหลยุทธ์ระดับธุรกิจจะเป็นการบูร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ณา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การทางเลือกต่างๆ ซึ่งทางเลือกในการกำหนดกลยุทธ์ 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 คุณภาพ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Quality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2. คุณลักษณะของผลิตภัณฑ์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Product attribute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3. การออกแบบผลิตภัณฑ์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Product design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4. ความกว้างของสายผลิตภัณฑ์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Product line breadth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กลยุทธ์การสร้างข้อได้เปรียบทางการแข่งขัน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5. ความรับผิดชอบต่อสังคมของบริษัท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[Corporate Social Responsibility (CSR)]</a:t>
            </a: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6. ความคุ้นเคยกับตราสินค้า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Brand familiarity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7. ความใกล้ชิดกับลูกค้า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Customer intimacy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8. คุณค่า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Value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9. การมุ่งเฉพาะส่วน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Focus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10.นวัตกรรม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Innovation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11.การเป็นระดับโลก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Being global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กลยุทธ์การสร้างข้อได้เปรียบทางการแข่งขัน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ความแตกต่างในสินค้าและบริการ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Differentiation among goods &amp; services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endParaRPr lang="th-TH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ลูกค้าในแต่ละส่วนตลาดจะมีความต้องการที่แตกต่างกัน การกกำหนดตำแหน่งผลิตภัณฑ์จะช่วยให้นักการตลาดสามารถสร้างข้อได้เปรียบทางการแข่งขันและตอบสนองต่อความต้องการของผู้บริโภคที่แตกต่างกันในแต่ละส่วนตลาดได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กลยุทธ์การสร้างความแตกต่างที่ประสบความสำเร็จ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Successful differentiation strategies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 3 วิธี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1. การสร้างคุณค่าสำหรับลูกค้า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Generate customer value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2. การจัดหาคุณค่าที่รับรู้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Provide perceived value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3. เลียนแบบได้ยาก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Be difficult to copy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กลยุทธ์การสร้างข้อได้เปรียบทางการแข่งขัน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ปัจจัยสู่ความสำเร็จของกลยุทธ์การสร้างความแตกต่าง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1. การพัฒนาความแตกต่างในทัศนะของลูกค้าแทนที่จะเป็นในทัศนะของหน่วยธุรกิจ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2. ใช้การวิจัยตลาดเพื่อพัฒนาความเข้าใจของลูกค้าอย่างมีระบบด้วยการทดสอบความคิด นอกจากนี้ กลยุทธ์การสร้างความแตกต่างจะสัมพันธ์กับการตั้งราคาที่สูงกว่า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Differentiation strategy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เป็นการนำเสนอผลิตภัณฑ์และบริการที่แตกต่างจากคู่แข่งขัน ซึ่งเป็นความแตกต่างที่มีคุณค่าสำหรับลูกค้า ซึ่งมีผลต่อการเลือกและความพึงพอใจของลูกค้า โดย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 การสร้างความแตกต่างโดยการสร้างมูลค่าเพิ่ม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Differentiation by adding value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1.1การนำเสนอผลิตภัณฑ์ที่เหนือกว่า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Superior product offering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จะต้องพิจารณาจาก วัตถุดิบ การนำเสนอผลิตภัณฑ์ การรวมผลิตภัณฑ์ รูปลักษณะ การออกแบบ และนวัตกรรมด้านเทคโนโลยี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1.2 การสร้างความแตกต่างด้านการบริการ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Services differentiation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เป็นการให้บริการที่เหนือกว่าคู่แข่งขันเพื่อทำให้ลูกค้าพึงพอใจ ซึ่งสามารถทำได้ดังนี้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(1) บริการที่เพิ่มเติมขึ้นมา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(2) การให้การสนับสนุนด้านการบริการ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(3) การขนส่ง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(4) การติดตั้ง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(5) สั่งซื้อง่าย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1.3 การสร้างความแตกต่างด้านบุคคล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Personnel differentiation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เป็นการสร้างความแตกต่างด้านคุณสมบัติของบุคลกรด้วยการฝึกอบรมพนักงานให้เหนือกว่าคู่แข่งขัน โดยมีลักษณะดังนี้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(1) ความสามารถ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(2) ความสุภาพอ่อนโยน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(3) ความเชื่อถือได้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(4) ความไว้วางใจได้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(5) การตอบสนองต่อลูกค้า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(6) การติดต่อสื่อสาร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1.4 การสร้างความแตกต่างด้านภาพลักษณ์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Image differentiation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เป็นการสร้างความแตกต่างด้านความรู้สึกนึกคิดของลูกค้าที่มีต่อผลิตภัณฑ์ โดยคำนึงถึงด้านจิตวิทยา อารมณ์ สัญลักษณ์หรือภาพลักษณ์ของบริษัท แม้ว่าผลิตภัณฑ์จะสามารถตอบสนองความต้องการของผู้ซื้อได้เหมือนกัน แต่ผู้ซื้อจะรับรู้ถึงความแตกต่างในภาพลักษณ์ของผลิตภัณฑ์ได้ บริษัทส่วนใหญ่จึงเน้นกลยุทธ์ด้านความแตกต่างในภาพลักษณ์โดยใช้เครื่องมือ คือ การโฆษณาเข้ามาช่วย การพัฒนาภาพลักษณ์ในตราต้องอาศัยการติดต่อสื่อสารผ่านสื่อต่างๆ เช่น (1) สัญลักษณ์ สี สโลแกน และคุณสมบัติพิเศษ (2) สื่อสิ่งพิมพ์ วิทยุ และโทรทัศน์ (3) บรรยากาศ (4) เพตุการณ์หรือการเป็นผู้สนับสนุนรายการ</a:t>
            </a:r>
          </a:p>
          <a:p>
            <a:pPr>
              <a:buNone/>
            </a:pPr>
            <a:endParaRPr lang="th-TH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1.5 การสร้างความแตกต่างด้านช่องทางการจัดจำหน่าย 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Distribution channel differentiation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เป็นการใช้ช่องทางการติดต่อสื่อสารกับลูกค้าเพื่อให้เกิดการขายสินค้า หลักในการใช้ช่องทางการจัดจำหน่ายมีดังนี้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(1) มีความครอบคลุม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(2) มีความเชี่ยวชาญ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(3) มีการดำเนินงานที่แตกต่าง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กลยุทธ์ระดับธุรกิจ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แนวคิดเกี่ยวกับหน่วยธุรกิจเชิงกลยุทธ์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Business strategic management concepts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ผู้บริหารต้องเข้าใจถึงแนวคิดที่สำคัญ 2 ประการ คือ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1. แนวคิดเกี่ยวกับหน่วยธุรกิจ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[Strategic Business Unit (SBU) concept]</a:t>
            </a:r>
          </a:p>
          <a:p>
            <a:pPr>
              <a:buNone/>
            </a:pP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		2.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แนวคิดเกี่ยวกับการเลือกกลยุทธ์ที่เป็นข้อได้เปรียบทางการแข่งขัน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The choice of a business competitive advantage strategy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 การสร้างความแตกต่างโดยการพัฒนาคุณภาพและใช้หลักการบริหารคุณภาพโดยรวม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[Differentiation by quality development &amp; Total Quality Management (TQM)]</a:t>
            </a:r>
            <a:endParaRPr lang="th-TH" b="1" dirty="0" smtClean="0">
              <a:latin typeface="AngsanaUPC" pitchFamily="18" charset="-34"/>
              <a:cs typeface="AngsanaUPC" pitchFamily="18" charset="-34"/>
            </a:endParaRP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	2.1 การพัฒนาคุณภาพ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Quality development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สร้างความแตกต่างโดยใช้กลยุทธ์ด้านคุณภาพโดยธุรกิจต้องพยายามสร้างคุณค่าให้ลูกค้าเกิดการรับรู้ซึ่งจะเกี่ยวข้องกับการปรับปรุงเปลี่ยนแปลงและทัศนะด้านคุณภาพ ดังนี้ (1) การทำงาน (2) ความเข้ากันได้กับการตอบสนองความต้องการเฉพาะอย่างของลูกค้า (3) ลักษณะ (4) การให้การสนับสนุนลูกค้า (5) คุณภาพด้านกระบวนการ (6) การออกแบบด้านความงาม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2.2 การบริหารคุณภาพโดยรวม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[Total Management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TQM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]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เป็นวิธีที่ผู้บริหารและพนักงานที่เกี่ยวข้องทุกคนร่วมมือกันปรับปรุงคุณภาพอย่างมีระบบ และใช้เครื่องมือต่างๆ แก้ปัญหาและปรับปรุงอย่างต่อเนื่อง เพื่อตอบสนองความคาดหวังและความพึงพอใจของลูกค้า 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(1) ความมุ่งมั่นของผู้บริหารระดับสูง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(2) การมีส่วนร่วมของพนักงาน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	(2.1) ใช้ทีมงานข้ามหน้าที่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	(2.2) การมีส่วนร่วมของผู้ขายปัจจัยการผลิต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(3) เครื่องมือต่างๆในการแก้ไขปัญหา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	(3.1) การมุ่งที่การพัฒนากระบวนการ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	(3.2) กลุ่มของระบบ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	(3.3) การมุ่งที่ปัญหาและพิจารณาข้อเสนอแนะจากลูกค้า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(4) การปรับปรุงอย่างต่อเนื่อง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		(5) ความพึงพอใจของลูกค้า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1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กลยุทธ์การสร้างความแตกต่าง (ต่อ)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3. การสร้างความแตกต่างโดยการสร้างคุณค่าตรา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Differentiation by building brand equity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คุณค่าตรา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Brand equity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หมายถึง การที่ตราของบริษัทมีความหมายเชิงบวกในสายตาของลูกค้า คุณค่าของตราจะเกิดขึ้นก็ต่อเมื่อผู้บริโภคคุ้นเคยกับตรา มีความรู้สึกที่ดีต่อตราอย่างมั่นคง และจดจำตรานั้นได้ด้วยคุณลักษณะที่ไม่ซ้ำกับตราอื่น หรือเป็นกลุ่มของสินทรัพย์ที่เชื่อมโยงกับชื่อของตรา หรือเป็นสัญลักษณ์ซึ่งเพิ่มมูลค่าเข้ามาในสินค้าหรือบริการของบริษัท (1) การรู้จักตรา (2) คุณภาพที่รับรู้ (3) ความเชื่อมโยงต่อตรา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4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ความภักดีต่อตรา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2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กลยุทธ์ต้นทุนต่ำ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แผนผังลำดับงาน: การเตรียมการ 3"/>
          <p:cNvSpPr/>
          <p:nvPr/>
        </p:nvSpPr>
        <p:spPr>
          <a:xfrm>
            <a:off x="3131840" y="1700808"/>
            <a:ext cx="3024336" cy="115212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ทางเลือกในการสร้างคุณค่า (</a:t>
            </a:r>
            <a:r>
              <a:rPr lang="en-US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The value option</a:t>
            </a:r>
            <a:r>
              <a:rPr lang="th-TH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แผนผังลำดับงาน: การเตรียมการ 4"/>
          <p:cNvSpPr/>
          <p:nvPr/>
        </p:nvSpPr>
        <p:spPr>
          <a:xfrm>
            <a:off x="6228184" y="3284984"/>
            <a:ext cx="2592288" cy="122413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3. การได้เปรียบด้านต้นทุน (</a:t>
            </a:r>
            <a:r>
              <a:rPr lang="en-US" sz="1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Cost advantage</a:t>
            </a:r>
            <a:r>
              <a:rPr lang="th-TH" sz="1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 หรือกลยุทธ์ความเป็นผู้นำด้านต้นทุน (</a:t>
            </a:r>
            <a:r>
              <a:rPr lang="en-US" sz="16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Cost leadership strategy</a:t>
            </a:r>
            <a:r>
              <a:rPr lang="th-TH" sz="1600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1600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8" name="แผนผังลำดับงาน: การเตรียมการ 7"/>
          <p:cNvSpPr/>
          <p:nvPr/>
        </p:nvSpPr>
        <p:spPr>
          <a:xfrm>
            <a:off x="467544" y="3284984"/>
            <a:ext cx="2592288" cy="122413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1. การรับรู้ด้านคุณค่า (</a:t>
            </a:r>
            <a:r>
              <a:rPr lang="en-US" sz="2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Value perceptions</a:t>
            </a:r>
            <a:r>
              <a:rPr lang="th-TH" sz="2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24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9" name="แผนผังลำดับงาน: การเตรียมการ 8"/>
          <p:cNvSpPr/>
          <p:nvPr/>
        </p:nvSpPr>
        <p:spPr>
          <a:xfrm>
            <a:off x="3347864" y="3284984"/>
            <a:ext cx="2592288" cy="122413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2. วัฒนธรรมต้นทุนต่ำ (</a:t>
            </a:r>
            <a:r>
              <a:rPr lang="en-US" sz="2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Low-cost culture</a:t>
            </a:r>
            <a:r>
              <a:rPr lang="th-TH" sz="24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24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11" name="ตาราง 10"/>
          <p:cNvGraphicFramePr>
            <a:graphicFrameLocks noGrp="1"/>
          </p:cNvGraphicFramePr>
          <p:nvPr/>
        </p:nvGraphicFramePr>
        <p:xfrm>
          <a:off x="251518" y="4927064"/>
          <a:ext cx="856895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91"/>
                <a:gridCol w="1713791"/>
                <a:gridCol w="1713791"/>
                <a:gridCol w="1713791"/>
                <a:gridCol w="1713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(3.1) ผลิตภัณฑ์หรือบริการที่ไม่มีการตกแต่ง (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No-frills product/services</a:t>
                      </a:r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(3.2) การออกแบบผลิตภัณฑ์ (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Product design</a:t>
                      </a:r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(3.3) การผลิต/การปฏิบัติการ (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Product/operations</a:t>
                      </a:r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(3.4) การประหยัดจากขนาดการผลิต (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Economies of scale</a:t>
                      </a:r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(3.5) ผลจากการเรียนรู้และเส้นประสบการณ์ (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Learning and experience curve effects</a:t>
                      </a:r>
                      <a:r>
                        <a:rPr lang="th-TH" sz="2000" dirty="0" smtClean="0">
                          <a:solidFill>
                            <a:schemeClr val="tx1"/>
                          </a:solidFill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solidFill>
                          <a:schemeClr val="tx1"/>
                        </a:solidFill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ตัวเชื่อมต่อตรง 12"/>
          <p:cNvCxnSpPr>
            <a:stCxn id="4" idx="2"/>
            <a:endCxn id="9" idx="0"/>
          </p:cNvCxnSpPr>
          <p:nvPr/>
        </p:nvCxnSpPr>
        <p:spPr>
          <a:xfrm rot="5400000">
            <a:off x="4427984" y="3068960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/>
          <p:cNvCxnSpPr>
            <a:stCxn id="8" idx="0"/>
          </p:cNvCxnSpPr>
          <p:nvPr/>
        </p:nvCxnSpPr>
        <p:spPr>
          <a:xfrm rot="5400000" flipH="1" flipV="1">
            <a:off x="1655676" y="317697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ตัวเชื่อมต่อตรง 16"/>
          <p:cNvCxnSpPr>
            <a:stCxn id="5" idx="0"/>
          </p:cNvCxnSpPr>
          <p:nvPr/>
        </p:nvCxnSpPr>
        <p:spPr>
          <a:xfrm rot="5400000" flipH="1" flipV="1">
            <a:off x="7416316" y="3176972"/>
            <a:ext cx="216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ตัวเชื่อมต่อตรง 19"/>
          <p:cNvCxnSpPr/>
          <p:nvPr/>
        </p:nvCxnSpPr>
        <p:spPr>
          <a:xfrm>
            <a:off x="1763688" y="3068960"/>
            <a:ext cx="5760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>
            <a:stCxn id="5" idx="2"/>
          </p:cNvCxnSpPr>
          <p:nvPr/>
        </p:nvCxnSpPr>
        <p:spPr>
          <a:xfrm rot="5400000">
            <a:off x="7308304" y="4725144"/>
            <a:ext cx="4320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2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กลยุทธ์ต้นทุนต่ำ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สาเหตุจากการประหยัดจากขนาดการผลิตภายใต้เงื่อนไขต่อไปนี้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(1) เกิดการเรียนรู้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Learning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(2) กาพัฒนาเทคโนโลยีในการผลิต/การปฏิบัติการ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Technological improvements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in production/operations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(3) การออกแบบผลิตภัณฑ์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Product redesign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2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กลยุทธ์ต้นทุนต่ำ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การวิเคราะห์ที่เกี่ยวกับแนวคิดเส้นประสบการณ์ 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(1) ผลิตภัณฑ์หลายชนิดมีความซ้อน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(2) เส้นประสบการณ์ไม่เกิดขึ้นโดยอัตโนมัติ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(3) ถ้าเทคโนโลยี/ตลาดมีการเปลี่ยนแปลง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(4) เส้นประสบการณ์จะเกี่ยวข้องกับการปรับปรุงต้นทุน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ข้อควรพิจารณาในการประยุกต์ใช้โมเดลเส้นประสบการณ์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 เมื่ออุตสาหกรรมเข้าสู่ขั้นเจริญเติบโตเต็มที่ เส้นประสบการณ์จะเป็นเส้นตรง ไม่สามารถสะสมประสบการณ์ได้อีก ทำให้เส้นประสบการณ์ได้รับประโยชน์น้อย ดังนั้น การประยุกต์ใช้เส้นประสบการณ์ที่ประสบความสำเร็จที่สุด คือ การผลิตอย่างต่อเนื่อง</a:t>
            </a:r>
            <a:endParaRPr lang="th-TH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3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กลยุทธ์การมุ่งเฉพาะส่วน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กลยุทธ์การมุ่งเฉพาะส่วน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Focus strategy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เป็นกลยุทธ์ที่องค์การมุ่งที่ความได้เปรียบด้านต้นทุนหรือด้านความแตกต่างอย่างใดอย่างหนึ่ง โดยมุ่งเจาะกลุ่มลูกค้าหรือส่วนตลาดที่แคบ หรือเป็นการมุ่งส่วนตลาดเดียวรายผลิตภัณฑ์ ลักษณะของกลยุทธ์การมุ่งเฉพาะส่วน มีดังนี้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1. การมุ่งที่สายผลิตภัณฑ์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Focusing the product line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2. การกำหนดเป้าหมายที่ส่วนตลาดใดส่วนตลาดหนึ่ง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Targeting a segment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3. การจำกัดขอบเขตทางภูมิศาสตร์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Limited geographic area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3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กลยุทธ์การมุ่งเฉพาะส่วน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กลยุทธ์การมุ่งเฉพาะส่วน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Focus strategy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</a:t>
            </a:r>
            <a:endParaRPr lang="th-TH" b="1" dirty="0" smtClean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4" name="แผนผังลำดับงาน: การเตรียมการ 3"/>
          <p:cNvSpPr/>
          <p:nvPr/>
        </p:nvSpPr>
        <p:spPr>
          <a:xfrm>
            <a:off x="5796136" y="4437112"/>
            <a:ext cx="2592288" cy="122413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3. การสนับสนุนตำแหน่งเชิงกลยุทธ์ (</a:t>
            </a:r>
            <a:r>
              <a:rPr lang="en-US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Supporting a strategic position</a:t>
            </a:r>
            <a:r>
              <a:rPr lang="th-TH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2000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5" name="แผนผังลำดับงาน: การเตรียมการ 4"/>
          <p:cNvSpPr/>
          <p:nvPr/>
        </p:nvSpPr>
        <p:spPr>
          <a:xfrm>
            <a:off x="3131840" y="2564904"/>
            <a:ext cx="2880320" cy="122413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th-TH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1. การมุ่งที่ทรัพยากรและพลังงาน (</a:t>
            </a:r>
            <a:r>
              <a:rPr lang="en-US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Concentrating resources and energy</a:t>
            </a:r>
            <a:r>
              <a:rPr lang="th-TH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20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6" name="แผนผังลำดับงาน: การเตรียมการ 5"/>
          <p:cNvSpPr/>
          <p:nvPr/>
        </p:nvSpPr>
        <p:spPr>
          <a:xfrm>
            <a:off x="899592" y="4437112"/>
            <a:ext cx="2592288" cy="122413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2. การแข่งขันด้วนทรัพยากรที่จำกัด (</a:t>
            </a:r>
            <a:r>
              <a:rPr lang="en-US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Competing with limited resources</a:t>
            </a:r>
            <a:r>
              <a:rPr lang="th-TH" sz="2000" b="1" dirty="0" smtClean="0">
                <a:solidFill>
                  <a:schemeClr val="tx1"/>
                </a:solidFill>
                <a:latin typeface="AngsanaUPC" pitchFamily="18" charset="-34"/>
                <a:cs typeface="AngsanaUPC" pitchFamily="18" charset="-34"/>
              </a:rPr>
              <a:t>)</a:t>
            </a:r>
            <a:endParaRPr lang="th-TH" sz="2000" b="1" dirty="0">
              <a:solidFill>
                <a:schemeClr val="tx1"/>
              </a:solidFill>
              <a:latin typeface="AngsanaUPC" pitchFamily="18" charset="-34"/>
              <a:cs typeface="AngsanaUPC" pitchFamily="18" charset="-34"/>
            </a:endParaRPr>
          </a:p>
        </p:txBody>
      </p:sp>
      <p:cxnSp>
        <p:nvCxnSpPr>
          <p:cNvPr id="8" name="ตัวเชื่อมต่อตรง 7"/>
          <p:cNvCxnSpPr>
            <a:stCxn id="5" idx="2"/>
            <a:endCxn id="6" idx="3"/>
          </p:cNvCxnSpPr>
          <p:nvPr/>
        </p:nvCxnSpPr>
        <p:spPr>
          <a:xfrm rot="5400000">
            <a:off x="3401870" y="3879050"/>
            <a:ext cx="1260140" cy="108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ตัวเชื่อมต่อตรง 8"/>
          <p:cNvCxnSpPr>
            <a:stCxn id="4" idx="1"/>
            <a:endCxn id="6" idx="3"/>
          </p:cNvCxnSpPr>
          <p:nvPr/>
        </p:nvCxnSpPr>
        <p:spPr>
          <a:xfrm rot="10800000">
            <a:off x="3491880" y="5049180"/>
            <a:ext cx="23042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ตัวเชื่อมต่อตรง 9"/>
          <p:cNvCxnSpPr>
            <a:stCxn id="5" idx="2"/>
            <a:endCxn id="4" idx="1"/>
          </p:cNvCxnSpPr>
          <p:nvPr/>
        </p:nvCxnSpPr>
        <p:spPr>
          <a:xfrm rot="16200000" flipH="1">
            <a:off x="4553998" y="3807042"/>
            <a:ext cx="1260140" cy="1224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3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กลยุทธ์การมุ่งเฉพาะส่วน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ประเด็นที่ควรพิจารณาในการใช้กลยุทธ์การมุ่งเฉพาะส่วน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(1) การมุ่งที่ทรัพยากรและพลังงาน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Concentrating resources and energy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(2) การแข่งขันด้วยทรัพยากรที่จำกัด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Competing with limited resources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(3) การสนับสนุนตำแหน่งเชิงกลยุทธ์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Supporting a strategic position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กลยุทธ์ระดับธุรกิจ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การวางแผนกลยุทธ์ระดับธุรกิจ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Business strategic planning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เป็นการค้นหากลยุทธ์ที่จะใช้ในหน่วยธุรกิจ ซึ่งบริษัทจะต้องพยายามให้หน่วยธุรกิจเกิดข้อได้เปรียบทางการแข่งขันโดย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(1) มีความเป็นนำด้านต้นทุน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(2) การมุ่งเฉพาะส่วน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(3) การสร้างความแตกต่างให้เหนือคู่แข่งขัน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(4) การตอบสนองที่รวดเร็ว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3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กลยุทธ์การมุ่งเฉพาะส่วน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ข้อได้เปรียบจากการใช้กลยุทธ์การมุ่งเฉพาะส่วน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(1) บริษัทที่มุ่งเฉพาะส่วนจะได้รับความน่าเชื่อถือมากกว่าบริษัทที่ผลิตผลิตภัณฑ์ที่กว้าง ถ้าบริษัทสนใจการผลิตสินค้าและบริการที่เป็นเลิศอย่างแท้จริง ก็จะต้องดำเนินงานโดยมุ่งในด้านที่มีความชำนาญ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(2) ตราที่มุ่งเฉพาะส่วน จะช่วยให้ผู้ใช้ที่ภักดีต่อตรามีมากขึ้น</a:t>
            </a:r>
          </a:p>
          <a:p>
            <a:pPr>
              <a:buNone/>
            </a:pPr>
            <a:endParaRPr lang="th-TH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3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กลยุทธ์การมุ่งเฉพาะส่วน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ข้อเสียเปรียบของการใช้กลยุทธ์การมุ่งเฉพาะส่วน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(1) การมุ่งเฉพาะส่วนอาจทำให้พลาดโอกาสในการค้นหากลยุทธ์ทางการแข่งขันใหม่ๆ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(2) การมุ่งเฉพาะส่วนอาจไม่สามารถปรับเปลี่ยนวิธีดำเนินงานให้เหมาะสมกับตลาดเป้าหมายอื่นได้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(3) อาจเป็นเป้าหมายให้บริษัทใหญ่เข้าครอบครองธุรกิจ หรือต้องแข่งขันกับคู่แข่งขันรายใหญ่ทำให้พลาดโอกาสในการทำกำไร เพราะบริษัทขนาดใหญ่สามารถผลิตได้จำนวนมากประหยัดต้นทุนกว่า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(4) การมุ่งเฉพาะส่วนเพียงอย่างเดียวไม่สามารถใช้เป็นข้อได้เปรียบทางการแข่งขันที่ยั่งยืนได้ เพราะจะมีข้อจำกัดของธุรกิจ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4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กลยุทธ์การเข้าสู่ตลาดเป็นรายแรก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กลยุทธ์การเข้าสู่ตลาดเป็นรายแรก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The preemptive move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เป็นการปฏิบัติการสำหรับธุรกิจที่เข้าสู่ตลาดเป็นรายแรก ซึ่งสามารถสร้างประโยชน์จากสินทรัพย์และขีดความสามารถจากการเข้ามาก่อน เนื่องจากการเข้าสู่ตลาดเป็นรายแรกนั้นจะทำให้เกิดข้อได้เปรียบจากความเป็นผู้นำด้านเทคโนโลยี ธุรกิจค้าปลีกจะได้ประโยชน์จากการได้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ทำเล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ที่ตั้งแรกเริ่ม ส่วนการเข้าสู่ตลาดเป็นรายแรกในธุรกิจการสื่อสารนั้นจะต้องมีความรวดเร็ว มีการลงทุนอย่างต่อเนื่อง และมีการบริหารที่ดี</a:t>
            </a:r>
            <a:endParaRPr lang="th-TH" b="1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4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กลยุทธ์การเข้าสู่ตลาดเป็นรายแรก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โอกาสจากการเข้าสู่ตลาดเป็นรายแรก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1. โอกาสจากผลิตภัณฑ์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Product opportunities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 (1) เป็นตำแหน่งแรกเริ่ม (2) สามารถพัฒนาการออกแบบผลิตภัณฑ์ที่โดดเด่นได้ (3) พนักงานมาพัฒนาผลิตภัณฑ์มีความเหนือกว่าก้านขีดความสามารถและเทคโนโลยี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 โอกาสจากระบบการผลิต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Productions systems opportunities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 (1) การพัฒนากระบวนการผลิตที่มีนวัตกรรม (2) การขยายสายผลิตภัณฑ์ (3) การเชื่อมโยงสายผลิตภัณฑ์ในแนวดิ่ง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4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กลยุทธ์การเข้าสู่ตลาดเป็นรายแรก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3. โอกาสจากการสร้างความภักดี/ความผูกพักกับลูกค้า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Gain </a:t>
            </a:r>
            <a:r>
              <a:rPr lang="en-US" b="1" i="1" dirty="0" err="1" smtClean="0">
                <a:latin typeface="AngsanaUPC" pitchFamily="18" charset="-34"/>
                <a:cs typeface="AngsanaUPC" pitchFamily="18" charset="-34"/>
              </a:rPr>
              <a:t>cuetomer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 loyalty/commitment opportunities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 (1) ลูกค้าจะได้รับการฝึกฝนในทักษะการใช้ผลิตภัณฑ์ก่อนผลิตภัณฑ์ของบริษัทอื่น ซึ่งจะกลายเป็นความคุ้นเคยกับตรานั้น (2) ทำให้ลูกค้าเกิดความผูกพันในระยะยาวกับตรานั้น (3) ธุรกิจจะสามารถเรียนรู้พฤติกรรมของผู้บริโภคได้มากกว่า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4. โอกาสจากการจัดจำหน่าย/ระบบการให้บริการ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Distribution/service systems opportunities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 (1) สามารถครอบครอง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ทำเล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ที่ตั้งเริ่มแรกได้ (2) เป็นเจ้าของหรือมีอิทธิพลต่อผู้จัดจำหน่ายหรือเครือข่ายที่สำคัญ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4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กลยุทธ์การเข้าสู่ตลาดเป็นรายแรก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ข้อควรพิจารณาในการเข้าสู่ตลาดเป็นรายแรก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Implementing the preemptive move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(1) การขู่ตลาดจะต้องเป็นการสร้างนวัตกรรม ไม่ใช่การลอกเลียนแบบหรือการปรับปรุงกลยุทธ์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(2) การเข้าสู่ตลาดเป็นรายแรกอาจต้องใช้ทรัพยากรที่มีความเสี่ยงสูง แต่จะทำให้ได้เปรียบคู่แข่งขัน และมีศักยภาพด้านกำไรในการเข้าสู่ตลาดมากกว่าผู้ที่เข้ามาทีหลัง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(3) การเข้าสู่ตลาดเป็นรายแรกมีข้อได้เปรียบ คือ สามารถจับจองเป็นเจ้าของลูกค้าได้ก่อน ผู้เข้ามาทีหลังก็จะถือว่าเป็นผู้ลอกเลียนแบบ ผู้เข้าสู่ตลาดเป็นรายแรกจะสามารถสร้างภาพลักษณ์ตราที่มีคุณภาพได้ก่อนคู่แข่งขันที่เข้าสู่ตลาดในฐานะผู้ตาม แต่ก็ต้องระมัดระวังปฏิกิริยาของคู่แข่งขันที่เป็นผู้ตามด้วย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4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กลยุทธ์การเข้าสู่ตลาดเป็นรายแรก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ปัจจัยที่ผลักดันให้ผู้นำที่เข้าสู่ตลาดเป็นรายแรกมีผลการปฏิบัติงานที่ดี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1. ตลาดมวลชน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Mass market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โดยทั่วไปผลิตภัณฑ์ใหม่ที่เข้าสู่ตลาดเป็นรายแรกนั้นมักมีราคาสูงและมีนวัตกรรมแต่ก็สามารถพัฒนาเป็นผลิตภัณฑ์ของตลาดมวลชนได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 ความสามารถในการบริหาร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Managerial persistence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ความสำเร็จของผู้เข้าสู่ตลาดเป็นรายแรกเป็นผลจากการพัฒนาเทคโนโลยีทีเกี่ยวข้อง ฝ่ายบริหารจะต้องใช้ความพยายามในการพัฒนาเป็นเวลานาน และใช้เงินทุนเป็นจำนวนมาก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4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กลยุทธ์การเข้าสู่ตลาดเป็นรายแรก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3. ความทุ่มเทด้านการเงิน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Financial commitment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การเข้าสู่ตลาดเป็นรายแรกต้องใช้เงินทุนอย่างมาก และสร้างกำไรได้ยากในช่วงแรก ดังนั้น บริษัทที่เงินทุนมากและพร้อมที่จะทุ่มเทงบประมาณก็จะมีโอกาสประสบความสำเร็จได้มากกว่า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4. การไม่ย่อท้อต่อการสร้างนวัตกรรม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Relentless innovation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ภาวะผู้นำระยะยาวในตลาดต้องอาศัยนวัตกรรมอย่างต่อเนื่อง แม้ว่าคู่แข่งขันจะพยายามสร้างนวัตกรรมขึ้นมา บริษัทก็ต้องค้นคว้า วิจัย ทดลองอย่างต่อเนื่อง เพื่อความเป็นผู้นำ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4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กลยุทธ์การเข้าสู่ตลาดเป็นรายแรก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5. สภาพคล่องด้านสินทรัพย์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Asset leverage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ผู้บุกเบิกตลาดเป็นรายแรกจะมุ่งที่ความโดดเด่นในชนิดผลิตภัณฑ์และชื่อตราเพื่อสร้างสภาพคล่องในการขายและการลดต้นทุ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ข้อได้เปรียบจากการเป็นผู้ตาม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Follower advantages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หลายธุรกิจได้ประโยชน์จากการเป็นผู้ตาม หรือเป็นผู้เลียนแบบ ข้อได้เปรียบที่สำคัญที่สุด คือ ลดอัตราความล้มเหลวในการสร้างผลิตภัณฑ์ใหม่ นอกจากนี้ ยังมีค่าใช้จ่ายน้อยกว่าแต่ก็จะต้องสร้างสิ่งที่เหนือกว่าผู้เข้าแรกเริ่มให้ได้ มิฉะนั้นจะต้องปรับราคาให้ต่ำกว่า ผู้ตามจำเป็นต้องอาศัยการเลียนแบบแล้วปรับปรุงการออกแบบและการพัฒนาผลิตภัณฑ์ให้สอดคล้องกับตลาดที่เปลี่ยนแปลงไ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5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กลยุทธ์การรวมพลัง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กลยุทธ์การรวมพลัง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Synergy strategy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เป็นการรวมพลังจากส่วนต่างๆ ซึ่งประกอบด้วย กลยุทธ์ของตลาดผลิตภัณฑ์สองหน่วยขึ้นไป การปฏิบัติการร่วมกันทำให้เกิดพลังที่เหนือกว่าต่างคนต่างทำ ซึ่งก่อให้เกิดผลดังนี้ (1) การเพิ่มคุณค่าที่มีต่อลูกค้าจะนำไปสู่การเพิ่มยอดขาย (2) การลดต้นทุนในการปฏิบัติการ (3) ลดการลงทุน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กลยุทธ์ระดับธุรกิจ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การวางแผนกลยุทธ์ระดับธุรกิจมีขั้นตอน ดังนี้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ขั้นที่ 1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การวิเคราะห์เชิงกลยุทธ์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Strategic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ขั้นที่ 2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การหาผลลัพธ์จากการวิเคราะห์เชิงกลยุทธ์</a:t>
            </a:r>
            <a:r>
              <a:rPr lang="th-TH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Strategic analysis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outputs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ขั้นที่ 3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การกำหนดกลยุทธ์ การเลือก และการปฏิบัติตามกลยุทธ์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Strategic identification, selection and implementation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กลยุทธ์ระดับธุรกิจที่ 5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 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กลยุทธ์การรวมพลัง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วิธีที่ใช้ในการรวมพลัง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มีดังนี้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1. การสร้างเครือข่าย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Alliances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เป็นการรวมตัวกันของธุรกิจตั้งแต่สองธุรกิจเพื่อผลประโยชน์ร่วมกัน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 การใช้สินทรัพย์และขีดความสามารถหลัก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Core assets and competencies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3. การแข่งขันโดยใช้ขีดความสามารถเป็นเกณฑ์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Capabilities-based competition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การพัฒนาขีดความสามารถที่เหนือกว่าเป็นปัจจัยสู่ความสำเร็จที่สำคัญในการสร้างข้อได้เปรียบทางการแข่งขั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กลยุทธ์ทะเลสีน้ำเงินและนวัตกรรมที่มีคุณค่า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ทะเลสีแดง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Red ocean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 ส่วนตลาดที่มีการแข่งขันสูง ซึ่งในตลาดนั้นผลิตภัณฑ์ที่มีลักษณะคล้ายกัน ความได้เปรียบทางการแข่งขันขึ้นอยู่กับราคาและระดับคุณภาพของสินค้าและบริการ ซึ่งเป็นลักษณะการแข่งขันที่พบเห็นได้ทั่วไปในตลาดธุรกิจในปัจจุบัน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ทะเลสีน้ำเงิน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Blue ocean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 ส่วนตลาดที่ยังไม่ค่อยมีบริษัทใดเข้าถึง อัตราการแข่งขันน้อย เป็นส่วนตลาดที่ยังไม่เป็นที่รู้จักโดยทั่วไปบริษัทที่ทำธุรกิจในทะเลสีน้ำเงินสามารถเอาชนะคู่แข่งอย่างขาดลอยได้ เพราะบริษัทเหล่านี้จะมุ่งพัฒนานวัตกรรมที่มีคุณค่า ซึ่งช่วยสร้างช่องทางทางการตลาดใหม่ที่ยังไม่มีการแข่งขันและช่วยเลี่ยงการแข่งขันแบบเผชิญหน้าได้ กลยุทธ์ทะเลสีน้ำเงินที่ประสบความสำเร็จอย่างยั่งยืนจะต้องไม่หยุดนิ่ง หมั่นแสวงหาช่องทางการตลาดใหม่ที่เป็นที่ต้องการของลูกค้าอยู่เสมอ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กลยุทธ์ทะเลสีน้ำเงินและนวัตกรรมที่มีคุณค่า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04664"/>
          </a:xfrm>
        </p:spPr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ความแตกต่างระหว่างกลยุทธ์ทะเลสีแดงและกลยุทธ์ทะเลสีน้ำเงิน</a:t>
            </a:r>
            <a:endParaRPr lang="th-TH" b="1" dirty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251520" y="1916832"/>
          <a:ext cx="8640960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กลยุทธ์ทะเลสีแดง (</a:t>
                      </a:r>
                      <a:r>
                        <a:rPr lang="en-US" sz="2600" dirty="0" smtClean="0">
                          <a:latin typeface="AngsanaUPC" pitchFamily="18" charset="-34"/>
                          <a:cs typeface="AngsanaUPC" pitchFamily="18" charset="-34"/>
                        </a:rPr>
                        <a:t>Red ocean strategy</a:t>
                      </a:r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กลยุทธ์ทะเลสีน้ำเงิน</a:t>
                      </a:r>
                      <a:r>
                        <a:rPr lang="th-TH" sz="26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6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Blue ocean strategy</a:t>
                      </a:r>
                      <a:r>
                        <a:rPr lang="th-TH" sz="26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AngsanaUPC" pitchFamily="18" charset="-34"/>
                          <a:cs typeface="AngsanaUPC" pitchFamily="18" charset="-34"/>
                        </a:rPr>
                        <a:t>1. </a:t>
                      </a:r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แข่งขันในตลาดที่มีอยู่เดิม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1. แสวงหาช่องทางการตลาดที่ยังไม่มีใครเข้าถึง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2. เน้นการสร้างยอดขายให้เหนือกว่าคู่แข่งขัน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2. เน้นการพัฒนาผลิตภัณฑ์ให้เหนือกว่าคู่แข่งขัน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3. หาประโยชน์จาก</a:t>
                      </a:r>
                      <a:r>
                        <a:rPr lang="th-TH" sz="2600" dirty="0" err="1" smtClean="0">
                          <a:latin typeface="AngsanaUPC" pitchFamily="18" charset="-34"/>
                          <a:cs typeface="AngsanaUPC" pitchFamily="18" charset="-34"/>
                        </a:rPr>
                        <a:t>อุปสงค์</a:t>
                      </a:r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ที่มีอยู่เดิมในตลาด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3. สร้าง</a:t>
                      </a:r>
                      <a:r>
                        <a:rPr lang="th-TH" sz="2600" dirty="0" err="1" smtClean="0">
                          <a:latin typeface="AngsanaUPC" pitchFamily="18" charset="-34"/>
                          <a:cs typeface="AngsanaUPC" pitchFamily="18" charset="-34"/>
                        </a:rPr>
                        <a:t>อุปสงค์</a:t>
                      </a:r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ใหม่ เพื่อเจาะตลาดกลุ่มใหม่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4. ตัดสินใจเลือกจะสร้างความแตกต่างหรือลดต้นทุน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4. สร้างความแตกต่างและลดต้นทุนผลิตภัณฑ์ในเวลาเดียวกัน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5. ตัดสินใจว่าจะให้ความสำคัญกับคุณค่าหรือต้นทุน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h-TH" sz="2600" dirty="0" smtClean="0">
                          <a:latin typeface="AngsanaUPC" pitchFamily="18" charset="-34"/>
                          <a:cs typeface="AngsanaUPC" pitchFamily="18" charset="-34"/>
                        </a:rPr>
                        <a:t>5. ให้ความสำคัญทั้งคุณค่าและต้นทุน</a:t>
                      </a:r>
                      <a:endParaRPr lang="th-TH" sz="26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กลยุทธ์ทะเลสีน้ำเงินและนวัตกรรมที่มีคุณค่า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นวัตกรรมที่มีคุณค่า (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Value innovation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คือ การสร้างผลิตภัณฑ์หรือรูปแบบการให้บริการที่แปลกใหม่และมีคุณค่าในสายตาลูกค้า ซึ่งนวัตกรรมและคุณค่านั้นเป็นสิ่งที่ไม่สามารถแยกจากกันได้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แนวคิดหลักของกลยุทธ์ทะเลสีน้ำเงิน และพลกระทบที่มีต่อผู้บริหาร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บริษัทส่วนใหญ่มีการแข่งขันในทะเลสีแดงจะให้ความสำคัญกับการทำยอดขายให้ได้ตามเกณฑ์ มีรายได้มากกว่าคู่แข่ง และใช้ความได้เปรียบทางการแข่งขันเป็นเกณฑ์ในการกำหนดกลยุทธ์ขณะที่บริษัทที่ใช้กลยุทธ์ทะเลสีน้ำเงินจะไม่เพียงกำหนดกลยุทธ์เพื่อให้เหนือกว่าคู่แข่งขัน แต่ยังพยายามขยายโอกาสในการเข้าถึงช่องทางการตลาดใหม่ และลดความเสี่ยงในการแข่งขันอีกด้วย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กลยุทธ์ทะเลสีน้ำเงินและนวัตกรรมที่มีคุณค่า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หลังจากที่บริษัทประสบความสำเร็จในการแข่งขันด้วยกลยุทธ์ทะเลสีน้ำเงินก็เริ่มมีบริษัทคู่แข่งอื่นมาศึกษากลยุทธ์การดำเนินงานของบริษัทเพื่อจะลอกเลียนแบบ บริษัทจะมีแนวโน้มทางในการป้องกันให้คู่แข่งเลียนแบบกลยุทธ์ของบริษัทได้ยาก 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1. กระบวนการความคิด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Cognitive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ภาพลักษณ์ตราของบริษัทอาจขัดแย้งกับภาพลักษณ์ของคู่แข่งขัน หรือกลยุทธ์ทะเลสีน้ำเงินของบริษัทไม่สอดคล้องกับแนวทางการดำเนินงานของคู่แข่งขัน ทำให้เลียนแบบได้ยาก</a:t>
            </a:r>
          </a:p>
          <a:p>
            <a:pPr>
              <a:buNone/>
            </a:pPr>
            <a:endParaRPr lang="th-TH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กลยุทธ์ทะเลสีน้ำเงินและนวัตกรรมที่มีคุณค่า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2. องค์กร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Organizational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การเลียนแบบกลยุทธ์ของบริษัทอื่นจำเป็นต้องมีการปรับเปลี่ยนแนวทางการทำงาน นอกจากนี้หากรัฐบาลร่วมหุ้นกับบริษัทจะทำให้การปรับเปลี่ยนกลยุทธ์ยากขึ้นและต้องใช้เวลานาน ในการปรับเปลี่ยนโครงสร้างเพื่อเลียนแบบ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3. แรงผลักดันทางเศรษฐกิจ (</a:t>
            </a:r>
            <a:r>
              <a:rPr lang="en-US" b="1" i="1" dirty="0" smtClean="0">
                <a:latin typeface="AngsanaUPC" pitchFamily="18" charset="-34"/>
                <a:cs typeface="AngsanaUPC" pitchFamily="18" charset="-34"/>
              </a:rPr>
              <a:t>Economic force</a:t>
            </a:r>
            <a:r>
              <a:rPr lang="th-TH" b="1" i="1" dirty="0" smtClean="0">
                <a:latin typeface="AngsanaUPC" pitchFamily="18" charset="-34"/>
                <a:cs typeface="AngsanaUPC" pitchFamily="18" charset="-34"/>
              </a:rPr>
              <a:t>)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ยอดขายที่สูงขึ้นของบริษัทที่ใช้นวัตกรรมที่มีคุณค่าได้ประสบความสำเร็จ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Value innovation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จะทำให้เศรษฐกิจพุ่งสู.ขึ้นและตราของคู่แข่งขันอยู่ในตำแหน่งที่เสียเปรียบ ขณะเดียวกันบริษัทก็ต้องมองหาช่องทางใหม่ๆ ในการขยายรายได้ โดยการขยาย</a:t>
            </a:r>
            <a:r>
              <a:rPr lang="th-TH" dirty="0" err="1" smtClean="0">
                <a:latin typeface="AngsanaUPC" pitchFamily="18" charset="-34"/>
                <a:cs typeface="AngsanaUPC" pitchFamily="18" charset="-34"/>
              </a:rPr>
              <a:t>ทำเล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ธุรกิจ การพัฒนาระบบปฏิบัติการและพัฒนาคุณภาพผลิตภัณฑ์และการให้บริการอย่างต่อเนื่อง ซึ่งจะทำให้บริษัทอื่นลอกเลียนแบบกลยุทธ์การดำเนินกิจการของบริษัทได้ยากขึ้น</a:t>
            </a:r>
          </a:p>
          <a:p>
            <a:pPr>
              <a:buNone/>
            </a:pPr>
            <a:endParaRPr lang="th-TH" dirty="0" smtClean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กลยุทธ์ทะเลสีน้ำเงิน</a:t>
            </a:r>
            <a:r>
              <a:rPr lang="th-TH" b="1" dirty="0" err="1" smtClean="0">
                <a:latin typeface="AngsanaUPC" pitchFamily="18" charset="-34"/>
                <a:cs typeface="AngsanaUPC" pitchFamily="18" charset="-34"/>
              </a:rPr>
              <a:t>และน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วัตกรรมี่มีคุณค่า (ต่อ)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32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th-TH" sz="2800" b="1" dirty="0" smtClean="0">
                <a:latin typeface="AngsanaUPC" pitchFamily="18" charset="-34"/>
                <a:cs typeface="AngsanaUPC" pitchFamily="18" charset="-34"/>
              </a:rPr>
              <a:t>แนวทางการเปลี่ยนแปลงจากการแข่งขันในทะเลสีแดงไปสู่การสร้างทะเลสีน้ำเงิน 6 ขั้น</a:t>
            </a:r>
            <a:endParaRPr lang="th-TH" sz="2800" dirty="0" smtClean="0">
              <a:latin typeface="AngsanaUPC" pitchFamily="18" charset="-34"/>
              <a:cs typeface="AngsanaUPC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72656"/>
              </p:ext>
            </p:extLst>
          </p:nvPr>
        </p:nvGraphicFramePr>
        <p:xfrm>
          <a:off x="323529" y="1441376"/>
          <a:ext cx="8568951" cy="490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การแข่งขันในทะเลสีแดง</a:t>
                      </a:r>
                    </a:p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(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Head-to-head competition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การสร้างทะเลสีน้ำเงิน</a:t>
                      </a:r>
                    </a:p>
                    <a:p>
                      <a:pPr algn="ctr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(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Blue ocean creation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1. อุตสาหกรรม (</a:t>
                      </a:r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Industry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เน้นที่คู่แข่งในอุตสาหกรรมเดียวกัน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เน้นมองหาช่องทางการตลาดใหม่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2. 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กลุ่มยุทธศาสตร์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Strategic group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เน้นที่ตำแหน่งการแข่งขันภายในกลุ่มกลยุทธ์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เน้นสร้างกลุ่มยุทธศาสตร์ขึ้นใหม่ในอุตสาหกรรม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3. กลุ่มผู้ซื้อ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Buyer group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เน้นที่บริษัทใดจะให้บริการลูกค้าได้มากกว่า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มองหา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กลุ่มผู้ซื้อใหม่ๆ ในอุตสาหกรรม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4. 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ขอบเขตผลิตภัณฑ์หรือบริการ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Scope of product or service offering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เน้นกาเพิ่มคุณค่าสินค้าและบริการที่บริษัทขายในอุตสาหกรรม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เน้นการหาสินค้าหรือบริการเสริมเพื่อแก้ปัญหาให้ลูกค้า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5. 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ความสมดุลระหว่างเหตุผลกับอารมณ์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Functional-emotional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เน้นพัฒนาศักยภาพด้านราคาของสินค้าเดิมที่สอดคล้องกับหลักเหตุผลและอารมณ์ในอุตสาหกรรม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หาทางนำเสนอสิ่งใหม่ๆ ตอบสนองทั้งด้านเหตุผลและอารมณ์ให้กับลูกค้า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AngsanaUPC" pitchFamily="18" charset="-34"/>
                          <a:cs typeface="AngsanaUPC" pitchFamily="18" charset="-34"/>
                        </a:rPr>
                        <a:t>6. </a:t>
                      </a:r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เวลา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 (</a:t>
                      </a:r>
                      <a:r>
                        <a:rPr lang="en-US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Time</a:t>
                      </a:r>
                      <a:r>
                        <a:rPr lang="th-TH" sz="2000" baseline="0" dirty="0" smtClean="0">
                          <a:latin typeface="AngsanaUPC" pitchFamily="18" charset="-34"/>
                          <a:cs typeface="AngsanaUPC" pitchFamily="18" charset="-34"/>
                        </a:rPr>
                        <a:t>)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มุ่งติดตามกระแสความนิยมภายนอกแล้วนำมาปรับใช้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000" dirty="0" smtClean="0">
                          <a:latin typeface="AngsanaUPC" pitchFamily="18" charset="-34"/>
                          <a:cs typeface="AngsanaUPC" pitchFamily="18" charset="-34"/>
                        </a:rPr>
                        <a:t>สร้างและควบคุมกระแสความนิยมภายนอกในระยะยาว</a:t>
                      </a:r>
                      <a:endParaRPr lang="th-TH" sz="2000" dirty="0">
                        <a:latin typeface="AngsanaUPC" pitchFamily="18" charset="-34"/>
                        <a:cs typeface="AngsanaUPC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00034" y="285749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คำถาม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:</a:t>
            </a:r>
            <a:br>
              <a:rPr lang="en-US" b="1" dirty="0" smtClean="0">
                <a:latin typeface="AngsanaUPC" pitchFamily="18" charset="-34"/>
                <a:cs typeface="AngsanaUPC" pitchFamily="18" charset="-34"/>
              </a:rPr>
            </a:b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นวัตกรรมที่ดีควรมีลักษณะอย่างไร มุ่งเน้นที่ใด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กลยุทธ์ระดับธุรกิจ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ส่วนประกอบของกลยุทธ์ระดับธุรกิจ</a:t>
            </a:r>
          </a:p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กลยุทธ์ระดับธุรกิจ มีส่วนประกอบที่สำคัญ 4 ประการ คือ 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(1) การตัดสินใจลงทุนในตลาดผลิตภัณฑ์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(2) การนำเสนอคุณค่าให้แก่ลูกค้า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(3) สินทรัพย์และขีดความสามารถขององค์การ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(4) กลยุทธ์ตามหน้าที่และโปรแกรม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กลยุทธ์ระดับธุรกิจ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h-TH" dirty="0" smtClean="0"/>
              <a:t>		</a:t>
            </a: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ความท้าทายของกลยุทธ์ระดับธุรกิจ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จะเกี่ยวกับทางเลือกที่เป็นเกณฑ์ในการกำหนดกลยุทธ์ระดับธุรกิจ ซึ่งแต่ละทางเลือกควรเป็นสิ่งที่ท้าทาย คือ (1) มีความสำคัญ เป็นจริง และมีคุณค่า (2) มีความยั่งยืนและเหมาะสม เป้าหมายของการวิเคราะห์ คือ เพื่อกำหนดศักยภาพที่มีผลกระทบต่อทางเลือก ข้อจำกัด และความเป็นไปได้ในการกำหนดกลยุทธ์ ซึ่งอาจจะใช้คำถามดังนี้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(1) มีการนำเสนอสิ่งที่มีคุณค่าให้แก่ลูกค้าที่เป็นจริงหรือไม่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(2) ลูกค้ามีการรับรู้เกี่ยวกับการนำเสนอด้านคุณค่าหรือไม่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(3) กลยุทธ์มีความสำคัญต่อลูกค้าหรือไม่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(4) กลยุทธ์มีความยั่งยืนหรือไม่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(5) กลยุทธ์เป็นไปได้หรือไม่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กลยุทธ์การสร้างข้อได้เปรียบทางการแข่งขัน 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ปัจจัยสู่ความสำเร็จที่สำคัญ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[Key Success Factors (KSFs)]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เป็นสินทรัพย์หรือขีดความสามารถทางการแข่งขัน ซึ่งสินทรัพย์อาจเป็นสิ่งที่มีตัวตนหรือไม่มีตัวตน และมีมูลค่าซึ่งบุคคลหรือกิจการเป็นเจ้าของ ได้แก่ ฐานข้อมูล ชื่อเสียงด้านคุณภาพ การจัดการที่ดี การมีทีมงานที่ดี สิทธิบัตร ลิขสิทธิ์ ตราสินค้า เป็นต้น ส่วนขีดความสามารถเป็นความสามารถในการใช้สินทรัพย์ที่ธุรกิจมีอยู่ให้เกิดประโยชน์ ได้แก่ การบริการลูกค้า ความสามารถในการจัดจำหน่าย ความสามารถในการจัดส่งสินค้าความสามารถด้านเทคนิค ความสามารถด้านการควบคุมต้นทุน เป็นต้น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กลยุทธ์การสร้างข้อได้เปรียบทางการแข่งขัน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การสร้างข้อได้เปรียบทางการแข่งขันที่ยั่งยืน </a:t>
            </a:r>
            <a:r>
              <a:rPr lang="en-US" b="1" dirty="0" smtClean="0">
                <a:latin typeface="AngsanaUPC" pitchFamily="18" charset="-34"/>
                <a:cs typeface="AngsanaUPC" pitchFamily="18" charset="-34"/>
              </a:rPr>
              <a:t>[Sustainable Competitive Advantage (SCA)]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สร้างส่วนประกอบของกลยุทธ์ระดับธุรกิจให้มีข้อได้เปรียบเหนือคู่แข่งขันทั้งในปัจจุบันและอนาคต โดยใช้สินทรัพย์และขีดความสามารถเป็นพื้นฐานสำหรับการแข่งขัน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กลยุทธ์การสร้างข้อได้เปรียบทางการแข่งขัน (ต่อ)</a:t>
            </a:r>
            <a:endParaRPr lang="th-TH" b="1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 smtClean="0">
                <a:latin typeface="AngsanaUPC" pitchFamily="18" charset="-34"/>
                <a:cs typeface="AngsanaUPC" pitchFamily="18" charset="-34"/>
              </a:rPr>
              <a:t>		วิธีการสร้างข้อได้เปรียบทางการแข่งขันที่ยั่งยืน 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เป็นการกำหนดกลยุทธ์ระดับธุรกิจที่เกี่ยวข้องกับปัจจัยดังต่อไปนี้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1. วิธีการแข่งขัน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The ways you compete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2. เกณฑ์ของการแข่งขัน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Basis of competition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3. การนำเสนอคุณค่า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Value proposition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</a:p>
          <a:p>
            <a:pPr>
              <a:buNone/>
            </a:pPr>
            <a:r>
              <a:rPr lang="th-TH" dirty="0" smtClean="0">
                <a:latin typeface="AngsanaUPC" pitchFamily="18" charset="-34"/>
                <a:cs typeface="AngsanaUPC" pitchFamily="18" charset="-34"/>
              </a:rPr>
              <a:t>		4. การคัดเลือกตลาดผลิตภัณฑ์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Product-market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selection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 และการคัดเลือกคู่แข่งขัน (</a:t>
            </a:r>
            <a:r>
              <a:rPr lang="en-US" dirty="0" smtClean="0">
                <a:latin typeface="AngsanaUPC" pitchFamily="18" charset="-34"/>
                <a:cs typeface="AngsanaUPC" pitchFamily="18" charset="-34"/>
              </a:rPr>
              <a:t>Competitor selection</a:t>
            </a:r>
            <a:r>
              <a:rPr lang="th-TH" dirty="0" smtClean="0">
                <a:latin typeface="AngsanaUPC" pitchFamily="18" charset="-34"/>
                <a:cs typeface="AngsanaUPC" pitchFamily="18" charset="-34"/>
              </a:rPr>
              <a:t>)</a:t>
            </a:r>
            <a:endParaRPr lang="th-TH" dirty="0"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1135</Words>
  <Application>Microsoft Office PowerPoint</Application>
  <PresentationFormat>นำเสนอทางหน้าจอ (4:3)</PresentationFormat>
  <Paragraphs>251</Paragraphs>
  <Slides>47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47</vt:i4>
      </vt:variant>
    </vt:vector>
  </HeadingPairs>
  <TitlesOfParts>
    <vt:vector size="48" baseType="lpstr">
      <vt:lpstr>ชุดรูปแบบของ Office</vt:lpstr>
      <vt:lpstr>บทที่ 7</vt:lpstr>
      <vt:lpstr>กลยุทธ์ระดับธุรกิจ</vt:lpstr>
      <vt:lpstr>กลยุทธ์ระดับธุรกิจ (ต่อ)</vt:lpstr>
      <vt:lpstr>กลยุทธ์ระดับธุรกิจ (ต่อ)</vt:lpstr>
      <vt:lpstr>กลยุทธ์ระดับธุรกิจ (ต่อ)</vt:lpstr>
      <vt:lpstr>กลยุทธ์ระดับธุรกิจ (ต่อ)</vt:lpstr>
      <vt:lpstr>กลยุทธ์การสร้างข้อได้เปรียบทางการแข่งขัน </vt:lpstr>
      <vt:lpstr>กลยุทธ์การสร้างข้อได้เปรียบทางการแข่งขัน (ต่อ)</vt:lpstr>
      <vt:lpstr>กลยุทธ์การสร้างข้อได้เปรียบทางการแข่งขัน (ต่อ)</vt:lpstr>
      <vt:lpstr>กลยุทธ์การสร้างข้อได้เปรียบทางการแข่งขัน (ต่อ)</vt:lpstr>
      <vt:lpstr>กลยุทธ์การสร้างข้อได้เปรียบทางการแข่งขัน (ต่อ)</vt:lpstr>
      <vt:lpstr>กลยุทธ์การสร้างข้อได้เปรียบทางการแข่งขัน (ต่อ)</vt:lpstr>
      <vt:lpstr>กลยุทธ์การสร้างข้อได้เปรียบทางการแข่งขัน (ต่อ)</vt:lpstr>
      <vt:lpstr>กลยุทธ์การสร้างข้อได้เปรียบทางการแข่งขัน (ต่อ)</vt:lpstr>
      <vt:lpstr>กลยุทธ์ระดับธุรกิจที่ 1 : กลยุทธ์การสร้างความแตกต่าง</vt:lpstr>
      <vt:lpstr>กลยุทธ์ระดับธุรกิจที่ 1 : กลยุทธ์การสร้างความแตกต่าง (ต่อ)</vt:lpstr>
      <vt:lpstr>กลยุทธ์ระดับธุรกิจที่ 1 : กลยุทธ์การสร้างความแตกต่าง (ต่อ)</vt:lpstr>
      <vt:lpstr>กลยุทธ์ระดับธุรกิจที่ 1 : กลยุทธ์การสร้างความแตกต่าง (ต่อ)</vt:lpstr>
      <vt:lpstr>กลยุทธ์ระดับธุรกิจที่ 1 : กลยุทธ์การสร้างความแตกต่าง (ต่อ)</vt:lpstr>
      <vt:lpstr>กลยุทธ์ระดับธุรกิจที่ 1 : กลยุทธ์การสร้างความแตกต่าง (ต่อ)</vt:lpstr>
      <vt:lpstr>กลยุทธ์ระดับธุรกิจที่ 1 : กลยุทธ์การสร้างความแตกต่าง (ต่อ)</vt:lpstr>
      <vt:lpstr>กลยุทธ์ระดับธุรกิจที่ 1 : กลยุทธ์การสร้างความแตกต่าง (ต่อ)</vt:lpstr>
      <vt:lpstr>กลยุทธ์ระดับธุรกิจที่ 1 : กลยุทธ์การสร้างความแตกต่าง (ต่อ)</vt:lpstr>
      <vt:lpstr>กลยุทธ์ระดับธุรกิจที่ 2 : กลยุทธ์ต้นทุนต่ำ</vt:lpstr>
      <vt:lpstr>กลยุทธ์ระดับธุรกิจที่ 2 : กลยุทธ์ต้นทุนต่ำ (ต่อ)</vt:lpstr>
      <vt:lpstr>กลยุทธ์ระดับธุรกิจที่ 2 : กลยุทธ์ต้นทุนต่ำ (ต่อ)</vt:lpstr>
      <vt:lpstr>กลยุทธ์ระดับธุรกิจที่ 3 : กลยุทธ์การมุ่งเฉพาะส่วน</vt:lpstr>
      <vt:lpstr>กลยุทธ์ระดับธุรกิจที่ 3 : กลยุทธ์การมุ่งเฉพาะส่วน (ต่อ)</vt:lpstr>
      <vt:lpstr>กลยุทธ์ระดับธุรกิจที่ 3 : กลยุทธ์การมุ่งเฉพาะส่วน (ต่อ)</vt:lpstr>
      <vt:lpstr>กลยุทธ์ระดับธุรกิจที่ 3 : กลยุทธ์การมุ่งเฉพาะส่วน (ต่อ)</vt:lpstr>
      <vt:lpstr>กลยุทธ์ระดับธุรกิจที่ 3 : กลยุทธ์การมุ่งเฉพาะส่วน (ต่อ)</vt:lpstr>
      <vt:lpstr>กลยุทธ์ระดับธุรกิจที่ 4 : กลยุทธ์การเข้าสู่ตลาดเป็นรายแรก</vt:lpstr>
      <vt:lpstr>กลยุทธ์ระดับธุรกิจที่ 4 : กลยุทธ์การเข้าสู่ตลาดเป็นรายแรก (ต่อ)</vt:lpstr>
      <vt:lpstr>กลยุทธ์ระดับธุรกิจที่ 4 : กลยุทธ์การเข้าสู่ตลาดเป็นรายแรก (ต่อ)</vt:lpstr>
      <vt:lpstr>กลยุทธ์ระดับธุรกิจที่ 4 : กลยุทธ์การเข้าสู่ตลาดเป็นรายแรก (ต่อ)</vt:lpstr>
      <vt:lpstr>กลยุทธ์ระดับธุรกิจที่ 4 : กลยุทธ์การเข้าสู่ตลาดเป็นรายแรก (ต่อ)</vt:lpstr>
      <vt:lpstr>กลยุทธ์ระดับธุรกิจที่ 4 : กลยุทธ์การเข้าสู่ตลาดเป็นรายแรก (ต่อ)</vt:lpstr>
      <vt:lpstr>กลยุทธ์ระดับธุรกิจที่ 4 : กลยุทธ์การเข้าสู่ตลาดเป็นรายแรก (ต่อ)</vt:lpstr>
      <vt:lpstr>กลยุทธ์ระดับธุรกิจที่ 5 : กลยุทธ์การรวมพลัง</vt:lpstr>
      <vt:lpstr>กลยุทธ์ระดับธุรกิจที่ 5 : กลยุทธ์การรวมพลัง (ต่อ)</vt:lpstr>
      <vt:lpstr>กลยุทธ์ทะเลสีน้ำเงินและนวัตกรรมที่มีคุณค่า</vt:lpstr>
      <vt:lpstr>กลยุทธ์ทะเลสีน้ำเงินและนวัตกรรมที่มีคุณค่า (ต่อ)</vt:lpstr>
      <vt:lpstr>กลยุทธ์ทะเลสีน้ำเงินและนวัตกรรมที่มีคุณค่า (ต่อ)</vt:lpstr>
      <vt:lpstr>กลยุทธ์ทะเลสีน้ำเงินและนวัตกรรมที่มีคุณค่า (ต่อ)</vt:lpstr>
      <vt:lpstr>กลยุทธ์ทะเลสีน้ำเงินและนวัตกรรมที่มีคุณค่า (ต่อ)</vt:lpstr>
      <vt:lpstr>กลยุทธ์ทะเลสีน้ำเงินและนวัตกรรมี่มีคุณค่า (ต่อ)</vt:lpstr>
      <vt:lpstr>คำถาม: นวัตกรรมที่ดีควรมีลักษณะอย่างไร มุ่งเน้นที่ใด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7</dc:title>
  <dc:creator>iLLuSioN</dc:creator>
  <cp:lastModifiedBy>Bangkok</cp:lastModifiedBy>
  <cp:revision>131</cp:revision>
  <dcterms:created xsi:type="dcterms:W3CDTF">2002-01-01T00:19:51Z</dcterms:created>
  <dcterms:modified xsi:type="dcterms:W3CDTF">2019-02-19T16:00:07Z</dcterms:modified>
</cp:coreProperties>
</file>