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19179-39C4-4CCA-86B5-63195EBA89CD}" type="datetimeFigureOut">
              <a:rPr lang="th-TH" smtClean="0"/>
              <a:t>19/03/62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18F08-0F79-468E-BE34-6C47C225BB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50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8F08-0F79-468E-BE34-6C47C225BB3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529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F1F2-0F67-443D-9F9C-24C875DA6A6C}" type="datetimeFigureOut">
              <a:rPr lang="th-TH" smtClean="0"/>
              <a:pPr/>
              <a:t>19/03/62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DA43-0ECA-467A-85AE-746C4EAD32B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/>
          </a:bodyPr>
          <a:lstStyle/>
          <a:p>
            <a:r>
              <a:rPr lang="th-TH" sz="6600" dirty="0" smtClean="0"/>
              <a:t>บทที่ 8</a:t>
            </a:r>
            <a:endParaRPr lang="th-TH" sz="66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00034" y="2643182"/>
            <a:ext cx="8215370" cy="1752600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กลยุทธ์ระดับหน้าที่/กลยุทธ์การตลาด </a:t>
            </a:r>
            <a:r>
              <a:rPr lang="en-US" sz="48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: </a:t>
            </a:r>
            <a:endParaRPr lang="th-TH" sz="4800" b="1" dirty="0" smtClean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sz="48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การแบ่งส่วนตลาด การกำหนดเป้าหมาย </a:t>
            </a:r>
          </a:p>
          <a:p>
            <a:r>
              <a:rPr lang="th-TH" sz="48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และการกำหนดตำแหน่งผลิตภัณฑ์</a:t>
            </a:r>
            <a:endParaRPr lang="th-TH" sz="48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/>
              <a:t>ผศ.ดร. </a:t>
            </a:r>
            <a:r>
              <a:rPr lang="th-TH" sz="3600" b="1" dirty="0" smtClean="0"/>
              <a:t>ภู</a:t>
            </a:r>
            <a:r>
              <a:rPr lang="th-TH" sz="3600" b="1" dirty="0" err="1" smtClean="0"/>
              <a:t>ริศ</a:t>
            </a:r>
            <a:r>
              <a:rPr lang="th-TH" sz="3600" b="1" dirty="0" smtClean="0"/>
              <a:t>  ศรสรุทร์</a:t>
            </a:r>
            <a:endParaRPr lang="th-TH"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>
                <a:latin typeface="AngsanaUPC" pitchFamily="18" charset="-34"/>
                <a:cs typeface="AngsanaUPC" pitchFamily="18" charset="-34"/>
              </a:rPr>
              <a:t>2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. วิธีการแบ่งส่วนตลาดเฉพาะบุคคล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ประกอบด้วย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>
                <a:latin typeface="AngsanaUPC" pitchFamily="18" charset="-34"/>
                <a:cs typeface="AngsanaUPC" pitchFamily="18" charset="-34"/>
              </a:rPr>
              <a:t>2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.1 การตลาดแบบตัวต่อตัว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One-to-one marketing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2.2 การเจาะจงคำสั่งซื้อแบบมวลชน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Mass customization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2.3 การตลาดที่ได้รับความยินยอมจากลูกค้า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Permission marketing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หลักเกณฑ์ในการแบ่งส่วนตลาด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Bases of market segmentation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 มี 2 เกณฑ์ </a:t>
            </a:r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ดังนี้</a:t>
            </a:r>
          </a:p>
          <a:p>
            <a:pPr>
              <a:buNone/>
            </a:pPr>
            <a:r>
              <a:rPr lang="th-TH" sz="28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800" b="1" i="1" u="sng" dirty="0" smtClean="0">
                <a:latin typeface="AngsanaUPC" pitchFamily="18" charset="-34"/>
                <a:cs typeface="AngsanaUPC" pitchFamily="18" charset="-34"/>
              </a:rPr>
              <a:t>ส่วนที่ 1 </a:t>
            </a:r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หลักเกณฑ์ในการแบ่งส่วนตลาดผู้บริโภค (</a:t>
            </a:r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Segmenting consumer markets</a:t>
            </a:r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800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14282" y="3412830"/>
          <a:ext cx="8715436" cy="3230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4776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หลักเกณฑ์ในการแบ่งส่วนตลาด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ตัวอย่างการแบ่งส่วนตลาด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1. ภูมิศาสตร์ (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Geographic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     1.1 ภูมิภาค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Region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endParaRPr lang="th-TH" sz="20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1.2 ขนาดของจังหวัด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City size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endParaRPr lang="th-TH" sz="20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th-TH" sz="20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1.3 สภาพอากาศ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Climate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1.4 ความหนานาน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Density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1.5 ขนาดของประเทศ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Country size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dirty="0" smtClean="0">
                          <a:latin typeface="AngsanaUPC" pitchFamily="18" charset="-34"/>
                          <a:cs typeface="AngsanaUPC" pitchFamily="18" charset="-34"/>
                        </a:rPr>
                        <a:t>ภาคเหนือ</a:t>
                      </a: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, ภาคกลาง , ภาคตะวันออกเฉียงเหนือ , ภาคใต้ , ภาคตะวันออก , ภาคตะวันตก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จำนวนประชากร 100,000 – 249,999 คน, 250,000 – 499,999 คน, 500,000 – 999,999 คน, 1,000,000-3,999,999 คน และ 4,000,000 คนขึ้นไป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ร้อน , หนาว , ฝน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ในเมือง , ชนบท , ชานเมือง/สัดส่วนจำนวนประชากรต่อพื้นที่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เล็ก , ใหญ่</a:t>
                      </a:r>
                      <a:endParaRPr lang="th-TH" sz="2000" b="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14282" y="1643050"/>
          <a:ext cx="8715436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4776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หลักเกณฑ์ในการแบ่งส่วนตลาด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ตัวอย่างการแบ่งส่วนตลาด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2. ประชากรศาสตร์ (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Demographic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     2.1 อายุ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Age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endParaRPr lang="th-TH" sz="20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2.2 เพศ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Sex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2.3 </a:t>
                      </a:r>
                      <a:r>
                        <a:rPr lang="th-TH" sz="2000" baseline="0" dirty="0" err="1" smtClean="0">
                          <a:latin typeface="AngsanaUPC" pitchFamily="18" charset="-34"/>
                          <a:cs typeface="AngsanaUPC" pitchFamily="18" charset="-34"/>
                        </a:rPr>
                        <a:t>วัฏ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จักรชีวิตครอบครัว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Family life cycle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       - กลุ่มโสด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       - สมรส/อยู่ด้วยกัน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       - หม้าย/หย่าร้าง/แยกกันอยู่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2.4 รายได้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Income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2.5 การศึกษา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Education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2.6 อาชีพ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Occupation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2.7 เชื้อชาติ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Ethnic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2.8 ศาสนา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Religion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dirty="0" smtClean="0">
                          <a:latin typeface="AngsanaUPC" pitchFamily="18" charset="-34"/>
                          <a:cs typeface="AngsanaUPC" pitchFamily="18" charset="-34"/>
                        </a:rPr>
                        <a:t>ต่ำกว่า</a:t>
                      </a: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6 ปี, 6-11 ปี, 12-19 ปี, 20-34 ปี, 35-49 ปี, 50-64 ปี และ 65 ปี ขึ้นไป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หญิงและชาย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โสดและอายุน้อย, แต่งงานแล้วแต่ยังไม่มีบุตร, แต่งงานแล้วมีบุตรอายุต่ำกว่า 6 ขวบ, แต่งงานแล้วมีบุตรอายุ 6 ขวบขึ้นไป แต่ยังศึกษาเล้าเรียนอยู่กับพ่อแม่, แต่งงานแล้วค่อนข้างมีอายุมีบุตรโตแล้วแต่ยังไม่แต่งงาน, พ่อแม่อายุมาก อยู่คนเดียว และอื่นๆ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สูง, ปานกลาง, ต่ำ (เป็นตัวกำหนดอำนาจในการซื้อ ผลิตภัณฑ์)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ประถมศึกษา, มัธยมศึกษา, ปริญญาตรี, ปริญญาโทขึ้นไป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เจ้าของกิจการ, ข้าราชการ, พนักงาน, เกษตรกร, ว่างงาน, นักศึกษา ฯลฯ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ไทย, จีน, ญี่ปุ่น, อังกฤษ ฯลฯ เหล่านี้มีพฤติกรรมผู้บริโภคต่างกัน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ศาสนาพุทธ, คริสต์, อิสลาม, พราหมณ์, ฮินดู จะมีพฤติกรรมต่างกัน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14282" y="1643050"/>
          <a:ext cx="8715436" cy="505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4776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AngsanaUPC" pitchFamily="18" charset="-34"/>
                          <a:cs typeface="AngsanaUPC" pitchFamily="18" charset="-34"/>
                        </a:rPr>
                        <a:t>หลักเกณฑ์ในการแบ่งส่วนตลาด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ตัวอย่างการแบ่งส่วนตลาด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3200" dirty="0" smtClean="0">
                          <a:latin typeface="AngsanaUPC" pitchFamily="18" charset="-34"/>
                          <a:cs typeface="AngsanaUPC" pitchFamily="18" charset="-34"/>
                        </a:rPr>
                        <a:t>3. จิตวิทยา/จิตนิสัย (</a:t>
                      </a:r>
                      <a:r>
                        <a:rPr lang="en-US" sz="3200" dirty="0" smtClean="0">
                          <a:latin typeface="AngsanaUPC" pitchFamily="18" charset="-34"/>
                          <a:cs typeface="AngsanaUPC" pitchFamily="18" charset="-34"/>
                        </a:rPr>
                        <a:t>Psychographic</a:t>
                      </a:r>
                      <a:r>
                        <a:rPr lang="th-TH" sz="32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3200" dirty="0" smtClean="0">
                          <a:latin typeface="AngsanaUPC" pitchFamily="18" charset="-34"/>
                          <a:cs typeface="AngsanaUPC" pitchFamily="18" charset="-34"/>
                        </a:rPr>
                        <a:t>     3.1 ชั้นสังคม</a:t>
                      </a:r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Social class</a:t>
                      </a:r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endParaRPr lang="th-TH" sz="32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3.2 ค่านิยมและรูปแบบการดำรงชีวิต </a:t>
                      </a:r>
                      <a:r>
                        <a:rPr lang="en-US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[Value and lifestyles </a:t>
                      </a:r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VALs</a:t>
                      </a:r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r>
                        <a:rPr lang="en-US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]</a:t>
                      </a:r>
                    </a:p>
                    <a:p>
                      <a:endParaRPr lang="th-TH" sz="32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3.3 บุคลิกภาพ (</a:t>
                      </a:r>
                      <a:r>
                        <a:rPr lang="en-US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Personality</a:t>
                      </a:r>
                      <a:r>
                        <a:rPr lang="th-TH" sz="32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3200" b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endParaRPr lang="en-US" sz="3200" b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3200" b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กลุ่มชนชั้นสูง, กลุ่มชนชั้นกลาง,</a:t>
                      </a:r>
                      <a:r>
                        <a:rPr lang="th-TH" sz="32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กลุ่มชนชั้นล่าง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32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ผู้ที่ชอบเข้าสังคม, ผู้ที่ประสบความสำเร็จในชีวิต, ผู้ที่ยึดมั่นในหลักการ, ผู้ที่มีความทะเยอทะยาน, ผู้ที่มีความพยายาม, ผู้ที่ต่อสู้ดิ้นรน, ผู้ที่มีประสบการณ์, ผู้ปฏิบัติการ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32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ผู้มีความเป็นผู้นำ, มีความเชื่อมั่นในตนเอง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14282" y="1428736"/>
          <a:ext cx="8715436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4776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หลักเกณฑ์ในการแบ่งส่วนตลาด</a:t>
                      </a:r>
                      <a:endParaRPr lang="th-TH" sz="23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ตัวอย่างการแบ่งส่วนตลาด</a:t>
                      </a:r>
                      <a:endParaRPr lang="th-TH" sz="23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4. พฤติกรรม (</a:t>
                      </a:r>
                      <a:r>
                        <a:rPr lang="en-US" sz="2300" dirty="0" smtClean="0">
                          <a:latin typeface="AngsanaUPC" pitchFamily="18" charset="-34"/>
                          <a:cs typeface="AngsanaUPC" pitchFamily="18" charset="-34"/>
                        </a:rPr>
                        <a:t>Behavioral</a:t>
                      </a:r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     4.1 โอกาสในการซื้อ 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Purchase occasion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4.2 การแสวงหาผลประโยชน์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Benefits sought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en-US" sz="23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4.3 สถานะของผู้ใช้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User status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endParaRPr lang="th-TH" sz="23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4.4 อัตราการใช้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Usage rate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4.5 สภาพความภักดีต่อตรา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Loyalty status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4.6 ขั้นความพร้อมของผู้ซื้อ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Buyer-readiness stage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4.7 ทัศนคติต่อผลิตภัณฑ์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Attitude toward product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300" b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กลุ่มที่ซื้อสม่ำเสมอ,</a:t>
                      </a: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ซื้อเฉพาะโอกาสพิเศษ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ผู้ที่ซื้อเพราะความประหยัด, ความสะดวก, ความภูมิใจ, คุณภาพ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ไม่เคยใช้, เคยใช้, เลิกใช้, มีอำนาจซื้อ, ใช้ครั้งแรก, ใช้ประจำ</a:t>
                      </a:r>
                    </a:p>
                    <a:p>
                      <a:pPr>
                        <a:buFontTx/>
                        <a:buChar char="-"/>
                      </a:pPr>
                      <a:endParaRPr lang="th-TH" sz="2300" b="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ใช้เล็กน้อย, ใช้ปานกลาง, ใช้มาก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กลุ่มที่ไม่ภักดีเลย ภักดีปานกลาง หรือภักดีมาก</a:t>
                      </a:r>
                    </a:p>
                    <a:p>
                      <a:pPr>
                        <a:buFontTx/>
                        <a:buChar char="-"/>
                      </a:pPr>
                      <a:endParaRPr lang="th-TH" sz="2300" b="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กลุ่มที่ไม่รู้จัก, รู้จัก, มีความต้องการ, มีความตั้งใจซื้อ</a:t>
                      </a:r>
                    </a:p>
                    <a:p>
                      <a:pPr>
                        <a:buFontTx/>
                        <a:buNone/>
                      </a:pPr>
                      <a:endParaRPr lang="th-TH" sz="2300" b="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กลุ่มที่พอใจ, ชอบ, เฉยๆ, ไม่ชอบ, เกลียด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14282" y="2169812"/>
          <a:ext cx="8715436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4776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หลักเกณฑ์ในการแบ่งส่วนตลาด</a:t>
                      </a:r>
                      <a:endParaRPr lang="th-TH" sz="23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ตัวอย่างการแบ่งส่วนตลาด</a:t>
                      </a:r>
                      <a:endParaRPr lang="th-TH" sz="23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5. การใช้หลายเกณฑ์รวมกัน</a:t>
                      </a:r>
                    </a:p>
                    <a:p>
                      <a:r>
                        <a:rPr lang="th-TH" sz="2300" dirty="0" smtClean="0">
                          <a:latin typeface="AngsanaUPC" pitchFamily="18" charset="-34"/>
                          <a:cs typeface="AngsanaUPC" pitchFamily="18" charset="-34"/>
                        </a:rPr>
                        <a:t>     5.1 สังคมวัฒนธรรม 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Socio-cultural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endParaRPr lang="th-TH" sz="23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5.2 ภูมิประชากรศาสตร์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Geo-demographic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en-US" sz="2300" baseline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5.3 จิตนิสัยของประชากร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Psycho-demographic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  <a:p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   5.4 พฤติกรรมของประชากร (</a:t>
                      </a:r>
                      <a:r>
                        <a:rPr lang="en-US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Demo-graphic’s behavior</a:t>
                      </a:r>
                      <a:r>
                        <a:rPr lang="th-TH" sz="23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300" b="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กลุ่มเชื้อชาติ ศาสนา ท้องถิ่น อาชีพ อายุ และเพศในแต่ละสังคม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กลุ่มวัยรุ่นในชนบท กลุ่มวัยทองในประเทศญี่ปุ่น กลุ่มประเทศชาติในสแกนดิเนเวีย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กลุ่มแรงงานที่ซื้อเพราะประหยัด กลุ่มสังคมระดับสูงที่ซื้อเพราะตรา กลุ่มคู่สมรสใหม่ที่ซื้อเพราะความรักความผูกพัน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300" b="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กลุ่มวันรุ่นชายที่ชอบท่องเที่ยวผจญภัย กลุ่มวัยทองชายที่ชอบท่องเที่ยวในพัทยา กลุ่มแรงงานที่ชอบท่องเที่ยวที่บางแสน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การกำหนดตลาดเป้าหมาย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 targeting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หรือการเลือกตลาดเป้าหมาย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Target market selection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เป็นการเลือกส่วนตลาดใดส่วนตลาดหนึ่ง หรือหลายส่วนตลาด หรือทั้งหมด เป็นเป้าหมายในการใช้ส่วนประสมการตลาด ซึ่งจะเกิดขึ้นหลังจากที่บริษัทได้แบ่งส่วนตลาดและทราบถึงโอกาสทางการตลาดที่จะเกิดขึ้นในตลาดแต่ละส่วนแล้ว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การกำหนดตลาดเป้าหมายมี 2 ขั้นตอน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การประเมินส่วนตลาด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Evaluating the market segment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1.1 ขนาดและความเจริญเติบโตของส่วนตลาด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Segment size &amp; growth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1.2 ความน่าสนใจของส่วนตลาด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Segment structural attractiveness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1.3 วัตถุประสงค์และทรัพยากรของบริษัท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Company objectives &amp; resources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 การเลือกส่วนตลาด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Selecting the market segment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2.1 การกำหนดเป้าหมายหลายส่วน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Selective targeting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23528" y="2996952"/>
            <a:ext cx="8496944" cy="34563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947936" y="4365104"/>
          <a:ext cx="21839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5196407" y="4005066"/>
          <a:ext cx="3120009" cy="21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003"/>
                <a:gridCol w="1040003"/>
                <a:gridCol w="1040003"/>
              </a:tblGrid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4532" y="390343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612" y="390343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90343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384" y="440749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68" y="491155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41560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1129" y="2996952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กลุ่มแม่บ้าน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2484" y="2996952"/>
            <a:ext cx="1147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กลุ่มคนที่ซื้อเป็นของฝาก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996952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กลุ่มนักท่องเที่ยว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4077072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ผลไม้กวน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479715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ผลไม้อบแห้ง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555962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 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ผลิตภัณฑ์ขนมไทย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วงรี 19"/>
          <p:cNvSpPr/>
          <p:nvPr/>
        </p:nvSpPr>
        <p:spPr>
          <a:xfrm>
            <a:off x="1259632" y="4581128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/>
          <p:cNvSpPr/>
          <p:nvPr/>
        </p:nvSpPr>
        <p:spPr>
          <a:xfrm>
            <a:off x="1979712" y="5589240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2699792" y="5085184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วงรี 22"/>
          <p:cNvSpPr/>
          <p:nvPr/>
        </p:nvSpPr>
        <p:spPr>
          <a:xfrm>
            <a:off x="5652120" y="4293096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วงรี 23"/>
          <p:cNvSpPr/>
          <p:nvPr/>
        </p:nvSpPr>
        <p:spPr>
          <a:xfrm>
            <a:off x="6660232" y="5661248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7740352" y="5013176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2.2 ผู้เชี่ยวชาญเฉพาะผลิตภัณฑ์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Product specialization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23528" y="2564904"/>
            <a:ext cx="8496944" cy="34563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947936" y="3933056"/>
          <a:ext cx="21839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5196407" y="3573018"/>
          <a:ext cx="3120009" cy="21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003"/>
                <a:gridCol w="1040003"/>
                <a:gridCol w="1040003"/>
              </a:tblGrid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4532" y="347139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612" y="347139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47139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384" y="397544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68" y="447950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98355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2891" y="2564904"/>
            <a:ext cx="1145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ตลาดผู้ใช้รถเก๋ง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2484" y="2564904"/>
            <a:ext cx="1075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ตลาดผู้ใช้รถกระบะ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564904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ตลาดผู้ใช้รถตู้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4636" y="364502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รถยนต์โต</a:t>
            </a:r>
            <a:r>
              <a:rPr lang="th-TH" sz="2400" dirty="0" err="1" smtClean="0">
                <a:latin typeface="AngsanaUPC" pitchFamily="18" charset="-34"/>
                <a:cs typeface="AngsanaUPC" pitchFamily="18" charset="-34"/>
              </a:rPr>
              <a:t>โยต้า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130" y="436510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0130" y="51275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วงรี 19"/>
          <p:cNvSpPr/>
          <p:nvPr/>
        </p:nvSpPr>
        <p:spPr>
          <a:xfrm>
            <a:off x="1259632" y="414908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2699792" y="414908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วงรี 22"/>
          <p:cNvSpPr/>
          <p:nvPr/>
        </p:nvSpPr>
        <p:spPr>
          <a:xfrm>
            <a:off x="5652120" y="386104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วงรี 23"/>
          <p:cNvSpPr/>
          <p:nvPr/>
        </p:nvSpPr>
        <p:spPr>
          <a:xfrm>
            <a:off x="6660232" y="386104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7740352" y="386104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กลยุทธ์การตลาดตามเป้าหมาย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STP Marketing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การตลาดเป้าหมาย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Target marketing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เป็นการนำเสรอผลิตภัณฑ์ และส่วนประสมการตลาดที่แตกต่างกัน เพื่อตอบสนองความต้องการของตลาดที่แตกต่างกัน ซึ่งการกำหนด</a:t>
            </a:r>
            <a:r>
              <a:rPr lang="th-TH" dirty="0">
                <a:latin typeface="AngsanaUPC" pitchFamily="18" charset="-34"/>
                <a:cs typeface="AngsanaUPC" pitchFamily="18" charset="-34"/>
              </a:rPr>
              <a:t>ต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ลาดเป้าหมายและตำแหน่งผลิตภัณฑ์ของธุรกิจให้สอดคล้องกับความต้องการและพฤติกรรมของตลาดเป้าหมายนั้น สามารถอธิบายได้ในรูปของ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STP Marketing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โดย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หมายถึง การแบ่งส่วนตลาด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segmentation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en-US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		T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หมายถึง การกำหนดตลาดเป้าหมาย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targeting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	P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หมายถึง การกำหนดตำแหน่งผลิตภัณฑ์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positioning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2.3 กลยุทธ์ตลาดมวลชน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Mass market targeting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23528" y="2564904"/>
            <a:ext cx="8496944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947936" y="3933056"/>
          <a:ext cx="21839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5196407" y="3573018"/>
          <a:ext cx="3120009" cy="21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003"/>
                <a:gridCol w="1040003"/>
                <a:gridCol w="1040003"/>
              </a:tblGrid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4532" y="347139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612" y="347139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47139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384" y="397544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68" y="447950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98355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1" y="3172906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0192" y="3172906"/>
            <a:ext cx="94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8304" y="3172906"/>
            <a:ext cx="95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19872" y="364502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ผลิตภัณฑ์ความงามและเครื่องแต่งกาย</a:t>
            </a:r>
            <a:endParaRPr lang="th-TH" sz="20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4365104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ผลิตภัณฑ์สุขภาพและชีวิตความเป็นอยู่ที่ดี</a:t>
            </a:r>
            <a:endParaRPr lang="th-TH" sz="20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6703" y="5085184"/>
            <a:ext cx="1639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ผลิตภัณฑ์อุปโภคบริโภค</a:t>
            </a:r>
            <a:endParaRPr lang="th-TH" sz="20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วงรี 19"/>
          <p:cNvSpPr/>
          <p:nvPr/>
        </p:nvSpPr>
        <p:spPr>
          <a:xfrm>
            <a:off x="1259632" y="4149080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2699792" y="4149080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วงรี 22"/>
          <p:cNvSpPr/>
          <p:nvPr/>
        </p:nvSpPr>
        <p:spPr>
          <a:xfrm>
            <a:off x="5652120" y="386104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วงรี 23"/>
          <p:cNvSpPr/>
          <p:nvPr/>
        </p:nvSpPr>
        <p:spPr>
          <a:xfrm>
            <a:off x="6660232" y="386104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7740352" y="386104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วงรี 25"/>
          <p:cNvSpPr/>
          <p:nvPr/>
        </p:nvSpPr>
        <p:spPr>
          <a:xfrm>
            <a:off x="1259632" y="4653136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วงรี 26"/>
          <p:cNvSpPr/>
          <p:nvPr/>
        </p:nvSpPr>
        <p:spPr>
          <a:xfrm>
            <a:off x="1979712" y="4653136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วงรี 27"/>
          <p:cNvSpPr/>
          <p:nvPr/>
        </p:nvSpPr>
        <p:spPr>
          <a:xfrm>
            <a:off x="2699792" y="4653136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วงรี 28"/>
          <p:cNvSpPr/>
          <p:nvPr/>
        </p:nvSpPr>
        <p:spPr>
          <a:xfrm>
            <a:off x="1259632" y="5157192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วงรี 29"/>
          <p:cNvSpPr/>
          <p:nvPr/>
        </p:nvSpPr>
        <p:spPr>
          <a:xfrm>
            <a:off x="1979712" y="5157192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วงรี 30"/>
          <p:cNvSpPr/>
          <p:nvPr/>
        </p:nvSpPr>
        <p:spPr>
          <a:xfrm>
            <a:off x="2699792" y="5157192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วงรี 31"/>
          <p:cNvSpPr/>
          <p:nvPr/>
        </p:nvSpPr>
        <p:spPr>
          <a:xfrm>
            <a:off x="5652120" y="458112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วงรี 32"/>
          <p:cNvSpPr/>
          <p:nvPr/>
        </p:nvSpPr>
        <p:spPr>
          <a:xfrm>
            <a:off x="6660232" y="458112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วงรี 33"/>
          <p:cNvSpPr/>
          <p:nvPr/>
        </p:nvSpPr>
        <p:spPr>
          <a:xfrm>
            <a:off x="7740352" y="458112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วงรี 34"/>
          <p:cNvSpPr/>
          <p:nvPr/>
        </p:nvSpPr>
        <p:spPr>
          <a:xfrm>
            <a:off x="5652120" y="530120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วงรี 35"/>
          <p:cNvSpPr/>
          <p:nvPr/>
        </p:nvSpPr>
        <p:spPr>
          <a:xfrm>
            <a:off x="6660232" y="530120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วงรี 36"/>
          <p:cNvSpPr/>
          <p:nvPr/>
        </p:nvSpPr>
        <p:spPr>
          <a:xfrm>
            <a:off x="7740352" y="530120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2.4 การกำหนดเป้าหมายที่ส่วนตลาดเดียว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Single segment targeting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23528" y="2924944"/>
            <a:ext cx="8496944" cy="34563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947936" y="4293096"/>
          <a:ext cx="21839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5196407" y="3933058"/>
          <a:ext cx="3120009" cy="21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003"/>
                <a:gridCol w="1040003"/>
                <a:gridCol w="1040003"/>
              </a:tblGrid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4532" y="383143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612" y="383143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83143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384" y="4335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68" y="483954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34359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2891" y="2924944"/>
            <a:ext cx="1145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ผู้มีรายได้ต่ำ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2484" y="2924944"/>
            <a:ext cx="1075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ผู้มีรายได้ปานกลาง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92494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ผู้มีรายได้สูง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4636" y="4005064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นาฬิกาโร</a:t>
            </a:r>
            <a:r>
              <a:rPr lang="th-TH" sz="2400" dirty="0" err="1" smtClean="0">
                <a:latin typeface="AngsanaUPC" pitchFamily="18" charset="-34"/>
                <a:cs typeface="AngsanaUPC" pitchFamily="18" charset="-34"/>
              </a:rPr>
              <a:t>เล็กซ์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130" y="472514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0130" y="548761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2" name="วงรี 21"/>
          <p:cNvSpPr/>
          <p:nvPr/>
        </p:nvSpPr>
        <p:spPr>
          <a:xfrm>
            <a:off x="2699792" y="4509120"/>
            <a:ext cx="144016" cy="14401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7740352" y="4221088"/>
            <a:ext cx="144016" cy="14401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2.5 ผู้เชี่ยวชาญเฉพาะตลาด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 specialization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23528" y="2708920"/>
            <a:ext cx="8496944" cy="345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947936" y="4077072"/>
          <a:ext cx="21839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5196407" y="3717034"/>
          <a:ext cx="3120009" cy="21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003"/>
                <a:gridCol w="1040003"/>
                <a:gridCol w="1040003"/>
              </a:tblGrid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1018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4532" y="3615407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612" y="3615407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615407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384" y="411946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68" y="46235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1275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2891" y="2708920"/>
            <a:ext cx="1145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ผู้มีรายได้ต่ำ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2484" y="2708920"/>
            <a:ext cx="1075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ผู้มีรายได้ปานกลาง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70892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M</a:t>
            </a:r>
            <a:r>
              <a:rPr lang="en-US" sz="2000" baseline="-25000" dirty="0" smtClean="0">
                <a:latin typeface="AngsanaUPC" pitchFamily="18" charset="-34"/>
                <a:cs typeface="AngsanaUPC" pitchFamily="18" charset="-34"/>
              </a:rPr>
              <a:t>3</a:t>
            </a:r>
          </a:p>
          <a:p>
            <a:pPr algn="ctr"/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ผู้มีรายได้สูง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2" name="วงรี 21"/>
          <p:cNvSpPr/>
          <p:nvPr/>
        </p:nvSpPr>
        <p:spPr>
          <a:xfrm>
            <a:off x="2699792" y="429309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7740352" y="4005064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/>
          <p:cNvSpPr/>
          <p:nvPr/>
        </p:nvSpPr>
        <p:spPr>
          <a:xfrm>
            <a:off x="7740352" y="465313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วงรี 22"/>
          <p:cNvSpPr/>
          <p:nvPr/>
        </p:nvSpPr>
        <p:spPr>
          <a:xfrm>
            <a:off x="7740352" y="5445224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วงรี 23"/>
          <p:cNvSpPr/>
          <p:nvPr/>
        </p:nvSpPr>
        <p:spPr>
          <a:xfrm>
            <a:off x="2699792" y="4797152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วงรี 25"/>
          <p:cNvSpPr/>
          <p:nvPr/>
        </p:nvSpPr>
        <p:spPr>
          <a:xfrm>
            <a:off x="2699792" y="5301208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4187417" y="3861048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1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กระเป๋า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87417" y="4581128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2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2400" dirty="0" err="1" smtClean="0">
                <a:latin typeface="AngsanaUPC" pitchFamily="18" charset="-34"/>
                <a:cs typeface="AngsanaUPC" pitchFamily="18" charset="-34"/>
              </a:rPr>
              <a:t>เนค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ไท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7417" y="5343599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P</a:t>
            </a:r>
            <a:r>
              <a:rPr lang="en-US" sz="2400" baseline="-25000" dirty="0" smtClean="0">
                <a:latin typeface="AngsanaUPC" pitchFamily="18" charset="-34"/>
                <a:cs typeface="AngsanaUPC" pitchFamily="18" charset="-34"/>
              </a:rPr>
              <a:t>3  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เข็มขัด</a:t>
            </a:r>
            <a:endParaRPr lang="th-TH" sz="2400" baseline="-250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กระบวนการ 5 ขั้นตอนในการเลือกส่วนตลาดที่น่าสนใจ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Choosing attractive market segments : A five-step process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u="sng" dirty="0" smtClean="0">
                <a:latin typeface="AngsanaUPC" pitchFamily="18" charset="-34"/>
                <a:cs typeface="AngsanaUPC" pitchFamily="18" charset="-34"/>
              </a:rPr>
              <a:t>ขั้นที่ 1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การเลือกปัจจัยที่ดึงดูดตลาดและเอื้อตำแหน่งที่ได้เปรียบทางการแข่งขัน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Select market-attractiveness &amp; competitive-factors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เป็นการประเมินความดึงดูดใจตลาดและความแข็งแกร่งของตำแหน่งทางการแข่งขันทั้งในปัจจุบันและอนาคต โดยใช้ข้อมูลที่ได้จากการวิเคราะห์สภาพแวดล้อม สภาวะทางการแข่งขันในอุตสาหกรรมการประเมินความเป็นไปได้ของตลาดและความต้องการของลูกค้า เพื่อกำหนดปัจจัยในการประเมิน ดังนี้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ปัจจัยที่ดึงดูดตลาด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Market-attractiveness factor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ประกอบด้วย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1.1 ความต้องการและพฤติกรรมของผู้บริโภค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1.2 ขนาดส่วนตลาดและอัตราการเติบโต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1.3 แนวโน้มสภาพแวดล้อม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มห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ภาค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 ปัจจัยตำแหน่งทางการแข่งขัน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Competitive-position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ประกอบด้วย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2.1 โอกาสในด้านความได้เปรียบ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2.2 ขีดความสามารถและทรัพยากรของธุรกิจและคู่แข่งขัน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2.3 คามดึงดูดใจของอุตสาหกรรมที่ควรแข่งขัน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u="sng" dirty="0" smtClean="0">
                <a:latin typeface="AngsanaUPC" pitchFamily="18" charset="-34"/>
                <a:cs typeface="AngsanaUPC" pitchFamily="18" charset="-34"/>
              </a:rPr>
              <a:t>ขั้นที่ 2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การให้น้ำหนักความสำคัญสิ่งดึงดูดใจตลาดและปัจจัยตำแหน่งทางการแข่งขัน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Weight market attractiveness &amp; competitive position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to reflect their relative importance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เป็นการกำหนดค่าถ่วงน้ำหนักของแต่ละปัจจัยที่มีความสำคัญ 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 ปัจจัยความดึงดูดใจตลาด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Market-attractiveness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(1) ความต้องการของลูกค้าที่ยังไม่ได้รับการตอบสนอง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(2) ขนาดของตลาดหรือส่วนตลาดและอัตราการเจริญเติบโต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(3) แนวโน้มของ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ตลาดมห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ภาค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 ปัจจัยตำแหน่งทางการแข่งขัน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Competitive-position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(1) โอกาสในการสร้างข้อได้เปรียบทางการแข่งขัน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(2) ขีดความสามารถและทรัพยากร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(3) ความสามารถในการจูงใจของอุตสาหกรรม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u="sng" dirty="0" smtClean="0">
                <a:latin typeface="AngsanaUPC" pitchFamily="18" charset="-34"/>
                <a:cs typeface="AngsanaUPC" pitchFamily="18" charset="-34"/>
              </a:rPr>
              <a:t>ขั้นที่ 3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ประเมินตำแหน่งปัจจุบันของตลาดเป้าหมายที่มีศักยภาพในแต่ละปัจจัย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Assess the current position of each potential target market on each factor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ขั้นรวบรวมข้อมูลทั้งเชิงปริมาณและเชิงคุณภาพเพื่อประเมินเกณฑ์ความดึงดูดใจตลาดและตำแหน่งทางการตลาด แล้วนำข้อมูลมาแสดงในรูปของ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แมทริกซ์</a:t>
            </a:r>
            <a:endParaRPr lang="th-TH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endParaRPr lang="th-TH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u="sng" dirty="0" smtClean="0">
                <a:latin typeface="AngsanaUPC" pitchFamily="18" charset="-34"/>
                <a:cs typeface="AngsanaUPC" pitchFamily="18" charset="-34"/>
              </a:rPr>
              <a:t>ขั้นที่ 4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พยากรณ์ตำแหน่งในอนาคตของแต่ละตลาด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Project future position for each segment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ซึ่งในการพยากรณ์จะอิงจากแนวโน้มทางการแข่งขัน ลูกค้า และสิ่งแวดล้อมที่พยากรณ์ไว้ ผู้บริหารต้องคาดการณ์แนวโน้มความเปลี่ยนแปลงความดึงดูดใจตลาดใน 3-5 ปีข้างหน้า โดยต้องสันนิษฐานถึงการเปลี่ยนแปลงของความต้องการและพฤติกรรมของลูกค้า คู่แข่งขันใหม่ที่เกิดขึ้นและความเคลื่อนไหวทางกลยุทธ์ของคู่แข่งขัน นอกจากนี้ยังต้องติดตามนวัตกรรมใหม่ๆ ที่ส่งผลต่อการพัฒนาการผลิตสินค้า ความเปลี่ยนแปลงทางเศรษฐกิจ ผลกระทบด้านสังคมวัฒนธรรมและอำนาจในการต่อรอง ราคา แล้วจึงกำหนดว่าจะเปลี่ยนตำแหน่งการแข่งขันของกลยุทธ์ไปในทิศทางใด ซึ่งสามารถกำหนดแผนการเปลี่ยนแปลงเพื่อพัฒนาความดึงดูดใจตลาดและตำแหน่งทางการแข่งขันโดยการใช้ตาราง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แมทริกซ์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เพื่อกำหนดแนวทางให้ชัดเจนยิ่งขึ้น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u="sng" dirty="0" smtClean="0">
                <a:latin typeface="AngsanaUPC" pitchFamily="18" charset="-34"/>
                <a:cs typeface="AngsanaUPC" pitchFamily="18" charset="-34"/>
              </a:rPr>
              <a:t>ขั้นที่ 5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การเลือกส่วนตลาดและการจัดสรรทรัพยากร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Choose segments to target, allocate resource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ส่วนตลาดที่ควรตอบสนองต่อความดึงดูดใจตลาดและตำแหน่งทางการแข่งขัน ทุกบริษัทล้วนต้องการให้บริษัทของตนมีความดึงดูดใจและมีตำแหน่งทางการแข่งขันในระดับสูง แต่บางบริษัทก็เลือกที่จะดำรงสถานะความดึงดูดใจและตำแหน่งทางการแข่งขันไว้ในระดับปานกลางเพราะ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(1) ผู้บริหารเชื่อว่าสิ่งดึงดูดใจตลาดและตำแหน่งทางการแข่งขันจะต้องมีการพัฒนาขึ้นได้ในอนาคต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(2) ผู้บริหารมักจะมองว่าตลาดปัจจุบันเป็นเพียงทางผ่านในการก้าวสู่ตลาดที่ใหญ่กว่าและน่านใจกว่าในอนาคต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(3) การร่วมลงทุนหรือแรงงานในปัจจุบันจะเป็นผลประโยชน์อีกทางหนึ่งที่จะเข้าสู่บริษัทในอนาคต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กลยุทธ์การตลาดตามเป้าหมาย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STP Marketing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3568" y="2564904"/>
            <a:ext cx="2304256" cy="3240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การแบ่งส่วนตลาด</a:t>
            </a:r>
          </a:p>
          <a:p>
            <a:pPr algn="ctr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Marketing segmentation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r>
              <a:rPr lang="th-TH" dirty="0" smtClean="0">
                <a:latin typeface="AngsanaUPC" pitchFamily="18" charset="-34"/>
                <a:cs typeface="AngsanaUPC" pitchFamily="18" charset="-34"/>
              </a:rPr>
              <a:t>1. กำหนดตัวแปรที่ใช้เป็</a:t>
            </a:r>
            <a:r>
              <a:rPr lang="th-TH" dirty="0">
                <a:latin typeface="AngsanaUPC" pitchFamily="18" charset="-34"/>
                <a:cs typeface="AngsanaUPC" pitchFamily="18" charset="-34"/>
              </a:rPr>
              <a:t>น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เกณฑ์ในการแบ่งส่วนตลาด</a:t>
            </a:r>
          </a:p>
          <a:p>
            <a:r>
              <a:rPr lang="th-TH" dirty="0" smtClean="0">
                <a:latin typeface="AngsanaUPC" pitchFamily="18" charset="-34"/>
                <a:cs typeface="AngsanaUPC" pitchFamily="18" charset="-34"/>
              </a:rPr>
              <a:t>2. ศึกษารายละเอียดในแต่ละส่วนตลาด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419872" y="2564904"/>
            <a:ext cx="2304256" cy="32403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การกำหนดตลาดเป้าหมาย</a:t>
            </a:r>
          </a:p>
          <a:p>
            <a:pPr algn="ctr"/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Marketing targeting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r>
              <a:rPr lang="th-TH" sz="2600" dirty="0" smtClean="0">
                <a:latin typeface="AngsanaUPC" pitchFamily="18" charset="-34"/>
                <a:cs typeface="AngsanaUPC" pitchFamily="18" charset="-34"/>
              </a:rPr>
              <a:t>3. ประเมินความสามารถของธุรกิจในแต่ละส่วนตลาด</a:t>
            </a:r>
          </a:p>
          <a:p>
            <a:r>
              <a:rPr lang="th-TH" sz="2600" dirty="0" smtClean="0">
                <a:latin typeface="AngsanaUPC" pitchFamily="18" charset="-34"/>
                <a:cs typeface="AngsanaUPC" pitchFamily="18" charset="-34"/>
              </a:rPr>
              <a:t>4. เลือกตลาดเป้าหมาย</a:t>
            </a:r>
            <a:endParaRPr lang="th-TH" sz="26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56176" y="2564904"/>
            <a:ext cx="2304256" cy="32403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การกำหนดตำแหน่งผลิตภัณฑ์</a:t>
            </a:r>
          </a:p>
          <a:p>
            <a:pPr algn="ctr"/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Marketing positioning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5. กำหนดตำแหน่งผลิตภัณฑ์ ในแต่ละตลาดเป้าหมาย</a:t>
            </a:r>
          </a:p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6. กำหนดส่วนประสมการตลาดสำหรับแต่ละตลาดเป้าหมาย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1547664" y="184482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th-TH" dirty="0"/>
          </a:p>
        </p:txBody>
      </p:sp>
      <p:sp>
        <p:nvSpPr>
          <p:cNvPr id="11" name="วงรี 10"/>
          <p:cNvSpPr/>
          <p:nvPr/>
        </p:nvSpPr>
        <p:spPr>
          <a:xfrm>
            <a:off x="6948264" y="184482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th-TH" dirty="0"/>
          </a:p>
        </p:txBody>
      </p:sp>
      <p:sp>
        <p:nvSpPr>
          <p:cNvPr id="12" name="วงรี 11"/>
          <p:cNvSpPr/>
          <p:nvPr/>
        </p:nvSpPr>
        <p:spPr>
          <a:xfrm>
            <a:off x="4283968" y="184482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13" name="ลูกศรขวา 12"/>
          <p:cNvSpPr/>
          <p:nvPr/>
        </p:nvSpPr>
        <p:spPr>
          <a:xfrm>
            <a:off x="3059832" y="3789040"/>
            <a:ext cx="288032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ลูกศรขวา 13"/>
          <p:cNvSpPr/>
          <p:nvPr/>
        </p:nvSpPr>
        <p:spPr>
          <a:xfrm>
            <a:off x="5796136" y="3789040"/>
            <a:ext cx="288032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2627784" y="6218148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แสดงลำดับขั้นตอนของ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STP Marketing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ตำแหน่งความดึงดูดใจตลาดและตำแหน่งทางการแข่งขันในตาราง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แมทริกซ์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จะช่วยกำหนดแนวทางในการวางจุดมุ่งหมายเชิงกลยุทธ์ การบริหารส่วนตลาดเป้าหมายในปัจจุบันและการเลือกส่วนตลาดเป้าหมายใหม่ในอนาคต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การลงทุน/ความเติบโต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Invest/growth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1.1 ตลาดเป้าหมายที่มีศักยภาพเป็นที่พอใจมาก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1.2 ตลาดเป้าหมายที่มีศักยภาพเป็นที่พอใจ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1.3 ตลาดเป้าหมายที่มีศักยภาพเป็นที่ไม่พอใจ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endParaRPr lang="th-TH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2 การกำหนดตลาดเป้าหมาย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2. การเลือกสรรการลงทุน/การรักษาสภาพเดิม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Selectively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/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earning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2.1 กลยุทธ์การป้องกันและการมุ่งเฉพาะส่วน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2.2 การบริหารรายได้/กำไรเพื่อคงสภาพเดิม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2.3 กลยุทธ์การเลือกสรรการลงทุน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การถอน/การเก็บเกี่ยวผลประโยชน์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Divest/harvest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3.1 กลยุทธ์การบริหารเพื่อรักษาสภาพเดิม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3.2 กลยุทธ์การขยายตัวในขอบเขตจำกัดหรือเก็บเกี่ยวผลประโยชน์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3.3 กลยุทธ์การถอน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การกำหนดตำแหน่งผลิตภัณฑ์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Positioning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เป็นการวางแนวคิดเกี่ยวกับผลิตภัณฑ์/บริการ ให้มีตำแหน่งทางการแข่งขันที่แตกต่างและมีคุณค่าในจิตใจของตลาดเป้าหมาย ทำให้จดจำตรานั้นได้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467544" y="1412776"/>
            <a:ext cx="8208912" cy="5040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5" name="วงรี 4"/>
          <p:cNvSpPr/>
          <p:nvPr/>
        </p:nvSpPr>
        <p:spPr>
          <a:xfrm>
            <a:off x="3851920" y="3056266"/>
            <a:ext cx="158417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ลูกศรขวา 5"/>
          <p:cNvSpPr/>
          <p:nvPr/>
        </p:nvSpPr>
        <p:spPr>
          <a:xfrm rot="1678332">
            <a:off x="2795841" y="3702906"/>
            <a:ext cx="3744416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ลูกศรขวา 6"/>
          <p:cNvSpPr/>
          <p:nvPr/>
        </p:nvSpPr>
        <p:spPr>
          <a:xfrm rot="9168935">
            <a:off x="2767596" y="3676785"/>
            <a:ext cx="3744416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ขวา 7"/>
          <p:cNvSpPr/>
          <p:nvPr/>
        </p:nvSpPr>
        <p:spPr>
          <a:xfrm rot="7192687">
            <a:off x="3263911" y="3665851"/>
            <a:ext cx="2679544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ลูกศรขวา 8"/>
          <p:cNvSpPr/>
          <p:nvPr/>
        </p:nvSpPr>
        <p:spPr>
          <a:xfrm rot="3549544">
            <a:off x="3273220" y="3659703"/>
            <a:ext cx="2679544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วงรี 9"/>
          <p:cNvSpPr/>
          <p:nvPr/>
        </p:nvSpPr>
        <p:spPr>
          <a:xfrm>
            <a:off x="3923928" y="3128274"/>
            <a:ext cx="1440160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ตำแหน่งเชิงกลยุทธ์</a:t>
            </a:r>
          </a:p>
          <a:p>
            <a:pPr algn="ctr"/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Strategic position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0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141277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1. ความเกี่ยวข้องกับกลยุทธ์ของหน่วยธุรกิจ (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The face of the business strategy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141277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2. ความแตกต่างที่เหนือกว่าคู่แข่งขัน (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Differentiate from competitors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141277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3. ผลกระทบต่อคู่แข่งขัน (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Resonate with customers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892967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4. กระตุ้นและเป็นแนวทางให้เกิดการริเริ่มทางกลยุทธ์ (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Drive and guide strategic initiatives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4892967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5. กระตุ้นโปรแกรมการสื่อสาร (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Drive the communication program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4902259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6. แสดงถึงค่านิยมและวัฒนธรรมขององค์การ (</a:t>
            </a:r>
            <a:r>
              <a:rPr lang="en-US" sz="2400" dirty="0" smtClean="0">
                <a:latin typeface="AngsanaUPC" pitchFamily="18" charset="-34"/>
                <a:cs typeface="AngsanaUPC" pitchFamily="18" charset="-34"/>
              </a:rPr>
              <a:t>Express the values and culture of the organization</a:t>
            </a:r>
            <a:r>
              <a:rPr lang="th-TH" sz="2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6434172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แสดงตำแหน่งเชิงกลยุทธ์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บทบาทของตำแหน่งเชิงกลยุทธ์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The role of the strategic position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เพื่อกระตุ้นและเป็นแนวทางในการคิดริเริ่มเชิงกลยุทธ์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Drive and guide strategic initiatives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เพื่อกระตุ้นโปรแกรมการสื่อสารของธุรกิจ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Drive the communication program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เพื่อสนับสนุนค่านิยมและวัฒนธรรมขององค์การ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Express the values and culture of the organization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4. ความเกี่ยวข้องกับตลาดเป้าหมาย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Resonate with the target market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5. ความแตกต่างจากคู่แข่งขัน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Differentiate from competitors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6. การสะท้อนถึงวัฒนธรรมและกลยุทธ์ของหน่วยธุรกิจ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Reflect the culture &amp; strategy of the business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การกำหนดตำแหน่งเชิงกลยุทธ์มีองค์ประกอบที่สำคัญ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แสดงบทบาทเป็นส่วนตลาดที่ยังไม่มีผู้สนองความต้องการ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The quality player with a defined product space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ทางเลือกที่มีคุณค่า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The value option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ผู้บุกเบิก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The innovator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4. การมุ่งที่ลักษณะผลิตภัณฑ์ที่เฉพาะเจาะจง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A narrow product focus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5. การมุ่งความสำคัญที่ตลาดเป้าหมาย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A target segment focus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6. ความเป็นธุรกิจระดับโลก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Being global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7. ชนิดของผลิตภัณฑ์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Product category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8. คุณสมบัติและประโยชน์ของผลิตภัณฑ์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Product attributes/functional benefits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9. ความกว้างของสายผลิตภัณฑ์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Breadth of product line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10. ลักษณะนามธรรมขององค์การ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Organizational intangibles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11. ผลประโยชน์ด้านอารมณ์และความรู้สึกส่วนตัว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Emotional self-expressive benefit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(1) ผลประโยชน์ด้านอารมณ์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(2) ผลประโยชน์ที่เกิดจากการแสดงตัวตนของผู้ซื้อ</a:t>
            </a:r>
          </a:p>
          <a:p>
            <a:pPr>
              <a:buNone/>
            </a:pP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12. ประสบการณ์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Experience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13. ความทันสมัย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Being contemporary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14. บุคลิกภาพตรา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Brand personality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15. ตำแหน่งการแข่งขัน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Competitor position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16. ตำแหน่งเชิงกลยุทธ์ที่หลากหลาย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Multiple strategic positions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ความสำคัญของตำแหน่งเชิงกลยุทธ์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Capturing the essence of the strategic position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ธุรกิจควรจะเลือกตำแหน่งที่ผลักดันกลยุทธ์และสร้างข้อได้เปรียบทางการแข่งขันที่ยั่งยืน โดยการสร้างความแตกต่างจากคู่แข่งขันและสนับสนุนกลยุทธ์โดยรวมของหน่วยธุรกิจ วิเคราะห์ลักษณะของลูกค้าและคู่แข่งขันขององค์การ ตลอดจนวิเคราะห์ถึงจุดแข็งความคิดริเริ่มและกลยุทธ์ของบริษัทด้วย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การแบ่งส่วนตลาด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Market segmentation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แบ่งส่วนตลาดรวมออกเป็นตลาดย่อยหรือส่วนตลาดหลายส่วนตามลักษณะหรือความต้องการที่คล้ายคลึงกันของสมาชิก เพื่อเลือกส่วนตลาดหนึ่ง หรือหลายส่วนตลาดหรือทั้งหมดเป็นตลาดเป้าหมาย แล้วเสนอผลิตภัณฑ์และส่วนประสมการตลาดในแต่ละตลาดเป้าหมายนั้นอย่างเหมาะสม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การกำหนดตำแหน่งผลิตภัณฑ์ทางกายภาพ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Physical positioning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เป็นการกำหนดตำแหน่งผลิตภัณฑ์โดยการเปรียบเทียบลักษณะทางกายภาพของผลิตภัณฑ์ ซึ่งมีความสำคัญในการวิเคราะห์ตำแหน่งผลิตภัณฑ์ ผู้บริโภคมักจะเปรียบเทียบความแตกต่างของสินค้า และบริการตามคุณลักษณะทางกายภาพ ในทางตรงกันข้ามข้อมูลทางการตลาด การวิจัยและการพัฒนาผลิตภัณฑ์มีส่วนช่วยให้ผู้ผลิตเข้าใจความต้องการของผู้บริโภคดีขึ้น และนำเสนอผลิตภัณฑ์ให้เหนือกว่าคู่แข่งขันได้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>
                <a:latin typeface="AngsanaUPC" pitchFamily="18" charset="-34"/>
                <a:cs typeface="AngsanaUPC" pitchFamily="18" charset="-34"/>
              </a:rPr>
              <a:t>1. การกำหนดตำแหน่งผลิตภัณฑ์ทางกายภาพ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Physical positioning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ประกอบด้วย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การมุ่งความสำคัญที่การใช้งานผลิตภัณฑ์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ลักษณะทางกายภาพ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การวัดตามวัตถุประสงค์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การจัดหาข้อมูลที่พอเพียง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ลักษณะตราทางกายภาพ</a:t>
            </a:r>
          </a:p>
          <a:p>
            <a:pPr>
              <a:buNone/>
            </a:pPr>
            <a:endParaRPr lang="th-TH" sz="2000" dirty="0" smtClean="0">
              <a:latin typeface="AngsanaUPC" pitchFamily="18" charset="-34"/>
              <a:cs typeface="AngsanaUPC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จำนวนทัศนะต่างๆ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ผลกระทบจากคุณลักษณะผลิตภัณฑ์และราคา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การวิจัยและพัฒนาเพื่อนำไปใช้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>
                <a:latin typeface="AngsanaUPC" pitchFamily="18" charset="-34"/>
                <a:cs typeface="AngsanaUPC" pitchFamily="18" charset="-34"/>
              </a:rPr>
              <a:t>2. การกำหนดตำแหน่งการรับรู้ผลิตภัณฑ์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Perceptual positioning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ประกอบด้วย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การมุ่งความสำเร็จที่ลูกค้า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คุณลักษณะที่รับรู้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การวัดการรับรู้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ความจำเป็นของการวิจัยการตลาด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ตำแหน่งตราที่รับรู้และความเข้มข้นของการกำหนดตำแหน่งผลิตภัณฑ์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จำนวนทัศนะในขอบเขตจำกัด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ผลกระทบจากคุณลักษณะผลิตภัณฑ์และการสื่อสาร</a:t>
            </a:r>
          </a:p>
          <a:p>
            <a:pPr>
              <a:buFont typeface="Wingdings" pitchFamily="2" charset="2"/>
              <a:buChar char="Ø"/>
            </a:pP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การวิจัยและพัฒนาเพื่อนำไปพัฒนาต่อ</a:t>
            </a:r>
            <a:endParaRPr lang="th-TH" sz="20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ข้อจำกัดของการกำหนดตำแหน่งผลิตภัณฑ์ทางกายภาพ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Limitation of physical positioning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ลูกค้าอาจมองว่าสิ่งที่ลูกค้านำเสนอด้านคุณลักษณะทางกายภาพของผลิตภัณฑ์ บรรจุภัณฑ์ ตรา ราคาและรูปแบบของการบริการไม่มีความสำคัญ หรืออาจเข้าใจผิดจากสิ่งที่องค์การพยายามนำเสนอ เพราะทัศนะคติของลูกค้าที่มีต่อสินค้ามักจะมาจากองค์ประกอบทางสังคมและจิตวิทยาด้วย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ขั้นตอนในการกำหนดตำแหน่งผลิตภัณฑ์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The positioning process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การจัดเตรียมพื้นฐานในการกำหนดกลยุทธ์การตลาด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Preparing the foundation for marketing strategies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การกำหนดตำแหน่งผลิตภัณฑ์ใหม่ในจิตใจลูกค้าหรือการปรับตำแหน่งผลิตภัณฑ์เดิม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Repositioning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มีขั้นตอน 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1 ระบุถึงกลุ่มของผลิตภัณฑ์เพื่อการแข่งขันที่สำคัญ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Identify a relevant set of competitive product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การวิเคราะห์ตำแหน่งผลิตภัณฑ์มีประโยชน์ในการนำไปวิเคราะห์ผลิตภัณฑ์นะดับบริษัท ระดับหน่วยธุรกิจ ระดับประเภทของผลิตภัณฑ์ ระดับสายผลิตภัณฑ์ และระดับตรา การวิเคราะห์ในระดับประเภทผลิตภัณฑ์จะวิเคราะห์การรับรู้ของผู้บริโภคว่ามีประเภทสินค้าใดที่สามารถตอบสนองความต้องการของผู้บริโภคได้ เมื่อมีคู่แข่งขันหลายรายในตลาด จึงต้องวิเคราะห์ตำแหน่งผลิตภัณฑ์ของคู่แข่งขันในระดับสายผลิตภัณฑ์หรือระดับตรา ซึ่งจะช่วยให้นักการตลาดเข้าใจวิธีการที่ผลิตภัณฑ์ตราต่างๆ จู.ใจลูกค้า ตำแหน่งผลิตภัณฑ์ที่คู่แข่งขันกำหนด หรือแม้กระทั่งการปรับเปลี่ยนตำแหน่งผลิตภัณฑ์ของคู่แข่งขันในตลาด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2 ระบุถึงคุณลักษณะที่สำคัญ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Identify determinant attributes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การกำหนดตำแหน่งผลิตภัณฑ์สามารถนำคุณลักษณะพื้นฐานมาใช้ประโยชน์ เพื่อสร้างและกำหนดสิ่งที่ต้องการ ซึ่งคุณลักษณะพื้นฐานแบ่งได้ดังนี้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ลักษณะพิเศษ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Features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ผลประโยชน์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Benefits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การใช้ประโยชน์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Usage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4. ต้นกำเนิดหรือแหล่งผู้ผลิต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Parentage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5. กระบวนการผลิต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Manufacturing process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6. ส่วนผสมที่ใช้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Ingredients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7. การอ้างอิงสนับสนุนผลิตภัณฑ์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Endorsements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8. การเปรียบเทียบ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Comparison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9. การอนุรักษ์สภาพแวดล้อม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Proenvironment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10.ระดับชั้นของผลิตภัณฑ์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Product class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11.ราคาและคุณภาพ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Price/quality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12.ขอบเขตของประเทศหรือภูมิศาสตร์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Country or geographic area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3 เก็บรวบรวมข้อมูลเกี่ยวกับการรับรู้ของลูกค้า ในผลิตภัณฑ์เมื่อเทียบกับคู่แข่งขัน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โดยการวิจัยเชิงคุณภาพ การวิจัยเชิงปริมาณและกาสัมภาษณ์กลุ่ม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Focus group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เพื่อรวบรวมข้อมูลจากกลุ่มตัวอย่างของลูกค้าที่สามารถรับรู้ในคุณลักษณะของผลิตภัณฑ์เมื่อเทียบกับคู่แข่งขั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4 วิเคราะห์ตำแหน่งในปัจจุบันของผลิตภัณฑ์เพื่อการแข่งขัน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Analyze the current positions of product in the competitive set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นำเสนอผลิตภัณฑ์ใหม่หรือการปรับเปลี่ยนตำแหน่งผลิตภัณฑ์จะเกี่ยวข้องกับการกำหนดตำแหน่งผลิตภัณฑ์โดยตรง ซึ่งนักการตลาดต้องเข้าใจข้อมูลตำแหน่งผลิตภัณฑ์ของตนเมื่อเปรียบเทียบกับคู่แข่งขัน ดังได้อธิบายไปแล้วขั้นตอนที่ 1 เครื่องมือที่มีประโยชน์อีกชนิดหนึ่งก็คือ ตารางตำแหน่งผลิตภัณฑ์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Positioning grid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หรือเรียกว่า ภาพการรับรู้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Perceptual map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ที่แสดงถึงตำแหน่งสินค้าของคู่แข่งขันทั้งหมดที่มีอยู่ในตลาด โดยไม่ต้องนำสินค้าทุกตรามาพิจารณา เนื่องจากสินค้าบางตราไม่ได้อยู่ในใจของผู้บริโภค ซึ่งการวิเคราะห์ มีดังนี้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การสร้างตารางตำแหน่งผลิตภัณฑ์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Building a positioning grid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ค้นหาโอกาสทางการตลาดเพื่อสร้างตำแหน่งผลิตภัณฑ์ที่แตกต่าง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Marketing opportunities to gain a distinct position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อุปสรรคที่เกิดจากการกำหนดตำแหน่งผลิตภัณฑ์ที่ต้องการ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Constraints imposed by an intense position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4. ขีดจำกัดในการวิเคราะห์ตำแหน่งผลิตภัณฑ์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Limitation of product positioning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สาเหตุที่ต้องการแบ่งส่วนตลาด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1. ตลาดส่วนใหญ่ไม่เหมือนกัน จึงต้องใช้โปรแกรมการตลาดที่แตกต่างกันในแต่ละส่วนตลาด เพื่อตอบสนองความพึงพอใจของลูกค้า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2. การแบ่งส่วนตลาดมีความสำคัญในการพัฒนากลยุทธ์การตลาด เนื่องจาก (1) ตลาดผลิตภัณฑ์เติบโตมากขึ้น (2) มีความต้องการและรูปแบบการดำรงชีวิตที่หลากหลาย (3) มีแนวโน้มในการแบ่งส่วนตลาดย่อยเพิ่มขึ้น (4) โปรแกรมการตลาดมุ่งเป้าหมายที่เฉพาะเจาะจงมากขึ้น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5 พิจารณาส่วนผมของคุณลักษณะที่ลูกค้าพอใจมากที่สุด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Determine customer’s most preferred combination of attributes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ค้นหาสิ่งที่ลูกค้าพึงประสงค์หรือผลิตภัณฑ์ที่อยู่ในใจของลูกค้านั้นมีหลายวิธีซึ่งในที่นี้จะกล่าวถึงการใช้เทคนิคทางสถิติที่เรียกว่า การวิเคราะห์ร่วมกัน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Conjoint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โดยจะทำการสุ่มลูกค้าเพื่อถามคำถามเกี่ยวกับหมวดสินค้าประเภทใดประเภทหนึ่งว่าลูกค้านึกถึงตราใดเป็นอันดับแรก และคุณลักษณะใดที่ลูกค้าจะนึกถึงเมื่อพูดถึงชื่อตรา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6 พิจารณาความเหมาะสมของตำแหน่งผลิตภัณฑ์กับความต้องการของลูกค้าและความสามารถในการดึงดูดส่วนตลาด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เป็นการสำรวจความเหมาะสมระหว่างความพึงพอใจของส่วนตลาดกับการกำหนดตำแหน่งผลิตภัณฑ์ในตลาดปัจจุบัน โดยระบุถึงตำแหน่งผลิตภัณฑ์ใหม่ที่ควรเพิ่มเติมเข้าไปในช่องว่าง การจัดองค์ประกอบของแต่ส่วนตลาดจะแตกต่างกัน เพราะลูกค้าแต่ละคนล้วนมีความต้องการ ความคาดวังที่แตกต่างกัน การวิเคราะห์ตำแหน่งผลิตภัณฑ์ในตลาดจะสามารถระบุถึงตำแหน่งที่เหมาะสมสำหรับแต่ละส่วนตลาดได้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3 การกำหนดตำแหน่งผลิตภัณฑ์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ขั้นที่ 7 เขียนสรุปตำแหน่งผลิตภัณฑ์หรือข้อเสนอคุณค่าผลิตภัณฑ์เพื่อพัฒนากลยุทธ์การตลาด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เป็นการเขียนรายงานสรุปการกำหนดตำแหน่งผลิตภัณฑ์หรือข้อเสนอเพื่อพัฒนาและนำไปปฏิบัติ กลยุทธ์การตลาดจะต้องสะท้อนถึงความน่าสนใจของตลาดเป้าหมายทั้งในปัจจุบันและอนาคตในด้านต่างๆ ไม่ว่าจะเป็นขนาด อัตราการเจริญเติบโตที่คาดหวัง ข้อจำกัดด้านสภาพแวดล้อม ตลอดจนจุดแข็งและจุดอ่อนของคู่แข่งขัน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th-TH" sz="4800" b="1" dirty="0" smtClean="0"/>
              <a:t>คำถาม</a:t>
            </a:r>
            <a:r>
              <a:rPr lang="en-US" sz="4800" b="1" dirty="0" smtClean="0"/>
              <a:t>:</a:t>
            </a:r>
            <a:br>
              <a:rPr lang="en-US" sz="4800" b="1" dirty="0" smtClean="0"/>
            </a:br>
            <a:r>
              <a:rPr lang="en-US" sz="4800" b="1" dirty="0" smtClean="0"/>
              <a:t>STP </a:t>
            </a:r>
            <a:r>
              <a:rPr lang="th-TH" sz="4800" b="1" dirty="0" smtClean="0"/>
              <a:t>ของ </a:t>
            </a:r>
            <a:r>
              <a:rPr lang="en-US" sz="4800" b="1" dirty="0" smtClean="0"/>
              <a:t>7-11 </a:t>
            </a:r>
            <a:r>
              <a:rPr lang="th-TH" sz="4800" b="1" dirty="0" smtClean="0"/>
              <a:t>มีลักษณะเป็นอย่างไร</a:t>
            </a:r>
            <a:endParaRPr lang="th-TH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th-TH" sz="4800" b="1" dirty="0" smtClean="0"/>
              <a:t>คำถาม</a:t>
            </a:r>
            <a:r>
              <a:rPr lang="en-US" sz="4800" b="1" dirty="0" smtClean="0"/>
              <a:t>:</a:t>
            </a:r>
            <a:br>
              <a:rPr lang="en-US" sz="4800" b="1" dirty="0" smtClean="0"/>
            </a:br>
            <a:r>
              <a:rPr lang="en-US" sz="4800" b="1" dirty="0" smtClean="0"/>
              <a:t>Perceptual map or Positioning grid</a:t>
            </a:r>
            <a:r>
              <a:rPr lang="th-TH" sz="4800" b="1" dirty="0" smtClean="0"/>
              <a:t>ของยี่ห้อโทรศัพท์มือถือมีลักษณะเป็นอย่างไร</a:t>
            </a:r>
            <a:endParaRPr lang="th-TH" sz="4800" b="1" dirty="0"/>
          </a:p>
        </p:txBody>
      </p:sp>
    </p:spTree>
    <p:extLst>
      <p:ext uri="{BB962C8B-B14F-4D97-AF65-F5344CB8AC3E}">
        <p14:creationId xmlns:p14="http://schemas.microsoft.com/office/powerpoint/2010/main" val="2789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ประโยชน์ของการแบ่งส่วนตลาด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1. เกิดโอกาสในการพัฒนาผลิตภัณฑ์ใหม่ เพราะการวิเคราะห์ส่วนตลาดทำให้ทราบความต้องการและความพอใจของตลาดแต่ละส่วนได้ละเอียดขึ้น จึงสามารถพัฒนาผลิตภัณฑ์ใหม่เพื่อตอบสนองความต้องการเหล่านั้นได้ดียิ่งขึ้น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2. ช่วยให้นักการตลาดออกแบบโปรแกรมการตลาดให้เข้าถึงกลุ่มลูกค้าประเภทต่างๆ ได้มากขึ้น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3. เอื้อให้การจัดสรรทรัพยากรทางการตลาดมีประสิทธิภาพมากขึ้น โดยเลือกส่วนตลาดที่เหมาะสมกับทรัพยากรของบริษัทที่มีอยู่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ลักษณะของการแบ่งส่วนตลาดที่ดี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1. ต้องสามารถระบุส่วนตลาดและวัดจำนวนได้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Identifiable &amp; measurable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2. มีขนาดใหญ่เพียงพอ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Substantial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ส่วนตลาดมีคามต้องการซื้อและสร้างกำไรมากพอที่จะลงทุน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3. สามารถเข้าถึงได้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Accessible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บริษัทตอบสนองความต้องการของตลาดได้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4. มีลักษณะไม่เหมือนใคร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Differentiable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ลูกค้าเห็นความแตกต่างของผลิตภัณฑ์และส่วนประสมการตลาดที่ไม่เหมือนคู่แข่งรายอื่น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5. สามารถใช้ได้จริง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Actionable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และตลาดมีการตอบสนองต่อโปรแกรมการตลาด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Responsive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โปรแกรมการตลาดสามารถจูงใจตลาดเป้าหมายได้ และตลาดเป้าหมายก็ตอบสนองต่อโปรแกรมการตลาดนั้นในทางที่พึงประสงค์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6. ตลาดสามารถเติบโตและมีความยั่งยืน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Viable &amp; sustainable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ส่วนตลาดต้องมีความพร้อมและความตั้งใจ ในการซื้อสินค้าจากบริษัทในระยะยาว บริษัทสามารถเพิ่มยอดขายและพัฒนาความสัมพันธ์กับส่วนตลาดได้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ขั้นตอนที่ 1 การแบ่งส่วนตลาด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วิธีการแบ่งส่วนตลาด มี 2 วิธีดังนี้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วิธีการแบ่งส่วนตลาดแบบดั้งเดิม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ระดับของการแบ่งส่วนตลาด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ประกอบด้วย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1.1 การตลาดมวลชน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Mass marketing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หรือการตลาดรวม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Total market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1.2 การตลาดแบบแบ่งส่วน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Differentiated marketing/Segment marketing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1.3 การตลาดเฉพาะส่วน หรือการตลาดกลุ่มเล็ก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Concentrated marketing/Niche marketing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1777</Words>
  <Application>Microsoft Office PowerPoint</Application>
  <PresentationFormat>นำเสนอทางหน้าจอ (4:3)</PresentationFormat>
  <Paragraphs>402</Paragraphs>
  <Slides>54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54</vt:i4>
      </vt:variant>
    </vt:vector>
  </HeadingPairs>
  <TitlesOfParts>
    <vt:vector size="55" baseType="lpstr">
      <vt:lpstr>ชุดรูปแบบของ Office</vt:lpstr>
      <vt:lpstr>บทที่ 8</vt:lpstr>
      <vt:lpstr>กลยุทธ์การตลาดตามเป้าหมาย : STP Marketing</vt:lpstr>
      <vt:lpstr>กลยุทธ์การตลาดตามเป้าหมาย : STP Marketing (ต่อ)</vt:lpstr>
      <vt:lpstr>ขั้นตอนที่ 1 การแบ่งส่วนตลาด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1 การแบ่งส่วนตลาด (ต่อ)</vt:lpstr>
      <vt:lpstr>ขั้นตอนที่ 2 การกำหนดตลาดเป้าหมาย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2 การกำหนดตลาดเป้าหมาย (ต่อ)</vt:lpstr>
      <vt:lpstr>ขั้นตอนที่ 3 การกำหนดตำแหน่งผลิตภัณฑ์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ขั้นตอนที่ 3 การกำหนดตำแหน่งผลิตภัณฑ์ (ต่อ)</vt:lpstr>
      <vt:lpstr>คำถาม: STP ของ 7-11 มีลักษณะเป็นอย่างไร</vt:lpstr>
      <vt:lpstr>คำถาม: Perceptual map or Positioning gridของยี่ห้อโทรศัพท์มือถือมีลักษณะเป็นอย่างไร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8</dc:title>
  <dc:creator>iLLuSioN</dc:creator>
  <cp:lastModifiedBy>Bangkok</cp:lastModifiedBy>
  <cp:revision>102</cp:revision>
  <dcterms:created xsi:type="dcterms:W3CDTF">2001-12-31T17:25:39Z</dcterms:created>
  <dcterms:modified xsi:type="dcterms:W3CDTF">2019-03-19T14:53:06Z</dcterms:modified>
</cp:coreProperties>
</file>