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F3ECD-2258-47DD-A089-8508E223DD4E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7103-A31C-4868-96F0-DDE4C71BC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DA398B5-BAA1-4950-8AB5-EBC62232176B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5AE-6693-4108-B328-38030FCBA02E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DA60-2596-4CDD-A4A4-DAFFD5B8CFCD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F87261F-C602-4258-92FD-DD93C71B8422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FEA1302-D220-4F50-9962-B4F736DB256C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796A5C6-B731-4BC3-9F7D-9F721A3E95C9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E939F26-0723-460C-BFDE-0CBF2F8E0317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62D0-461A-4409-A4DD-449A0D52072F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25491B-A053-4066-BBD4-1A6FB8FA6EC2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C429449-84E8-4561-A1EA-A9C19CB419DE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8E4D854-783C-49C5-8255-4926271D3678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05F2974-5A38-40DD-B81D-2A4B44319D13}" type="datetime1">
              <a:rPr lang="en-US" smtClean="0"/>
              <a:pPr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Discrete Mathematics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arenR"/>
            </a:pPr>
            <a:r>
              <a:rPr lang="en-US" dirty="0" smtClean="0"/>
              <a:t>Mathematical Reasoning (</a:t>
            </a:r>
            <a:r>
              <a:rPr lang="en-US" i="1" dirty="0" smtClean="0"/>
              <a:t>proofs</a:t>
            </a:r>
            <a:r>
              <a:rPr lang="en-US" dirty="0" smtClean="0"/>
              <a:t>)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Combinatorial Analysis (</a:t>
            </a:r>
            <a:r>
              <a:rPr lang="en-US" i="1" dirty="0" smtClean="0"/>
              <a:t>enumeration</a:t>
            </a:r>
            <a:r>
              <a:rPr lang="en-US" dirty="0" smtClean="0"/>
              <a:t>)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Discrete Structures (</a:t>
            </a:r>
            <a:r>
              <a:rPr lang="en-US" i="1" dirty="0" smtClean="0"/>
              <a:t>abstract data</a:t>
            </a:r>
            <a:r>
              <a:rPr lang="en-US" dirty="0" smtClean="0"/>
              <a:t>)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Applications and Modeling (</a:t>
            </a:r>
            <a:r>
              <a:rPr lang="en-US" i="1" dirty="0" smtClean="0"/>
              <a:t>problem-solving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(must have)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Discrete Mathematics and Its Applications </a:t>
            </a:r>
            <a:r>
              <a:rPr lang="en-US" b="1" u="sng" dirty="0" smtClean="0"/>
              <a:t>6</a:t>
            </a:r>
            <a:r>
              <a:rPr lang="en-US" b="1" u="sng" baseline="30000" dirty="0" smtClean="0"/>
              <a:t>th</a:t>
            </a:r>
            <a:r>
              <a:rPr lang="en-US" dirty="0" smtClean="0"/>
              <a:t> Edition</a:t>
            </a:r>
          </a:p>
          <a:p>
            <a:pPr>
              <a:buNone/>
            </a:pPr>
            <a:r>
              <a:rPr lang="en-US" dirty="0" smtClean="0"/>
              <a:t>	(International Edition)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ISBN 9780071244749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 Kenneth H. Rosen</a:t>
            </a:r>
            <a:endParaRPr lang="en-US" dirty="0"/>
          </a:p>
        </p:txBody>
      </p:sp>
      <p:pic>
        <p:nvPicPr>
          <p:cNvPr id="6" name="Content Placeholder 5" descr="IM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12743" y="1722438"/>
            <a:ext cx="3709514" cy="45259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8358" indent="-514350">
              <a:buNone/>
            </a:pPr>
            <a:r>
              <a:rPr lang="en-US" dirty="0" smtClean="0"/>
              <a:t>#1		Chapter 2 - Basic Structures: Sets, 	Functions, Sequences, and Sums</a:t>
            </a:r>
          </a:p>
          <a:p>
            <a:pPr marL="578358" indent="-514350">
              <a:buNone/>
            </a:pPr>
            <a:r>
              <a:rPr lang="en-US" dirty="0" smtClean="0"/>
              <a:t>		Chapter 11 - Boolean Algebra</a:t>
            </a:r>
          </a:p>
          <a:p>
            <a:pPr marL="578358" indent="-514350">
              <a:buNone/>
            </a:pPr>
            <a:endParaRPr lang="en-US" dirty="0" smtClean="0"/>
          </a:p>
          <a:p>
            <a:pPr marL="578358" indent="-514350">
              <a:buNone/>
            </a:pPr>
            <a:r>
              <a:rPr lang="en-US" dirty="0" smtClean="0"/>
              <a:t>#2		Chapter 1 - Foundations: Logic and 	Proofs</a:t>
            </a:r>
          </a:p>
          <a:p>
            <a:pPr marL="578358" indent="-514350">
              <a:buNone/>
            </a:pPr>
            <a:endParaRPr lang="en-US" dirty="0" smtClean="0"/>
          </a:p>
          <a:p>
            <a:pPr marL="578358" indent="-514350">
              <a:buNone/>
            </a:pPr>
            <a:r>
              <a:rPr lang="en-US" dirty="0" smtClean="0"/>
              <a:t>#3		Chapter 4 - Induction and Recursion 	Chapter 5 - 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(2/2)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8358" indent="-514350">
              <a:buNone/>
            </a:pPr>
            <a:r>
              <a:rPr lang="en-US" dirty="0" smtClean="0"/>
              <a:t>#4		Chapter 7 - Advanced Counting 	Techniques</a:t>
            </a:r>
          </a:p>
          <a:p>
            <a:pPr marL="578358" indent="-514350">
              <a:buNone/>
            </a:pPr>
            <a:r>
              <a:rPr lang="en-US" dirty="0" smtClean="0"/>
              <a:t>		Chapter 8 - Relations</a:t>
            </a:r>
          </a:p>
          <a:p>
            <a:pPr marL="578358" indent="-514350">
              <a:buNone/>
            </a:pPr>
            <a:endParaRPr lang="en-US" dirty="0" smtClean="0"/>
          </a:p>
          <a:p>
            <a:pPr marL="578358" indent="-514350">
              <a:buNone/>
            </a:pPr>
            <a:r>
              <a:rPr lang="en-US" dirty="0" smtClean="0"/>
              <a:t>#5		Chapter 9 - Graphs</a:t>
            </a:r>
          </a:p>
          <a:p>
            <a:pPr marL="578358" indent="-514350">
              <a:buNone/>
            </a:pPr>
            <a:endParaRPr lang="en-US" dirty="0" smtClean="0"/>
          </a:p>
          <a:p>
            <a:pPr marL="578358" indent="-514350">
              <a:buNone/>
            </a:pPr>
            <a:r>
              <a:rPr lang="en-US" dirty="0" smtClean="0"/>
              <a:t>#6		Chapter 10 - Trees</a:t>
            </a:r>
          </a:p>
          <a:p>
            <a:pPr marL="578358" indent="-514350">
              <a:buNone/>
            </a:pPr>
            <a:endParaRPr lang="en-US" dirty="0" smtClean="0"/>
          </a:p>
          <a:p>
            <a:pPr marL="578358" indent="-514350">
              <a:buNone/>
            </a:pPr>
            <a:r>
              <a:rPr lang="en-US" dirty="0" smtClean="0"/>
              <a:t>#7</a:t>
            </a:r>
            <a:r>
              <a:rPr lang="en-US" baseline="30000" dirty="0" smtClean="0"/>
              <a:t>*</a:t>
            </a:r>
            <a:r>
              <a:rPr lang="en-US" dirty="0" smtClean="0"/>
              <a:t>	Selected topics in Number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#1		5%</a:t>
            </a:r>
          </a:p>
          <a:p>
            <a:r>
              <a:rPr lang="en-US" dirty="0" smtClean="0"/>
              <a:t>Assignment #2		5%</a:t>
            </a:r>
          </a:p>
          <a:p>
            <a:r>
              <a:rPr lang="en-US" dirty="0" smtClean="0"/>
              <a:t>Assignment #3		5%</a:t>
            </a:r>
          </a:p>
          <a:p>
            <a:r>
              <a:rPr lang="en-US" dirty="0" smtClean="0"/>
              <a:t>Assignment #4		5%</a:t>
            </a:r>
          </a:p>
          <a:p>
            <a:r>
              <a:rPr lang="en-US" dirty="0" smtClean="0"/>
              <a:t>Midterm Exam (A4)	30%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** </a:t>
            </a:r>
            <a:r>
              <a:rPr lang="en-US" b="1" dirty="0" smtClean="0"/>
              <a:t>SEPARATED</a:t>
            </a:r>
            <a:r>
              <a:rPr lang="en-US" dirty="0" smtClean="0"/>
              <a:t> from Finite Automata 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(~2hr)</a:t>
            </a:r>
          </a:p>
          <a:p>
            <a:r>
              <a:rPr lang="en-US" dirty="0" smtClean="0"/>
              <a:t>Problem-based Instruction (~1hrs)</a:t>
            </a:r>
          </a:p>
          <a:p>
            <a:pPr lvl="1"/>
            <a:r>
              <a:rPr lang="en-US" dirty="0" smtClean="0"/>
              <a:t>Self-Study (</a:t>
            </a:r>
            <a:r>
              <a:rPr lang="en-US" u="sng" dirty="0" smtClean="0"/>
              <a:t>before</a:t>
            </a:r>
            <a:r>
              <a:rPr lang="en-US" dirty="0" smtClean="0"/>
              <a:t> class)</a:t>
            </a:r>
          </a:p>
          <a:p>
            <a:pPr lvl="1"/>
            <a:r>
              <a:rPr lang="en-US" dirty="0" smtClean="0"/>
              <a:t>Student Driven (Group Presentation)</a:t>
            </a:r>
          </a:p>
          <a:p>
            <a:r>
              <a:rPr lang="en-US" dirty="0" smtClean="0"/>
              <a:t>Research-based Instruction (</a:t>
            </a:r>
            <a:r>
              <a:rPr lang="en-US" dirty="0" err="1" smtClean="0"/>
              <a:t>uno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“Pi”</a:t>
            </a:r>
          </a:p>
          <a:p>
            <a:r>
              <a:rPr lang="en-US" dirty="0" smtClean="0"/>
              <a:t>Project-based Instruction (duo/trio)</a:t>
            </a:r>
          </a:p>
          <a:p>
            <a:pPr lvl="1"/>
            <a:r>
              <a:rPr lang="en-US" dirty="0" smtClean="0"/>
              <a:t>Programming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arenR"/>
            </a:pPr>
            <a:r>
              <a:rPr lang="en-US" dirty="0" smtClean="0"/>
              <a:t>Pi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Numerical Methods</a:t>
            </a:r>
          </a:p>
          <a:p>
            <a:pPr marL="953262" lvl="1" indent="-514350"/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r>
              <a:rPr lang="en-US" dirty="0" smtClean="0"/>
              <a:t> method</a:t>
            </a:r>
          </a:p>
          <a:p>
            <a:pPr marL="953262" lvl="1" indent="-514350"/>
            <a:r>
              <a:rPr lang="en-US" dirty="0" smtClean="0"/>
              <a:t>Monte Carlo Integration</a:t>
            </a:r>
          </a:p>
          <a:p>
            <a:pPr marL="953262" lvl="1" indent="-514350"/>
            <a:r>
              <a:rPr lang="en-US" dirty="0" smtClean="0"/>
              <a:t>Least Squares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Pseudo-Random Number Generators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err="1" smtClean="0"/>
              <a:t>Dijkstra's</a:t>
            </a:r>
            <a:r>
              <a:rPr lang="en-US" dirty="0" smtClean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393</TotalTime>
  <Words>115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Discrete Mathematics Course Introduction</vt:lpstr>
      <vt:lpstr>Goals</vt:lpstr>
      <vt:lpstr>Textbook (must have)</vt:lpstr>
      <vt:lpstr>Schedule (1/2)</vt:lpstr>
      <vt:lpstr>Schedule (2/2)</vt:lpstr>
      <vt:lpstr>Scoring</vt:lpstr>
      <vt:lpstr>Styles</vt:lpstr>
      <vt:lpstr>Assignments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32</cp:revision>
  <dcterms:created xsi:type="dcterms:W3CDTF">2014-08-13T03:56:44Z</dcterms:created>
  <dcterms:modified xsi:type="dcterms:W3CDTF">2017-08-07T10:12:14Z</dcterms:modified>
</cp:coreProperties>
</file>