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B27EA-B27B-4C3C-AA68-9F3D636127A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E6280-0F85-471D-9F84-0D835A3CB3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CBE5B6E-7D2D-4449-9536-C389B3AF5059}" type="datetime1">
              <a:rPr lang="en-US" smtClean="0"/>
              <a:t>9/9/2015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1007-63DE-412A-B841-4EBB0A5E1DAC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86AD-2A78-4766-B432-00753C96D0C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7336D32-D709-4572-B097-D32512D6A82F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B3F2DD4-E3D9-443A-A1AA-B76C2897FFD5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9176935-8EE1-4A67-9241-34A8C3C066AC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E4CDBFC-B788-4770-91DE-854D37663D85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000D-6650-4263-9A8A-A4396E148EC9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79D310C-D32A-4EC4-BA31-1F3628ABA1D8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7FB1F0B-5DB5-4EDA-A077-3829F056DB4A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C2EB614-8447-4ECC-9174-4D77A35DF9C5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37335BD-3C6E-4805-84A4-3546510F5D58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DA0619-0BAB-4A28-BDCD-7DDD638D8F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Discrete Mathematics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Basic Structures &amp;</a:t>
            </a:r>
            <a:br>
              <a:rPr lang="en-US" dirty="0" smtClean="0"/>
            </a:br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err="1" smtClean="0"/>
              <a:t>Akkradach</a:t>
            </a:r>
            <a:r>
              <a:rPr lang="en-US" dirty="0" smtClean="0"/>
              <a:t> W.</a:t>
            </a:r>
          </a:p>
          <a:p>
            <a:r>
              <a:rPr lang="en-US" dirty="0" smtClean="0"/>
              <a:t>Dept. of Computer Engineering</a:t>
            </a:r>
          </a:p>
          <a:p>
            <a:r>
              <a:rPr lang="en-US" dirty="0" smtClean="0"/>
              <a:t>KMITL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dirty="0" smtClean="0">
                <a:sym typeface="Symbol"/>
              </a:rPr>
              <a:t>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and 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are functions from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to </a:t>
            </a:r>
            <a:r>
              <a:rPr lang="en-US" b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,</a:t>
            </a:r>
          </a:p>
          <a:p>
            <a:pPr lvl="1"/>
            <a:r>
              <a:rPr lang="en-US" dirty="0" smtClean="0">
                <a:sym typeface="Symbol"/>
              </a:rPr>
              <a:t>(</a:t>
            </a:r>
            <a:r>
              <a:rPr lang="en-US" baseline="-25000" dirty="0" smtClean="0">
                <a:sym typeface="Symbol"/>
              </a:rPr>
              <a:t>1 </a:t>
            </a:r>
            <a:r>
              <a:rPr lang="en-US" dirty="0" smtClean="0">
                <a:sym typeface="Symbol"/>
              </a:rPr>
              <a:t>+ 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= 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)+ 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smtClean="0">
                <a:sym typeface="Symbol"/>
              </a:rPr>
              <a:t>(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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= 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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</a:p>
          <a:p>
            <a:r>
              <a:rPr lang="en-US" dirty="0" smtClean="0">
                <a:sym typeface="Symbol"/>
              </a:rPr>
              <a:t>One-to-One (injective)</a:t>
            </a:r>
          </a:p>
          <a:p>
            <a:pPr lvl="1"/>
            <a:r>
              <a:rPr lang="en-US" dirty="0" smtClean="0">
                <a:sym typeface="Symbol"/>
              </a:rPr>
              <a:t></a:t>
            </a:r>
            <a:r>
              <a:rPr lang="en-US" dirty="0" err="1" smtClean="0">
                <a:sym typeface="Symbol"/>
              </a:rPr>
              <a:t>ab</a:t>
            </a:r>
            <a:r>
              <a:rPr lang="en-US" dirty="0" smtClean="0">
                <a:sym typeface="Symbol"/>
              </a:rPr>
              <a:t>((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) = (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 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=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smtClean="0">
                <a:sym typeface="Symbol"/>
              </a:rPr>
              <a:t></a:t>
            </a:r>
            <a:r>
              <a:rPr lang="en-US" dirty="0" err="1" smtClean="0">
                <a:sym typeface="Symbol"/>
              </a:rPr>
              <a:t>ab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≠ </a:t>
            </a:r>
            <a:r>
              <a:rPr lang="en-US" i="1" dirty="0" smtClean="0">
                <a:sym typeface="Symbol"/>
              </a:rPr>
              <a:t>b </a:t>
            </a:r>
            <a:r>
              <a:rPr lang="en-US" dirty="0" smtClean="0">
                <a:sym typeface="Symbol"/>
              </a:rPr>
              <a:t>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(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) ≠ (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))</a:t>
            </a:r>
            <a:endParaRPr lang="en-US" i="1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Onto (</a:t>
            </a:r>
            <a:r>
              <a:rPr lang="en-US" dirty="0" err="1" smtClean="0">
                <a:sym typeface="Symbol"/>
              </a:rPr>
              <a:t>surjective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smtClean="0">
                <a:sym typeface="Symbol"/>
              </a:rPr>
              <a:t>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dirty="0" err="1" smtClean="0">
                <a:sym typeface="Symbol"/>
              </a:rPr>
              <a:t></a:t>
            </a:r>
            <a:r>
              <a:rPr lang="en-US" i="1" dirty="0" err="1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((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) =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</a:t>
            </a:r>
          </a:p>
          <a:p>
            <a:r>
              <a:rPr lang="en-US" dirty="0" smtClean="0">
                <a:sym typeface="Symbol"/>
              </a:rPr>
              <a:t>One-to-One Correspondence (</a:t>
            </a:r>
            <a:r>
              <a:rPr lang="en-US" dirty="0" err="1" smtClean="0">
                <a:sym typeface="Symbol"/>
              </a:rPr>
              <a:t>bijection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smtClean="0">
                <a:sym typeface="Symbol"/>
              </a:rPr>
              <a:t> is a one-to-one correspondence from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to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the inverse of function  is </a:t>
            </a:r>
            <a:r>
              <a:rPr lang="en-US" baseline="30000" dirty="0" smtClean="0">
                <a:sym typeface="Symbol"/>
              </a:rPr>
              <a:t>-1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</a:t>
            </a:r>
            <a:r>
              <a:rPr lang="en-US" baseline="30000" dirty="0" smtClean="0">
                <a:sym typeface="Symbol"/>
              </a:rPr>
              <a:t>-1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) =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when (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) = </a:t>
            </a:r>
            <a:r>
              <a:rPr lang="en-US" i="1" dirty="0" smtClean="0">
                <a:sym typeface="Symbol"/>
              </a:rPr>
              <a:t>b</a:t>
            </a: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Let </a:t>
            </a:r>
            <a:r>
              <a:rPr lang="en-US" i="1" dirty="0" smtClean="0"/>
              <a:t>g</a:t>
            </a:r>
            <a:r>
              <a:rPr lang="en-US" dirty="0" smtClean="0"/>
              <a:t> is a function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  <a:r>
              <a:rPr lang="en-US" dirty="0" smtClean="0"/>
              <a:t> is a function from </a:t>
            </a:r>
            <a:r>
              <a:rPr lang="en-US" i="1" dirty="0" smtClean="0"/>
              <a:t>B</a:t>
            </a:r>
            <a:r>
              <a:rPr lang="en-US" dirty="0" smtClean="0"/>
              <a:t> to </a:t>
            </a:r>
            <a:r>
              <a:rPr lang="en-US" i="1" dirty="0" smtClean="0"/>
              <a:t>C</a:t>
            </a:r>
            <a:r>
              <a:rPr lang="en-US" dirty="0" smtClean="0"/>
              <a:t>, the composition of function </a:t>
            </a:r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 is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sz="3600" dirty="0" smtClean="0">
                <a:sym typeface="Symbol"/>
              </a:rPr>
              <a:t>◦</a:t>
            </a:r>
            <a:r>
              <a:rPr lang="en-US" dirty="0" smtClean="0"/>
              <a:t> </a:t>
            </a:r>
            <a:r>
              <a:rPr lang="en-US" i="1" dirty="0" smtClean="0"/>
              <a:t>g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sz="3200" dirty="0" smtClean="0">
                <a:sym typeface="Symbol"/>
              </a:rPr>
              <a:t>◦</a:t>
            </a:r>
            <a:r>
              <a:rPr lang="en-US" dirty="0" smtClean="0"/>
              <a:t> </a:t>
            </a:r>
            <a:r>
              <a:rPr lang="en-US" i="1" dirty="0" smtClean="0"/>
              <a:t>g</a:t>
            </a:r>
            <a:r>
              <a:rPr lang="en-US" dirty="0" smtClean="0"/>
              <a:t>)(</a:t>
            </a:r>
            <a:r>
              <a:rPr lang="en-US" i="1" dirty="0" smtClean="0"/>
              <a:t>a</a:t>
            </a:r>
            <a:r>
              <a:rPr lang="en-US" dirty="0" smtClean="0"/>
              <a:t>) =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of </a:t>
            </a:r>
            <a:r>
              <a:rPr lang="en-US" dirty="0" smtClean="0">
                <a:sym typeface="Symbol"/>
              </a:rPr>
              <a:t></a:t>
            </a:r>
            <a:r>
              <a:rPr lang="en-US" dirty="0" smtClean="0"/>
              <a:t> is the set of ordered pairs</a:t>
            </a:r>
          </a:p>
          <a:p>
            <a:pPr lvl="1"/>
            <a:r>
              <a:rPr lang="en-US" dirty="0" smtClean="0"/>
              <a:t>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dirty="0" smtClean="0">
                <a:sym typeface="Symbol"/>
              </a:rPr>
              <a:t>(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) =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ym typeface="Symbol"/>
              </a:rPr>
              <a:t>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  </a:t>
            </a:r>
            <a:r>
              <a:rPr lang="en-US" dirty="0" smtClean="0"/>
              <a:t>Floor function : </a:t>
            </a:r>
            <a:r>
              <a:rPr lang="en-US" dirty="0" smtClean="0">
                <a:sym typeface="Symbol"/>
              </a:rPr>
              <a:t>largest </a:t>
            </a:r>
            <a:r>
              <a:rPr lang="en-US" dirty="0" err="1" smtClean="0">
                <a:sym typeface="Symbol"/>
              </a:rPr>
              <a:t>int</a:t>
            </a:r>
            <a:r>
              <a:rPr lang="en-US" dirty="0" smtClean="0">
                <a:sym typeface="Symbol"/>
              </a:rPr>
              <a:t>  </a:t>
            </a:r>
            <a:r>
              <a:rPr lang="en-US" i="1" dirty="0" smtClean="0">
                <a:sym typeface="Symbol"/>
              </a:rPr>
              <a:t>x</a:t>
            </a:r>
            <a:endParaRPr lang="en-US" dirty="0" smtClean="0"/>
          </a:p>
          <a:p>
            <a:r>
              <a:rPr lang="en-US" dirty="0" smtClean="0">
                <a:sym typeface="Symbol"/>
              </a:rPr>
              <a:t>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  </a:t>
            </a:r>
            <a:r>
              <a:rPr lang="en-US" dirty="0" smtClean="0"/>
              <a:t>Ceiling function : </a:t>
            </a:r>
            <a:r>
              <a:rPr lang="en-US" dirty="0" smtClean="0">
                <a:sym typeface="Symbol"/>
              </a:rPr>
              <a:t>smallest </a:t>
            </a:r>
            <a:r>
              <a:rPr lang="en-US" dirty="0" err="1" smtClean="0">
                <a:sym typeface="Symbol"/>
              </a:rPr>
              <a:t>int</a:t>
            </a:r>
            <a:r>
              <a:rPr lang="en-US" dirty="0" smtClean="0">
                <a:sym typeface="Symbol"/>
              </a:rPr>
              <a:t>  </a:t>
            </a:r>
            <a:r>
              <a:rPr lang="en-US" i="1" dirty="0" smtClean="0">
                <a:sym typeface="Symbol"/>
              </a:rPr>
              <a:t>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Basic Structures</a:t>
            </a:r>
            <a:br>
              <a:rPr lang="en-US" dirty="0" smtClean="0"/>
            </a:br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sequence is a function from {0, 1, 2, …} or {1, 2, 3, …} to </a:t>
            </a:r>
            <a:r>
              <a:rPr lang="en-US" i="1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Geometric progression</a:t>
            </a:r>
          </a:p>
          <a:p>
            <a:pPr lvl="2"/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err="1" smtClean="0"/>
              <a:t>ar</a:t>
            </a:r>
            <a:r>
              <a:rPr lang="en-US" dirty="0" smtClean="0"/>
              <a:t>, </a:t>
            </a:r>
            <a:r>
              <a:rPr lang="en-US" i="1" dirty="0" smtClean="0"/>
              <a:t>ar</a:t>
            </a:r>
            <a:r>
              <a:rPr lang="en-US" baseline="30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ar</a:t>
            </a:r>
            <a:r>
              <a:rPr lang="en-US" i="1" baseline="30000" dirty="0" err="1" smtClean="0"/>
              <a:t>n</a:t>
            </a:r>
            <a:r>
              <a:rPr lang="en-US" dirty="0" smtClean="0"/>
              <a:t>, …		;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</a:t>
            </a:r>
            <a:r>
              <a:rPr lang="en-US" b="1" dirty="0" smtClean="0">
                <a:sym typeface="Symbol"/>
              </a:rPr>
              <a:t>R</a:t>
            </a:r>
            <a:endParaRPr lang="en-US" b="1" dirty="0" smtClean="0"/>
          </a:p>
          <a:p>
            <a:pPr lvl="1"/>
            <a:r>
              <a:rPr lang="en-US" dirty="0" smtClean="0"/>
              <a:t>Arithmetic progression</a:t>
            </a:r>
          </a:p>
          <a:p>
            <a:pPr lvl="2"/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err="1" smtClean="0"/>
              <a:t>a</a:t>
            </a:r>
            <a:r>
              <a:rPr lang="en-US" dirty="0" err="1" smtClean="0"/>
              <a:t>+</a:t>
            </a:r>
            <a:r>
              <a:rPr lang="en-US" i="1" dirty="0" err="1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+2</a:t>
            </a:r>
            <a:r>
              <a:rPr lang="en-US" i="1" dirty="0" smtClean="0"/>
              <a:t>d</a:t>
            </a:r>
            <a:r>
              <a:rPr lang="en-US" dirty="0" smtClean="0"/>
              <a:t>, …, </a:t>
            </a:r>
            <a:r>
              <a:rPr lang="en-US" i="1" dirty="0" err="1" smtClean="0"/>
              <a:t>a</a:t>
            </a:r>
            <a:r>
              <a:rPr lang="en-US" dirty="0" err="1" smtClean="0"/>
              <a:t>+</a:t>
            </a:r>
            <a:r>
              <a:rPr lang="en-US" i="1" dirty="0" err="1" smtClean="0"/>
              <a:t>nd</a:t>
            </a:r>
            <a:r>
              <a:rPr lang="en-US" dirty="0" smtClean="0"/>
              <a:t>, …	 ;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</a:t>
            </a:r>
            <a:r>
              <a:rPr lang="en-US" b="1" dirty="0" smtClean="0">
                <a:sym typeface="Symbol"/>
              </a:rPr>
              <a:t>R</a:t>
            </a:r>
          </a:p>
          <a:p>
            <a:r>
              <a:rPr lang="en-US" dirty="0" smtClean="0">
                <a:sym typeface="Symbol"/>
              </a:rPr>
              <a:t>Some useful sequences</a:t>
            </a:r>
          </a:p>
          <a:p>
            <a:pPr lvl="1"/>
            <a:r>
              <a:rPr lang="en-US" i="1" dirty="0" smtClean="0">
                <a:sym typeface="Symbol"/>
              </a:rPr>
              <a:t>n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(or </a:t>
            </a:r>
            <a:r>
              <a:rPr lang="en-US" i="1" dirty="0" err="1" smtClean="0">
                <a:sym typeface="Symbol"/>
              </a:rPr>
              <a:t>n</a:t>
            </a:r>
            <a:r>
              <a:rPr lang="en-US" i="1" baseline="30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dirty="0" smtClean="0">
                <a:sym typeface="Symbol"/>
              </a:rPr>
              <a:t>2</a:t>
            </a:r>
            <a:r>
              <a:rPr lang="en-US" i="1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(or </a:t>
            </a:r>
            <a:r>
              <a:rPr lang="en-US" i="1" dirty="0" err="1" smtClean="0">
                <a:sym typeface="Symbol"/>
              </a:rPr>
              <a:t>k</a:t>
            </a:r>
            <a:r>
              <a:rPr lang="en-US" i="1" baseline="30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</a:t>
            </a:r>
          </a:p>
          <a:p>
            <a:pPr lvl="1"/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Summations (1)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467544" y="2151063"/>
          <a:ext cx="3111500" cy="4033837"/>
        </p:xfrm>
        <a:graphic>
          <a:graphicData uri="http://schemas.openxmlformats.org/presentationml/2006/ole">
            <p:oleObj spid="_x0000_s21506" name="Equation" r:id="rId3" imgW="342720" imgH="444240" progId="Equation.3">
              <p:embed/>
            </p:oleObj>
          </a:graphicData>
        </a:graphic>
      </p:graphicFrame>
      <p:graphicFrame>
        <p:nvGraphicFramePr>
          <p:cNvPr id="1028" name="Content Placeholder 6"/>
          <p:cNvGraphicFramePr>
            <a:graphicFrameLocks noChangeAspect="1"/>
          </p:cNvGraphicFramePr>
          <p:nvPr/>
        </p:nvGraphicFramePr>
        <p:xfrm>
          <a:off x="3923928" y="2730500"/>
          <a:ext cx="4781550" cy="2868613"/>
        </p:xfrm>
        <a:graphic>
          <a:graphicData uri="http://schemas.openxmlformats.org/presentationml/2006/ole">
            <p:oleObj spid="_x0000_s21507" name="Equation" r:id="rId4" imgW="507960" imgH="30456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Summations (2)</a:t>
            </a:r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646417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Summations (3)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3" y="2422748"/>
            <a:ext cx="72294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#11 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1854	George Boole (Basic Operations)</a:t>
            </a:r>
          </a:p>
          <a:p>
            <a:pPr lvl="1"/>
            <a:r>
              <a:rPr lang="en-US" dirty="0" smtClean="0"/>
              <a:t>1938	Claude Shannon (Information Theory)</a:t>
            </a:r>
          </a:p>
          <a:p>
            <a:endParaRPr lang="en-US" dirty="0" smtClean="0"/>
          </a:p>
          <a:p>
            <a:r>
              <a:rPr lang="en-US" dirty="0" smtClean="0"/>
              <a:t>Boolean Functions</a:t>
            </a:r>
          </a:p>
          <a:p>
            <a:r>
              <a:rPr lang="en-US" dirty="0" smtClean="0"/>
              <a:t>Representing Boolean Functions</a:t>
            </a:r>
          </a:p>
          <a:p>
            <a:r>
              <a:rPr lang="en-US" dirty="0" smtClean="0"/>
              <a:t>Logic Gates*</a:t>
            </a:r>
          </a:p>
          <a:p>
            <a:r>
              <a:rPr lang="en-US" dirty="0" smtClean="0"/>
              <a:t>Minimization of Circuits*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Algebra : {0, 1}</a:t>
            </a:r>
          </a:p>
          <a:p>
            <a:r>
              <a:rPr lang="en-US" dirty="0" smtClean="0"/>
              <a:t>Propositional Logic : {False, True}</a:t>
            </a:r>
          </a:p>
          <a:p>
            <a:endParaRPr lang="en-US" dirty="0" smtClean="0"/>
          </a:p>
          <a:p>
            <a:r>
              <a:rPr lang="en-US" dirty="0" smtClean="0"/>
              <a:t>Complement / OR / AND operations</a:t>
            </a:r>
          </a:p>
          <a:p>
            <a:endParaRPr lang="en-US" dirty="0" smtClean="0"/>
          </a:p>
          <a:p>
            <a:r>
              <a:rPr lang="en-US" dirty="0" smtClean="0"/>
              <a:t>Boolean function of Degree </a:t>
            </a:r>
            <a:r>
              <a:rPr lang="en-US" i="1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Let </a:t>
            </a:r>
            <a:r>
              <a:rPr lang="en-US" i="1" dirty="0" smtClean="0"/>
              <a:t>B</a:t>
            </a:r>
            <a:r>
              <a:rPr lang="en-US" dirty="0" smtClean="0"/>
              <a:t> = {0,1}</a:t>
            </a:r>
            <a:endParaRPr lang="en-US" i="1" dirty="0" smtClean="0"/>
          </a:p>
          <a:p>
            <a:pPr lvl="1"/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dirty="0" smtClean="0"/>
              <a:t> = {(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)|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</a:t>
            </a:r>
            <a:r>
              <a:rPr lang="en-US" i="1" dirty="0" smtClean="0"/>
              <a:t>B</a:t>
            </a:r>
            <a:r>
              <a:rPr lang="en-US" dirty="0" smtClean="0"/>
              <a:t> for 1 </a:t>
            </a:r>
            <a:r>
              <a:rPr lang="en-US" dirty="0" smtClean="0">
                <a:sym typeface="Symbol"/>
              </a:rPr>
              <a:t>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 </a:t>
            </a:r>
            <a:r>
              <a:rPr lang="en-US" i="1" dirty="0" smtClean="0"/>
              <a:t>n</a:t>
            </a: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Boolean expressions (Recursive Def.)</a:t>
            </a:r>
          </a:p>
          <a:p>
            <a:pPr lvl="1"/>
            <a:r>
              <a:rPr lang="en-US" dirty="0" smtClean="0"/>
              <a:t>0, 1, 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 are Boolean expressions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are Boolean expressions, then </a:t>
            </a:r>
            <a:r>
              <a:rPr lang="en-US" i="1" dirty="0" smtClean="0"/>
              <a:t>Ē</a:t>
            </a:r>
            <a:r>
              <a:rPr lang="en-US" baseline="-25000" dirty="0" smtClean="0"/>
              <a:t>1</a:t>
            </a:r>
            <a:r>
              <a:rPr lang="en-US" dirty="0" smtClean="0"/>
              <a:t>, (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), and (</a:t>
            </a:r>
            <a:r>
              <a:rPr lang="en-US" i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+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) are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Function equivalence</a:t>
            </a:r>
          </a:p>
          <a:p>
            <a:pPr lvl="1"/>
            <a:r>
              <a:rPr lang="en-US" dirty="0" smtClean="0"/>
              <a:t>Boolean functions </a:t>
            </a:r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 variables are equal if and only if F(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dirty="0" smtClean="0"/>
              <a:t>) = G(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dirty="0" smtClean="0"/>
              <a:t>) whenever </a:t>
            </a:r>
            <a:r>
              <a:rPr lang="en-US" i="1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dirty="0" smtClean="0"/>
              <a:t> belong to </a:t>
            </a:r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</a:p>
          <a:p>
            <a:pPr lvl="1"/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Set Operations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Sequences and Summations</a:t>
            </a:r>
          </a:p>
          <a:p>
            <a:r>
              <a:rPr lang="en-US" dirty="0" smtClean="0"/>
              <a:t>Chapter 11</a:t>
            </a:r>
          </a:p>
          <a:p>
            <a:pPr lvl="1"/>
            <a:r>
              <a:rPr lang="en-US" dirty="0" smtClean="0"/>
              <a:t>Boolean Functions</a:t>
            </a:r>
          </a:p>
          <a:p>
            <a:pPr lvl="1"/>
            <a:r>
              <a:rPr lang="en-US" dirty="0" smtClean="0"/>
              <a:t>Representing Boolean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sum</a:t>
            </a:r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F</a:t>
            </a:r>
            <a:r>
              <a:rPr lang="en-US" dirty="0" smtClean="0"/>
              <a:t>+</a:t>
            </a:r>
            <a:r>
              <a:rPr lang="en-US" i="1" dirty="0" smtClean="0"/>
              <a:t>G</a:t>
            </a:r>
            <a:r>
              <a:rPr lang="en-US" dirty="0" smtClean="0"/>
              <a:t>)(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 =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)+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Boolean product</a:t>
            </a:r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FG</a:t>
            </a:r>
            <a:r>
              <a:rPr lang="en-US" dirty="0" smtClean="0"/>
              <a:t>)(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 =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Boolean Identities</a:t>
            </a:r>
          </a:p>
          <a:p>
            <a:pPr lvl="1"/>
            <a:r>
              <a:rPr lang="en-US" dirty="0" smtClean="0"/>
              <a:t>Law of the double Complement</a:t>
            </a:r>
          </a:p>
          <a:p>
            <a:pPr lvl="1"/>
            <a:r>
              <a:rPr lang="en-US" dirty="0" smtClean="0"/>
              <a:t>Idempotent laws</a:t>
            </a:r>
          </a:p>
          <a:p>
            <a:pPr lvl="1"/>
            <a:r>
              <a:rPr lang="en-US" dirty="0" smtClean="0"/>
              <a:t>Identity laws</a:t>
            </a:r>
          </a:p>
          <a:p>
            <a:pPr lvl="1"/>
            <a:r>
              <a:rPr lang="en-US" dirty="0" smtClean="0"/>
              <a:t>Domination laws</a:t>
            </a:r>
          </a:p>
          <a:p>
            <a:pPr lvl="1"/>
            <a:r>
              <a:rPr lang="en-US" dirty="0" smtClean="0"/>
              <a:t>Commutative laws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smtClean="0"/>
              <a:t>Associative laws</a:t>
            </a:r>
          </a:p>
          <a:p>
            <a:pPr lvl="1"/>
            <a:r>
              <a:rPr lang="en-US" dirty="0" smtClean="0"/>
              <a:t>Distributive laws</a:t>
            </a:r>
          </a:p>
          <a:p>
            <a:pPr lvl="1"/>
            <a:r>
              <a:rPr lang="en-US" dirty="0" smtClean="0"/>
              <a:t>De Morgan’s laws</a:t>
            </a:r>
          </a:p>
          <a:p>
            <a:pPr lvl="1"/>
            <a:r>
              <a:rPr lang="en-US" dirty="0" smtClean="0"/>
              <a:t>Absorption laws</a:t>
            </a:r>
          </a:p>
          <a:p>
            <a:pPr lvl="1"/>
            <a:r>
              <a:rPr lang="en-US" dirty="0" smtClean="0"/>
              <a:t>Unit property</a:t>
            </a:r>
          </a:p>
          <a:p>
            <a:pPr lvl="1"/>
            <a:r>
              <a:rPr lang="en-US" dirty="0" smtClean="0"/>
              <a:t>Zero property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Table 5, Page 753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Boolean algebra is a set </a:t>
            </a:r>
            <a:r>
              <a:rPr lang="en-US" i="1" dirty="0" smtClean="0"/>
              <a:t>B</a:t>
            </a:r>
            <a:r>
              <a:rPr lang="en-US" dirty="0" smtClean="0"/>
              <a:t> with two binary operations (</a:t>
            </a:r>
            <a:r>
              <a:rPr lang="en-US" dirty="0" smtClean="0">
                <a:sym typeface="Symbol"/>
              </a:rPr>
              <a:t> and </a:t>
            </a:r>
            <a:r>
              <a:rPr lang="en-US" dirty="0" smtClean="0"/>
              <a:t>), elements 0 and 1, and a unary operation (</a:t>
            </a:r>
            <a:r>
              <a:rPr lang="en-US" dirty="0" smtClean="0">
                <a:latin typeface="Tempus Sans ITC"/>
                <a:sym typeface="Symbol"/>
              </a:rPr>
              <a:t>ˉ</a:t>
            </a:r>
            <a:r>
              <a:rPr lang="en-US" dirty="0" smtClean="0"/>
              <a:t>) such that these properties hold for all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and </a:t>
            </a:r>
            <a:r>
              <a:rPr lang="en-US" i="1" dirty="0" smtClean="0"/>
              <a:t>z</a:t>
            </a:r>
            <a:r>
              <a:rPr lang="en-US" dirty="0" smtClean="0"/>
              <a:t> in </a:t>
            </a:r>
            <a:r>
              <a:rPr lang="en-US" i="1" dirty="0" smtClean="0"/>
              <a:t>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Identity laws</a:t>
            </a:r>
          </a:p>
          <a:p>
            <a:pPr lvl="1"/>
            <a:r>
              <a:rPr lang="en-US" dirty="0" smtClean="0"/>
              <a:t>Complement laws</a:t>
            </a:r>
          </a:p>
          <a:p>
            <a:pPr lvl="1"/>
            <a:r>
              <a:rPr lang="en-US" dirty="0" smtClean="0"/>
              <a:t>Associative laws</a:t>
            </a:r>
          </a:p>
          <a:p>
            <a:pPr lvl="1"/>
            <a:r>
              <a:rPr lang="en-US" dirty="0" smtClean="0"/>
              <a:t>Commutative laws</a:t>
            </a:r>
          </a:p>
          <a:p>
            <a:pPr lvl="1"/>
            <a:r>
              <a:rPr lang="en-US" dirty="0" smtClean="0"/>
              <a:t>Distributive laws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i="1" dirty="0" smtClean="0"/>
              <a:t>F</a:t>
            </a:r>
            <a:r>
              <a:rPr lang="en-US" dirty="0" smtClean="0"/>
              <a:t>() then find </a:t>
            </a:r>
            <a:r>
              <a:rPr lang="en-US" i="1" dirty="0" err="1" smtClean="0"/>
              <a:t>Expr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Sum-of-Products (disjunctive normal form)</a:t>
            </a:r>
          </a:p>
          <a:p>
            <a:pPr lvl="1"/>
            <a:r>
              <a:rPr lang="en-US" dirty="0" smtClean="0"/>
              <a:t>Product-of-Sums (conjunctive normal form)</a:t>
            </a:r>
          </a:p>
          <a:p>
            <a:endParaRPr lang="en-US" dirty="0" smtClean="0"/>
          </a:p>
          <a:p>
            <a:r>
              <a:rPr lang="en-US" dirty="0" smtClean="0"/>
              <a:t>Functional Completeness (</a:t>
            </a:r>
            <a:r>
              <a:rPr lang="en-US" dirty="0" err="1" smtClean="0"/>
              <a:t>minterm</a:t>
            </a:r>
            <a:r>
              <a:rPr lang="en-US" dirty="0" smtClean="0"/>
              <a:t>, NAND, NOR)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Basic Structures</a:t>
            </a:r>
            <a:br>
              <a:rPr lang="en-US" dirty="0" smtClean="0"/>
            </a:br>
            <a:r>
              <a:rPr lang="en-US" dirty="0" smtClean="0"/>
              <a:t>Sets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is an </a:t>
            </a:r>
            <a:r>
              <a:rPr lang="en-US" u="sng" dirty="0" smtClean="0"/>
              <a:t>unordered</a:t>
            </a:r>
            <a:r>
              <a:rPr lang="en-US" dirty="0" smtClean="0"/>
              <a:t> collection of objects (naive set theory)</a:t>
            </a:r>
          </a:p>
          <a:p>
            <a:pPr lvl="1"/>
            <a:r>
              <a:rPr lang="en-US" dirty="0" smtClean="0"/>
              <a:t>Universal set (</a:t>
            </a:r>
            <a:r>
              <a:rPr lang="en-US" i="1" dirty="0" smtClean="0"/>
              <a:t>U</a:t>
            </a:r>
            <a:r>
              <a:rPr lang="en-US" dirty="0" smtClean="0"/>
              <a:t>) and Empty set ({ } or </a:t>
            </a:r>
            <a:r>
              <a:rPr lang="en-US" dirty="0" smtClean="0">
                <a:sym typeface="Symbol"/>
              </a:rPr>
              <a:t>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 builder notation : </a:t>
            </a:r>
            <a:r>
              <a:rPr lang="en-US" b="1" dirty="0" smtClean="0"/>
              <a:t>Q</a:t>
            </a:r>
            <a:r>
              <a:rPr lang="en-US" baseline="30000" dirty="0" smtClean="0"/>
              <a:t>+</a:t>
            </a:r>
            <a:r>
              <a:rPr lang="en-US" dirty="0" smtClean="0"/>
              <a:t> = {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b="1" dirty="0" smtClean="0"/>
              <a:t>R</a:t>
            </a:r>
            <a:r>
              <a:rPr lang="en-US" dirty="0" smtClean="0"/>
              <a:t> |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r>
              <a:rPr lang="en-US" dirty="0" smtClean="0"/>
              <a:t>; for some positive integers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}</a:t>
            </a:r>
          </a:p>
          <a:p>
            <a:pPr lvl="1"/>
            <a:r>
              <a:rPr lang="en-US" b="1" dirty="0" smtClean="0"/>
              <a:t>N</a:t>
            </a:r>
            <a:r>
              <a:rPr lang="en-US" dirty="0" smtClean="0"/>
              <a:t>, </a:t>
            </a:r>
            <a:r>
              <a:rPr lang="en-US" b="1" dirty="0" smtClean="0"/>
              <a:t>Z</a:t>
            </a:r>
            <a:r>
              <a:rPr lang="en-US" dirty="0" smtClean="0"/>
              <a:t>, </a:t>
            </a:r>
            <a:r>
              <a:rPr lang="en-US" b="1" dirty="0" smtClean="0"/>
              <a:t>Z</a:t>
            </a:r>
            <a:r>
              <a:rPr lang="en-US" baseline="30000" dirty="0" smtClean="0"/>
              <a:t>+</a:t>
            </a:r>
            <a:r>
              <a:rPr lang="en-US" dirty="0" smtClean="0"/>
              <a:t>, </a:t>
            </a:r>
            <a:r>
              <a:rPr lang="en-US" b="1" dirty="0" smtClean="0"/>
              <a:t>Q</a:t>
            </a:r>
            <a:r>
              <a:rPr lang="en-US" dirty="0" smtClean="0"/>
              <a:t>, </a:t>
            </a:r>
            <a:r>
              <a:rPr lang="en-US" b="1" dirty="0" smtClean="0"/>
              <a:t>R</a:t>
            </a:r>
            <a:endParaRPr lang="en-US" dirty="0" smtClean="0"/>
          </a:p>
          <a:p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 if and only if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</a:t>
            </a:r>
            <a:r>
              <a:rPr lang="en-US" dirty="0" smtClean="0"/>
              <a:t> 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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if and only if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if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 x(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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S</a:t>
            </a:r>
            <a:r>
              <a:rPr lang="en-US" dirty="0" smtClean="0"/>
              <a:t> be a set. The cardinality of </a:t>
            </a:r>
            <a:r>
              <a:rPr lang="en-US" i="1" dirty="0" smtClean="0"/>
              <a:t>S</a:t>
            </a:r>
            <a:r>
              <a:rPr lang="en-US" dirty="0" smtClean="0"/>
              <a:t> is |</a:t>
            </a:r>
            <a:r>
              <a:rPr lang="en-US" i="1" dirty="0" smtClean="0"/>
              <a:t>S</a:t>
            </a:r>
            <a:r>
              <a:rPr lang="en-US" dirty="0" smtClean="0"/>
              <a:t>|</a:t>
            </a:r>
          </a:p>
          <a:p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is the set of all subsets of </a:t>
            </a:r>
            <a:r>
              <a:rPr lang="en-US" i="1" dirty="0" smtClean="0"/>
              <a:t>S</a:t>
            </a:r>
          </a:p>
          <a:p>
            <a:r>
              <a:rPr lang="en-US" dirty="0" smtClean="0"/>
              <a:t>Cartesian products (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Ordered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tuple</a:t>
            </a:r>
            <a:r>
              <a:rPr lang="en-US" dirty="0" smtClean="0"/>
              <a:t> (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i="1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) is the </a:t>
            </a:r>
            <a:r>
              <a:rPr lang="en-US" u="sng" dirty="0" smtClean="0"/>
              <a:t>ordered</a:t>
            </a:r>
            <a:r>
              <a:rPr lang="en-US" dirty="0" smtClean="0"/>
              <a:t> collection</a:t>
            </a:r>
          </a:p>
          <a:p>
            <a:pPr lvl="1"/>
            <a:r>
              <a:rPr lang="en-US" dirty="0" smtClean="0"/>
              <a:t>2-tuples are called </a:t>
            </a:r>
            <a:r>
              <a:rPr lang="en-US" b="1" dirty="0" smtClean="0"/>
              <a:t>ordered pairs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Subset </a:t>
            </a:r>
            <a:r>
              <a:rPr lang="en-US" i="1" dirty="0" smtClean="0"/>
              <a:t>R</a:t>
            </a:r>
            <a:r>
              <a:rPr lang="en-US" dirty="0" smtClean="0"/>
              <a:t> of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i="1" dirty="0" smtClean="0"/>
              <a:t>B </a:t>
            </a:r>
            <a:r>
              <a:rPr lang="en-US" dirty="0" smtClean="0"/>
              <a:t>is called a </a:t>
            </a:r>
            <a:r>
              <a:rPr lang="en-US" b="1" dirty="0" smtClean="0"/>
              <a:t>relation</a:t>
            </a:r>
            <a:r>
              <a:rPr lang="en-US" dirty="0" smtClean="0"/>
              <a:t>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Sets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975192"/>
          </a:xfrm>
        </p:spPr>
        <p:txBody>
          <a:bodyPr/>
          <a:lstStyle/>
          <a:p>
            <a:r>
              <a:rPr lang="en-US" dirty="0" err="1" smtClean="0"/>
              <a:t>Quanlifiers</a:t>
            </a:r>
            <a:endParaRPr lang="en-US" dirty="0" smtClean="0"/>
          </a:p>
          <a:p>
            <a:pPr lvl="1"/>
            <a:r>
              <a:rPr lang="en-US" dirty="0" smtClean="0">
                <a:sym typeface="Symbol"/>
              </a:rPr>
              <a:t></a:t>
            </a:r>
            <a:r>
              <a:rPr lang="en-US" i="1" dirty="0" err="1" smtClean="0"/>
              <a:t>x</a:t>
            </a:r>
            <a:r>
              <a:rPr lang="en-US" dirty="0" err="1" smtClean="0">
                <a:sym typeface="Symbol"/>
              </a:rPr>
              <a:t></a:t>
            </a:r>
            <a:r>
              <a:rPr lang="en-US" b="1" dirty="0" err="1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0)</a:t>
            </a:r>
          </a:p>
          <a:p>
            <a:pPr lvl="1"/>
            <a:r>
              <a:rPr lang="en-US" dirty="0" smtClean="0">
                <a:sym typeface="Symbol"/>
              </a:rPr>
              <a:t></a:t>
            </a:r>
            <a:r>
              <a:rPr lang="en-US" i="1" dirty="0" err="1" smtClean="0"/>
              <a:t>x</a:t>
            </a:r>
            <a:r>
              <a:rPr lang="en-US" dirty="0" err="1" smtClean="0">
                <a:sym typeface="Symbol"/>
              </a:rPr>
              <a:t></a:t>
            </a:r>
            <a:r>
              <a:rPr lang="en-US" b="1" dirty="0" err="1" smtClean="0"/>
              <a:t>Z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= 1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Quanlifiers</a:t>
            </a:r>
            <a:r>
              <a:rPr lang="en-US" dirty="0" smtClean="0"/>
              <a:t> and Truth Sets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“|</a:t>
            </a:r>
            <a:r>
              <a:rPr lang="en-US" i="1" dirty="0" smtClean="0"/>
              <a:t>x</a:t>
            </a:r>
            <a:r>
              <a:rPr lang="en-US" dirty="0" smtClean="0"/>
              <a:t>| = 1”</a:t>
            </a:r>
          </a:p>
          <a:p>
            <a:pPr lvl="2"/>
            <a:r>
              <a:rPr lang="en-US" dirty="0" smtClean="0"/>
              <a:t>{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</a:t>
            </a:r>
            <a:r>
              <a:rPr lang="en-US" b="1" dirty="0" smtClean="0"/>
              <a:t>Z</a:t>
            </a:r>
            <a:r>
              <a:rPr lang="en-US" dirty="0" smtClean="0"/>
              <a:t> ||</a:t>
            </a:r>
            <a:r>
              <a:rPr lang="en-US" i="1" dirty="0" smtClean="0"/>
              <a:t>x</a:t>
            </a:r>
            <a:r>
              <a:rPr lang="en-US" dirty="0" smtClean="0"/>
              <a:t>| = 1} 		=  {-1, 1}</a:t>
            </a:r>
          </a:p>
          <a:p>
            <a:pPr lvl="1"/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“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= 2”</a:t>
            </a:r>
          </a:p>
          <a:p>
            <a:pPr lvl="2"/>
            <a:r>
              <a:rPr lang="en-US" dirty="0" smtClean="0"/>
              <a:t>{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</a:t>
            </a:r>
            <a:r>
              <a:rPr lang="en-US" b="1" dirty="0" smtClean="0"/>
              <a:t>Z</a:t>
            </a:r>
            <a:r>
              <a:rPr lang="en-US" dirty="0" smtClean="0"/>
              <a:t> |</a:t>
            </a:r>
            <a:r>
              <a:rPr lang="en-US" i="1" dirty="0" smtClean="0"/>
              <a:t> x</a:t>
            </a:r>
            <a:r>
              <a:rPr lang="en-US" baseline="30000" dirty="0" smtClean="0"/>
              <a:t>2</a:t>
            </a:r>
            <a:r>
              <a:rPr lang="en-US" dirty="0" smtClean="0"/>
              <a:t> = 2}		= </a:t>
            </a:r>
            <a:r>
              <a:rPr lang="en-US" dirty="0" smtClean="0">
                <a:sym typeface="Symbol"/>
              </a:rPr>
              <a:t></a:t>
            </a:r>
            <a:endParaRPr lang="en-US" dirty="0" smtClean="0"/>
          </a:p>
          <a:p>
            <a:pPr lvl="1"/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“|</a:t>
            </a:r>
            <a:r>
              <a:rPr lang="en-US" i="1" dirty="0" smtClean="0"/>
              <a:t>x</a:t>
            </a:r>
            <a:r>
              <a:rPr lang="en-US" dirty="0" smtClean="0"/>
              <a:t>| = </a:t>
            </a:r>
            <a:r>
              <a:rPr lang="en-US" i="1" dirty="0" smtClean="0"/>
              <a:t>x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{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 </a:t>
            </a:r>
            <a:r>
              <a:rPr lang="en-US" b="1" dirty="0" smtClean="0"/>
              <a:t>Z</a:t>
            </a:r>
            <a:r>
              <a:rPr lang="en-US" dirty="0" smtClean="0"/>
              <a:t> ||</a:t>
            </a:r>
            <a:r>
              <a:rPr lang="en-US" i="1" dirty="0" smtClean="0"/>
              <a:t>x</a:t>
            </a:r>
            <a:r>
              <a:rPr lang="en-US" dirty="0" smtClean="0"/>
              <a:t>| = x}		= </a:t>
            </a:r>
            <a:r>
              <a:rPr lang="en-US" b="1" dirty="0" smtClean="0"/>
              <a:t>Z</a:t>
            </a:r>
            <a:r>
              <a:rPr lang="en-US" baseline="30000" dirty="0" smtClean="0"/>
              <a:t>+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Basic Structures</a:t>
            </a:r>
            <a:br>
              <a:rPr lang="en-US" dirty="0" smtClean="0"/>
            </a:br>
            <a:r>
              <a:rPr lang="en-US" dirty="0" smtClean="0"/>
              <a:t>Set Operations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Intersection :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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called </a:t>
            </a:r>
            <a:r>
              <a:rPr lang="en-US" b="1" dirty="0" smtClean="0"/>
              <a:t>disjoint</a:t>
            </a:r>
            <a:r>
              <a:rPr lang="en-US" dirty="0" smtClean="0"/>
              <a:t> if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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</a:t>
            </a:r>
          </a:p>
          <a:p>
            <a:r>
              <a:rPr lang="en-US" dirty="0" smtClean="0"/>
              <a:t>Union :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endParaRPr lang="en-US" dirty="0" smtClean="0"/>
          </a:p>
          <a:p>
            <a:pPr lvl="1"/>
            <a:r>
              <a:rPr lang="en-US" i="1" dirty="0" smtClean="0"/>
              <a:t>|A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US" i="1" dirty="0" smtClean="0"/>
              <a:t>B|</a:t>
            </a:r>
            <a:r>
              <a:rPr lang="en-US" dirty="0" smtClean="0"/>
              <a:t> = |A|+|B|-|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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|</a:t>
            </a:r>
            <a:endParaRPr lang="en-US" i="1" dirty="0" smtClean="0"/>
          </a:p>
          <a:p>
            <a:r>
              <a:rPr lang="en-US" dirty="0" smtClean="0"/>
              <a:t>Difference : </a:t>
            </a:r>
            <a:r>
              <a:rPr lang="en-US" i="1" dirty="0" smtClean="0"/>
              <a:t>A</a:t>
            </a:r>
            <a:r>
              <a:rPr lang="en-US" dirty="0" smtClean="0"/>
              <a:t> –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i="1" dirty="0" smtClean="0"/>
              <a:t>x</a:t>
            </a:r>
            <a:r>
              <a:rPr lang="en-US" dirty="0" smtClean="0"/>
              <a:t> | </a:t>
            </a:r>
            <a:r>
              <a:rPr lang="en-US" i="1" dirty="0" err="1" smtClean="0"/>
              <a:t>x</a:t>
            </a:r>
            <a:r>
              <a:rPr lang="en-US" dirty="0" err="1" smtClean="0">
                <a:sym typeface="Symbol"/>
              </a:rPr>
              <a:t></a:t>
            </a:r>
            <a:r>
              <a:rPr lang="en-US" i="1" dirty="0" err="1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 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dirty="0" err="1" smtClean="0">
                <a:sym typeface="Symbol"/>
              </a:rPr>
              <a:t></a:t>
            </a:r>
            <a:r>
              <a:rPr lang="en-US" i="1" dirty="0" err="1" smtClean="0">
                <a:sym typeface="Symbol"/>
              </a:rPr>
              <a:t>B</a:t>
            </a:r>
            <a:r>
              <a:rPr lang="en-US" dirty="0" smtClean="0"/>
              <a:t>}</a:t>
            </a:r>
            <a:endParaRPr lang="en-US" i="1" dirty="0" smtClean="0"/>
          </a:p>
          <a:p>
            <a:r>
              <a:rPr lang="en-US" dirty="0" smtClean="0"/>
              <a:t>Complement : </a:t>
            </a:r>
            <a:r>
              <a:rPr lang="en-US" i="1" dirty="0" smtClean="0"/>
              <a:t>Ā</a:t>
            </a:r>
            <a:r>
              <a:rPr lang="en-US" dirty="0" smtClean="0"/>
              <a:t> = </a:t>
            </a:r>
            <a:r>
              <a:rPr lang="en-US" i="1" dirty="0" smtClean="0"/>
              <a:t>U</a:t>
            </a:r>
            <a:r>
              <a:rPr lang="en-US" dirty="0" smtClean="0"/>
              <a:t> – </a:t>
            </a:r>
            <a:r>
              <a:rPr lang="en-US" i="1" dirty="0" smtClean="0"/>
              <a:t>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Set Identities</a:t>
            </a:r>
          </a:p>
          <a:p>
            <a:pPr lvl="1"/>
            <a:r>
              <a:rPr lang="en-US" dirty="0" smtClean="0"/>
              <a:t>Identity laws</a:t>
            </a:r>
          </a:p>
          <a:p>
            <a:pPr lvl="1"/>
            <a:r>
              <a:rPr lang="en-US" dirty="0" smtClean="0"/>
              <a:t>Domination laws</a:t>
            </a:r>
          </a:p>
          <a:p>
            <a:pPr lvl="1"/>
            <a:r>
              <a:rPr lang="en-US" dirty="0" smtClean="0"/>
              <a:t>Idempotent laws</a:t>
            </a:r>
          </a:p>
          <a:p>
            <a:pPr lvl="1"/>
            <a:r>
              <a:rPr lang="en-US" dirty="0" smtClean="0"/>
              <a:t>Complementation law</a:t>
            </a:r>
          </a:p>
          <a:p>
            <a:pPr lvl="1"/>
            <a:r>
              <a:rPr lang="en-US" dirty="0" smtClean="0"/>
              <a:t>Commutative laws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smtClean="0"/>
              <a:t>Associative laws</a:t>
            </a:r>
          </a:p>
          <a:p>
            <a:pPr lvl="1"/>
            <a:r>
              <a:rPr lang="en-US" dirty="0" smtClean="0"/>
              <a:t>Distributive laws</a:t>
            </a:r>
          </a:p>
          <a:p>
            <a:pPr lvl="1"/>
            <a:r>
              <a:rPr lang="en-US" dirty="0" smtClean="0"/>
              <a:t>De Morgan’s laws</a:t>
            </a:r>
          </a:p>
          <a:p>
            <a:pPr lvl="1"/>
            <a:r>
              <a:rPr lang="en-US" dirty="0" smtClean="0"/>
              <a:t>Absorption laws</a:t>
            </a:r>
          </a:p>
          <a:p>
            <a:pPr lvl="1"/>
            <a:r>
              <a:rPr lang="en-US" dirty="0" smtClean="0"/>
              <a:t>Complement laws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Table 1, Page 124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</a:t>
            </a:r>
            <a:r>
              <a:rPr lang="en-US" dirty="0" smtClean="0">
                <a:sym typeface="Symbol"/>
              </a:rPr>
              <a:t></a:t>
            </a:r>
            <a:r>
              <a:rPr lang="en-US" dirty="0" smtClean="0"/>
              <a:t> and </a:t>
            </a:r>
            <a:r>
              <a:rPr lang="en-US" dirty="0" smtClean="0">
                <a:sym typeface="Symbol"/>
              </a:rPr>
              <a:t>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1056581" y="2136775"/>
          <a:ext cx="3227387" cy="4064000"/>
        </p:xfrm>
        <a:graphic>
          <a:graphicData uri="http://schemas.openxmlformats.org/presentationml/2006/ole">
            <p:oleObj spid="_x0000_s1026" name="Equation" r:id="rId3" imgW="342720" imgH="431640" progId="Equation.3">
              <p:embed/>
            </p:oleObj>
          </a:graphicData>
        </a:graphic>
      </p:graphicFrame>
      <p:graphicFrame>
        <p:nvGraphicFramePr>
          <p:cNvPr id="1028" name="Content Placeholder 6"/>
          <p:cNvGraphicFramePr>
            <a:graphicFrameLocks noChangeAspect="1"/>
          </p:cNvGraphicFramePr>
          <p:nvPr/>
        </p:nvGraphicFramePr>
        <p:xfrm>
          <a:off x="4860032" y="2132856"/>
          <a:ext cx="3227387" cy="4064000"/>
        </p:xfrm>
        <a:graphic>
          <a:graphicData uri="http://schemas.openxmlformats.org/presentationml/2006/ole">
            <p:oleObj spid="_x0000_s1028" name="Equation" r:id="rId4" imgW="342720" imgH="43164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Basic Structures</a:t>
            </a:r>
            <a:br>
              <a:rPr lang="en-US" dirty="0" smtClean="0"/>
            </a:br>
            <a:r>
              <a:rPr lang="en-US" dirty="0" smtClean="0"/>
              <a:t>Functions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non-empty sets, if </a:t>
            </a:r>
            <a:r>
              <a:rPr lang="en-US" dirty="0" smtClean="0">
                <a:sym typeface="Symbol"/>
              </a:rPr>
              <a:t></a:t>
            </a:r>
            <a:r>
              <a:rPr lang="en-US" dirty="0" smtClean="0"/>
              <a:t> is a function (mapping or transformation) from </a:t>
            </a:r>
            <a:r>
              <a:rPr lang="en-US" i="1" dirty="0" smtClean="0"/>
              <a:t>A</a:t>
            </a:r>
            <a:r>
              <a:rPr lang="en-US" dirty="0" smtClean="0"/>
              <a:t> (domain of </a:t>
            </a:r>
            <a:r>
              <a:rPr lang="en-US" dirty="0" smtClean="0">
                <a:sym typeface="Symbol"/>
              </a:rPr>
              <a:t></a:t>
            </a:r>
            <a:r>
              <a:rPr lang="en-US" dirty="0" smtClean="0"/>
              <a:t>) to </a:t>
            </a:r>
            <a:r>
              <a:rPr lang="en-US" i="1" dirty="0" smtClean="0"/>
              <a:t>B </a:t>
            </a:r>
            <a:r>
              <a:rPr lang="en-US" dirty="0" smtClean="0"/>
              <a:t>(co-domain of </a:t>
            </a:r>
            <a:r>
              <a:rPr lang="en-US" dirty="0" smtClean="0">
                <a:sym typeface="Symbol"/>
              </a:rPr>
              <a:t></a:t>
            </a:r>
            <a:r>
              <a:rPr lang="en-US" dirty="0" smtClean="0"/>
              <a:t>), we write</a:t>
            </a:r>
          </a:p>
          <a:p>
            <a:pPr lvl="1"/>
            <a:r>
              <a:rPr lang="en-US" sz="2800" dirty="0" smtClean="0">
                <a:sym typeface="Symbol"/>
              </a:rPr>
              <a:t>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ym typeface="Symbol"/>
              </a:rPr>
              <a:t>(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) = </a:t>
            </a:r>
            <a:r>
              <a:rPr lang="en-US" i="1" dirty="0" smtClean="0">
                <a:sym typeface="Symbol"/>
              </a:rPr>
              <a:t>b</a:t>
            </a:r>
          </a:p>
          <a:p>
            <a:pPr lvl="2"/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is the image of </a:t>
            </a:r>
            <a:r>
              <a:rPr lang="en-US" i="1" dirty="0" smtClean="0">
                <a:sym typeface="Symbol"/>
              </a:rPr>
              <a:t>a</a:t>
            </a:r>
          </a:p>
          <a:p>
            <a:pPr lvl="2"/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is the pre-image of </a:t>
            </a:r>
            <a:r>
              <a:rPr lang="en-US" i="1" dirty="0" smtClean="0">
                <a:sym typeface="Symbol"/>
              </a:rPr>
              <a:t>b</a:t>
            </a:r>
            <a:endParaRPr lang="en-US" i="1" dirty="0" smtClean="0"/>
          </a:p>
          <a:p>
            <a:pPr lvl="1"/>
            <a:r>
              <a:rPr lang="en-US" dirty="0" smtClean="0"/>
              <a:t>Range of </a:t>
            </a:r>
            <a:r>
              <a:rPr lang="en-US" dirty="0" smtClean="0">
                <a:sym typeface="Symbol"/>
              </a:rPr>
              <a:t> is the set of all images of elements of </a:t>
            </a:r>
            <a:r>
              <a:rPr lang="en-US" i="1" dirty="0" smtClean="0">
                <a:sym typeface="Symbol"/>
              </a:rPr>
              <a:t>A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0619-0BAB-4A28-BDCD-7DDD638D8F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549</TotalTime>
  <Words>1052</Words>
  <Application>Microsoft Office PowerPoint</Application>
  <PresentationFormat>On-screen Show (4:3)</PresentationFormat>
  <Paragraphs>189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Verve</vt:lpstr>
      <vt:lpstr>Equation</vt:lpstr>
      <vt:lpstr>Discrete Mathematics Basic Structures &amp; Boolean Algebra</vt:lpstr>
      <vt:lpstr>Agenda</vt:lpstr>
      <vt:lpstr>#2 Basic Structures Sets (1)</vt:lpstr>
      <vt:lpstr>Sets (2)</vt:lpstr>
      <vt:lpstr>Sets (3)</vt:lpstr>
      <vt:lpstr>#2 Basic Structures Set Operations (1)</vt:lpstr>
      <vt:lpstr>Set Operations (2)</vt:lpstr>
      <vt:lpstr>Generalized  and </vt:lpstr>
      <vt:lpstr>#2 Basic Structures Functions (1)</vt:lpstr>
      <vt:lpstr>Functions (2)</vt:lpstr>
      <vt:lpstr>Functions (3)</vt:lpstr>
      <vt:lpstr>Functions (4)</vt:lpstr>
      <vt:lpstr>#2 Basic Structures Sequences</vt:lpstr>
      <vt:lpstr>Summations (1)</vt:lpstr>
      <vt:lpstr>Summations (2)</vt:lpstr>
      <vt:lpstr>Summations (3)</vt:lpstr>
      <vt:lpstr>#11 Boolean Algebra</vt:lpstr>
      <vt:lpstr>Boolean Functions (1)</vt:lpstr>
      <vt:lpstr>Boolean Functions (2)</vt:lpstr>
      <vt:lpstr>Boolean Functions (3)</vt:lpstr>
      <vt:lpstr>Boolean Functions (4)</vt:lpstr>
      <vt:lpstr>Boolean Algebra</vt:lpstr>
      <vt:lpstr>Representing Boolean Functions</vt:lpstr>
    </vt:vector>
  </TitlesOfParts>
  <Company>KMITL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Akkradach W.</dc:creator>
  <cp:lastModifiedBy>Akkradach W.</cp:lastModifiedBy>
  <cp:revision>69</cp:revision>
  <dcterms:created xsi:type="dcterms:W3CDTF">2014-08-13T03:56:44Z</dcterms:created>
  <dcterms:modified xsi:type="dcterms:W3CDTF">2015-09-09T13:38:11Z</dcterms:modified>
</cp:coreProperties>
</file>