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8" r:id="rId9"/>
    <p:sldId id="269" r:id="rId10"/>
    <p:sldId id="260" r:id="rId11"/>
    <p:sldId id="270" r:id="rId12"/>
    <p:sldId id="261" r:id="rId13"/>
    <p:sldId id="271" r:id="rId14"/>
    <p:sldId id="272" r:id="rId15"/>
    <p:sldId id="26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3" r:id="rId33"/>
    <p:sldId id="289" r:id="rId34"/>
    <p:sldId id="290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B1F9-3400-4CAC-B3C2-C71FE5310E5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CCB3-FD42-419D-9D59-0F85F0008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14A0AEE-26FD-43A3-B50C-A158DB900952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AA0-D3F2-47E1-9EDC-7E5519991EBD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25A6-B35C-4454-9F0E-FD8E0C8C56E9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0D130A7-55DD-489A-975E-3311C198B9F4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370ED5F-95C0-4FA8-8087-A85536A6F718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F5FCE9E-C4CD-4E9E-8EFF-E4F92976FA87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BB39AEA-AAEF-423F-ADDD-934681F47AB4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2AC9-A6B6-4865-8C8E-7093D99E2DAD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066177D-3B48-47BE-AA9D-330C180FA42D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748CDD2-A041-4A76-80D0-9AA4714DDA99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2791227-E5D1-4566-B8B0-01E78937B4A2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00C6058-CF43-439A-95AF-080AB769A8AD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Discrete Mathematics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 and Quantifiers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</a:p>
          <a:p>
            <a:pPr lvl="1"/>
            <a:r>
              <a:rPr lang="en-US" dirty="0" smtClean="0"/>
              <a:t>Propositional function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“</a:t>
            </a:r>
            <a:r>
              <a:rPr lang="en-US" i="1" dirty="0" smtClean="0"/>
              <a:t>x</a:t>
            </a:r>
            <a:r>
              <a:rPr lang="en-US" dirty="0" smtClean="0"/>
              <a:t> &gt; 3”</a:t>
            </a:r>
          </a:p>
          <a:p>
            <a:pPr lvl="2"/>
            <a:r>
              <a:rPr lang="en-US" i="1" dirty="0" smtClean="0"/>
              <a:t>x</a:t>
            </a:r>
            <a:r>
              <a:rPr lang="en-US" dirty="0" smtClean="0"/>
              <a:t> &gt; 3 is a predicate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(4) is true but </a:t>
            </a:r>
            <a:r>
              <a:rPr lang="en-US" i="1" dirty="0" smtClean="0"/>
              <a:t>P</a:t>
            </a:r>
            <a:r>
              <a:rPr lang="en-US" dirty="0" smtClean="0"/>
              <a:t>(2) is false</a:t>
            </a:r>
          </a:p>
          <a:p>
            <a:pPr lvl="1"/>
            <a:r>
              <a:rPr lang="en-US" dirty="0" smtClean="0"/>
              <a:t>Prolog programming language</a:t>
            </a:r>
          </a:p>
          <a:p>
            <a:r>
              <a:rPr lang="en-US" dirty="0" smtClean="0"/>
              <a:t>Universal quantification of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err="1" smtClean="0"/>
              <a:t>xP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Existential quantification of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:	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/>
              <a:t>xP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with restricted domain 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/>
              <a:t>x </a:t>
            </a:r>
            <a:r>
              <a:rPr lang="en-US" dirty="0" smtClean="0"/>
              <a:t>&lt; 0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&gt; 0)</a:t>
            </a:r>
          </a:p>
          <a:p>
            <a:pPr lvl="1"/>
            <a:r>
              <a:rPr lang="en-US" dirty="0" smtClean="0">
                <a:sym typeface="Symbol"/>
              </a:rPr>
              <a:t>Which is the same as 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&lt; 0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&gt;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 and Quantifiers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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l-GR" dirty="0" smtClean="0">
                <a:sym typeface="Symbol"/>
              </a:rPr>
              <a:t>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 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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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r>
              <a:rPr lang="en-US" dirty="0" smtClean="0">
                <a:sym typeface="Symbol"/>
              </a:rPr>
              <a:t>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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398987"/>
            <a:ext cx="7620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Quantifiers (1)</a:t>
            </a:r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60848"/>
            <a:ext cx="7620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Quantifiers (2)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3" y="1976214"/>
            <a:ext cx="63150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Quantifiers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Negation of 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</a:t>
            </a:r>
            <a:r>
              <a:rPr lang="en-US" dirty="0" err="1" smtClean="0"/>
              <a:t>y</a:t>
            </a:r>
            <a:r>
              <a:rPr lang="en-US" dirty="0" smtClean="0"/>
              <a:t>(</a:t>
            </a:r>
            <a:r>
              <a:rPr lang="en-US" i="1" dirty="0" err="1" smtClean="0"/>
              <a:t>xy</a:t>
            </a:r>
            <a:r>
              <a:rPr lang="en-US" dirty="0" smtClean="0"/>
              <a:t> = 1) is</a:t>
            </a:r>
          </a:p>
          <a:p>
            <a:pPr lvl="1"/>
            <a:r>
              <a:rPr lang="en-US" dirty="0" smtClean="0">
                <a:sym typeface="Symbol"/>
              </a:rPr>
              <a:t>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</a:t>
            </a:r>
            <a:r>
              <a:rPr lang="en-US" dirty="0" err="1" smtClean="0"/>
              <a:t>y</a:t>
            </a:r>
            <a:r>
              <a:rPr lang="en-US" dirty="0" smtClean="0"/>
              <a:t>(</a:t>
            </a:r>
            <a:r>
              <a:rPr lang="en-US" i="1" dirty="0" err="1" smtClean="0"/>
              <a:t>xy</a:t>
            </a:r>
            <a:r>
              <a:rPr lang="en-US" dirty="0" smtClean="0"/>
              <a:t> = 1)</a:t>
            </a:r>
          </a:p>
          <a:p>
            <a:pPr lvl="1"/>
            <a:r>
              <a:rPr lang="en-US" dirty="0" smtClean="0">
                <a:sym typeface="Symbol"/>
              </a:rPr>
              <a:t></a:t>
            </a:r>
            <a:r>
              <a:rPr lang="en-US" i="1" dirty="0" smtClean="0"/>
              <a:t>x</a:t>
            </a:r>
            <a:r>
              <a:rPr lang="en-US" dirty="0" smtClean="0">
                <a:sym typeface="Symbol"/>
              </a:rPr>
              <a:t></a:t>
            </a:r>
            <a:r>
              <a:rPr lang="en-US" dirty="0" smtClean="0"/>
              <a:t>y(</a:t>
            </a:r>
            <a:r>
              <a:rPr lang="en-US" i="1" dirty="0" err="1" smtClean="0"/>
              <a:t>xy</a:t>
            </a:r>
            <a:r>
              <a:rPr lang="en-US" dirty="0" smtClean="0"/>
              <a:t> = 1)</a:t>
            </a:r>
          </a:p>
          <a:p>
            <a:pPr lvl="1"/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</a:t>
            </a:r>
            <a:r>
              <a:rPr lang="en-US" dirty="0" err="1" smtClean="0"/>
              <a:t>y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 err="1" smtClean="0"/>
              <a:t>xy</a:t>
            </a:r>
            <a:r>
              <a:rPr lang="en-US" dirty="0" smtClean="0"/>
              <a:t> = 1)</a:t>
            </a:r>
          </a:p>
          <a:p>
            <a:pPr lvl="2"/>
            <a:r>
              <a:rPr lang="en-US" dirty="0" smtClean="0"/>
              <a:t>Because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 err="1" smtClean="0"/>
              <a:t>xy</a:t>
            </a:r>
            <a:r>
              <a:rPr lang="en-US" dirty="0" smtClean="0"/>
              <a:t> = 1) is (</a:t>
            </a:r>
            <a:r>
              <a:rPr lang="en-US" i="1" dirty="0" err="1" smtClean="0"/>
              <a:t>xy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1)</a:t>
            </a:r>
          </a:p>
          <a:p>
            <a:pPr lvl="1"/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</a:t>
            </a:r>
            <a:r>
              <a:rPr lang="en-US" dirty="0" err="1" smtClean="0"/>
              <a:t>y</a:t>
            </a:r>
            <a:r>
              <a:rPr lang="en-US" dirty="0" smtClean="0"/>
              <a:t>(</a:t>
            </a:r>
            <a:r>
              <a:rPr lang="en-US" i="1" dirty="0" err="1" smtClean="0"/>
              <a:t>xy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1) is the final answer w/o </a:t>
            </a:r>
            <a:r>
              <a:rPr lang="en-US" dirty="0" smtClean="0">
                <a:sym typeface="Symbol"/>
              </a:rPr>
              <a:t>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Argument</a:t>
            </a:r>
            <a:r>
              <a:rPr lang="en-US" dirty="0"/>
              <a:t> </a:t>
            </a:r>
            <a:r>
              <a:rPr lang="en-US" dirty="0" smtClean="0"/>
              <a:t>/ Premises / Conclusion / Valid</a:t>
            </a:r>
          </a:p>
          <a:p>
            <a:pPr lvl="1"/>
            <a:r>
              <a:rPr lang="en-US" dirty="0" smtClean="0"/>
              <a:t>“If you have a current password, then you can log on to the network.”</a:t>
            </a:r>
          </a:p>
          <a:p>
            <a:pPr lvl="1"/>
            <a:r>
              <a:rPr lang="en-US" dirty="0" smtClean="0"/>
              <a:t>“You have a current password.”</a:t>
            </a:r>
          </a:p>
          <a:p>
            <a:pPr lvl="1"/>
            <a:r>
              <a:rPr lang="en-US" dirty="0" smtClean="0"/>
              <a:t>Therefore,</a:t>
            </a:r>
          </a:p>
          <a:p>
            <a:pPr lvl="1"/>
            <a:r>
              <a:rPr lang="en-US" dirty="0" smtClean="0"/>
              <a:t>“You can  log on to the network.”</a:t>
            </a:r>
          </a:p>
          <a:p>
            <a:r>
              <a:rPr lang="en-US" dirty="0" smtClean="0"/>
              <a:t>Argument form</a:t>
            </a:r>
          </a:p>
          <a:p>
            <a:pPr lvl="1"/>
            <a:r>
              <a:rPr lang="en-US" dirty="0" smtClean="0"/>
              <a:t>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i="1" dirty="0" smtClean="0">
                <a:sym typeface="Symbol"/>
              </a:rPr>
              <a:t>q</a:t>
            </a:r>
          </a:p>
          <a:p>
            <a:pPr lvl="1"/>
            <a:r>
              <a:rPr lang="en-US" dirty="0" smtClean="0">
                <a:sym typeface="Symbol"/>
              </a:rPr>
              <a:t>    </a:t>
            </a:r>
            <a:r>
              <a:rPr lang="en-US" i="1" dirty="0" smtClean="0">
                <a:sym typeface="Symbol"/>
              </a:rPr>
              <a:t>p</a:t>
            </a:r>
          </a:p>
          <a:p>
            <a:pPr lvl="1"/>
            <a:r>
              <a:rPr lang="en-US" dirty="0" smtClean="0">
                <a:sym typeface="Symbol"/>
              </a:rPr>
              <a:t> </a:t>
            </a:r>
            <a:r>
              <a:rPr lang="en-US" i="1" dirty="0" smtClean="0">
                <a:sym typeface="Symbol"/>
              </a:rPr>
              <a:t>q</a:t>
            </a:r>
            <a:endParaRPr lang="en-US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587727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Premises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smtClean="0"/>
              <a:t>Conclusion </a:t>
            </a:r>
            <a:r>
              <a:rPr lang="en-US" i="1" dirty="0" smtClean="0"/>
              <a:t>q</a:t>
            </a:r>
          </a:p>
          <a:p>
            <a:r>
              <a:rPr lang="en-US" dirty="0" smtClean="0"/>
              <a:t>Valid when (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… </a:t>
            </a: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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is a tautology</a:t>
            </a:r>
            <a:endParaRPr lang="en-US" i="1" dirty="0" smtClean="0">
              <a:sym typeface="Symbol"/>
            </a:endParaRPr>
          </a:p>
          <a:p>
            <a:endParaRPr lang="en-US" dirty="0" smtClean="0"/>
          </a:p>
          <a:p>
            <a:r>
              <a:rPr lang="en-US" dirty="0" smtClean="0"/>
              <a:t>We can use truth tables to show that argument forms are valid but not efficient ways, instead we use “rules of inference”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(3)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68760"/>
            <a:ext cx="5079970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these hypotheses :</a:t>
            </a:r>
          </a:p>
          <a:p>
            <a:pPr lvl="1"/>
            <a:r>
              <a:rPr lang="en-US" dirty="0" smtClean="0"/>
              <a:t>“It is not sunny this afternoon and it is colder than yesterday”</a:t>
            </a:r>
          </a:p>
          <a:p>
            <a:pPr lvl="1"/>
            <a:r>
              <a:rPr lang="en-US" dirty="0" smtClean="0"/>
              <a:t>“We will go swimming only if it is sunny”</a:t>
            </a:r>
          </a:p>
          <a:p>
            <a:pPr lvl="1"/>
            <a:r>
              <a:rPr lang="en-US" dirty="0" smtClean="0"/>
              <a:t>“If we do not go swimming, then we will take a canoe trip”</a:t>
            </a:r>
          </a:p>
          <a:p>
            <a:pPr lvl="1"/>
            <a:r>
              <a:rPr lang="en-US" dirty="0" smtClean="0"/>
              <a:t>“If we take a canoe trip, then we will be home by sunset”</a:t>
            </a:r>
          </a:p>
          <a:p>
            <a:r>
              <a:rPr lang="en-US" dirty="0" smtClean="0"/>
              <a:t>Lead to the conclusion :</a:t>
            </a:r>
          </a:p>
          <a:p>
            <a:pPr lvl="1"/>
            <a:r>
              <a:rPr lang="en-US" dirty="0" smtClean="0"/>
              <a:t>“We will be home by sunset”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: “It is sunny this afternoon”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: “It is colder than yesterday”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 : “We will go swimming”</a:t>
            </a:r>
          </a:p>
          <a:p>
            <a:pPr lvl="1"/>
            <a:r>
              <a:rPr lang="en-US" i="1" dirty="0" smtClean="0"/>
              <a:t>s</a:t>
            </a:r>
            <a:r>
              <a:rPr lang="en-US" dirty="0" smtClean="0"/>
              <a:t> : “We will take a canoe trip”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: “We will be home by sunset”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pPr lvl="1"/>
            <a:r>
              <a:rPr lang="en-US" dirty="0" smtClean="0"/>
              <a:t>Propositional  Logic</a:t>
            </a:r>
          </a:p>
          <a:p>
            <a:pPr lvl="1"/>
            <a:r>
              <a:rPr lang="en-US" dirty="0" smtClean="0"/>
              <a:t>Propositional Equivalences</a:t>
            </a:r>
          </a:p>
          <a:p>
            <a:pPr lvl="1"/>
            <a:r>
              <a:rPr lang="en-US" dirty="0" smtClean="0"/>
              <a:t>Predicates and Quantifiers</a:t>
            </a:r>
          </a:p>
          <a:p>
            <a:pPr lvl="1"/>
            <a:r>
              <a:rPr lang="en-US" dirty="0" smtClean="0"/>
              <a:t>Nested Quantifiers</a:t>
            </a:r>
          </a:p>
          <a:p>
            <a:pPr lvl="1"/>
            <a:r>
              <a:rPr lang="en-US" dirty="0" smtClean="0"/>
              <a:t>Rules of Inference</a:t>
            </a:r>
          </a:p>
          <a:p>
            <a:pPr lvl="1"/>
            <a:r>
              <a:rPr lang="en-US" dirty="0" smtClean="0"/>
              <a:t>Introduction to Proofs</a:t>
            </a:r>
          </a:p>
          <a:p>
            <a:pPr lvl="1"/>
            <a:r>
              <a:rPr lang="en-US" dirty="0" smtClean="0"/>
              <a:t>Proof Methods and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Then hypotheses become :</a:t>
            </a:r>
          </a:p>
          <a:p>
            <a:pPr lvl="1"/>
            <a:r>
              <a:rPr lang="en-US" b="1" dirty="0" smtClean="0">
                <a:sym typeface="Symbol"/>
              </a:rPr>
              <a:t></a:t>
            </a:r>
            <a:r>
              <a:rPr lang="en-US" b="1" i="1" dirty="0" smtClean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</a:t>
            </a:r>
            <a:r>
              <a:rPr lang="en-US" b="1" i="1" dirty="0" smtClean="0"/>
              <a:t>q</a:t>
            </a:r>
            <a:r>
              <a:rPr lang="en-US" dirty="0" smtClean="0"/>
              <a:t> “It is not sunny this afternoon and it is colder than yesterday”</a:t>
            </a:r>
            <a:endParaRPr lang="en-US" i="1" dirty="0" smtClean="0"/>
          </a:p>
          <a:p>
            <a:pPr lvl="1"/>
            <a:r>
              <a:rPr lang="en-US" b="1" i="1" dirty="0" smtClean="0"/>
              <a:t>r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</a:t>
            </a:r>
            <a:r>
              <a:rPr lang="en-US" b="1" dirty="0" smtClean="0"/>
              <a:t> </a:t>
            </a:r>
            <a:r>
              <a:rPr lang="en-US" b="1" i="1" dirty="0" smtClean="0"/>
              <a:t>p</a:t>
            </a:r>
            <a:r>
              <a:rPr lang="en-US" dirty="0" smtClean="0"/>
              <a:t> “We will go swimming </a:t>
            </a:r>
            <a:r>
              <a:rPr lang="en-US" u="sng" dirty="0" smtClean="0"/>
              <a:t>only if</a:t>
            </a:r>
            <a:r>
              <a:rPr lang="en-US" dirty="0" smtClean="0"/>
              <a:t> it is sunny”</a:t>
            </a:r>
            <a:endParaRPr lang="en-US" i="1" dirty="0" smtClean="0"/>
          </a:p>
          <a:p>
            <a:pPr lvl="1"/>
            <a:r>
              <a:rPr lang="en-US" b="1" dirty="0" smtClean="0">
                <a:sym typeface="Symbol"/>
              </a:rPr>
              <a:t></a:t>
            </a:r>
            <a:r>
              <a:rPr lang="en-US" b="1" i="1" dirty="0" smtClean="0"/>
              <a:t>r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</a:t>
            </a:r>
            <a:r>
              <a:rPr lang="en-US" b="1" dirty="0" smtClean="0"/>
              <a:t> </a:t>
            </a:r>
            <a:r>
              <a:rPr lang="en-US" b="1" i="1" dirty="0" smtClean="0"/>
              <a:t>s</a:t>
            </a:r>
            <a:r>
              <a:rPr lang="en-US" dirty="0" smtClean="0"/>
              <a:t> “If we do not go swimming, then we will take a canoe trip”</a:t>
            </a:r>
            <a:endParaRPr lang="en-US" i="1" dirty="0" smtClean="0"/>
          </a:p>
          <a:p>
            <a:pPr lvl="1"/>
            <a:r>
              <a:rPr lang="en-US" b="1" i="1" dirty="0" smtClean="0"/>
              <a:t>s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</a:t>
            </a:r>
            <a:r>
              <a:rPr lang="en-US" b="1" dirty="0" smtClean="0"/>
              <a:t> </a:t>
            </a:r>
            <a:r>
              <a:rPr lang="en-US" b="1" i="1" dirty="0" smtClean="0"/>
              <a:t>t</a:t>
            </a:r>
            <a:r>
              <a:rPr lang="en-US" dirty="0" smtClean="0"/>
              <a:t> “If we take a canoe trip, then we will be home by sunset”</a:t>
            </a:r>
            <a:endParaRPr lang="en-US" i="1" dirty="0" smtClean="0"/>
          </a:p>
          <a:p>
            <a:r>
              <a:rPr lang="en-US" dirty="0" smtClean="0"/>
              <a:t>And the conclusion becomes :</a:t>
            </a:r>
          </a:p>
          <a:p>
            <a:pPr lvl="1"/>
            <a:r>
              <a:rPr lang="en-US" b="1" i="1" dirty="0" smtClean="0"/>
              <a:t>t</a:t>
            </a:r>
            <a:r>
              <a:rPr lang="en-US" dirty="0" smtClean="0"/>
              <a:t> “We will be home by sunset”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r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i="1" dirty="0" smtClean="0"/>
              <a:t>s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i="1" dirty="0" smtClean="0"/>
              <a:t>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Reasons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Hypothesis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Simplification (1)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Hypothesis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Modus (2) and (3)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Hypothesis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Modus (4) and (5)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Hypothesis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Modus (6) and (7)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“Resolution” to show these hypotheses :</a:t>
            </a:r>
          </a:p>
          <a:p>
            <a:pPr lvl="1"/>
            <a:r>
              <a:rPr lang="en-US" dirty="0" smtClean="0"/>
              <a:t>“Jasmine is skiing or it is not snowing”</a:t>
            </a:r>
          </a:p>
          <a:p>
            <a:pPr lvl="1"/>
            <a:r>
              <a:rPr lang="en-US" dirty="0" smtClean="0"/>
              <a:t>“It is snowing or Bart is playing hockey”</a:t>
            </a:r>
          </a:p>
          <a:p>
            <a:r>
              <a:rPr lang="en-US" dirty="0" smtClean="0"/>
              <a:t>Imply that :</a:t>
            </a:r>
          </a:p>
          <a:p>
            <a:pPr lvl="1"/>
            <a:r>
              <a:rPr lang="en-US" dirty="0" smtClean="0"/>
              <a:t>“Jasmine is skiing or Bart is playing hockey”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: “It is snowing”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: “Jasmine is skiing”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 : “Bart is playing hockey”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hypotheses become :</a:t>
            </a:r>
          </a:p>
          <a:p>
            <a:pPr lvl="1"/>
            <a:r>
              <a:rPr lang="en-US" b="1" i="1" dirty="0" smtClean="0">
                <a:sym typeface="Symbol"/>
              </a:rPr>
              <a:t>q</a:t>
            </a:r>
            <a:r>
              <a:rPr lang="en-US" b="1" dirty="0" smtClean="0">
                <a:sym typeface="Symbol"/>
              </a:rPr>
              <a:t> 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</a:t>
            </a:r>
            <a:r>
              <a:rPr lang="en-US" b="1" i="1" dirty="0" smtClean="0"/>
              <a:t>p</a:t>
            </a:r>
            <a:r>
              <a:rPr lang="en-US" dirty="0" smtClean="0"/>
              <a:t> “Jasmine is skiing or </a:t>
            </a:r>
            <a:r>
              <a:rPr lang="en-US" u="sng" dirty="0" smtClean="0"/>
              <a:t>it is not snowing</a:t>
            </a:r>
            <a:r>
              <a:rPr lang="en-US" dirty="0" smtClean="0"/>
              <a:t>”</a:t>
            </a:r>
            <a:endParaRPr lang="en-US" i="1" dirty="0" smtClean="0"/>
          </a:p>
          <a:p>
            <a:pPr lvl="1"/>
            <a:r>
              <a:rPr lang="en-US" b="1" i="1" dirty="0" smtClean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 </a:t>
            </a:r>
            <a:r>
              <a:rPr lang="en-US" b="1" i="1" dirty="0" smtClean="0">
                <a:sym typeface="Symbol"/>
              </a:rPr>
              <a:t>r</a:t>
            </a:r>
            <a:r>
              <a:rPr lang="en-US" dirty="0" smtClean="0"/>
              <a:t> “It is snowing or Bart is playing hockey”</a:t>
            </a:r>
            <a:endParaRPr lang="en-US" i="1" dirty="0" smtClean="0"/>
          </a:p>
          <a:p>
            <a:r>
              <a:rPr lang="en-US" dirty="0" smtClean="0"/>
              <a:t>Resolution : ((</a:t>
            </a:r>
            <a:r>
              <a:rPr lang="en-US" dirty="0" smtClean="0">
                <a:sym typeface="Symbol"/>
              </a:rPr>
              <a:t>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</a:t>
            </a:r>
            <a:r>
              <a:rPr lang="en-US" dirty="0" smtClean="0"/>
              <a:t>))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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((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/>
              <a:t>q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 </a:t>
            </a:r>
            <a:r>
              <a:rPr lang="en-US" b="1" i="1" dirty="0" smtClean="0">
                <a:sym typeface="Symbol"/>
              </a:rPr>
              <a:t>r</a:t>
            </a:r>
            <a:r>
              <a:rPr lang="en-US" b="1" dirty="0" smtClean="0">
                <a:sym typeface="Symbol"/>
              </a:rPr>
              <a:t> “</a:t>
            </a:r>
            <a:r>
              <a:rPr lang="en-US" dirty="0" smtClean="0"/>
              <a:t>Jasmine is skiing or Bart is playing hockey</a:t>
            </a:r>
            <a:r>
              <a:rPr lang="en-US" b="1" dirty="0" smtClean="0">
                <a:sym typeface="Symbol"/>
              </a:rPr>
              <a:t>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Fallacy of affirming the conclusion</a:t>
            </a:r>
          </a:p>
          <a:p>
            <a:pPr lvl="1"/>
            <a:r>
              <a:rPr lang="en-US" dirty="0" smtClean="0"/>
              <a:t>“If you do every problem in this book (</a:t>
            </a:r>
            <a:r>
              <a:rPr lang="en-US" i="1" dirty="0" smtClean="0"/>
              <a:t>p</a:t>
            </a:r>
            <a:r>
              <a:rPr lang="en-US" dirty="0" smtClean="0"/>
              <a:t>), then you will learn discrete mathematics (</a:t>
            </a:r>
            <a:r>
              <a:rPr lang="en-US" i="1" dirty="0" smtClean="0"/>
              <a:t>q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“You learned discrete mathematics (</a:t>
            </a:r>
            <a:r>
              <a:rPr lang="en-US" i="1" dirty="0" smtClean="0"/>
              <a:t>q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Therefore “You did every problem in this book (</a:t>
            </a:r>
            <a:r>
              <a:rPr lang="en-US" i="1" dirty="0" smtClean="0"/>
              <a:t>p</a:t>
            </a:r>
            <a:r>
              <a:rPr lang="en-US" dirty="0" smtClean="0"/>
              <a:t>)”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Isn’t it?</a:t>
            </a:r>
          </a:p>
          <a:p>
            <a:pPr lvl="1"/>
            <a:r>
              <a:rPr lang="en-US" dirty="0" smtClean="0"/>
              <a:t>… but [(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]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is not tautology!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Fallacy of denying the hypothesis</a:t>
            </a:r>
          </a:p>
          <a:p>
            <a:pPr lvl="1"/>
            <a:r>
              <a:rPr lang="en-US" dirty="0" smtClean="0"/>
              <a:t>“If you do every problem in this book (</a:t>
            </a:r>
            <a:r>
              <a:rPr lang="en-US" i="1" dirty="0" smtClean="0"/>
              <a:t>p</a:t>
            </a:r>
            <a:r>
              <a:rPr lang="en-US" dirty="0" smtClean="0"/>
              <a:t>), then you will learn discrete mathematics (</a:t>
            </a:r>
            <a:r>
              <a:rPr lang="en-US" i="1" dirty="0" smtClean="0"/>
              <a:t>q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“You did NOT learn discrete mathematics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Therefore “You did NOT do every problem in this book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Isn’t it?</a:t>
            </a:r>
          </a:p>
          <a:p>
            <a:pPr lvl="1"/>
            <a:r>
              <a:rPr lang="en-US" dirty="0" smtClean="0"/>
              <a:t>… but [(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]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is not tautology!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3141" y="2967335"/>
            <a:ext cx="50177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WRONG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(13)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496144"/>
            <a:ext cx="72485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these hypotheses :</a:t>
            </a:r>
          </a:p>
          <a:p>
            <a:pPr lvl="1"/>
            <a:r>
              <a:rPr lang="en-US" dirty="0" smtClean="0"/>
              <a:t>“A student in this class has not read the book”</a:t>
            </a:r>
          </a:p>
          <a:p>
            <a:pPr lvl="1"/>
            <a:r>
              <a:rPr lang="en-US" dirty="0" smtClean="0"/>
              <a:t>“Everyone in this class passed the first exam”</a:t>
            </a:r>
          </a:p>
          <a:p>
            <a:r>
              <a:rPr lang="en-US" dirty="0" smtClean="0"/>
              <a:t>Imply :</a:t>
            </a:r>
          </a:p>
          <a:p>
            <a:pPr lvl="1"/>
            <a:r>
              <a:rPr lang="en-US" dirty="0" smtClean="0"/>
              <a:t>“Someone who passed the first exam has not read the book”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: “</a:t>
            </a:r>
            <a:r>
              <a:rPr lang="en-US" i="1" dirty="0" smtClean="0"/>
              <a:t>x</a:t>
            </a:r>
            <a:r>
              <a:rPr lang="en-US" dirty="0" smtClean="0"/>
              <a:t> is in this class”</a:t>
            </a:r>
          </a:p>
          <a:p>
            <a:pPr lvl="1"/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: “</a:t>
            </a:r>
            <a:r>
              <a:rPr lang="en-US" i="1" dirty="0" smtClean="0"/>
              <a:t>x</a:t>
            </a:r>
            <a:r>
              <a:rPr lang="en-US" dirty="0" smtClean="0"/>
              <a:t> has read the book”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: “</a:t>
            </a:r>
            <a:r>
              <a:rPr lang="en-US" i="1" dirty="0" smtClean="0"/>
              <a:t>x</a:t>
            </a:r>
            <a:r>
              <a:rPr lang="en-US" dirty="0" smtClean="0"/>
              <a:t> passed the first exam”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Aristotle (384 BC – 322 BC)</a:t>
            </a:r>
          </a:p>
          <a:p>
            <a:pPr lvl="1"/>
            <a:r>
              <a:rPr lang="en-US" dirty="0" smtClean="0"/>
              <a:t>Systematic Treatises on Logic</a:t>
            </a:r>
          </a:p>
          <a:p>
            <a:r>
              <a:rPr lang="en-US" dirty="0" smtClean="0"/>
              <a:t>George Boole (1815 – 1864)</a:t>
            </a:r>
          </a:p>
          <a:p>
            <a:pPr lvl="1"/>
            <a:r>
              <a:rPr lang="en-US" dirty="0" smtClean="0"/>
              <a:t>The Mathematical Analysis of Logic</a:t>
            </a:r>
          </a:p>
          <a:p>
            <a:pPr lvl="1"/>
            <a:r>
              <a:rPr lang="en-US" dirty="0" smtClean="0"/>
              <a:t>The Laws of Thought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hypotheses become :</a:t>
            </a:r>
          </a:p>
          <a:p>
            <a:pPr lvl="1"/>
            <a:r>
              <a:rPr lang="en-US" b="1" dirty="0" smtClean="0">
                <a:sym typeface="Symbol"/>
              </a:rPr>
              <a:t></a:t>
            </a:r>
            <a:r>
              <a:rPr lang="en-US" b="1" i="1" dirty="0" smtClean="0">
                <a:sym typeface="Symbol"/>
              </a:rPr>
              <a:t>x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C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x</a:t>
            </a:r>
            <a:r>
              <a:rPr lang="en-US" b="1" dirty="0" smtClean="0">
                <a:sym typeface="Symbol"/>
              </a:rPr>
              <a:t>)  </a:t>
            </a:r>
            <a:r>
              <a:rPr lang="en-US" b="1" i="1" dirty="0" smtClean="0">
                <a:sym typeface="Symbol"/>
              </a:rPr>
              <a:t>B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x</a:t>
            </a:r>
            <a:r>
              <a:rPr lang="en-US" b="1" dirty="0" smtClean="0">
                <a:sym typeface="Symbol"/>
              </a:rPr>
              <a:t>))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“A student in this class has not read the book”</a:t>
            </a:r>
          </a:p>
          <a:p>
            <a:pPr lvl="1"/>
            <a:r>
              <a:rPr lang="en-US" b="1" dirty="0" smtClean="0">
                <a:sym typeface="Symbol"/>
              </a:rPr>
              <a:t></a:t>
            </a:r>
            <a:r>
              <a:rPr lang="en-US" b="1" i="1" dirty="0" smtClean="0">
                <a:sym typeface="Symbol"/>
              </a:rPr>
              <a:t>x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C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x</a:t>
            </a:r>
            <a:r>
              <a:rPr lang="en-US" b="1" dirty="0" smtClean="0">
                <a:sym typeface="Symbol"/>
              </a:rPr>
              <a:t>)  </a:t>
            </a:r>
            <a:r>
              <a:rPr lang="en-US" b="1" i="1" dirty="0" smtClean="0">
                <a:sym typeface="Symbol"/>
              </a:rPr>
              <a:t>P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x</a:t>
            </a:r>
            <a:r>
              <a:rPr lang="en-US" b="1" dirty="0" smtClean="0">
                <a:sym typeface="Symbol"/>
              </a:rPr>
              <a:t>))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“Everyone in this class passed the first exam”</a:t>
            </a:r>
            <a:endParaRPr lang="en-US" i="1" dirty="0" smtClean="0"/>
          </a:p>
          <a:p>
            <a:r>
              <a:rPr lang="en-US" dirty="0" smtClean="0"/>
              <a:t>And the conclusion becomes :</a:t>
            </a:r>
          </a:p>
          <a:p>
            <a:pPr lvl="1"/>
            <a:r>
              <a:rPr lang="en-US" b="1" dirty="0" smtClean="0">
                <a:sym typeface="Symbol"/>
              </a:rPr>
              <a:t></a:t>
            </a:r>
            <a:r>
              <a:rPr lang="en-US" b="1" i="1" dirty="0" smtClean="0">
                <a:sym typeface="Symbol"/>
              </a:rPr>
              <a:t>x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P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x</a:t>
            </a:r>
            <a:r>
              <a:rPr lang="en-US" b="1" dirty="0" smtClean="0">
                <a:sym typeface="Symbol"/>
              </a:rPr>
              <a:t>)  </a:t>
            </a:r>
            <a:r>
              <a:rPr lang="en-US" b="1" i="1" dirty="0" smtClean="0">
                <a:sym typeface="Symbol"/>
              </a:rPr>
              <a:t>B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x</a:t>
            </a:r>
            <a:r>
              <a:rPr lang="en-US" b="1" dirty="0" smtClean="0">
                <a:sym typeface="Symbol"/>
              </a:rPr>
              <a:t>))</a:t>
            </a:r>
            <a:r>
              <a:rPr lang="en-US" dirty="0" smtClean="0"/>
              <a:t> “Someone who passed the first exam has not read the book”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(17)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 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))</a:t>
            </a:r>
            <a:endParaRPr lang="en-US" i="1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 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(a)</a:t>
            </a:r>
            <a:endParaRPr lang="en-US" i="1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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))</a:t>
            </a:r>
            <a:endParaRPr lang="en-US" i="1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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 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 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1960" y="1722437"/>
            <a:ext cx="475252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Reasons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Premise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Exist inst (1)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Simplification (2)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Premise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Universal inst (4)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Modus (3) and (5)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Simplification (2)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Conjunction (6) and (7)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Exist gen (8)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theorem</a:t>
            </a:r>
            <a:r>
              <a:rPr lang="en-US" dirty="0" smtClean="0"/>
              <a:t> is a statement that can be shown to be true (with a </a:t>
            </a:r>
            <a:r>
              <a:rPr lang="en-US" b="1" dirty="0" smtClean="0"/>
              <a:t>proof</a:t>
            </a:r>
            <a:r>
              <a:rPr lang="en-US" dirty="0" smtClean="0"/>
              <a:t> or proofs)</a:t>
            </a:r>
          </a:p>
          <a:p>
            <a:r>
              <a:rPr lang="en-US" dirty="0" smtClean="0"/>
              <a:t>Proofs can include </a:t>
            </a:r>
            <a:r>
              <a:rPr lang="en-US" b="1" dirty="0" smtClean="0"/>
              <a:t>axioms</a:t>
            </a:r>
            <a:r>
              <a:rPr lang="en-US" dirty="0" smtClean="0"/>
              <a:t> (or postulates), premises, and other theorems to make valid arguments</a:t>
            </a:r>
          </a:p>
          <a:p>
            <a:r>
              <a:rPr lang="en-US" dirty="0" smtClean="0"/>
              <a:t>Less important theorems may be called </a:t>
            </a:r>
            <a:r>
              <a:rPr lang="en-US" b="1" dirty="0" smtClean="0"/>
              <a:t>propositions</a:t>
            </a:r>
            <a:r>
              <a:rPr lang="en-US" dirty="0" smtClean="0"/>
              <a:t> (if helpful in the proofs of other results, they are called </a:t>
            </a:r>
            <a:r>
              <a:rPr lang="en-US" b="1" dirty="0" smtClean="0"/>
              <a:t>lemmas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a proof of a </a:t>
            </a:r>
            <a:r>
              <a:rPr lang="en-US" b="1" dirty="0" smtClean="0"/>
              <a:t>conjecture</a:t>
            </a:r>
            <a:r>
              <a:rPr lang="en-US" dirty="0" smtClean="0"/>
              <a:t> is found, it becomes a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 proofs</a:t>
            </a:r>
          </a:p>
          <a:p>
            <a:pPr lvl="1"/>
            <a:r>
              <a:rPr lang="en-US" b="1" i="1" dirty="0" smtClean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</a:t>
            </a:r>
            <a:r>
              <a:rPr lang="en-US" b="1" dirty="0" smtClean="0"/>
              <a:t> </a:t>
            </a:r>
            <a:r>
              <a:rPr lang="en-US" b="1" i="1" dirty="0" smtClean="0"/>
              <a:t>q</a:t>
            </a:r>
          </a:p>
          <a:p>
            <a:r>
              <a:rPr lang="en-US" dirty="0" smtClean="0"/>
              <a:t>Proofs by Contraposition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</a:t>
            </a:r>
            <a:r>
              <a:rPr lang="en-US" b="1" dirty="0" smtClean="0">
                <a:sym typeface="Symbol"/>
              </a:rPr>
              <a:t></a:t>
            </a:r>
            <a:r>
              <a:rPr lang="en-US" b="1" i="1" dirty="0" smtClean="0">
                <a:sym typeface="Symbol"/>
              </a:rPr>
              <a:t>q</a:t>
            </a:r>
            <a:r>
              <a:rPr lang="en-US" b="1" dirty="0" smtClean="0">
                <a:sym typeface="Symbol"/>
              </a:rPr>
              <a:t>  </a:t>
            </a:r>
            <a:r>
              <a:rPr lang="en-US" b="1" i="1" dirty="0" smtClean="0">
                <a:sym typeface="Symbol"/>
              </a:rPr>
              <a:t>p</a:t>
            </a:r>
          </a:p>
          <a:p>
            <a:pPr lvl="2"/>
            <a:r>
              <a:rPr lang="en-US" dirty="0" smtClean="0">
                <a:sym typeface="Symbol"/>
              </a:rPr>
              <a:t>Vacuous and Trivial proofs</a:t>
            </a:r>
          </a:p>
          <a:p>
            <a:pPr lvl="2"/>
            <a:r>
              <a:rPr lang="en-US" dirty="0" smtClean="0">
                <a:sym typeface="Symbol"/>
              </a:rPr>
              <a:t>A little proof strategy</a:t>
            </a:r>
            <a:endParaRPr lang="en-US" dirty="0" smtClean="0"/>
          </a:p>
          <a:p>
            <a:r>
              <a:rPr lang="en-US" dirty="0" smtClean="0"/>
              <a:t>Proofs by Contradiction</a:t>
            </a:r>
          </a:p>
          <a:p>
            <a:pPr lvl="1"/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 F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 </a:t>
            </a:r>
            <a:r>
              <a:rPr lang="en-US" b="1" dirty="0" smtClean="0">
                <a:sym typeface="Symbol"/>
              </a:rPr>
              <a:t></a:t>
            </a:r>
            <a:r>
              <a:rPr lang="en-US" b="1" i="1" dirty="0" smtClean="0">
                <a:sym typeface="Symbol"/>
              </a:rPr>
              <a:t>p</a:t>
            </a:r>
            <a:r>
              <a:rPr lang="en-US" b="1" dirty="0" smtClean="0">
                <a:sym typeface="Symbol"/>
              </a:rPr>
              <a:t>  (</a:t>
            </a:r>
            <a:r>
              <a:rPr lang="en-US" b="1" i="1" dirty="0" smtClean="0">
                <a:sym typeface="Symbol"/>
              </a:rPr>
              <a:t>r</a:t>
            </a:r>
            <a:r>
              <a:rPr lang="en-US" b="1" dirty="0" smtClean="0">
                <a:sym typeface="Symbol"/>
              </a:rPr>
              <a:t>  </a:t>
            </a:r>
            <a:r>
              <a:rPr lang="en-US" b="1" i="1" dirty="0" smtClean="0">
                <a:sym typeface="Symbol"/>
              </a:rPr>
              <a:t>r</a:t>
            </a:r>
            <a:r>
              <a:rPr lang="en-US" b="1" dirty="0" smtClean="0">
                <a:sym typeface="Symbol"/>
              </a:rPr>
              <a:t>)</a:t>
            </a:r>
            <a:endParaRPr lang="en-US" b="1" dirty="0" smtClean="0"/>
          </a:p>
          <a:p>
            <a:pPr lvl="2"/>
            <a:r>
              <a:rPr lang="en-US" dirty="0" smtClean="0"/>
              <a:t>Proofs of Equivalence</a:t>
            </a:r>
          </a:p>
          <a:p>
            <a:pPr lvl="2"/>
            <a:r>
              <a:rPr lang="en-US" dirty="0" smtClean="0"/>
              <a:t>Counterexamples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Proposition: 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= a</a:t>
            </a:r>
            <a:r>
              <a:rPr lang="en-US" baseline="30000" dirty="0" smtClean="0"/>
              <a:t>2</a:t>
            </a:r>
            <a:r>
              <a:rPr lang="en-US" dirty="0" smtClean="0"/>
              <a:t>+2ab+b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= (</a:t>
            </a:r>
            <a:r>
              <a:rPr lang="en-US" dirty="0" err="1" smtClean="0"/>
              <a:t>a+b</a:t>
            </a:r>
            <a:r>
              <a:rPr lang="en-US" dirty="0" smtClean="0"/>
              <a:t>)(</a:t>
            </a:r>
            <a:r>
              <a:rPr lang="en-US" dirty="0" err="1" smtClean="0"/>
              <a:t>a+b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= </a:t>
            </a:r>
            <a:r>
              <a:rPr lang="en-US" dirty="0" err="1" smtClean="0"/>
              <a:t>aa+ab+ba+bb</a:t>
            </a:r>
            <a:endParaRPr lang="en-US" dirty="0" smtClean="0"/>
          </a:p>
          <a:p>
            <a:pPr lvl="2"/>
            <a:r>
              <a:rPr lang="en-US" dirty="0" smtClean="0"/>
              <a:t>= a</a:t>
            </a:r>
            <a:r>
              <a:rPr lang="en-US" baseline="30000" dirty="0" smtClean="0"/>
              <a:t>2</a:t>
            </a:r>
            <a:r>
              <a:rPr lang="en-US" dirty="0" smtClean="0"/>
              <a:t>+ab+ba+b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= a</a:t>
            </a:r>
            <a:r>
              <a:rPr lang="en-US" baseline="30000" dirty="0" smtClean="0"/>
              <a:t>2</a:t>
            </a:r>
            <a:r>
              <a:rPr lang="en-US" dirty="0" smtClean="0"/>
              <a:t>+ab+ab+b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= a</a:t>
            </a:r>
            <a:r>
              <a:rPr lang="en-US" baseline="30000" dirty="0" smtClean="0"/>
              <a:t>2</a:t>
            </a:r>
            <a:r>
              <a:rPr lang="en-US" dirty="0" smtClean="0"/>
              <a:t>+2(</a:t>
            </a:r>
            <a:r>
              <a:rPr lang="en-US" dirty="0" err="1" smtClean="0"/>
              <a:t>ab</a:t>
            </a:r>
            <a:r>
              <a:rPr lang="en-US" dirty="0" smtClean="0"/>
              <a:t>)+b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= a</a:t>
            </a:r>
            <a:r>
              <a:rPr lang="en-US" baseline="30000" dirty="0" smtClean="0"/>
              <a:t>2</a:t>
            </a:r>
            <a:r>
              <a:rPr lang="en-US" dirty="0" smtClean="0"/>
              <a:t>+2ab+b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Methods and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258816" cy="4525963"/>
          </a:xfrm>
        </p:spPr>
        <p:txBody>
          <a:bodyPr/>
          <a:lstStyle/>
          <a:p>
            <a:r>
              <a:rPr lang="en-US" dirty="0" smtClean="0"/>
              <a:t>Mistakes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i="1" dirty="0" err="1" smtClean="0"/>
              <a:t>ab</a:t>
            </a:r>
            <a:endParaRPr lang="en-US" i="1" dirty="0" smtClean="0"/>
          </a:p>
          <a:p>
            <a:pPr marL="99441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 – </a:t>
            </a:r>
            <a:r>
              <a:rPr lang="en-US" i="1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i="1" dirty="0" err="1" smtClean="0"/>
              <a:t>ab</a:t>
            </a:r>
            <a:r>
              <a:rPr lang="en-US" dirty="0" smtClean="0"/>
              <a:t> – </a:t>
            </a:r>
            <a:r>
              <a:rPr lang="en-US" i="1" dirty="0" smtClean="0"/>
              <a:t>b</a:t>
            </a:r>
            <a:r>
              <a:rPr lang="en-US" baseline="30000" dirty="0" smtClean="0"/>
              <a:t>2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-</a:t>
            </a:r>
            <a:r>
              <a:rPr lang="en-US" i="1" dirty="0" smtClean="0"/>
              <a:t>b</a:t>
            </a:r>
            <a:r>
              <a:rPr lang="en-US" dirty="0" smtClean="0"/>
              <a:t>)(</a:t>
            </a:r>
            <a:r>
              <a:rPr lang="en-US" i="1" dirty="0" err="1" smtClean="0"/>
              <a:t>a</a:t>
            </a:r>
            <a:r>
              <a:rPr lang="en-US" dirty="0" err="1" smtClean="0"/>
              <a:t>+</a:t>
            </a:r>
            <a:r>
              <a:rPr lang="en-US" i="1" dirty="0" err="1" smtClean="0"/>
              <a:t>b</a:t>
            </a:r>
            <a:r>
              <a:rPr lang="en-US" dirty="0" smtClean="0"/>
              <a:t>) =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-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2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2 = 1</a:t>
            </a:r>
          </a:p>
          <a:p>
            <a:endParaRPr lang="en-US" dirty="0" smtClean="0"/>
          </a:p>
          <a:p>
            <a:r>
              <a:rPr lang="en-US" dirty="0" smtClean="0"/>
              <a:t>Let’s fun!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Given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Multiply (1) with </a:t>
            </a:r>
            <a:r>
              <a:rPr lang="en-US" i="1" dirty="0" smtClean="0"/>
              <a:t>a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Subtract (2) with </a:t>
            </a:r>
            <a:r>
              <a:rPr lang="en-US" i="1" dirty="0" smtClean="0"/>
              <a:t>b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Factor (3)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Divide (4) by </a:t>
            </a:r>
            <a:r>
              <a:rPr lang="en-US" i="1" dirty="0" smtClean="0"/>
              <a:t>a</a:t>
            </a:r>
            <a:r>
              <a:rPr lang="en-US" dirty="0" smtClean="0"/>
              <a:t> – </a:t>
            </a:r>
            <a:r>
              <a:rPr lang="en-US" i="1" dirty="0" smtClean="0"/>
              <a:t>b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Replace </a:t>
            </a:r>
            <a:r>
              <a:rPr lang="en-US" i="1" dirty="0" smtClean="0"/>
              <a:t>a</a:t>
            </a:r>
            <a:r>
              <a:rPr lang="en-US" dirty="0" smtClean="0"/>
              <a:t> with </a:t>
            </a:r>
            <a:r>
              <a:rPr lang="en-US" i="1" dirty="0" smtClean="0"/>
              <a:t>b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Divide (6) by </a:t>
            </a:r>
            <a:r>
              <a:rPr lang="en-US" i="1" dirty="0" smtClean="0"/>
              <a:t>b</a:t>
            </a:r>
          </a:p>
          <a:p>
            <a:pPr marL="994410" lvl="1" indent="-457200">
              <a:buFont typeface="+mj-lt"/>
              <a:buAutoNum type="arabicPeriod"/>
            </a:pPr>
            <a:r>
              <a:rPr lang="en-US" dirty="0" smtClean="0"/>
              <a:t>REALLY?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 Logic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 declares a fact (either true of false, but not both)</a:t>
            </a:r>
          </a:p>
          <a:p>
            <a:r>
              <a:rPr lang="en-US" dirty="0" smtClean="0"/>
              <a:t>Proposition variables :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Truth value : T or F</a:t>
            </a:r>
          </a:p>
          <a:p>
            <a:r>
              <a:rPr lang="en-US" dirty="0" smtClean="0"/>
              <a:t>Negation of </a:t>
            </a:r>
            <a:r>
              <a:rPr lang="en-US" i="1" dirty="0" smtClean="0"/>
              <a:t>p</a:t>
            </a:r>
            <a:r>
              <a:rPr lang="en-US" dirty="0" smtClean="0"/>
              <a:t> :			 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</a:p>
          <a:p>
            <a:r>
              <a:rPr lang="en-US" dirty="0" smtClean="0"/>
              <a:t>Conjunction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:	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</a:p>
          <a:p>
            <a:r>
              <a:rPr lang="en-US" dirty="0" smtClean="0"/>
              <a:t>Disjunction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:	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</a:p>
          <a:p>
            <a:r>
              <a:rPr lang="en-US" dirty="0" smtClean="0"/>
              <a:t>Exclusive OR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:	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 Logic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 :	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</a:p>
          <a:p>
            <a:pPr lvl="1"/>
            <a:r>
              <a:rPr lang="en-US" dirty="0" smtClean="0"/>
              <a:t>Converse			</a:t>
            </a:r>
            <a:r>
              <a:rPr lang="en-US" i="1" dirty="0" smtClean="0"/>
              <a:t>    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endParaRPr lang="en-US" dirty="0" smtClean="0"/>
          </a:p>
          <a:p>
            <a:pPr lvl="1"/>
            <a:r>
              <a:rPr lang="en-US" dirty="0" err="1" smtClean="0"/>
              <a:t>Contrapositive</a:t>
            </a:r>
            <a:r>
              <a:rPr lang="en-US" dirty="0" smtClean="0"/>
              <a:t>		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endParaRPr lang="en-US" dirty="0" smtClean="0"/>
          </a:p>
          <a:p>
            <a:pPr lvl="1"/>
            <a:r>
              <a:rPr lang="en-US" dirty="0" smtClean="0"/>
              <a:t>Inverse			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q</a:t>
            </a:r>
            <a:endParaRPr lang="en-US" dirty="0" smtClean="0"/>
          </a:p>
          <a:p>
            <a:r>
              <a:rPr lang="en-US" dirty="0" err="1" smtClean="0"/>
              <a:t>Biconditional</a:t>
            </a:r>
            <a:r>
              <a:rPr lang="en-US" dirty="0" smtClean="0"/>
              <a:t> statement :	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</a:p>
          <a:p>
            <a:r>
              <a:rPr lang="en-US" dirty="0" smtClean="0"/>
              <a:t>Equivalent :				</a:t>
            </a:r>
            <a:r>
              <a:rPr lang="en-US" i="1" dirty="0" smtClean="0"/>
              <a:t> 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 Logic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System Specifications</a:t>
            </a:r>
          </a:p>
          <a:p>
            <a:pPr lvl="1"/>
            <a:r>
              <a:rPr lang="en-US" dirty="0" smtClean="0"/>
              <a:t>Boolean Searches</a:t>
            </a:r>
          </a:p>
          <a:p>
            <a:pPr lvl="1"/>
            <a:r>
              <a:rPr lang="en-US" dirty="0" smtClean="0"/>
              <a:t>Logic Puzzles</a:t>
            </a:r>
          </a:p>
          <a:p>
            <a:pPr lvl="1"/>
            <a:r>
              <a:rPr lang="en-US" dirty="0" smtClean="0"/>
              <a:t>Bit Operations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Equivalences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Tautology</a:t>
            </a:r>
          </a:p>
          <a:p>
            <a:r>
              <a:rPr lang="en-US" dirty="0" smtClean="0"/>
              <a:t>Contradiction</a:t>
            </a:r>
          </a:p>
          <a:p>
            <a:r>
              <a:rPr lang="en-US" dirty="0" smtClean="0"/>
              <a:t>Contingency</a:t>
            </a:r>
          </a:p>
          <a:p>
            <a:endParaRPr lang="en-US" dirty="0" smtClean="0"/>
          </a:p>
          <a:p>
            <a:r>
              <a:rPr lang="en-US" dirty="0" smtClean="0"/>
              <a:t>The compound propositions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are called “Logically Equivalent” if is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a tautology (notation as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Equivalences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Equivalences</a:t>
            </a:r>
          </a:p>
          <a:p>
            <a:pPr lvl="1"/>
            <a:r>
              <a:rPr lang="en-US" dirty="0" smtClean="0"/>
              <a:t>Identify laws</a:t>
            </a:r>
          </a:p>
          <a:p>
            <a:pPr lvl="1"/>
            <a:r>
              <a:rPr lang="en-US" dirty="0" smtClean="0"/>
              <a:t>Domination laws</a:t>
            </a:r>
          </a:p>
          <a:p>
            <a:pPr lvl="1"/>
            <a:r>
              <a:rPr lang="en-US" dirty="0" smtClean="0"/>
              <a:t>Idempotent laws</a:t>
            </a:r>
          </a:p>
          <a:p>
            <a:pPr lvl="1"/>
            <a:r>
              <a:rPr lang="en-US" dirty="0" smtClean="0"/>
              <a:t>Double negation law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Commutative laws</a:t>
            </a:r>
          </a:p>
          <a:p>
            <a:pPr lvl="1"/>
            <a:r>
              <a:rPr lang="en-US" dirty="0" smtClean="0"/>
              <a:t>Associative laws</a:t>
            </a:r>
          </a:p>
          <a:p>
            <a:pPr lvl="1"/>
            <a:r>
              <a:rPr lang="en-US" dirty="0" smtClean="0"/>
              <a:t>Distributive laws</a:t>
            </a:r>
          </a:p>
          <a:p>
            <a:pPr lvl="1"/>
            <a:r>
              <a:rPr lang="en-US" dirty="0" smtClean="0"/>
              <a:t>De Morgan’s laws</a:t>
            </a:r>
          </a:p>
          <a:p>
            <a:pPr lvl="1"/>
            <a:r>
              <a:rPr lang="en-US" dirty="0" smtClean="0"/>
              <a:t>Negation laws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Equivalences (3)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3614" y="1268760"/>
            <a:ext cx="45148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71167"/>
            <a:ext cx="3614830" cy="284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1210</TotalTime>
  <Words>1613</Words>
  <Application>Microsoft Office PowerPoint</Application>
  <PresentationFormat>On-screen Show (4:3)</PresentationFormat>
  <Paragraphs>297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Verve</vt:lpstr>
      <vt:lpstr>Discrete Mathematics Logic and Proofs</vt:lpstr>
      <vt:lpstr>Agenda</vt:lpstr>
      <vt:lpstr>History</vt:lpstr>
      <vt:lpstr>Propositional  Logic (1)</vt:lpstr>
      <vt:lpstr>Propositional  Logic (2)</vt:lpstr>
      <vt:lpstr>Propositional  Logic (3)</vt:lpstr>
      <vt:lpstr>Propositional Equivalences (1)</vt:lpstr>
      <vt:lpstr>Propositional Equivalences (2)</vt:lpstr>
      <vt:lpstr>Propositional Equivalences (3)</vt:lpstr>
      <vt:lpstr>Predicates and Quantifiers (1)</vt:lpstr>
      <vt:lpstr>Predicates and Quantifiers (2)</vt:lpstr>
      <vt:lpstr>Nested Quantifiers (1)</vt:lpstr>
      <vt:lpstr>Nested Quantifiers (2)</vt:lpstr>
      <vt:lpstr>Nested Quantifiers (3)</vt:lpstr>
      <vt:lpstr>Rules of Inference (1)</vt:lpstr>
      <vt:lpstr>Rules of Inference (2)</vt:lpstr>
      <vt:lpstr>Rules of Inference (3)</vt:lpstr>
      <vt:lpstr>Rules of Inference (4)</vt:lpstr>
      <vt:lpstr>Rules of Inference (5)</vt:lpstr>
      <vt:lpstr>Rules of Inference (6)</vt:lpstr>
      <vt:lpstr>Rules of Inference (7)</vt:lpstr>
      <vt:lpstr>Rules of Inference (8)</vt:lpstr>
      <vt:lpstr>Rules of Inference (9)</vt:lpstr>
      <vt:lpstr>Rules of Inference (10)</vt:lpstr>
      <vt:lpstr>Rules of Inference (11)</vt:lpstr>
      <vt:lpstr>Rules of Inference (12)</vt:lpstr>
      <vt:lpstr>Rules of Inference (13)</vt:lpstr>
      <vt:lpstr>Rules of Inference (14)</vt:lpstr>
      <vt:lpstr>Rules of Inference (15)</vt:lpstr>
      <vt:lpstr>Rules of Inference (16)</vt:lpstr>
      <vt:lpstr>Rules of Inference (17)</vt:lpstr>
      <vt:lpstr>Introduction to Proofs</vt:lpstr>
      <vt:lpstr>Methods of Proving Theorems</vt:lpstr>
      <vt:lpstr>Direct Proof</vt:lpstr>
      <vt:lpstr>Proof Methods and Strategy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129</cp:revision>
  <dcterms:created xsi:type="dcterms:W3CDTF">2014-08-13T03:56:44Z</dcterms:created>
  <dcterms:modified xsi:type="dcterms:W3CDTF">2017-09-22T08:50:31Z</dcterms:modified>
</cp:coreProperties>
</file>